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301" r:id="rId4"/>
    <p:sldId id="300" r:id="rId5"/>
    <p:sldId id="257" r:id="rId6"/>
    <p:sldId id="303" r:id="rId7"/>
    <p:sldId id="306" r:id="rId8"/>
    <p:sldId id="308" r:id="rId9"/>
    <p:sldId id="310" r:id="rId10"/>
    <p:sldId id="2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Coleman" initials="CC" lastIdx="1" clrIdx="0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C57"/>
    <a:srgbClr val="C7D4CB"/>
    <a:srgbClr val="9AB0A1"/>
    <a:srgbClr val="B3796D"/>
    <a:srgbClr val="D1ADA6"/>
    <a:srgbClr val="688671"/>
    <a:srgbClr val="9CB4E0"/>
    <a:srgbClr val="99B1A0"/>
    <a:srgbClr val="3865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16" autoAdjust="0"/>
    <p:restoredTop sz="94027" autoAdjust="0"/>
  </p:normalViewPr>
  <p:slideViewPr>
    <p:cSldViewPr snapToGrid="0">
      <p:cViewPr varScale="1">
        <p:scale>
          <a:sx n="55" d="100"/>
          <a:sy n="55" d="100"/>
        </p:scale>
        <p:origin x="68" y="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3CD66E-FE56-4DAD-A92B-4C6B78F6E8BB}" type="doc">
      <dgm:prSet loTypeId="urn:microsoft.com/office/officeart/2005/8/layout/radial4" loCatId="relationship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B743ED07-B68B-4D83-901B-D748BF850970}">
      <dgm:prSet phldrT="[Text]"/>
      <dgm:spPr>
        <a:solidFill>
          <a:srgbClr val="C7D4CB"/>
        </a:solidFill>
        <a:ln>
          <a:noFill/>
        </a:ln>
      </dgm:spPr>
      <dgm:t>
        <a:bodyPr/>
        <a:lstStyle/>
        <a:p>
          <a:r>
            <a:rPr lang="en-US" b="1" dirty="0">
              <a:solidFill>
                <a:sysClr val="windowText" lastClr="000000"/>
              </a:solidFill>
            </a:rPr>
            <a:t>Effective persuasive writing</a:t>
          </a:r>
        </a:p>
      </dgm:t>
    </dgm:pt>
    <dgm:pt modelId="{8A2479C2-7B4D-4D92-BE89-9F6471D6C0FE}" type="parTrans" cxnId="{3F1E0BAC-BD44-44ED-A26B-C1EC3B2A2FC9}">
      <dgm:prSet/>
      <dgm:spPr/>
      <dgm:t>
        <a:bodyPr/>
        <a:lstStyle/>
        <a:p>
          <a:endParaRPr lang="en-US"/>
        </a:p>
      </dgm:t>
    </dgm:pt>
    <dgm:pt modelId="{3D673CC9-10C7-46C0-ADAE-AAE7B21FFB1B}" type="sibTrans" cxnId="{3F1E0BAC-BD44-44ED-A26B-C1EC3B2A2FC9}">
      <dgm:prSet/>
      <dgm:spPr/>
      <dgm:t>
        <a:bodyPr/>
        <a:lstStyle/>
        <a:p>
          <a:endParaRPr lang="en-US"/>
        </a:p>
      </dgm:t>
    </dgm:pt>
    <dgm:pt modelId="{BC610F94-98E8-4F00-8AC6-730090A490A7}">
      <dgm:prSet phldrT="[Text]" custT="1"/>
      <dgm:spPr>
        <a:solidFill>
          <a:srgbClr val="C7D4CB"/>
        </a:solidFill>
        <a:ln>
          <a:noFill/>
        </a:ln>
      </dgm:spPr>
      <dgm:t>
        <a:bodyPr/>
        <a:lstStyle/>
        <a:p>
          <a:r>
            <a:rPr lang="en-US" sz="2800" b="1" i="1" dirty="0">
              <a:solidFill>
                <a:sysClr val="windowText" lastClr="000000"/>
              </a:solidFill>
            </a:rPr>
            <a:t>Ethos</a:t>
          </a:r>
        </a:p>
        <a:p>
          <a:r>
            <a:rPr lang="en-US" sz="2500" dirty="0">
              <a:solidFill>
                <a:sysClr val="windowText" lastClr="000000"/>
              </a:solidFill>
            </a:rPr>
            <a:t>(Credibility)</a:t>
          </a:r>
        </a:p>
      </dgm:t>
    </dgm:pt>
    <dgm:pt modelId="{5F7538E8-1241-4509-9B0A-75CDCC5F82A7}" type="parTrans" cxnId="{6981C974-78E7-4B80-BB1B-9C638F2126BA}">
      <dgm:prSet/>
      <dgm:spPr>
        <a:solidFill>
          <a:srgbClr val="314C57"/>
        </a:solidFill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0F5CE29-E492-422F-A0B0-0FD3D02CC4B5}" type="sibTrans" cxnId="{6981C974-78E7-4B80-BB1B-9C638F2126BA}">
      <dgm:prSet/>
      <dgm:spPr/>
      <dgm:t>
        <a:bodyPr/>
        <a:lstStyle/>
        <a:p>
          <a:endParaRPr lang="en-US"/>
        </a:p>
      </dgm:t>
    </dgm:pt>
    <dgm:pt modelId="{EA437005-87F2-426C-83A5-3BB9CEB165EE}">
      <dgm:prSet phldrT="[Text]" custT="1"/>
      <dgm:spPr>
        <a:solidFill>
          <a:srgbClr val="C7D4CB"/>
        </a:solidFill>
        <a:ln>
          <a:noFill/>
        </a:ln>
      </dgm:spPr>
      <dgm:t>
        <a:bodyPr/>
        <a:lstStyle/>
        <a:p>
          <a:r>
            <a:rPr lang="en-US" sz="2800" b="1" i="1" dirty="0">
              <a:solidFill>
                <a:sysClr val="windowText" lastClr="000000"/>
              </a:solidFill>
            </a:rPr>
            <a:t>Logos</a:t>
          </a:r>
        </a:p>
        <a:p>
          <a:r>
            <a:rPr lang="en-US" sz="2500" dirty="0">
              <a:solidFill>
                <a:sysClr val="windowText" lastClr="000000"/>
              </a:solidFill>
            </a:rPr>
            <a:t>(Logic)</a:t>
          </a:r>
        </a:p>
      </dgm:t>
    </dgm:pt>
    <dgm:pt modelId="{657EF522-5BB5-4828-8FDB-105D4E46CF44}" type="parTrans" cxnId="{BD63DA2E-D29C-4FAA-9097-EA0ECA9C652F}">
      <dgm:prSet/>
      <dgm:spPr>
        <a:solidFill>
          <a:srgbClr val="314C57"/>
        </a:solidFill>
      </dgm:spPr>
      <dgm:t>
        <a:bodyPr/>
        <a:lstStyle/>
        <a:p>
          <a:endParaRPr lang="en-US"/>
        </a:p>
      </dgm:t>
    </dgm:pt>
    <dgm:pt modelId="{AA096C45-0062-4034-B8B9-8128980CDA37}" type="sibTrans" cxnId="{BD63DA2E-D29C-4FAA-9097-EA0ECA9C652F}">
      <dgm:prSet/>
      <dgm:spPr/>
      <dgm:t>
        <a:bodyPr/>
        <a:lstStyle/>
        <a:p>
          <a:endParaRPr lang="en-US"/>
        </a:p>
      </dgm:t>
    </dgm:pt>
    <dgm:pt modelId="{E0071ECA-8D85-44F0-84CB-1167B11FD995}">
      <dgm:prSet phldrT="[Text]" custT="1"/>
      <dgm:spPr>
        <a:solidFill>
          <a:srgbClr val="C7D4CB"/>
        </a:solidFill>
        <a:ln>
          <a:noFill/>
        </a:ln>
      </dgm:spPr>
      <dgm:t>
        <a:bodyPr/>
        <a:lstStyle/>
        <a:p>
          <a:r>
            <a:rPr lang="en-US" sz="2800" b="1" i="1" dirty="0">
              <a:solidFill>
                <a:sysClr val="windowText" lastClr="000000"/>
              </a:solidFill>
            </a:rPr>
            <a:t>Pathos</a:t>
          </a:r>
        </a:p>
        <a:p>
          <a:r>
            <a:rPr lang="en-US" sz="2500" dirty="0">
              <a:solidFill>
                <a:sysClr val="windowText" lastClr="000000"/>
              </a:solidFill>
            </a:rPr>
            <a:t>(Emotion)</a:t>
          </a:r>
        </a:p>
      </dgm:t>
    </dgm:pt>
    <dgm:pt modelId="{DD287FD9-43F0-4F12-BF68-00A8BF45FDB0}" type="parTrans" cxnId="{02C8299E-63FA-4848-9E45-B6CF88C67C41}">
      <dgm:prSet/>
      <dgm:spPr>
        <a:solidFill>
          <a:srgbClr val="314C57"/>
        </a:solidFill>
      </dgm:spPr>
      <dgm:t>
        <a:bodyPr/>
        <a:lstStyle/>
        <a:p>
          <a:endParaRPr lang="en-US"/>
        </a:p>
      </dgm:t>
    </dgm:pt>
    <dgm:pt modelId="{80E4EF49-F3E1-4AEC-B487-0215374E9474}" type="sibTrans" cxnId="{02C8299E-63FA-4848-9E45-B6CF88C67C41}">
      <dgm:prSet/>
      <dgm:spPr/>
      <dgm:t>
        <a:bodyPr/>
        <a:lstStyle/>
        <a:p>
          <a:endParaRPr lang="en-US"/>
        </a:p>
      </dgm:t>
    </dgm:pt>
    <dgm:pt modelId="{CAD37BF6-372D-47C7-8B11-0CCC3EEA1DCC}" type="pres">
      <dgm:prSet presAssocID="{2C3CD66E-FE56-4DAD-A92B-4C6B78F6E8BB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80AE341-AE32-4D14-8ED4-C3152201E407}" type="pres">
      <dgm:prSet presAssocID="{B743ED07-B68B-4D83-901B-D748BF850970}" presName="centerShape" presStyleLbl="node0" presStyleIdx="0" presStyleCnt="1" custScaleX="128165" custLinFactNeighborY="240"/>
      <dgm:spPr/>
    </dgm:pt>
    <dgm:pt modelId="{C9ECE4A2-4DB4-42D3-81B6-F7FB63D81F80}" type="pres">
      <dgm:prSet presAssocID="{5F7538E8-1241-4509-9B0A-75CDCC5F82A7}" presName="parTrans" presStyleLbl="bgSibTrans2D1" presStyleIdx="0" presStyleCnt="3" custLinFactNeighborX="6198" custLinFactNeighborY="-6447"/>
      <dgm:spPr/>
    </dgm:pt>
    <dgm:pt modelId="{FCBBE624-7115-4BDC-8937-6057BDCC1E14}" type="pres">
      <dgm:prSet presAssocID="{BC610F94-98E8-4F00-8AC6-730090A490A7}" presName="node" presStyleLbl="node1" presStyleIdx="0" presStyleCnt="3" custRadScaleRad="116234" custRadScaleInc="-17824">
        <dgm:presLayoutVars>
          <dgm:bulletEnabled val="1"/>
        </dgm:presLayoutVars>
      </dgm:prSet>
      <dgm:spPr/>
    </dgm:pt>
    <dgm:pt modelId="{981D61ED-3E19-49A2-94FF-3F26495F5D2D}" type="pres">
      <dgm:prSet presAssocID="{657EF522-5BB5-4828-8FDB-105D4E46CF44}" presName="parTrans" presStyleLbl="bgSibTrans2D1" presStyleIdx="1" presStyleCnt="3" custLinFactNeighborX="-2210" custLinFactNeighborY="10301"/>
      <dgm:spPr/>
    </dgm:pt>
    <dgm:pt modelId="{7B1E9866-9070-4C00-B222-A517C628DF19}" type="pres">
      <dgm:prSet presAssocID="{EA437005-87F2-426C-83A5-3BB9CEB165EE}" presName="node" presStyleLbl="node1" presStyleIdx="1" presStyleCnt="3" custRadScaleRad="91500" custRadScaleInc="-1385">
        <dgm:presLayoutVars>
          <dgm:bulletEnabled val="1"/>
        </dgm:presLayoutVars>
      </dgm:prSet>
      <dgm:spPr/>
    </dgm:pt>
    <dgm:pt modelId="{602BB363-7D72-44ED-876D-5A5803C17AFE}" type="pres">
      <dgm:prSet presAssocID="{DD287FD9-43F0-4F12-BF68-00A8BF45FDB0}" presName="parTrans" presStyleLbl="bgSibTrans2D1" presStyleIdx="2" presStyleCnt="3" custAng="21361692" custLinFactNeighborX="-8746" custLinFactNeighborY="-25778"/>
      <dgm:spPr/>
    </dgm:pt>
    <dgm:pt modelId="{6EDF19EE-BB46-43BC-91F7-8803514CA034}" type="pres">
      <dgm:prSet presAssocID="{E0071ECA-8D85-44F0-84CB-1167B11FD995}" presName="node" presStyleLbl="node1" presStyleIdx="2" presStyleCnt="3" custRadScaleRad="115448" custRadScaleInc="19173">
        <dgm:presLayoutVars>
          <dgm:bulletEnabled val="1"/>
        </dgm:presLayoutVars>
      </dgm:prSet>
      <dgm:spPr/>
    </dgm:pt>
  </dgm:ptLst>
  <dgm:cxnLst>
    <dgm:cxn modelId="{BD63DA2E-D29C-4FAA-9097-EA0ECA9C652F}" srcId="{B743ED07-B68B-4D83-901B-D748BF850970}" destId="{EA437005-87F2-426C-83A5-3BB9CEB165EE}" srcOrd="1" destOrd="0" parTransId="{657EF522-5BB5-4828-8FDB-105D4E46CF44}" sibTransId="{AA096C45-0062-4034-B8B9-8128980CDA37}"/>
    <dgm:cxn modelId="{930DC42F-A34A-455A-818F-A875A25DBE4F}" type="presOf" srcId="{5F7538E8-1241-4509-9B0A-75CDCC5F82A7}" destId="{C9ECE4A2-4DB4-42D3-81B6-F7FB63D81F80}" srcOrd="0" destOrd="0" presId="urn:microsoft.com/office/officeart/2005/8/layout/radial4"/>
    <dgm:cxn modelId="{A6BCD148-9E96-4481-B272-79D6473F8FED}" type="presOf" srcId="{657EF522-5BB5-4828-8FDB-105D4E46CF44}" destId="{981D61ED-3E19-49A2-94FF-3F26495F5D2D}" srcOrd="0" destOrd="0" presId="urn:microsoft.com/office/officeart/2005/8/layout/radial4"/>
    <dgm:cxn modelId="{3EAFE16F-87C8-4988-A2C2-C427385DB15B}" type="presOf" srcId="{DD287FD9-43F0-4F12-BF68-00A8BF45FDB0}" destId="{602BB363-7D72-44ED-876D-5A5803C17AFE}" srcOrd="0" destOrd="0" presId="urn:microsoft.com/office/officeart/2005/8/layout/radial4"/>
    <dgm:cxn modelId="{6981C974-78E7-4B80-BB1B-9C638F2126BA}" srcId="{B743ED07-B68B-4D83-901B-D748BF850970}" destId="{BC610F94-98E8-4F00-8AC6-730090A490A7}" srcOrd="0" destOrd="0" parTransId="{5F7538E8-1241-4509-9B0A-75CDCC5F82A7}" sibTransId="{E0F5CE29-E492-422F-A0B0-0FD3D02CC4B5}"/>
    <dgm:cxn modelId="{41F0D983-3F67-4976-83AD-8F42995A40CB}" type="presOf" srcId="{2C3CD66E-FE56-4DAD-A92B-4C6B78F6E8BB}" destId="{CAD37BF6-372D-47C7-8B11-0CCC3EEA1DCC}" srcOrd="0" destOrd="0" presId="urn:microsoft.com/office/officeart/2005/8/layout/radial4"/>
    <dgm:cxn modelId="{204C4686-5589-43D7-BDB0-EF988F34C769}" type="presOf" srcId="{B743ED07-B68B-4D83-901B-D748BF850970}" destId="{A80AE341-AE32-4D14-8ED4-C3152201E407}" srcOrd="0" destOrd="0" presId="urn:microsoft.com/office/officeart/2005/8/layout/radial4"/>
    <dgm:cxn modelId="{02C8299E-63FA-4848-9E45-B6CF88C67C41}" srcId="{B743ED07-B68B-4D83-901B-D748BF850970}" destId="{E0071ECA-8D85-44F0-84CB-1167B11FD995}" srcOrd="2" destOrd="0" parTransId="{DD287FD9-43F0-4F12-BF68-00A8BF45FDB0}" sibTransId="{80E4EF49-F3E1-4AEC-B487-0215374E9474}"/>
    <dgm:cxn modelId="{3F1E0BAC-BD44-44ED-A26B-C1EC3B2A2FC9}" srcId="{2C3CD66E-FE56-4DAD-A92B-4C6B78F6E8BB}" destId="{B743ED07-B68B-4D83-901B-D748BF850970}" srcOrd="0" destOrd="0" parTransId="{8A2479C2-7B4D-4D92-BE89-9F6471D6C0FE}" sibTransId="{3D673CC9-10C7-46C0-ADAE-AAE7B21FFB1B}"/>
    <dgm:cxn modelId="{8F0703D7-D4B3-47EE-B0FF-CA7C04946F3B}" type="presOf" srcId="{EA437005-87F2-426C-83A5-3BB9CEB165EE}" destId="{7B1E9866-9070-4C00-B222-A517C628DF19}" srcOrd="0" destOrd="0" presId="urn:microsoft.com/office/officeart/2005/8/layout/radial4"/>
    <dgm:cxn modelId="{81D8C1DA-C278-4BBE-A601-29E944E71FD4}" type="presOf" srcId="{BC610F94-98E8-4F00-8AC6-730090A490A7}" destId="{FCBBE624-7115-4BDC-8937-6057BDCC1E14}" srcOrd="0" destOrd="0" presId="urn:microsoft.com/office/officeart/2005/8/layout/radial4"/>
    <dgm:cxn modelId="{73B37DF2-1C1A-4B25-8A99-AAAFDF683A65}" type="presOf" srcId="{E0071ECA-8D85-44F0-84CB-1167B11FD995}" destId="{6EDF19EE-BB46-43BC-91F7-8803514CA034}" srcOrd="0" destOrd="0" presId="urn:microsoft.com/office/officeart/2005/8/layout/radial4"/>
    <dgm:cxn modelId="{C610C925-4415-483E-B1A7-746C979C5288}" type="presParOf" srcId="{CAD37BF6-372D-47C7-8B11-0CCC3EEA1DCC}" destId="{A80AE341-AE32-4D14-8ED4-C3152201E407}" srcOrd="0" destOrd="0" presId="urn:microsoft.com/office/officeart/2005/8/layout/radial4"/>
    <dgm:cxn modelId="{1F8B83F3-A158-4524-9F91-11D97AA00005}" type="presParOf" srcId="{CAD37BF6-372D-47C7-8B11-0CCC3EEA1DCC}" destId="{C9ECE4A2-4DB4-42D3-81B6-F7FB63D81F80}" srcOrd="1" destOrd="0" presId="urn:microsoft.com/office/officeart/2005/8/layout/radial4"/>
    <dgm:cxn modelId="{738A7C4F-947D-430B-975D-8C4D5DB3544C}" type="presParOf" srcId="{CAD37BF6-372D-47C7-8B11-0CCC3EEA1DCC}" destId="{FCBBE624-7115-4BDC-8937-6057BDCC1E14}" srcOrd="2" destOrd="0" presId="urn:microsoft.com/office/officeart/2005/8/layout/radial4"/>
    <dgm:cxn modelId="{45411828-E7F7-4C42-8F84-C6A685D81F61}" type="presParOf" srcId="{CAD37BF6-372D-47C7-8B11-0CCC3EEA1DCC}" destId="{981D61ED-3E19-49A2-94FF-3F26495F5D2D}" srcOrd="3" destOrd="0" presId="urn:microsoft.com/office/officeart/2005/8/layout/radial4"/>
    <dgm:cxn modelId="{1A90880A-667A-41C0-82A7-71130DC6C73B}" type="presParOf" srcId="{CAD37BF6-372D-47C7-8B11-0CCC3EEA1DCC}" destId="{7B1E9866-9070-4C00-B222-A517C628DF19}" srcOrd="4" destOrd="0" presId="urn:microsoft.com/office/officeart/2005/8/layout/radial4"/>
    <dgm:cxn modelId="{200237D0-0F59-4758-B591-053F2D801FDB}" type="presParOf" srcId="{CAD37BF6-372D-47C7-8B11-0CCC3EEA1DCC}" destId="{602BB363-7D72-44ED-876D-5A5803C17AFE}" srcOrd="5" destOrd="0" presId="urn:microsoft.com/office/officeart/2005/8/layout/radial4"/>
    <dgm:cxn modelId="{04732F27-8CD4-485B-8224-ABFD33DB4AA7}" type="presParOf" srcId="{CAD37BF6-372D-47C7-8B11-0CCC3EEA1DCC}" destId="{6EDF19EE-BB46-43BC-91F7-8803514CA034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0AE341-AE32-4D14-8ED4-C3152201E407}">
      <dsp:nvSpPr>
        <dsp:cNvPr id="0" name=""/>
        <dsp:cNvSpPr/>
      </dsp:nvSpPr>
      <dsp:spPr>
        <a:xfrm>
          <a:off x="2449714" y="2304721"/>
          <a:ext cx="2478200" cy="1933601"/>
        </a:xfrm>
        <a:prstGeom prst="ellipse">
          <a:avLst/>
        </a:prstGeom>
        <a:solidFill>
          <a:srgbClr val="C7D4C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>
              <a:solidFill>
                <a:sysClr val="windowText" lastClr="000000"/>
              </a:solidFill>
            </a:rPr>
            <a:t>Effective persuasive writing</a:t>
          </a:r>
        </a:p>
      </dsp:txBody>
      <dsp:txXfrm>
        <a:off x="2812638" y="2587890"/>
        <a:ext cx="1752352" cy="1367263"/>
      </dsp:txXfrm>
    </dsp:sp>
    <dsp:sp modelId="{C9ECE4A2-4DB4-42D3-81B6-F7FB63D81F80}">
      <dsp:nvSpPr>
        <dsp:cNvPr id="0" name=""/>
        <dsp:cNvSpPr/>
      </dsp:nvSpPr>
      <dsp:spPr>
        <a:xfrm rot="12258978">
          <a:off x="1032366" y="2091313"/>
          <a:ext cx="1673370" cy="551076"/>
        </a:xfrm>
        <a:prstGeom prst="leftArrow">
          <a:avLst>
            <a:gd name="adj1" fmla="val 60000"/>
            <a:gd name="adj2" fmla="val 50000"/>
          </a:avLst>
        </a:prstGeom>
        <a:solidFill>
          <a:srgbClr val="314C5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BBE624-7115-4BDC-8937-6057BDCC1E14}">
      <dsp:nvSpPr>
        <dsp:cNvPr id="0" name=""/>
        <dsp:cNvSpPr/>
      </dsp:nvSpPr>
      <dsp:spPr>
        <a:xfrm>
          <a:off x="84416" y="1323085"/>
          <a:ext cx="1836921" cy="1469537"/>
        </a:xfrm>
        <a:prstGeom prst="roundRect">
          <a:avLst>
            <a:gd name="adj" fmla="val 10000"/>
          </a:avLst>
        </a:prstGeom>
        <a:solidFill>
          <a:srgbClr val="C7D4C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>
              <a:solidFill>
                <a:sysClr val="windowText" lastClr="000000"/>
              </a:solidFill>
            </a:rPr>
            <a:t>Ethos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ysClr val="windowText" lastClr="000000"/>
              </a:solidFill>
            </a:rPr>
            <a:t>(Credibility)</a:t>
          </a:r>
        </a:p>
      </dsp:txBody>
      <dsp:txXfrm>
        <a:off x="127457" y="1366126"/>
        <a:ext cx="1750839" cy="1383455"/>
      </dsp:txXfrm>
    </dsp:sp>
    <dsp:sp modelId="{981D61ED-3E19-49A2-94FF-3F26495F5D2D}">
      <dsp:nvSpPr>
        <dsp:cNvPr id="0" name=""/>
        <dsp:cNvSpPr/>
      </dsp:nvSpPr>
      <dsp:spPr>
        <a:xfrm rot="16150153">
          <a:off x="2996504" y="1371963"/>
          <a:ext cx="1279328" cy="551076"/>
        </a:xfrm>
        <a:prstGeom prst="leftArrow">
          <a:avLst>
            <a:gd name="adj1" fmla="val 60000"/>
            <a:gd name="adj2" fmla="val 50000"/>
          </a:avLst>
        </a:prstGeom>
        <a:solidFill>
          <a:srgbClr val="314C5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1E9866-9070-4C00-B222-A517C628DF19}">
      <dsp:nvSpPr>
        <dsp:cNvPr id="0" name=""/>
        <dsp:cNvSpPr/>
      </dsp:nvSpPr>
      <dsp:spPr>
        <a:xfrm>
          <a:off x="2736706" y="216369"/>
          <a:ext cx="1836921" cy="1469537"/>
        </a:xfrm>
        <a:prstGeom prst="roundRect">
          <a:avLst>
            <a:gd name="adj" fmla="val 10000"/>
          </a:avLst>
        </a:prstGeom>
        <a:solidFill>
          <a:srgbClr val="C7D4C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>
              <a:solidFill>
                <a:sysClr val="windowText" lastClr="000000"/>
              </a:solidFill>
            </a:rPr>
            <a:t>Logos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ysClr val="windowText" lastClr="000000"/>
              </a:solidFill>
            </a:rPr>
            <a:t>(Logic)</a:t>
          </a:r>
        </a:p>
      </dsp:txBody>
      <dsp:txXfrm>
        <a:off x="2779747" y="259410"/>
        <a:ext cx="1750839" cy="1383455"/>
      </dsp:txXfrm>
    </dsp:sp>
    <dsp:sp modelId="{602BB363-7D72-44ED-876D-5A5803C17AFE}">
      <dsp:nvSpPr>
        <dsp:cNvPr id="0" name=""/>
        <dsp:cNvSpPr/>
      </dsp:nvSpPr>
      <dsp:spPr>
        <a:xfrm rot="19951270">
          <a:off x="4646306" y="2015557"/>
          <a:ext cx="1651141" cy="551076"/>
        </a:xfrm>
        <a:prstGeom prst="leftArrow">
          <a:avLst>
            <a:gd name="adj1" fmla="val 60000"/>
            <a:gd name="adj2" fmla="val 50000"/>
          </a:avLst>
        </a:prstGeom>
        <a:solidFill>
          <a:srgbClr val="314C57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DF19EE-BB46-43BC-91F7-8803514CA034}">
      <dsp:nvSpPr>
        <dsp:cNvPr id="0" name=""/>
        <dsp:cNvSpPr/>
      </dsp:nvSpPr>
      <dsp:spPr>
        <a:xfrm>
          <a:off x="5454883" y="1369094"/>
          <a:ext cx="1836921" cy="1469537"/>
        </a:xfrm>
        <a:prstGeom prst="roundRect">
          <a:avLst>
            <a:gd name="adj" fmla="val 10000"/>
          </a:avLst>
        </a:prstGeom>
        <a:solidFill>
          <a:srgbClr val="C7D4CB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i="1" kern="1200" dirty="0">
              <a:solidFill>
                <a:sysClr val="windowText" lastClr="000000"/>
              </a:solidFill>
            </a:rPr>
            <a:t>Pathos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>
              <a:solidFill>
                <a:sysClr val="windowText" lastClr="000000"/>
              </a:solidFill>
            </a:rPr>
            <a:t>(Emotion)</a:t>
          </a:r>
        </a:p>
      </dsp:txBody>
      <dsp:txXfrm>
        <a:off x="5497924" y="1412135"/>
        <a:ext cx="1750839" cy="13834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D47C1-C345-4C27-9565-D4BD311708D1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31A708-5CB2-4EA3-8968-76536DBC4E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72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41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557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9156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029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8716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7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34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15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31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195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3946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599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378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996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15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55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81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01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69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84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9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361F2-EA40-46D2-9907-10E756597DC8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ECE39B-1AE0-48C4-A92B-2CE3121A09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7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999DF-67F9-4B17-A956-0DFCA8913547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0498A-7EB8-497B-A843-BB35444C1A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464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001" y="2526240"/>
            <a:ext cx="110619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Recognizing Rhetorical Appeals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3740" y="320479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98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9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BA7491A-FAB7-4463-9F27-7460F1345EE6}"/>
              </a:ext>
            </a:extLst>
          </p:cNvPr>
          <p:cNvSpPr txBox="1"/>
          <p:nvPr/>
        </p:nvSpPr>
        <p:spPr>
          <a:xfrm>
            <a:off x="1710559" y="1773621"/>
            <a:ext cx="86946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Basics of rhetoric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Rhetorical appeals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588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40"/>
          <p:cNvSpPr/>
          <p:nvPr/>
        </p:nvSpPr>
        <p:spPr>
          <a:xfrm>
            <a:off x="2357346" y="1474535"/>
            <a:ext cx="7380118" cy="2105294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80444" y="431909"/>
            <a:ext cx="7431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srgbClr val="323542"/>
                </a:solidFill>
                <a:latin typeface="Century Gothic" panose="020B0502020202020204" pitchFamily="34" charset="0"/>
              </a:rPr>
              <a:t>Recognizing Rhetorical Appeals</a:t>
            </a:r>
          </a:p>
        </p:txBody>
      </p:sp>
      <p:sp>
        <p:nvSpPr>
          <p:cNvPr id="3" name="Rectangle 2"/>
          <p:cNvSpPr/>
          <p:nvPr/>
        </p:nvSpPr>
        <p:spPr>
          <a:xfrm>
            <a:off x="2630079" y="1998818"/>
            <a:ext cx="68861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Rhetoric </a:t>
            </a:r>
            <a:r>
              <a:rPr lang="en-US" sz="2800" dirty="0"/>
              <a:t>= language designed to persuade and impress an audience</a:t>
            </a:r>
          </a:p>
        </p:txBody>
      </p:sp>
    </p:spTree>
    <p:extLst>
      <p:ext uri="{BB962C8B-B14F-4D97-AF65-F5344CB8AC3E}">
        <p14:creationId xmlns:p14="http://schemas.microsoft.com/office/powerpoint/2010/main" val="1991341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Foundations of Rhetorical Appeals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A8CF4595-8288-9445-B59F-8A7A3B87A755}"/>
              </a:ext>
            </a:extLst>
          </p:cNvPr>
          <p:cNvGrpSpPr/>
          <p:nvPr/>
        </p:nvGrpSpPr>
        <p:grpSpPr>
          <a:xfrm>
            <a:off x="2002093" y="2119838"/>
            <a:ext cx="2080340" cy="2071144"/>
            <a:chOff x="1149291" y="1300006"/>
            <a:chExt cx="2080340" cy="2071144"/>
          </a:xfrm>
          <a:solidFill>
            <a:srgbClr val="C7D4CB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FD73F32-1A81-254C-A5CD-7778A873C72B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01160D2-8D6C-B64B-BF4E-94CB5FC6ADAE}"/>
                </a:ext>
              </a:extLst>
            </p:cNvPr>
            <p:cNvSpPr txBox="1"/>
            <p:nvPr/>
          </p:nvSpPr>
          <p:spPr>
            <a:xfrm>
              <a:off x="1149291" y="1300006"/>
              <a:ext cx="2080340" cy="207114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b="1" i="1" dirty="0"/>
                <a:t>Ethos</a:t>
              </a:r>
              <a:r>
                <a:rPr lang="en-US" sz="2200" b="1" dirty="0"/>
                <a:t>: </a:t>
              </a:r>
              <a:r>
                <a:rPr lang="en-US" sz="2200" dirty="0"/>
                <a:t>emphasizes authority &amp; trustworthiness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0D9A41F-1C1C-9E45-B62D-5DFF98C4E8BF}"/>
              </a:ext>
            </a:extLst>
          </p:cNvPr>
          <p:cNvGrpSpPr/>
          <p:nvPr/>
        </p:nvGrpSpPr>
        <p:grpSpPr>
          <a:xfrm>
            <a:off x="4898222" y="2119838"/>
            <a:ext cx="2080340" cy="2071144"/>
            <a:chOff x="1149291" y="1300006"/>
            <a:chExt cx="2080340" cy="2071144"/>
          </a:xfrm>
          <a:solidFill>
            <a:srgbClr val="C7D4CB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C0BEEB8-02ED-1F40-B54F-C8EE04E59377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83C5C47-06F5-9E4C-ACEA-E1A174A456B3}"/>
                </a:ext>
              </a:extLst>
            </p:cNvPr>
            <p:cNvSpPr txBox="1"/>
            <p:nvPr/>
          </p:nvSpPr>
          <p:spPr>
            <a:xfrm>
              <a:off x="1149291" y="1300006"/>
              <a:ext cx="2080339" cy="207114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b="1" i="1" dirty="0"/>
                <a:t>Logos</a:t>
              </a:r>
              <a:r>
                <a:rPr lang="en-US" sz="2200" b="1" dirty="0"/>
                <a:t>: </a:t>
              </a:r>
              <a:r>
                <a:rPr lang="en-US" sz="2200" dirty="0"/>
                <a:t>emphasizes logic &amp; reasoning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84D93AD-C8D2-9747-9597-EEE2FDD94186}"/>
              </a:ext>
            </a:extLst>
          </p:cNvPr>
          <p:cNvGrpSpPr/>
          <p:nvPr/>
        </p:nvGrpSpPr>
        <p:grpSpPr>
          <a:xfrm>
            <a:off x="7794351" y="2119837"/>
            <a:ext cx="2080340" cy="2071145"/>
            <a:chOff x="1149291" y="1753236"/>
            <a:chExt cx="2080340" cy="1617914"/>
          </a:xfrm>
          <a:solidFill>
            <a:srgbClr val="C7D4CB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4ACED5D-BDAD-7943-8946-81EF10683677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789EF6D-14DE-3B46-862D-55B79E2FEEE6}"/>
                </a:ext>
              </a:extLst>
            </p:cNvPr>
            <p:cNvSpPr txBox="1"/>
            <p:nvPr/>
          </p:nvSpPr>
          <p:spPr>
            <a:xfrm>
              <a:off x="1357204" y="1753236"/>
              <a:ext cx="1664514" cy="122121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b="1" i="1" dirty="0"/>
                <a:t>Pathos</a:t>
              </a:r>
              <a:r>
                <a:rPr lang="en-US" sz="2200" b="1" dirty="0"/>
                <a:t>: </a:t>
              </a:r>
              <a:r>
                <a:rPr lang="en-US" sz="2200" dirty="0"/>
                <a:t>emphasizes emotion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3456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80444" y="431909"/>
            <a:ext cx="7431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srgbClr val="323542"/>
                </a:solidFill>
                <a:latin typeface="Century Gothic" panose="020B0502020202020204" pitchFamily="34" charset="0"/>
              </a:rPr>
              <a:t>Appeal to </a:t>
            </a:r>
            <a:r>
              <a:rPr lang="en-US" sz="3600" i="1" dirty="0">
                <a:solidFill>
                  <a:srgbClr val="323542"/>
                </a:solidFill>
                <a:latin typeface="Century Gothic" panose="020B0502020202020204" pitchFamily="34" charset="0"/>
              </a:rPr>
              <a:t>Ethos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854824" y="2634799"/>
            <a:ext cx="4501380" cy="869118"/>
          </a:xfrm>
          <a:prstGeom prst="rect">
            <a:avLst/>
          </a:prstGeom>
          <a:solidFill>
            <a:srgbClr val="C7D4C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08610" y="2652876"/>
            <a:ext cx="4374777" cy="830997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To evaluate, examine the credibility of author/sources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854824" y="1446062"/>
            <a:ext cx="4501380" cy="897217"/>
          </a:xfrm>
          <a:prstGeom prst="rect">
            <a:avLst/>
          </a:prstGeom>
          <a:solidFill>
            <a:srgbClr val="C7D4C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08610" y="1494206"/>
            <a:ext cx="4374776" cy="830997"/>
          </a:xfrm>
          <a:prstGeom prst="rect">
            <a:avLst/>
          </a:prstGeom>
          <a:solidFill>
            <a:srgbClr val="C7D4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Emphasizes the author’s reliability or ethical state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BC0364-CEC9-144B-82DE-7651265A9E17}"/>
              </a:ext>
            </a:extLst>
          </p:cNvPr>
          <p:cNvSpPr/>
          <p:nvPr/>
        </p:nvSpPr>
        <p:spPr>
          <a:xfrm>
            <a:off x="1524001" y="4076366"/>
            <a:ext cx="2979657" cy="1192535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Professional credentials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19A645A-F617-2544-A11C-755CDFB51C10}"/>
              </a:ext>
            </a:extLst>
          </p:cNvPr>
          <p:cNvSpPr/>
          <p:nvPr/>
        </p:nvSpPr>
        <p:spPr>
          <a:xfrm>
            <a:off x="4659672" y="4076365"/>
            <a:ext cx="2979657" cy="1192535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Personal experience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94053E6-1D7F-AD49-83EF-618C3821ED2E}"/>
              </a:ext>
            </a:extLst>
          </p:cNvPr>
          <p:cNvSpPr/>
          <p:nvPr/>
        </p:nvSpPr>
        <p:spPr>
          <a:xfrm>
            <a:off x="7795343" y="4080140"/>
            <a:ext cx="2979657" cy="1192535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Past behavior</a:t>
            </a:r>
          </a:p>
        </p:txBody>
      </p:sp>
    </p:spTree>
    <p:extLst>
      <p:ext uri="{BB962C8B-B14F-4D97-AF65-F5344CB8AC3E}">
        <p14:creationId xmlns:p14="http://schemas.microsoft.com/office/powerpoint/2010/main" val="2127771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80444" y="431909"/>
            <a:ext cx="7431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srgbClr val="323542"/>
                </a:solidFill>
                <a:latin typeface="Century Gothic" panose="020B0502020202020204" pitchFamily="34" charset="0"/>
              </a:rPr>
              <a:t>Appeal to </a:t>
            </a:r>
            <a:r>
              <a:rPr lang="en-US" sz="3600" i="1" dirty="0">
                <a:solidFill>
                  <a:srgbClr val="323542"/>
                </a:solidFill>
                <a:latin typeface="Century Gothic" panose="020B0502020202020204" pitchFamily="34" charset="0"/>
              </a:rPr>
              <a:t>Logos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747247" y="3113145"/>
            <a:ext cx="4410635" cy="869118"/>
          </a:xfrm>
          <a:prstGeom prst="rect">
            <a:avLst/>
          </a:prstGeom>
          <a:solidFill>
            <a:srgbClr val="C7D4C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62399" y="3272721"/>
            <a:ext cx="3980330" cy="461665"/>
          </a:xfrm>
          <a:prstGeom prst="rect">
            <a:avLst/>
          </a:prstGeom>
          <a:solidFill>
            <a:srgbClr val="C7D4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Often uses facts and statistics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747247" y="1727761"/>
            <a:ext cx="4410635" cy="869118"/>
          </a:xfrm>
          <a:prstGeom prst="rect">
            <a:avLst/>
          </a:prstGeom>
          <a:solidFill>
            <a:srgbClr val="C7D4C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62399" y="1931487"/>
            <a:ext cx="3980330" cy="461665"/>
          </a:xfrm>
          <a:prstGeom prst="rect">
            <a:avLst/>
          </a:prstGeom>
          <a:solidFill>
            <a:srgbClr val="C7D4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Based on logic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026B36A-A4D7-5A48-B59D-794BB18B5767}"/>
              </a:ext>
            </a:extLst>
          </p:cNvPr>
          <p:cNvSpPr/>
          <p:nvPr/>
        </p:nvSpPr>
        <p:spPr>
          <a:xfrm>
            <a:off x="3747247" y="4498529"/>
            <a:ext cx="4410635" cy="1192535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</a:rPr>
              <a:t>Make sure source of information is reliable</a:t>
            </a:r>
          </a:p>
        </p:txBody>
      </p:sp>
    </p:spTree>
    <p:extLst>
      <p:ext uri="{BB962C8B-B14F-4D97-AF65-F5344CB8AC3E}">
        <p14:creationId xmlns:p14="http://schemas.microsoft.com/office/powerpoint/2010/main" val="2231632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dirty="0">
                <a:solidFill>
                  <a:srgbClr val="323542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/>
          <p:cNvSpPr/>
          <p:nvPr/>
        </p:nvSpPr>
        <p:spPr>
          <a:xfrm>
            <a:off x="2380444" y="431909"/>
            <a:ext cx="74311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srgbClr val="323542"/>
                </a:solidFill>
                <a:latin typeface="Century Gothic" panose="020B0502020202020204" pitchFamily="34" charset="0"/>
              </a:rPr>
              <a:t>Appeal to </a:t>
            </a:r>
            <a:r>
              <a:rPr lang="en-US" sz="3600" i="1" dirty="0">
                <a:solidFill>
                  <a:srgbClr val="323542"/>
                </a:solidFill>
                <a:latin typeface="Century Gothic" panose="020B0502020202020204" pitchFamily="34" charset="0"/>
              </a:rPr>
              <a:t>Pathos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478305" y="3238909"/>
            <a:ext cx="5522259" cy="869118"/>
          </a:xfrm>
          <a:prstGeom prst="rect">
            <a:avLst/>
          </a:prstGeom>
          <a:solidFill>
            <a:srgbClr val="C7D4C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03812" y="3257969"/>
            <a:ext cx="5253317" cy="830997"/>
          </a:xfrm>
          <a:prstGeom prst="rect">
            <a:avLst/>
          </a:prstGeom>
          <a:solidFill>
            <a:srgbClr val="C7D4CB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Can be communicated through word choice, anecdotes, or examples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478305" y="1880856"/>
            <a:ext cx="5522259" cy="869118"/>
          </a:xfrm>
          <a:prstGeom prst="rect">
            <a:avLst/>
          </a:prstGeom>
          <a:solidFill>
            <a:srgbClr val="C7D4C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rgbClr val="32354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407096" y="2115360"/>
            <a:ext cx="3377806" cy="461665"/>
          </a:xfrm>
          <a:prstGeom prst="rect">
            <a:avLst/>
          </a:prstGeom>
          <a:solidFill>
            <a:srgbClr val="C7D4C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Emphasizes emotion</a:t>
            </a:r>
          </a:p>
        </p:txBody>
      </p:sp>
    </p:spTree>
    <p:extLst>
      <p:ext uri="{BB962C8B-B14F-4D97-AF65-F5344CB8AC3E}">
        <p14:creationId xmlns:p14="http://schemas.microsoft.com/office/powerpoint/2010/main" val="2877969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Conclusion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sz="3000" b="1">
                  <a:solidFill>
                    <a:prstClr val="white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prstClr val="white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420247824"/>
              </p:ext>
            </p:extLst>
          </p:nvPr>
        </p:nvGraphicFramePr>
        <p:xfrm>
          <a:off x="2287835" y="1137908"/>
          <a:ext cx="7377630" cy="4238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72323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HAWKES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0331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137</Words>
  <Application>Microsoft Office PowerPoint</Application>
  <PresentationFormat>Widescreen</PresentationFormat>
  <Paragraphs>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Caitlin Edahl</dc:creator>
  <cp:lastModifiedBy>Caitlin Coleman</cp:lastModifiedBy>
  <cp:revision>18</cp:revision>
  <dcterms:created xsi:type="dcterms:W3CDTF">2017-06-16T13:06:21Z</dcterms:created>
  <dcterms:modified xsi:type="dcterms:W3CDTF">2021-06-15T12:26:39Z</dcterms:modified>
</cp:coreProperties>
</file>