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93" r:id="rId2"/>
    <p:sldId id="391" r:id="rId3"/>
    <p:sldId id="364" r:id="rId4"/>
    <p:sldId id="393" r:id="rId5"/>
    <p:sldId id="387" r:id="rId6"/>
    <p:sldId id="379" r:id="rId7"/>
    <p:sldId id="386" r:id="rId8"/>
    <p:sldId id="360" r:id="rId9"/>
    <p:sldId id="351" r:id="rId10"/>
    <p:sldId id="389" r:id="rId11"/>
    <p:sldId id="388" r:id="rId12"/>
    <p:sldId id="366" r:id="rId13"/>
    <p:sldId id="372" r:id="rId14"/>
    <p:sldId id="400" r:id="rId15"/>
    <p:sldId id="402" r:id="rId16"/>
    <p:sldId id="371" r:id="rId17"/>
    <p:sldId id="34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A9E241-DC00-4F3A-8F79-3D1C840B1C94}">
          <p14:sldIdLst>
            <p14:sldId id="293"/>
            <p14:sldId id="391"/>
            <p14:sldId id="364"/>
            <p14:sldId id="393"/>
            <p14:sldId id="387"/>
            <p14:sldId id="379"/>
            <p14:sldId id="386"/>
            <p14:sldId id="360"/>
            <p14:sldId id="351"/>
            <p14:sldId id="389"/>
            <p14:sldId id="388"/>
            <p14:sldId id="366"/>
            <p14:sldId id="372"/>
            <p14:sldId id="400"/>
            <p14:sldId id="402"/>
            <p14:sldId id="371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Coleman" initials="CC" lastIdx="2" clrIdx="0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981"/>
    <a:srgbClr val="314C57"/>
    <a:srgbClr val="386546"/>
    <a:srgbClr val="F2E2D2"/>
    <a:srgbClr val="CCA49C"/>
    <a:srgbClr val="C7D4CB"/>
    <a:srgbClr val="5A7E83"/>
    <a:srgbClr val="F3EDE7"/>
    <a:srgbClr val="318295"/>
    <a:srgbClr val="885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CD66E-FE56-4DAD-A92B-4C6B78F6E8BB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743ED07-B68B-4D83-901B-D748BF850970}">
      <dgm:prSet phldrT="[Text]"/>
      <dgm:spPr>
        <a:solidFill>
          <a:srgbClr val="314C57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Argument</a:t>
          </a:r>
        </a:p>
      </dgm:t>
    </dgm:pt>
    <dgm:pt modelId="{8A2479C2-7B4D-4D92-BE89-9F6471D6C0FE}" type="parTrans" cxnId="{3F1E0BAC-BD44-44ED-A26B-C1EC3B2A2FC9}">
      <dgm:prSet/>
      <dgm:spPr/>
      <dgm:t>
        <a:bodyPr/>
        <a:lstStyle/>
        <a:p>
          <a:endParaRPr lang="en-US"/>
        </a:p>
      </dgm:t>
    </dgm:pt>
    <dgm:pt modelId="{3D673CC9-10C7-46C0-ADAE-AAE7B21FFB1B}" type="sibTrans" cxnId="{3F1E0BAC-BD44-44ED-A26B-C1EC3B2A2FC9}">
      <dgm:prSet/>
      <dgm:spPr/>
      <dgm:t>
        <a:bodyPr/>
        <a:lstStyle/>
        <a:p>
          <a:endParaRPr lang="en-US"/>
        </a:p>
      </dgm:t>
    </dgm:pt>
    <dgm:pt modelId="{BC610F94-98E8-4F00-8AC6-730090A490A7}">
      <dgm:prSet phldrT="[Text]" custT="1"/>
      <dgm:spPr>
        <a:solidFill>
          <a:srgbClr val="314C57"/>
        </a:solidFill>
        <a:ln>
          <a:noFill/>
        </a:ln>
      </dgm:spPr>
      <dgm:t>
        <a:bodyPr/>
        <a:lstStyle/>
        <a:p>
          <a:r>
            <a:rPr lang="en-US" sz="2800" b="1" i="1" dirty="0">
              <a:solidFill>
                <a:schemeClr val="bg1"/>
              </a:solidFill>
            </a:rPr>
            <a:t>Ethos</a:t>
          </a:r>
        </a:p>
        <a:p>
          <a:r>
            <a:rPr lang="en-US" sz="2500" dirty="0">
              <a:solidFill>
                <a:schemeClr val="bg1"/>
              </a:solidFill>
            </a:rPr>
            <a:t>(Credibility)</a:t>
          </a:r>
        </a:p>
      </dgm:t>
    </dgm:pt>
    <dgm:pt modelId="{5F7538E8-1241-4509-9B0A-75CDCC5F82A7}" type="parTrans" cxnId="{6981C974-78E7-4B80-BB1B-9C638F2126BA}">
      <dgm:prSet/>
      <dgm:spPr>
        <a:solidFill>
          <a:srgbClr val="627981"/>
        </a:solidFill>
      </dgm:spPr>
      <dgm:t>
        <a:bodyPr/>
        <a:lstStyle/>
        <a:p>
          <a:endParaRPr lang="en-US"/>
        </a:p>
      </dgm:t>
    </dgm:pt>
    <dgm:pt modelId="{E0F5CE29-E492-422F-A0B0-0FD3D02CC4B5}" type="sibTrans" cxnId="{6981C974-78E7-4B80-BB1B-9C638F2126BA}">
      <dgm:prSet/>
      <dgm:spPr/>
      <dgm:t>
        <a:bodyPr/>
        <a:lstStyle/>
        <a:p>
          <a:endParaRPr lang="en-US"/>
        </a:p>
      </dgm:t>
    </dgm:pt>
    <dgm:pt modelId="{EA437005-87F2-426C-83A5-3BB9CEB165EE}">
      <dgm:prSet phldrT="[Text]" custT="1"/>
      <dgm:spPr>
        <a:solidFill>
          <a:srgbClr val="314C57"/>
        </a:solidFill>
        <a:ln>
          <a:noFill/>
        </a:ln>
      </dgm:spPr>
      <dgm:t>
        <a:bodyPr/>
        <a:lstStyle/>
        <a:p>
          <a:r>
            <a:rPr lang="en-US" sz="2800" b="1" i="1" dirty="0">
              <a:solidFill>
                <a:schemeClr val="bg1"/>
              </a:solidFill>
            </a:rPr>
            <a:t>Logos</a:t>
          </a:r>
        </a:p>
        <a:p>
          <a:r>
            <a:rPr lang="en-US" sz="2500" dirty="0">
              <a:solidFill>
                <a:schemeClr val="bg1"/>
              </a:solidFill>
            </a:rPr>
            <a:t>(Logic)</a:t>
          </a:r>
        </a:p>
      </dgm:t>
    </dgm:pt>
    <dgm:pt modelId="{657EF522-5BB5-4828-8FDB-105D4E46CF44}" type="parTrans" cxnId="{BD63DA2E-D29C-4FAA-9097-EA0ECA9C652F}">
      <dgm:prSet/>
      <dgm:spPr>
        <a:solidFill>
          <a:srgbClr val="627981"/>
        </a:solidFill>
      </dgm:spPr>
      <dgm:t>
        <a:bodyPr/>
        <a:lstStyle/>
        <a:p>
          <a:endParaRPr lang="en-US"/>
        </a:p>
      </dgm:t>
    </dgm:pt>
    <dgm:pt modelId="{AA096C45-0062-4034-B8B9-8128980CDA37}" type="sibTrans" cxnId="{BD63DA2E-D29C-4FAA-9097-EA0ECA9C652F}">
      <dgm:prSet/>
      <dgm:spPr/>
      <dgm:t>
        <a:bodyPr/>
        <a:lstStyle/>
        <a:p>
          <a:endParaRPr lang="en-US"/>
        </a:p>
      </dgm:t>
    </dgm:pt>
    <dgm:pt modelId="{E0071ECA-8D85-44F0-84CB-1167B11FD995}">
      <dgm:prSet phldrT="[Text]" custT="1"/>
      <dgm:spPr>
        <a:solidFill>
          <a:srgbClr val="314C57"/>
        </a:solidFill>
        <a:ln>
          <a:noFill/>
        </a:ln>
      </dgm:spPr>
      <dgm:t>
        <a:bodyPr/>
        <a:lstStyle/>
        <a:p>
          <a:r>
            <a:rPr lang="en-US" sz="2800" b="1" i="1" dirty="0">
              <a:solidFill>
                <a:schemeClr val="bg1"/>
              </a:solidFill>
            </a:rPr>
            <a:t>Pathos</a:t>
          </a:r>
        </a:p>
        <a:p>
          <a:r>
            <a:rPr lang="en-US" sz="2500" dirty="0">
              <a:solidFill>
                <a:schemeClr val="bg1"/>
              </a:solidFill>
            </a:rPr>
            <a:t>(Emotion)</a:t>
          </a:r>
        </a:p>
      </dgm:t>
    </dgm:pt>
    <dgm:pt modelId="{DD287FD9-43F0-4F12-BF68-00A8BF45FDB0}" type="parTrans" cxnId="{02C8299E-63FA-4848-9E45-B6CF88C67C41}">
      <dgm:prSet/>
      <dgm:spPr>
        <a:solidFill>
          <a:srgbClr val="627981"/>
        </a:solidFill>
      </dgm:spPr>
      <dgm:t>
        <a:bodyPr/>
        <a:lstStyle/>
        <a:p>
          <a:endParaRPr lang="en-US"/>
        </a:p>
      </dgm:t>
    </dgm:pt>
    <dgm:pt modelId="{80E4EF49-F3E1-4AEC-B487-0215374E9474}" type="sibTrans" cxnId="{02C8299E-63FA-4848-9E45-B6CF88C67C41}">
      <dgm:prSet/>
      <dgm:spPr/>
      <dgm:t>
        <a:bodyPr/>
        <a:lstStyle/>
        <a:p>
          <a:endParaRPr lang="en-US"/>
        </a:p>
      </dgm:t>
    </dgm:pt>
    <dgm:pt modelId="{CAD37BF6-372D-47C7-8B11-0CCC3EEA1DCC}" type="pres">
      <dgm:prSet presAssocID="{2C3CD66E-FE56-4DAD-A92B-4C6B78F6E8B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0AE341-AE32-4D14-8ED4-C3152201E407}" type="pres">
      <dgm:prSet presAssocID="{B743ED07-B68B-4D83-901B-D748BF850970}" presName="centerShape" presStyleLbl="node0" presStyleIdx="0" presStyleCnt="1" custScaleX="128165" custLinFactNeighborY="240"/>
      <dgm:spPr/>
    </dgm:pt>
    <dgm:pt modelId="{C9ECE4A2-4DB4-42D3-81B6-F7FB63D81F80}" type="pres">
      <dgm:prSet presAssocID="{5F7538E8-1241-4509-9B0A-75CDCC5F82A7}" presName="parTrans" presStyleLbl="bgSibTrans2D1" presStyleIdx="0" presStyleCnt="3"/>
      <dgm:spPr/>
    </dgm:pt>
    <dgm:pt modelId="{FCBBE624-7115-4BDC-8937-6057BDCC1E14}" type="pres">
      <dgm:prSet presAssocID="{BC610F94-98E8-4F00-8AC6-730090A490A7}" presName="node" presStyleLbl="node1" presStyleIdx="0" presStyleCnt="3" custRadScaleRad="116234" custRadScaleInc="-17824">
        <dgm:presLayoutVars>
          <dgm:bulletEnabled val="1"/>
        </dgm:presLayoutVars>
      </dgm:prSet>
      <dgm:spPr/>
    </dgm:pt>
    <dgm:pt modelId="{981D61ED-3E19-49A2-94FF-3F26495F5D2D}" type="pres">
      <dgm:prSet presAssocID="{657EF522-5BB5-4828-8FDB-105D4E46CF44}" presName="parTrans" presStyleLbl="bgSibTrans2D1" presStyleIdx="1" presStyleCnt="3"/>
      <dgm:spPr/>
    </dgm:pt>
    <dgm:pt modelId="{7B1E9866-9070-4C00-B222-A517C628DF19}" type="pres">
      <dgm:prSet presAssocID="{EA437005-87F2-426C-83A5-3BB9CEB165EE}" presName="node" presStyleLbl="node1" presStyleIdx="1" presStyleCnt="3" custRadScaleRad="91500" custRadScaleInc="-1385">
        <dgm:presLayoutVars>
          <dgm:bulletEnabled val="1"/>
        </dgm:presLayoutVars>
      </dgm:prSet>
      <dgm:spPr/>
    </dgm:pt>
    <dgm:pt modelId="{602BB363-7D72-44ED-876D-5A5803C17AFE}" type="pres">
      <dgm:prSet presAssocID="{DD287FD9-43F0-4F12-BF68-00A8BF45FDB0}" presName="parTrans" presStyleLbl="bgSibTrans2D1" presStyleIdx="2" presStyleCnt="3"/>
      <dgm:spPr/>
    </dgm:pt>
    <dgm:pt modelId="{6EDF19EE-BB46-43BC-91F7-8803514CA034}" type="pres">
      <dgm:prSet presAssocID="{E0071ECA-8D85-44F0-84CB-1167B11FD995}" presName="node" presStyleLbl="node1" presStyleIdx="2" presStyleCnt="3" custRadScaleRad="115448" custRadScaleInc="19173">
        <dgm:presLayoutVars>
          <dgm:bulletEnabled val="1"/>
        </dgm:presLayoutVars>
      </dgm:prSet>
      <dgm:spPr/>
    </dgm:pt>
  </dgm:ptLst>
  <dgm:cxnLst>
    <dgm:cxn modelId="{BD63DA2E-D29C-4FAA-9097-EA0ECA9C652F}" srcId="{B743ED07-B68B-4D83-901B-D748BF850970}" destId="{EA437005-87F2-426C-83A5-3BB9CEB165EE}" srcOrd="1" destOrd="0" parTransId="{657EF522-5BB5-4828-8FDB-105D4E46CF44}" sibTransId="{AA096C45-0062-4034-B8B9-8128980CDA37}"/>
    <dgm:cxn modelId="{BA971873-4EBD-422F-A7A3-6280000E4616}" type="presOf" srcId="{657EF522-5BB5-4828-8FDB-105D4E46CF44}" destId="{981D61ED-3E19-49A2-94FF-3F26495F5D2D}" srcOrd="0" destOrd="0" presId="urn:microsoft.com/office/officeart/2005/8/layout/radial4"/>
    <dgm:cxn modelId="{6981C974-78E7-4B80-BB1B-9C638F2126BA}" srcId="{B743ED07-B68B-4D83-901B-D748BF850970}" destId="{BC610F94-98E8-4F00-8AC6-730090A490A7}" srcOrd="0" destOrd="0" parTransId="{5F7538E8-1241-4509-9B0A-75CDCC5F82A7}" sibTransId="{E0F5CE29-E492-422F-A0B0-0FD3D02CC4B5}"/>
    <dgm:cxn modelId="{E4279459-A477-43FC-8212-E54E2DAFC63F}" type="presOf" srcId="{E0071ECA-8D85-44F0-84CB-1167B11FD995}" destId="{6EDF19EE-BB46-43BC-91F7-8803514CA034}" srcOrd="0" destOrd="0" presId="urn:microsoft.com/office/officeart/2005/8/layout/radial4"/>
    <dgm:cxn modelId="{449C875A-A609-403C-ADAB-02B1A9FF6C7D}" type="presOf" srcId="{5F7538E8-1241-4509-9B0A-75CDCC5F82A7}" destId="{C9ECE4A2-4DB4-42D3-81B6-F7FB63D81F80}" srcOrd="0" destOrd="0" presId="urn:microsoft.com/office/officeart/2005/8/layout/radial4"/>
    <dgm:cxn modelId="{6E2A6389-6488-4DEF-99DF-CD0A4332A84B}" type="presOf" srcId="{DD287FD9-43F0-4F12-BF68-00A8BF45FDB0}" destId="{602BB363-7D72-44ED-876D-5A5803C17AFE}" srcOrd="0" destOrd="0" presId="urn:microsoft.com/office/officeart/2005/8/layout/radial4"/>
    <dgm:cxn modelId="{02C8299E-63FA-4848-9E45-B6CF88C67C41}" srcId="{B743ED07-B68B-4D83-901B-D748BF850970}" destId="{E0071ECA-8D85-44F0-84CB-1167B11FD995}" srcOrd="2" destOrd="0" parTransId="{DD287FD9-43F0-4F12-BF68-00A8BF45FDB0}" sibTransId="{80E4EF49-F3E1-4AEC-B487-0215374E9474}"/>
    <dgm:cxn modelId="{3F1E0BAC-BD44-44ED-A26B-C1EC3B2A2FC9}" srcId="{2C3CD66E-FE56-4DAD-A92B-4C6B78F6E8BB}" destId="{B743ED07-B68B-4D83-901B-D748BF850970}" srcOrd="0" destOrd="0" parTransId="{8A2479C2-7B4D-4D92-BE89-9F6471D6C0FE}" sibTransId="{3D673CC9-10C7-46C0-ADAE-AAE7B21FFB1B}"/>
    <dgm:cxn modelId="{167D45B2-C63E-43CA-B5BA-30FC7C6AEC02}" type="presOf" srcId="{B743ED07-B68B-4D83-901B-D748BF850970}" destId="{A80AE341-AE32-4D14-8ED4-C3152201E407}" srcOrd="0" destOrd="0" presId="urn:microsoft.com/office/officeart/2005/8/layout/radial4"/>
    <dgm:cxn modelId="{F9AF5CE1-69BF-49E6-AEC8-78AC2BD0D438}" type="presOf" srcId="{EA437005-87F2-426C-83A5-3BB9CEB165EE}" destId="{7B1E9866-9070-4C00-B222-A517C628DF19}" srcOrd="0" destOrd="0" presId="urn:microsoft.com/office/officeart/2005/8/layout/radial4"/>
    <dgm:cxn modelId="{6DD800EA-37BC-4F34-9072-F0FD9077FB09}" type="presOf" srcId="{2C3CD66E-FE56-4DAD-A92B-4C6B78F6E8BB}" destId="{CAD37BF6-372D-47C7-8B11-0CCC3EEA1DCC}" srcOrd="0" destOrd="0" presId="urn:microsoft.com/office/officeart/2005/8/layout/radial4"/>
    <dgm:cxn modelId="{2565EAFF-E85A-4291-9C3E-6FE0763F8BB2}" type="presOf" srcId="{BC610F94-98E8-4F00-8AC6-730090A490A7}" destId="{FCBBE624-7115-4BDC-8937-6057BDCC1E14}" srcOrd="0" destOrd="0" presId="urn:microsoft.com/office/officeart/2005/8/layout/radial4"/>
    <dgm:cxn modelId="{6F1F5A60-09F6-4E90-A760-7BF2833AE919}" type="presParOf" srcId="{CAD37BF6-372D-47C7-8B11-0CCC3EEA1DCC}" destId="{A80AE341-AE32-4D14-8ED4-C3152201E407}" srcOrd="0" destOrd="0" presId="urn:microsoft.com/office/officeart/2005/8/layout/radial4"/>
    <dgm:cxn modelId="{89E07C98-A1B3-4F21-AB38-5062B6B00292}" type="presParOf" srcId="{CAD37BF6-372D-47C7-8B11-0CCC3EEA1DCC}" destId="{C9ECE4A2-4DB4-42D3-81B6-F7FB63D81F80}" srcOrd="1" destOrd="0" presId="urn:microsoft.com/office/officeart/2005/8/layout/radial4"/>
    <dgm:cxn modelId="{2A1B3999-489A-4B98-835A-6E2EE7E1E45E}" type="presParOf" srcId="{CAD37BF6-372D-47C7-8B11-0CCC3EEA1DCC}" destId="{FCBBE624-7115-4BDC-8937-6057BDCC1E14}" srcOrd="2" destOrd="0" presId="urn:microsoft.com/office/officeart/2005/8/layout/radial4"/>
    <dgm:cxn modelId="{EC060D92-E846-4CD3-9173-B0064E8DBDAE}" type="presParOf" srcId="{CAD37BF6-372D-47C7-8B11-0CCC3EEA1DCC}" destId="{981D61ED-3E19-49A2-94FF-3F26495F5D2D}" srcOrd="3" destOrd="0" presId="urn:microsoft.com/office/officeart/2005/8/layout/radial4"/>
    <dgm:cxn modelId="{014ECC7E-03AC-4504-92DE-18A6FB5B9F15}" type="presParOf" srcId="{CAD37BF6-372D-47C7-8B11-0CCC3EEA1DCC}" destId="{7B1E9866-9070-4C00-B222-A517C628DF19}" srcOrd="4" destOrd="0" presId="urn:microsoft.com/office/officeart/2005/8/layout/radial4"/>
    <dgm:cxn modelId="{CDA5363B-E138-426A-A1EC-B22CD7C1F9AC}" type="presParOf" srcId="{CAD37BF6-372D-47C7-8B11-0CCC3EEA1DCC}" destId="{602BB363-7D72-44ED-876D-5A5803C17AFE}" srcOrd="5" destOrd="0" presId="urn:microsoft.com/office/officeart/2005/8/layout/radial4"/>
    <dgm:cxn modelId="{7DAB6B9F-3483-4E9E-A4DE-0C7B4D44FF09}" type="presParOf" srcId="{CAD37BF6-372D-47C7-8B11-0CCC3EEA1DCC}" destId="{6EDF19EE-BB46-43BC-91F7-8803514CA03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AE341-AE32-4D14-8ED4-C3152201E407}">
      <dsp:nvSpPr>
        <dsp:cNvPr id="0" name=""/>
        <dsp:cNvSpPr/>
      </dsp:nvSpPr>
      <dsp:spPr>
        <a:xfrm>
          <a:off x="2449714" y="2304721"/>
          <a:ext cx="2478200" cy="1933601"/>
        </a:xfrm>
        <a:prstGeom prst="ellipse">
          <a:avLst/>
        </a:prstGeom>
        <a:solidFill>
          <a:srgbClr val="314C57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Argument</a:t>
          </a:r>
        </a:p>
      </dsp:txBody>
      <dsp:txXfrm>
        <a:off x="2812638" y="2587890"/>
        <a:ext cx="1752352" cy="1367263"/>
      </dsp:txXfrm>
    </dsp:sp>
    <dsp:sp modelId="{C9ECE4A2-4DB4-42D3-81B6-F7FB63D81F80}">
      <dsp:nvSpPr>
        <dsp:cNvPr id="0" name=""/>
        <dsp:cNvSpPr/>
      </dsp:nvSpPr>
      <dsp:spPr>
        <a:xfrm rot="12258978">
          <a:off x="928651" y="2126841"/>
          <a:ext cx="1673370" cy="551076"/>
        </a:xfrm>
        <a:prstGeom prst="leftArrow">
          <a:avLst>
            <a:gd name="adj1" fmla="val 60000"/>
            <a:gd name="adj2" fmla="val 50000"/>
          </a:avLst>
        </a:prstGeom>
        <a:solidFill>
          <a:srgbClr val="62798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E624-7115-4BDC-8937-6057BDCC1E14}">
      <dsp:nvSpPr>
        <dsp:cNvPr id="0" name=""/>
        <dsp:cNvSpPr/>
      </dsp:nvSpPr>
      <dsp:spPr>
        <a:xfrm>
          <a:off x="84416" y="1323085"/>
          <a:ext cx="1836921" cy="1469537"/>
        </a:xfrm>
        <a:prstGeom prst="roundRect">
          <a:avLst>
            <a:gd name="adj" fmla="val 10000"/>
          </a:avLst>
        </a:prstGeom>
        <a:solidFill>
          <a:srgbClr val="314C5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chemeClr val="bg1"/>
              </a:solidFill>
            </a:rPr>
            <a:t>Ethos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(Credibility)</a:t>
          </a:r>
        </a:p>
      </dsp:txBody>
      <dsp:txXfrm>
        <a:off x="127457" y="1366126"/>
        <a:ext cx="1750839" cy="1383455"/>
      </dsp:txXfrm>
    </dsp:sp>
    <dsp:sp modelId="{981D61ED-3E19-49A2-94FF-3F26495F5D2D}">
      <dsp:nvSpPr>
        <dsp:cNvPr id="0" name=""/>
        <dsp:cNvSpPr/>
      </dsp:nvSpPr>
      <dsp:spPr>
        <a:xfrm rot="16150153">
          <a:off x="3024777" y="1315197"/>
          <a:ext cx="1279328" cy="551076"/>
        </a:xfrm>
        <a:prstGeom prst="leftArrow">
          <a:avLst>
            <a:gd name="adj1" fmla="val 60000"/>
            <a:gd name="adj2" fmla="val 50000"/>
          </a:avLst>
        </a:prstGeom>
        <a:solidFill>
          <a:srgbClr val="62798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E9866-9070-4C00-B222-A517C628DF19}">
      <dsp:nvSpPr>
        <dsp:cNvPr id="0" name=""/>
        <dsp:cNvSpPr/>
      </dsp:nvSpPr>
      <dsp:spPr>
        <a:xfrm>
          <a:off x="2736706" y="216369"/>
          <a:ext cx="1836921" cy="1469537"/>
        </a:xfrm>
        <a:prstGeom prst="roundRect">
          <a:avLst>
            <a:gd name="adj" fmla="val 10000"/>
          </a:avLst>
        </a:prstGeom>
        <a:solidFill>
          <a:srgbClr val="314C5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chemeClr val="bg1"/>
              </a:solidFill>
            </a:rPr>
            <a:t>Logos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(Logic)</a:t>
          </a:r>
        </a:p>
      </dsp:txBody>
      <dsp:txXfrm>
        <a:off x="2779747" y="259410"/>
        <a:ext cx="1750839" cy="1383455"/>
      </dsp:txXfrm>
    </dsp:sp>
    <dsp:sp modelId="{602BB363-7D72-44ED-876D-5A5803C17AFE}">
      <dsp:nvSpPr>
        <dsp:cNvPr id="0" name=""/>
        <dsp:cNvSpPr/>
      </dsp:nvSpPr>
      <dsp:spPr>
        <a:xfrm rot="20189578">
          <a:off x="4790715" y="2157613"/>
          <a:ext cx="1651141" cy="551076"/>
        </a:xfrm>
        <a:prstGeom prst="leftArrow">
          <a:avLst>
            <a:gd name="adj1" fmla="val 60000"/>
            <a:gd name="adj2" fmla="val 50000"/>
          </a:avLst>
        </a:prstGeom>
        <a:solidFill>
          <a:srgbClr val="62798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F19EE-BB46-43BC-91F7-8803514CA034}">
      <dsp:nvSpPr>
        <dsp:cNvPr id="0" name=""/>
        <dsp:cNvSpPr/>
      </dsp:nvSpPr>
      <dsp:spPr>
        <a:xfrm>
          <a:off x="5454883" y="1369094"/>
          <a:ext cx="1836921" cy="1469537"/>
        </a:xfrm>
        <a:prstGeom prst="roundRect">
          <a:avLst>
            <a:gd name="adj" fmla="val 10000"/>
          </a:avLst>
        </a:prstGeom>
        <a:solidFill>
          <a:srgbClr val="314C5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chemeClr val="bg1"/>
              </a:solidFill>
            </a:rPr>
            <a:t>Pathos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(Emotion)</a:t>
          </a:r>
        </a:p>
      </dsp:txBody>
      <dsp:txXfrm>
        <a:off x="5497924" y="1412135"/>
        <a:ext cx="1750839" cy="1383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1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0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9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9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99DF-67F9-4B17-A956-0DFCA891354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1194955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772" y="320478"/>
            <a:ext cx="3565361" cy="553998"/>
          </a:xfrm>
          <a:prstGeom prst="rect">
            <a:avLst/>
          </a:prstGeom>
          <a:solidFill>
            <a:srgbClr val="5A7E83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HAWKES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8F3B1-D28C-4E43-B104-DF646898484F}"/>
              </a:ext>
            </a:extLst>
          </p:cNvPr>
          <p:cNvSpPr txBox="1"/>
          <p:nvPr/>
        </p:nvSpPr>
        <p:spPr>
          <a:xfrm>
            <a:off x="1524000" y="231381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Century Gothic" panose="020B0502020202020204" pitchFamily="34" charset="0"/>
              </a:rPr>
              <a:t>Analyzing Rhetoric through Visuals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D769EA-63E7-4150-89A3-D1B7E4A88360}"/>
              </a:ext>
            </a:extLst>
          </p:cNvPr>
          <p:cNvCxnSpPr/>
          <p:nvPr/>
        </p:nvCxnSpPr>
        <p:spPr>
          <a:xfrm>
            <a:off x="3071447" y="4068137"/>
            <a:ext cx="59318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9D8A1D-C2DA-4B8C-AEC0-B01D8D27821A}"/>
              </a:ext>
            </a:extLst>
          </p:cNvPr>
          <p:cNvCxnSpPr/>
          <p:nvPr/>
        </p:nvCxnSpPr>
        <p:spPr>
          <a:xfrm>
            <a:off x="3071447" y="2091430"/>
            <a:ext cx="59318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8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0" y="33844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323542"/>
                </a:solidFill>
                <a:latin typeface="Century Gothic" panose="020B0502020202020204" pitchFamily="34" charset="0"/>
              </a:rPr>
              <a:t>Composition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871276" y="1913545"/>
            <a:ext cx="8449447" cy="3427895"/>
            <a:chOff x="386917" y="1821206"/>
            <a:chExt cx="8344989" cy="3197722"/>
          </a:xfrm>
          <a:solidFill>
            <a:srgbClr val="314C57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386917" y="1821206"/>
              <a:ext cx="8344989" cy="3197722"/>
              <a:chOff x="386917" y="1821206"/>
              <a:chExt cx="8344989" cy="3197722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386917" y="1821206"/>
                <a:ext cx="4121340" cy="3197721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10566" y="1821206"/>
                <a:ext cx="4121340" cy="3197722"/>
              </a:xfrm>
              <a:prstGeom prst="rect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13766" y="2999473"/>
                <a:ext cx="891291" cy="841186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vs.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48359" y="2056291"/>
              <a:ext cx="3325552" cy="261270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Larger, brighter than the rest of the image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9554" y="2687934"/>
              <a:ext cx="3325552" cy="13494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Smaller, lighter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87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2" y="377082"/>
            <a:ext cx="9144000" cy="6202551"/>
            <a:chOff x="0" y="593209"/>
            <a:chExt cx="9144000" cy="6202551"/>
          </a:xfrm>
        </p:grpSpPr>
        <p:sp>
          <p:nvSpPr>
            <p:cNvPr id="26" name="TextBox 25"/>
            <p:cNvSpPr txBox="1"/>
            <p:nvPr/>
          </p:nvSpPr>
          <p:spPr>
            <a:xfrm>
              <a:off x="0" y="593209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Composition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81187" y="1929620"/>
            <a:ext cx="8429626" cy="3395743"/>
            <a:chOff x="365111" y="1821206"/>
            <a:chExt cx="8443024" cy="3298655"/>
          </a:xfrm>
          <a:solidFill>
            <a:srgbClr val="314C57"/>
          </a:solidFill>
        </p:grpSpPr>
        <p:grpSp>
          <p:nvGrpSpPr>
            <p:cNvPr id="9" name="Group 8"/>
            <p:cNvGrpSpPr/>
            <p:nvPr/>
          </p:nvGrpSpPr>
          <p:grpSpPr>
            <a:xfrm>
              <a:off x="365111" y="1821206"/>
              <a:ext cx="8443024" cy="3298655"/>
              <a:chOff x="365111" y="1821206"/>
              <a:chExt cx="8443024" cy="3298655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365111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632374" y="1821206"/>
                <a:ext cx="4175761" cy="32986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90085" y="2835260"/>
              <a:ext cx="3383828" cy="105476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Composition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6764" y="2708139"/>
              <a:ext cx="3758580" cy="152478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Interpret their meanings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5726444" y="3205161"/>
            <a:ext cx="739110" cy="844663"/>
          </a:xfrm>
          <a:prstGeom prst="ellipse">
            <a:avLst/>
          </a:prstGeom>
          <a:solidFill>
            <a:srgbClr val="314C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→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9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0" y="33844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323542"/>
                </a:solidFill>
                <a:latin typeface="Century Gothic" panose="020B0502020202020204" pitchFamily="34" charset="0"/>
              </a:rPr>
              <a:t>Argument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759207962"/>
              </p:ext>
            </p:extLst>
          </p:nvPr>
        </p:nvGraphicFramePr>
        <p:xfrm>
          <a:off x="2407181" y="1051131"/>
          <a:ext cx="7377630" cy="423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0" dirty="0">
                <a:solidFill>
                  <a:srgbClr val="32354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57186" y="1262595"/>
              <a:ext cx="8429625" cy="0"/>
            </a:xfrm>
            <a:prstGeom prst="line">
              <a:avLst/>
            </a:prstGeom>
            <a:ln w="12700">
              <a:solidFill>
                <a:srgbClr val="323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380444" y="431909"/>
            <a:ext cx="743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323542"/>
                </a:solidFill>
                <a:latin typeface="Century Gothic" panose="020B0502020202020204" pitchFamily="34" charset="0"/>
              </a:rPr>
              <a:t>Appeal to </a:t>
            </a:r>
            <a:r>
              <a:rPr lang="en-US" sz="3600" i="1" dirty="0">
                <a:solidFill>
                  <a:srgbClr val="323542"/>
                </a:solidFill>
                <a:latin typeface="Century Gothic" panose="020B0502020202020204" pitchFamily="34" charset="0"/>
              </a:rPr>
              <a:t>Ethos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14003" y="1825557"/>
            <a:ext cx="6363992" cy="869118"/>
            <a:chOff x="1390004" y="3800821"/>
            <a:chExt cx="6363992" cy="869118"/>
          </a:xfrm>
        </p:grpSpPr>
        <p:sp>
          <p:nvSpPr>
            <p:cNvPr id="13" name="Rectangle 12"/>
            <p:cNvSpPr/>
            <p:nvPr/>
          </p:nvSpPr>
          <p:spPr>
            <a:xfrm>
              <a:off x="1390004" y="3800821"/>
              <a:ext cx="6363992" cy="869118"/>
            </a:xfrm>
            <a:prstGeom prst="rect">
              <a:avLst/>
            </a:prstGeom>
            <a:solidFill>
              <a:srgbClr val="314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184" y="3819881"/>
              <a:ext cx="5595632" cy="830997"/>
            </a:xfrm>
            <a:prstGeom prst="rect">
              <a:avLst/>
            </a:prstGeom>
            <a:solidFill>
              <a:srgbClr val="314C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Emphasizes authority and trustworthiness (</a:t>
              </a:r>
              <a:r>
                <a:rPr lang="en-US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credibility</a:t>
              </a:r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B84586-8EBA-A346-9CC8-FB429FE41B5A}"/>
              </a:ext>
            </a:extLst>
          </p:cNvPr>
          <p:cNvGrpSpPr/>
          <p:nvPr/>
        </p:nvGrpSpPr>
        <p:grpSpPr>
          <a:xfrm>
            <a:off x="2914003" y="3133263"/>
            <a:ext cx="6363992" cy="1563427"/>
            <a:chOff x="1390004" y="3800820"/>
            <a:chExt cx="6363992" cy="15634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B25833-00F6-7542-A722-8B7E5372CB41}"/>
                </a:ext>
              </a:extLst>
            </p:cNvPr>
            <p:cNvSpPr/>
            <p:nvPr/>
          </p:nvSpPr>
          <p:spPr>
            <a:xfrm>
              <a:off x="1390004" y="3800820"/>
              <a:ext cx="6363992" cy="1563427"/>
            </a:xfrm>
            <a:prstGeom prst="rect">
              <a:avLst/>
            </a:prstGeom>
            <a:solidFill>
              <a:srgbClr val="314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C4AAE5-58D2-5540-BDFD-CE66A6AA18D6}"/>
                </a:ext>
              </a:extLst>
            </p:cNvPr>
            <p:cNvSpPr txBox="1"/>
            <p:nvPr/>
          </p:nvSpPr>
          <p:spPr>
            <a:xfrm>
              <a:off x="1774184" y="4004547"/>
              <a:ext cx="5595632" cy="1200329"/>
            </a:xfrm>
            <a:prstGeom prst="rect">
              <a:avLst/>
            </a:prstGeom>
            <a:solidFill>
              <a:srgbClr val="314C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Example: professional athletes who are photographed wearing a particular brand of shoe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55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0" dirty="0">
                <a:solidFill>
                  <a:srgbClr val="32354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57186" y="1262595"/>
              <a:ext cx="8429625" cy="0"/>
            </a:xfrm>
            <a:prstGeom prst="line">
              <a:avLst/>
            </a:prstGeom>
            <a:ln w="12700">
              <a:solidFill>
                <a:srgbClr val="323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380444" y="431909"/>
            <a:ext cx="743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323542"/>
                </a:solidFill>
                <a:latin typeface="Century Gothic" panose="020B0502020202020204" pitchFamily="34" charset="0"/>
              </a:rPr>
              <a:t>Appeal to </a:t>
            </a:r>
            <a:r>
              <a:rPr lang="en-US" sz="3600" i="1" dirty="0">
                <a:solidFill>
                  <a:srgbClr val="323542"/>
                </a:solidFill>
                <a:latin typeface="Century Gothic" panose="020B0502020202020204" pitchFamily="34" charset="0"/>
              </a:rPr>
              <a:t>Logos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14003" y="1783983"/>
            <a:ext cx="6363992" cy="869118"/>
            <a:chOff x="1390004" y="3800821"/>
            <a:chExt cx="6363992" cy="869118"/>
          </a:xfrm>
        </p:grpSpPr>
        <p:sp>
          <p:nvSpPr>
            <p:cNvPr id="13" name="Rectangle 12"/>
            <p:cNvSpPr/>
            <p:nvPr/>
          </p:nvSpPr>
          <p:spPr>
            <a:xfrm>
              <a:off x="1390004" y="3800821"/>
              <a:ext cx="6363992" cy="869118"/>
            </a:xfrm>
            <a:prstGeom prst="rect">
              <a:avLst/>
            </a:prstGeom>
            <a:solidFill>
              <a:srgbClr val="314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184" y="4004547"/>
              <a:ext cx="5595632" cy="461665"/>
            </a:xfrm>
            <a:prstGeom prst="rect">
              <a:avLst/>
            </a:prstGeom>
            <a:solidFill>
              <a:srgbClr val="314C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Emphasizes logic and reasoning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B61A5F-245A-E549-B32E-E8097A33DBDC}"/>
              </a:ext>
            </a:extLst>
          </p:cNvPr>
          <p:cNvGrpSpPr/>
          <p:nvPr/>
        </p:nvGrpSpPr>
        <p:grpSpPr>
          <a:xfrm>
            <a:off x="2914003" y="3081411"/>
            <a:ext cx="6363992" cy="869118"/>
            <a:chOff x="1390004" y="3800821"/>
            <a:chExt cx="6363992" cy="8691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67B03B-22EC-8843-8B14-69AFE993BD61}"/>
                </a:ext>
              </a:extLst>
            </p:cNvPr>
            <p:cNvSpPr/>
            <p:nvPr/>
          </p:nvSpPr>
          <p:spPr>
            <a:xfrm>
              <a:off x="1390004" y="3800821"/>
              <a:ext cx="6363992" cy="869118"/>
            </a:xfrm>
            <a:prstGeom prst="rect">
              <a:avLst/>
            </a:prstGeom>
            <a:solidFill>
              <a:srgbClr val="314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3A3FC3-775B-9549-99A3-2974E5FF3E35}"/>
                </a:ext>
              </a:extLst>
            </p:cNvPr>
            <p:cNvSpPr txBox="1"/>
            <p:nvPr/>
          </p:nvSpPr>
          <p:spPr>
            <a:xfrm>
              <a:off x="1774184" y="4004547"/>
              <a:ext cx="5595632" cy="461665"/>
            </a:xfrm>
            <a:prstGeom prst="rect">
              <a:avLst/>
            </a:prstGeom>
            <a:solidFill>
              <a:srgbClr val="314C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Example: before-and-after photos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05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0" dirty="0">
                <a:solidFill>
                  <a:srgbClr val="32354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57186" y="1262595"/>
              <a:ext cx="8429625" cy="0"/>
            </a:xfrm>
            <a:prstGeom prst="line">
              <a:avLst/>
            </a:prstGeom>
            <a:ln w="12700">
              <a:solidFill>
                <a:srgbClr val="323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380444" y="431909"/>
            <a:ext cx="743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323542"/>
                </a:solidFill>
                <a:latin typeface="Century Gothic" panose="020B0502020202020204" pitchFamily="34" charset="0"/>
              </a:rPr>
              <a:t>Appeal to </a:t>
            </a:r>
            <a:r>
              <a:rPr lang="en-US" sz="3600" i="1" dirty="0">
                <a:solidFill>
                  <a:srgbClr val="323542"/>
                </a:solidFill>
                <a:latin typeface="Century Gothic" panose="020B0502020202020204" pitchFamily="34" charset="0"/>
              </a:rPr>
              <a:t>Pathos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14003" y="1747407"/>
            <a:ext cx="6363992" cy="869118"/>
            <a:chOff x="1390004" y="3800821"/>
            <a:chExt cx="6363992" cy="869118"/>
          </a:xfrm>
        </p:grpSpPr>
        <p:sp>
          <p:nvSpPr>
            <p:cNvPr id="13" name="Rectangle 12"/>
            <p:cNvSpPr/>
            <p:nvPr/>
          </p:nvSpPr>
          <p:spPr>
            <a:xfrm>
              <a:off x="1390004" y="3800821"/>
              <a:ext cx="6363992" cy="869118"/>
            </a:xfrm>
            <a:prstGeom prst="rect">
              <a:avLst/>
            </a:prstGeom>
            <a:solidFill>
              <a:srgbClr val="314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32354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184" y="4004547"/>
              <a:ext cx="5595632" cy="461665"/>
            </a:xfrm>
            <a:prstGeom prst="rect">
              <a:avLst/>
            </a:prstGeom>
            <a:solidFill>
              <a:srgbClr val="314C5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Emphasizes emotion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B89FC-7EB6-9547-9D15-066214F75280}"/>
              </a:ext>
            </a:extLst>
          </p:cNvPr>
          <p:cNvSpPr/>
          <p:nvPr/>
        </p:nvSpPr>
        <p:spPr>
          <a:xfrm>
            <a:off x="2914003" y="3133264"/>
            <a:ext cx="6363992" cy="869118"/>
          </a:xfrm>
          <a:prstGeom prst="rect">
            <a:avLst/>
          </a:prstGeom>
          <a:solidFill>
            <a:srgbClr val="314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32354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8272F-3F69-CD4C-AE1F-892BA3236E9F}"/>
              </a:ext>
            </a:extLst>
          </p:cNvPr>
          <p:cNvSpPr txBox="1"/>
          <p:nvPr/>
        </p:nvSpPr>
        <p:spPr>
          <a:xfrm>
            <a:off x="3584448" y="3321959"/>
            <a:ext cx="530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Example: an image of a dog in a shelter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8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Strength of Argument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0" y="1608793"/>
            <a:ext cx="8058155" cy="880501"/>
            <a:chOff x="542922" y="1736761"/>
            <a:chExt cx="8058155" cy="880501"/>
          </a:xfrm>
          <a:solidFill>
            <a:srgbClr val="314C57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8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2" y="1751538"/>
              <a:ext cx="7807571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Does the image use a legitimate expert to establish its appeal to </a:t>
              </a:r>
              <a:r>
                <a:rPr lang="en-US" sz="2400" i="1" dirty="0">
                  <a:solidFill>
                    <a:schemeClr val="bg1"/>
                  </a:solidFill>
                </a:rPr>
                <a:t>ethos</a:t>
              </a:r>
              <a:r>
                <a:rPr lang="en-US" sz="2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66922" y="2597145"/>
            <a:ext cx="8058154" cy="877824"/>
            <a:chOff x="542923" y="1736760"/>
            <a:chExt cx="8058154" cy="877824"/>
          </a:xfrm>
          <a:solidFill>
            <a:srgbClr val="314C57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0"/>
              <a:ext cx="8058154" cy="8778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2814" y="1889711"/>
              <a:ext cx="780757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Does the appeal to </a:t>
              </a:r>
              <a:r>
                <a:rPr lang="en-US" sz="2400" i="1" dirty="0">
                  <a:solidFill>
                    <a:schemeClr val="bg1"/>
                  </a:solidFill>
                </a:rPr>
                <a:t>logos</a:t>
              </a:r>
              <a:r>
                <a:rPr lang="en-US" sz="2400" dirty="0">
                  <a:solidFill>
                    <a:schemeClr val="bg1"/>
                  </a:solidFill>
                </a:rPr>
                <a:t> make sense?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66921" y="3578933"/>
            <a:ext cx="8058154" cy="877824"/>
            <a:chOff x="542923" y="1736760"/>
            <a:chExt cx="8058154" cy="877824"/>
          </a:xfrm>
          <a:solidFill>
            <a:srgbClr val="314C57"/>
          </a:solidFill>
        </p:grpSpPr>
        <p:sp>
          <p:nvSpPr>
            <p:cNvPr id="24" name="Rectangle 23"/>
            <p:cNvSpPr/>
            <p:nvPr/>
          </p:nvSpPr>
          <p:spPr>
            <a:xfrm>
              <a:off x="542923" y="1736760"/>
              <a:ext cx="8058154" cy="8778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2923" y="1909395"/>
              <a:ext cx="780757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Does the image rely too heavily on appeals to </a:t>
              </a:r>
              <a:r>
                <a:rPr lang="en-US" sz="2400" i="1" dirty="0">
                  <a:solidFill>
                    <a:schemeClr val="bg1"/>
                  </a:solidFill>
                </a:rPr>
                <a:t>pathos</a:t>
              </a:r>
              <a:r>
                <a:rPr lang="en-US" sz="2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66921" y="4560721"/>
            <a:ext cx="8058154" cy="877824"/>
            <a:chOff x="542923" y="1736760"/>
            <a:chExt cx="8058154" cy="877824"/>
          </a:xfrm>
          <a:solidFill>
            <a:srgbClr val="314C57"/>
          </a:solidFill>
        </p:grpSpPr>
        <p:sp>
          <p:nvSpPr>
            <p:cNvPr id="28" name="Rectangle 27"/>
            <p:cNvSpPr/>
            <p:nvPr/>
          </p:nvSpPr>
          <p:spPr>
            <a:xfrm>
              <a:off x="542923" y="1736760"/>
              <a:ext cx="8058154" cy="8778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2814" y="1892117"/>
              <a:ext cx="79680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Do the argumentation strategies fit the purpose of the image?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41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859169" y="2729726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0" y="141022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HAWKES</a:t>
            </a:r>
            <a: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08" y="305091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79" y="305091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22" y="305091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65" y="3050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2895952-6F44-4BE2-A7A0-C0D3251C53A1}"/>
              </a:ext>
            </a:extLst>
          </p:cNvPr>
          <p:cNvSpPr txBox="1"/>
          <p:nvPr/>
        </p:nvSpPr>
        <p:spPr>
          <a:xfrm>
            <a:off x="1710559" y="1773621"/>
            <a:ext cx="8694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Argument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Lesson Goals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8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Analyzing Rhetoric through Visuals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A3C89F5-5AC7-42CA-B269-E0EF8850E061}"/>
              </a:ext>
            </a:extLst>
          </p:cNvPr>
          <p:cNvSpPr txBox="1"/>
          <p:nvPr/>
        </p:nvSpPr>
        <p:spPr>
          <a:xfrm>
            <a:off x="1459469" y="1341780"/>
            <a:ext cx="9273061" cy="4708981"/>
          </a:xfrm>
          <a:prstGeom prst="rect">
            <a:avLst/>
          </a:prstGeom>
          <a:solidFill>
            <a:srgbClr val="314C57"/>
          </a:solidFill>
        </p:spPr>
        <p:txBody>
          <a:bodyPr wrap="square" rtlCol="0" anchor="ctr">
            <a:spAutoFit/>
          </a:bodyPr>
          <a:lstStyle/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  <a:p>
            <a:endParaRPr lang="en-US" sz="2000" b="0" dirty="0"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8372D-36D2-456F-8C12-2DB123C1456A}"/>
              </a:ext>
            </a:extLst>
          </p:cNvPr>
          <p:cNvSpPr txBox="1"/>
          <p:nvPr/>
        </p:nvSpPr>
        <p:spPr>
          <a:xfrm>
            <a:off x="1683022" y="2187253"/>
            <a:ext cx="8777713" cy="2805063"/>
          </a:xfrm>
          <a:prstGeom prst="rect">
            <a:avLst/>
          </a:prstGeom>
          <a:solidFill>
            <a:srgbClr val="314C57"/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Visual rhetoric </a:t>
            </a:r>
            <a:r>
              <a:rPr lang="en-US" sz="2400" dirty="0">
                <a:solidFill>
                  <a:schemeClr val="bg1"/>
                </a:solidFill>
              </a:rPr>
              <a:t>= the art of communicating a message through images and video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Once you interpret the meaning of a photo or video, you can decide how to respond.</a:t>
            </a:r>
          </a:p>
        </p:txBody>
      </p:sp>
    </p:spTree>
    <p:extLst>
      <p:ext uri="{BB962C8B-B14F-4D97-AF65-F5344CB8AC3E}">
        <p14:creationId xmlns:p14="http://schemas.microsoft.com/office/powerpoint/2010/main" val="174497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Purpose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81681" y="1427543"/>
            <a:ext cx="4462877" cy="2466746"/>
            <a:chOff x="2374775" y="1612191"/>
            <a:chExt cx="4462877" cy="3487751"/>
          </a:xfrm>
        </p:grpSpPr>
        <p:grpSp>
          <p:nvGrpSpPr>
            <p:cNvPr id="8" name="Group 7"/>
            <p:cNvGrpSpPr/>
            <p:nvPr/>
          </p:nvGrpSpPr>
          <p:grpSpPr>
            <a:xfrm>
              <a:off x="2374776" y="1617738"/>
              <a:ext cx="2080340" cy="1617913"/>
              <a:chOff x="1149291" y="1753237"/>
              <a:chExt cx="2080340" cy="1617913"/>
            </a:xfrm>
            <a:solidFill>
              <a:srgbClr val="314C57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149291" y="1753237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57203" y="2169438"/>
                <a:ext cx="1664514" cy="77441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Discuss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374775" y="3482029"/>
              <a:ext cx="2080340" cy="1617913"/>
              <a:chOff x="1149290" y="3617528"/>
              <a:chExt cx="2080340" cy="1617913"/>
            </a:xfrm>
            <a:solidFill>
              <a:srgbClr val="314C57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1149290" y="3617528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57203" y="4041251"/>
                <a:ext cx="1664514" cy="77441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Argue</a:t>
                </a:r>
                <a:r>
                  <a:rPr lang="en-US" sz="2200" dirty="0"/>
                  <a:t> 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757312" y="3480014"/>
              <a:ext cx="2080340" cy="1617913"/>
              <a:chOff x="3531827" y="3615513"/>
              <a:chExt cx="2080340" cy="1617913"/>
            </a:xfrm>
            <a:solidFill>
              <a:srgbClr val="F2E2D2"/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3531827" y="3615513"/>
                <a:ext cx="2080340" cy="1617913"/>
              </a:xfrm>
              <a:prstGeom prst="rect">
                <a:avLst/>
              </a:prstGeom>
              <a:solidFill>
                <a:srgbClr val="314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39740" y="4035968"/>
                <a:ext cx="1664514" cy="774417"/>
              </a:xfrm>
              <a:prstGeom prst="rect">
                <a:avLst/>
              </a:prstGeom>
              <a:solidFill>
                <a:srgbClr val="314C57"/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Describe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57312" y="1612191"/>
              <a:ext cx="2080340" cy="1617913"/>
              <a:chOff x="3531827" y="1747690"/>
              <a:chExt cx="2080340" cy="1617913"/>
            </a:xfrm>
            <a:solidFill>
              <a:srgbClr val="314C57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3531827" y="1747690"/>
                <a:ext cx="2080340" cy="1617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39740" y="2164155"/>
                <a:ext cx="1664514" cy="77441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Respond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681681" y="4196013"/>
            <a:ext cx="4462877" cy="1617913"/>
            <a:chOff x="3531828" y="2893573"/>
            <a:chExt cx="2080340" cy="1617913"/>
          </a:xfrm>
          <a:solidFill>
            <a:srgbClr val="314C57"/>
          </a:solidFill>
        </p:grpSpPr>
        <p:sp>
          <p:nvSpPr>
            <p:cNvPr id="20" name="Rectangle 19"/>
            <p:cNvSpPr/>
            <p:nvPr/>
          </p:nvSpPr>
          <p:spPr>
            <a:xfrm>
              <a:off x="3531828" y="2893573"/>
              <a:ext cx="2080340" cy="1617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0286" y="3176518"/>
              <a:ext cx="1983423" cy="105548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</a:rPr>
                <a:t>Context: how and when the image is presented to the viewer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58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Purpose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6BEA2B4-199E-4404-AEED-736AC6C86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37" y="1676919"/>
            <a:ext cx="6249725" cy="41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0" y="33844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323542"/>
                </a:solidFill>
                <a:latin typeface="Century Gothic" panose="020B0502020202020204" pitchFamily="34" charset="0"/>
              </a:rPr>
              <a:t>Purpose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185163" y="1722922"/>
            <a:ext cx="4555044" cy="1762157"/>
            <a:chOff x="695459" y="1541465"/>
            <a:chExt cx="7403207" cy="3206840"/>
          </a:xfrm>
          <a:solidFill>
            <a:srgbClr val="314C57"/>
          </a:solidFill>
        </p:grpSpPr>
        <p:sp>
          <p:nvSpPr>
            <p:cNvPr id="3" name="Rectangle 2"/>
            <p:cNvSpPr/>
            <p:nvPr/>
          </p:nvSpPr>
          <p:spPr>
            <a:xfrm>
              <a:off x="695459" y="1541465"/>
              <a:ext cx="3232598" cy="320684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6068" y="1541465"/>
              <a:ext cx="3232598" cy="320684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152364" y="2997700"/>
              <a:ext cx="489396" cy="539836"/>
            </a:xfrm>
            <a:prstGeom prst="rightArrow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87955" y="2668793"/>
              <a:ext cx="2245763" cy="952176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Discuss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07980" y="2220712"/>
              <a:ext cx="2748774" cy="1848342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The physical characteristics of yaks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B085FB-D98C-D149-B435-F6614B86E566}"/>
              </a:ext>
            </a:extLst>
          </p:cNvPr>
          <p:cNvGrpSpPr/>
          <p:nvPr/>
        </p:nvGrpSpPr>
        <p:grpSpPr>
          <a:xfrm>
            <a:off x="1185163" y="4382533"/>
            <a:ext cx="4555044" cy="1762158"/>
            <a:chOff x="695459" y="1541465"/>
            <a:chExt cx="7403207" cy="3206840"/>
          </a:xfrm>
          <a:solidFill>
            <a:srgbClr val="314C57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A8A25D-AA72-6F46-BEB1-EC3F725AE880}"/>
                </a:ext>
              </a:extLst>
            </p:cNvPr>
            <p:cNvSpPr/>
            <p:nvPr/>
          </p:nvSpPr>
          <p:spPr>
            <a:xfrm>
              <a:off x="695459" y="1541465"/>
              <a:ext cx="3232598" cy="320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286417-BB49-2143-AD0E-20406E4A6860}"/>
                </a:ext>
              </a:extLst>
            </p:cNvPr>
            <p:cNvSpPr/>
            <p:nvPr/>
          </p:nvSpPr>
          <p:spPr>
            <a:xfrm>
              <a:off x="4866068" y="1541465"/>
              <a:ext cx="3232598" cy="320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B1C5A8D0-A6D3-F640-91B2-DE8C42E7B1EE}"/>
                </a:ext>
              </a:extLst>
            </p:cNvPr>
            <p:cNvSpPr/>
            <p:nvPr/>
          </p:nvSpPr>
          <p:spPr>
            <a:xfrm>
              <a:off x="4152364" y="2997700"/>
              <a:ext cx="489396" cy="53983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E30CAA-16FC-654A-9335-8E8C5A8DACEA}"/>
                </a:ext>
              </a:extLst>
            </p:cNvPr>
            <p:cNvSpPr txBox="1"/>
            <p:nvPr/>
          </p:nvSpPr>
          <p:spPr>
            <a:xfrm>
              <a:off x="1060337" y="2668797"/>
              <a:ext cx="2500997" cy="9521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Argue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A09CCA-1C29-1B4C-B59D-C256378B0EA2}"/>
                </a:ext>
              </a:extLst>
            </p:cNvPr>
            <p:cNvSpPr txBox="1"/>
            <p:nvPr/>
          </p:nvSpPr>
          <p:spPr>
            <a:xfrm>
              <a:off x="4987022" y="2063396"/>
              <a:ext cx="2990686" cy="24084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Nepal is an excellent tourist destination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6B9B49-58B4-424A-90B3-18CDA118CD1D}"/>
              </a:ext>
            </a:extLst>
          </p:cNvPr>
          <p:cNvGrpSpPr/>
          <p:nvPr/>
        </p:nvGrpSpPr>
        <p:grpSpPr>
          <a:xfrm>
            <a:off x="6459314" y="1722922"/>
            <a:ext cx="4547523" cy="1762152"/>
            <a:chOff x="695459" y="1541465"/>
            <a:chExt cx="7403207" cy="3206840"/>
          </a:xfrm>
          <a:solidFill>
            <a:srgbClr val="314C57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4952F2-3E2A-0A4E-821C-98E8305A52AF}"/>
                </a:ext>
              </a:extLst>
            </p:cNvPr>
            <p:cNvSpPr/>
            <p:nvPr/>
          </p:nvSpPr>
          <p:spPr>
            <a:xfrm>
              <a:off x="695459" y="1541465"/>
              <a:ext cx="3232598" cy="320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E00078-1057-0546-8500-AE3EF01A80D9}"/>
                </a:ext>
              </a:extLst>
            </p:cNvPr>
            <p:cNvSpPr/>
            <p:nvPr/>
          </p:nvSpPr>
          <p:spPr>
            <a:xfrm>
              <a:off x="4866068" y="1541465"/>
              <a:ext cx="3232598" cy="320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F692B0BA-D231-1E45-BBFB-2DE0C2B39BEC}"/>
                </a:ext>
              </a:extLst>
            </p:cNvPr>
            <p:cNvSpPr/>
            <p:nvPr/>
          </p:nvSpPr>
          <p:spPr>
            <a:xfrm>
              <a:off x="4152364" y="2997700"/>
              <a:ext cx="489396" cy="53983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C38CCC-8B89-F244-956B-06AFBB8CB0F6}"/>
                </a:ext>
              </a:extLst>
            </p:cNvPr>
            <p:cNvSpPr txBox="1"/>
            <p:nvPr/>
          </p:nvSpPr>
          <p:spPr>
            <a:xfrm>
              <a:off x="1136491" y="2668796"/>
              <a:ext cx="2350530" cy="95217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Respond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290D87-9FC6-DA46-90EC-5782D1AC0D2B}"/>
                </a:ext>
              </a:extLst>
            </p:cNvPr>
            <p:cNvSpPr txBox="1"/>
            <p:nvPr/>
          </p:nvSpPr>
          <p:spPr>
            <a:xfrm>
              <a:off x="5039668" y="2063391"/>
              <a:ext cx="2927113" cy="240845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The photographer’s recent trip to Nepal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872AA4-E452-AE4B-84DA-6161043D8C52}"/>
              </a:ext>
            </a:extLst>
          </p:cNvPr>
          <p:cNvGrpSpPr/>
          <p:nvPr/>
        </p:nvGrpSpPr>
        <p:grpSpPr>
          <a:xfrm>
            <a:off x="6436568" y="4382549"/>
            <a:ext cx="4593013" cy="1762142"/>
            <a:chOff x="695459" y="1541465"/>
            <a:chExt cx="7403207" cy="3206840"/>
          </a:xfrm>
          <a:solidFill>
            <a:srgbClr val="314C57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FE1A877-D208-8840-A243-54C2AA2F852E}"/>
                </a:ext>
              </a:extLst>
            </p:cNvPr>
            <p:cNvSpPr/>
            <p:nvPr/>
          </p:nvSpPr>
          <p:spPr>
            <a:xfrm>
              <a:off x="695459" y="1541465"/>
              <a:ext cx="3232598" cy="320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4DF597-1C84-9D42-85AF-D4FFCEC5416E}"/>
                </a:ext>
              </a:extLst>
            </p:cNvPr>
            <p:cNvSpPr/>
            <p:nvPr/>
          </p:nvSpPr>
          <p:spPr>
            <a:xfrm>
              <a:off x="4866068" y="1541465"/>
              <a:ext cx="3232598" cy="320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6CA81C6B-0446-E745-BC19-2A6E7983BC65}"/>
                </a:ext>
              </a:extLst>
            </p:cNvPr>
            <p:cNvSpPr/>
            <p:nvPr/>
          </p:nvSpPr>
          <p:spPr>
            <a:xfrm>
              <a:off x="4152364" y="2997700"/>
              <a:ext cx="489396" cy="53983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21D47E-638E-BB41-91C3-3587439BC713}"/>
                </a:ext>
              </a:extLst>
            </p:cNvPr>
            <p:cNvSpPr txBox="1"/>
            <p:nvPr/>
          </p:nvSpPr>
          <p:spPr>
            <a:xfrm>
              <a:off x="1099051" y="2668779"/>
              <a:ext cx="2466720" cy="95218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Describe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5EC4B8-0059-3F42-958E-380B3D270AB0}"/>
                </a:ext>
              </a:extLst>
            </p:cNvPr>
            <p:cNvSpPr txBox="1"/>
            <p:nvPr/>
          </p:nvSpPr>
          <p:spPr>
            <a:xfrm>
              <a:off x="5214874" y="2220691"/>
              <a:ext cx="2493683" cy="18483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Drinking yak milk for the first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23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0" y="33844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323542"/>
                </a:solidFill>
                <a:latin typeface="Century Gothic" panose="020B0502020202020204" pitchFamily="34" charset="0"/>
              </a:rPr>
              <a:t>Purpose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306629" y="1859551"/>
            <a:ext cx="7578740" cy="3535882"/>
            <a:chOff x="782629" y="1614084"/>
            <a:chExt cx="7578740" cy="3535882"/>
          </a:xfrm>
        </p:grpSpPr>
        <p:grpSp>
          <p:nvGrpSpPr>
            <p:cNvPr id="9" name="Group 8"/>
            <p:cNvGrpSpPr/>
            <p:nvPr/>
          </p:nvGrpSpPr>
          <p:grpSpPr>
            <a:xfrm>
              <a:off x="782629" y="1614084"/>
              <a:ext cx="7578740" cy="3535882"/>
              <a:chOff x="736922" y="1612189"/>
              <a:chExt cx="7578740" cy="353588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618642" y="1612190"/>
                <a:ext cx="3697020" cy="3535881"/>
                <a:chOff x="4866067" y="1541464"/>
                <a:chExt cx="3232598" cy="320684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866067" y="1541464"/>
                  <a:ext cx="3232598" cy="3206840"/>
                </a:xfrm>
                <a:prstGeom prst="rect">
                  <a:avLst/>
                </a:prstGeom>
                <a:solidFill>
                  <a:srgbClr val="314C57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352297" y="2799535"/>
                  <a:ext cx="2260139" cy="6420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bg1"/>
                      </a:solidFill>
                    </a:rPr>
                    <a:t>stated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36922" y="1612189"/>
                <a:ext cx="3697020" cy="3535881"/>
                <a:chOff x="4866069" y="1541464"/>
                <a:chExt cx="3232598" cy="320684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866069" y="1541464"/>
                  <a:ext cx="3232598" cy="3206840"/>
                </a:xfrm>
                <a:prstGeom prst="rect">
                  <a:avLst/>
                </a:prstGeom>
                <a:solidFill>
                  <a:srgbClr val="314C57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352297" y="2799535"/>
                  <a:ext cx="2260139" cy="6420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bg1"/>
                      </a:solidFill>
                    </a:rPr>
                    <a:t>actual</a:t>
                  </a:r>
                </a:p>
              </p:txBody>
            </p:sp>
          </p:grpSp>
        </p:grpSp>
        <p:sp>
          <p:nvSpPr>
            <p:cNvPr id="17" name="Oval 16"/>
            <p:cNvSpPr/>
            <p:nvPr/>
          </p:nvSpPr>
          <p:spPr>
            <a:xfrm>
              <a:off x="4134698" y="2996091"/>
              <a:ext cx="874604" cy="844719"/>
            </a:xfrm>
            <a:prstGeom prst="ellipse">
              <a:avLst/>
            </a:prstGeom>
            <a:solidFill>
              <a:srgbClr val="314C5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vs.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51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0" y="33844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323542"/>
                </a:solidFill>
                <a:latin typeface="Century Gothic" panose="020B0502020202020204" pitchFamily="34" charset="0"/>
              </a:rPr>
              <a:t>Composition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881189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701203" y="2830850"/>
            <a:ext cx="6789593" cy="2643272"/>
            <a:chOff x="386917" y="1821206"/>
            <a:chExt cx="8344989" cy="3197722"/>
          </a:xfrm>
          <a:solidFill>
            <a:srgbClr val="314C57"/>
          </a:solidFill>
        </p:grpSpPr>
        <p:grpSp>
          <p:nvGrpSpPr>
            <p:cNvPr id="9" name="Group 8"/>
            <p:cNvGrpSpPr/>
            <p:nvPr/>
          </p:nvGrpSpPr>
          <p:grpSpPr>
            <a:xfrm>
              <a:off x="386917" y="1821206"/>
              <a:ext cx="8344989" cy="3197722"/>
              <a:chOff x="386917" y="1821206"/>
              <a:chExt cx="8344989" cy="319772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386917" y="1821206"/>
                <a:ext cx="4121340" cy="3197721"/>
              </a:xfrm>
              <a:prstGeom prst="rect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10566" y="1821206"/>
                <a:ext cx="4121340" cy="3197722"/>
              </a:xfrm>
              <a:prstGeom prst="rect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73912" y="2969325"/>
                <a:ext cx="891289" cy="841187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or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8358" y="2997665"/>
              <a:ext cx="3126960" cy="7299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Details included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9554" y="2997665"/>
              <a:ext cx="3325551" cy="72995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Details excluded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924FF6-9AC5-BD46-AACB-FC4C8597B6D0}"/>
              </a:ext>
            </a:extLst>
          </p:cNvPr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314C57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453191-0ADB-6A4B-AA88-C1DA5D939BD5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407916-3F12-3C4D-BBD3-F4F4C1AD4481}"/>
                </a:ext>
              </a:extLst>
            </p:cNvPr>
            <p:cNvSpPr txBox="1"/>
            <p:nvPr/>
          </p:nvSpPr>
          <p:spPr>
            <a:xfrm>
              <a:off x="739832" y="1881184"/>
              <a:ext cx="780757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How the contents have been selected and arranged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61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323542"/>
                  </a:solidFill>
                  <a:latin typeface="Century Gothic" panose="020B0502020202020204" pitchFamily="34" charset="0"/>
                </a:rPr>
                <a:t>Composition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 r="1581" b="5273"/>
          <a:stretch/>
        </p:blipFill>
        <p:spPr>
          <a:xfrm>
            <a:off x="3277584" y="1752972"/>
            <a:ext cx="5547761" cy="3428628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44345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267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Chelsie Messenger</dc:creator>
  <cp:lastModifiedBy>Kenneth Hanson</cp:lastModifiedBy>
  <cp:revision>135</cp:revision>
  <dcterms:created xsi:type="dcterms:W3CDTF">2014-11-06T15:36:04Z</dcterms:created>
  <dcterms:modified xsi:type="dcterms:W3CDTF">2021-11-24T23:57:23Z</dcterms:modified>
</cp:coreProperties>
</file>