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 id="2147483648" r:id="rId2"/>
  </p:sldMasterIdLst>
  <p:sldIdLst>
    <p:sldId id="293" r:id="rId3"/>
    <p:sldId id="351" r:id="rId4"/>
    <p:sldId id="324" r:id="rId5"/>
    <p:sldId id="364" r:id="rId6"/>
    <p:sldId id="369" r:id="rId7"/>
    <p:sldId id="366" r:id="rId8"/>
    <p:sldId id="367" r:id="rId9"/>
    <p:sldId id="326" r:id="rId10"/>
    <p:sldId id="371" r:id="rId11"/>
    <p:sldId id="375" r:id="rId12"/>
    <p:sldId id="376" r:id="rId13"/>
    <p:sldId id="379" r:id="rId14"/>
    <p:sldId id="374" r:id="rId15"/>
    <p:sldId id="383" r:id="rId16"/>
    <p:sldId id="365" r:id="rId17"/>
    <p:sldId id="380" r:id="rId18"/>
    <p:sldId id="381" r:id="rId19"/>
    <p:sldId id="382" r:id="rId20"/>
    <p:sldId id="384" r:id="rId21"/>
    <p:sldId id="340"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Slide" id="{C20EFC2B-9051-4829-A227-F214F56605EE}">
          <p14:sldIdLst>
            <p14:sldId id="293"/>
          </p14:sldIdLst>
        </p14:section>
        <p14:section name="Basic Template" id="{7905D23A-0D7F-465E-9A2A-8136E59C1D3A}">
          <p14:sldIdLst>
            <p14:sldId id="351"/>
          </p14:sldIdLst>
        </p14:section>
        <p14:section name="Bullet Lists" id="{75E99226-54C6-4B40-9F9B-803C5E10A6BA}">
          <p14:sldIdLst>
            <p14:sldId id="324"/>
          </p14:sldIdLst>
        </p14:section>
        <p14:section name="Boxes" id="{BC8DCA9B-1D1A-45EE-A36C-A4F5E0816D56}">
          <p14:sldIdLst>
            <p14:sldId id="364"/>
            <p14:sldId id="369"/>
            <p14:sldId id="366"/>
            <p14:sldId id="367"/>
            <p14:sldId id="326"/>
            <p14:sldId id="371"/>
            <p14:sldId id="375"/>
            <p14:sldId id="376"/>
            <p14:sldId id="379"/>
            <p14:sldId id="374"/>
            <p14:sldId id="383"/>
            <p14:sldId id="365"/>
            <p14:sldId id="380"/>
            <p14:sldId id="381"/>
            <p14:sldId id="382"/>
            <p14:sldId id="384"/>
          </p14:sldIdLst>
        </p14:section>
        <p14:section name="Final Screen" id="{941AB549-D318-4A60-B111-F18247015FD3}">
          <p14:sldIdLst>
            <p14:sldId id="340"/>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ren Kwasny" initials="KK" lastIdx="1" clrIdx="0">
    <p:extLst>
      <p:ext uri="{19B8F6BF-5375-455C-9EA6-DF929625EA0E}">
        <p15:presenceInfo xmlns:p15="http://schemas.microsoft.com/office/powerpoint/2012/main" userId="d12326499c9beeff" providerId="Windows Live"/>
      </p:ext>
    </p:extLst>
  </p:cmAuthor>
  <p:cmAuthor id="2" name="Caitlin Coleman" initials="CC" lastIdx="5" clrIdx="1">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14C57"/>
    <a:srgbClr val="386546"/>
    <a:srgbClr val="C7D4CB"/>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69" autoAdjust="0"/>
    <p:restoredTop sz="94660"/>
  </p:normalViewPr>
  <p:slideViewPr>
    <p:cSldViewPr snapToGrid="0">
      <p:cViewPr varScale="1">
        <p:scale>
          <a:sx n="89" d="100"/>
          <a:sy n="89" d="100"/>
        </p:scale>
        <p:origin x="108" y="3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8378281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1524000" y="1122362"/>
            <a:ext cx="9144000" cy="2387601"/>
          </a:xfrm>
          <a:prstGeom prst="rect">
            <a:avLst/>
          </a:prstGeom>
        </p:spPr>
        <p:txBody>
          <a:bodyPr anchor="b"/>
          <a:lstStyle>
            <a:lvl1pPr algn="ctr">
              <a:defRPr sz="6000"/>
            </a:lvl1pPr>
          </a:lstStyle>
          <a:p>
            <a:r>
              <a:t>Title Text</a:t>
            </a:r>
          </a:p>
        </p:txBody>
      </p:sp>
      <p:sp>
        <p:nvSpPr>
          <p:cNvPr id="12" name="Body Level One…"/>
          <p:cNvSpPr txBox="1">
            <a:spLocks noGrp="1"/>
          </p:cNvSpPr>
          <p:nvPr>
            <p:ph type="body" sz="quarter" idx="1"/>
          </p:nvPr>
        </p:nvSpPr>
        <p:spPr>
          <a:xfrm>
            <a:off x="1524000" y="3602037"/>
            <a:ext cx="9144000" cy="1655763"/>
          </a:xfrm>
          <a:prstGeom prst="rect">
            <a:avLst/>
          </a:prstGeom>
        </p:spPr>
        <p:txBody>
          <a:bodyPr/>
          <a:lstStyle>
            <a:lvl1pPr marL="0" indent="0" algn="ctr">
              <a:buSzTx/>
              <a:buFontTx/>
              <a:buNone/>
              <a:defRPr sz="2400"/>
            </a:lvl1pPr>
            <a:lvl2pPr marL="0" indent="457200" algn="ctr">
              <a:buSzTx/>
              <a:buFontTx/>
              <a:buNone/>
              <a:defRPr sz="2400"/>
            </a:lvl2pPr>
            <a:lvl3pPr marL="0" indent="914400" algn="ctr">
              <a:buSzTx/>
              <a:buFontTx/>
              <a:buNone/>
              <a:defRPr sz="2400"/>
            </a:lvl3pPr>
            <a:lvl4pPr marL="0" indent="1371600" algn="ctr">
              <a:buSzTx/>
              <a:buFontTx/>
              <a:buNone/>
              <a:defRPr sz="2400"/>
            </a:lvl4pPr>
            <a:lvl5pPr marL="0" indent="1828800" algn="ctr">
              <a:buSzTx/>
              <a:buFontTx/>
              <a:buNone/>
              <a:defRPr sz="2400"/>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dirty="0"/>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11/24/2021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p>
            <a:r>
              <a:t>Title Text</a:t>
            </a:r>
          </a:p>
        </p:txBody>
      </p:sp>
      <p:sp>
        <p:nvSpPr>
          <p:cNvPr id="3" name="Body Level One…"/>
          <p:cNvSpPr txBox="1">
            <a:spLocks noGrp="1"/>
          </p:cNvSpPr>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11095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dirty="0"/>
          </a:p>
        </p:txBody>
      </p:sp>
    </p:spTree>
  </p:cSld>
  <p:clrMap bg1="lt1" tx1="dk1" bg2="lt2" tx2="dk2" accent1="accent1" accent2="accent2" accent3="accent3" accent4="accent4" accent5="accent5" accent6="accent6" hlink="hlink" folHlink="folHlink"/>
  <p:sldLayoutIdLst>
    <p:sldLayoutId id="2147483649" r:id="rId1"/>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9pPr>
    </p:bodyStyle>
    <p:otherStyle>
      <a:lvl1pPr marL="0" marR="0" indent="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524000" y="2526241"/>
            <a:ext cx="9144000" cy="2585323"/>
          </a:xfrm>
          <a:prstGeom prst="rect">
            <a:avLst/>
          </a:prstGeom>
          <a:noFill/>
        </p:spPr>
        <p:txBody>
          <a:bodyPr wrap="square" rtlCol="0">
            <a:spAutoFit/>
          </a:bodyPr>
          <a:lstStyle/>
          <a:p>
            <a:pPr lvl="0" algn="ctr"/>
            <a:r>
              <a:rPr lang="en-US" sz="5400" dirty="0">
                <a:latin typeface="Century Gothic" panose="020B0502020202020204" pitchFamily="34" charset="0"/>
              </a:rPr>
              <a:t>Analyzing and Interpreting Literature</a:t>
            </a:r>
          </a:p>
          <a:p>
            <a:pPr lvl="0" algn="ctr"/>
            <a:endParaRPr lang="en-US" sz="5400" dirty="0">
              <a:latin typeface="Century Gothic" panose="020B0502020202020204" pitchFamily="34" charset="0"/>
            </a:endParaRPr>
          </a:p>
        </p:txBody>
      </p:sp>
      <p:cxnSp>
        <p:nvCxnSpPr>
          <p:cNvPr id="14" name="Straight Connector 13"/>
          <p:cNvCxnSpPr/>
          <p:nvPr/>
        </p:nvCxnSpPr>
        <p:spPr>
          <a:xfrm>
            <a:off x="3130061" y="455515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E8AFCBB0-3697-4CBE-9F9C-D28DC8452784}"/>
              </a:ext>
            </a:extLst>
          </p:cNvPr>
          <p:cNvSpPr txBox="1"/>
          <p:nvPr/>
        </p:nvSpPr>
        <p:spPr>
          <a:xfrm>
            <a:off x="1459469" y="1335503"/>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131" name="TextBox 1"/>
          <p:cNvSpPr txBox="1"/>
          <p:nvPr/>
        </p:nvSpPr>
        <p:spPr>
          <a:xfrm>
            <a:off x="7046760" y="6117075"/>
            <a:ext cx="3575522" cy="10947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3000" b="1">
                <a:solidFill>
                  <a:srgbClr val="FFFFFF"/>
                </a:solidFill>
                <a:latin typeface="Century Gothic"/>
                <a:ea typeface="Century Gothic"/>
                <a:cs typeface="Century Gothic"/>
                <a:sym typeface="Century Gothic"/>
              </a:defRPr>
            </a:pPr>
            <a:r>
              <a:rPr dirty="0"/>
              <a:t>HAWKES</a:t>
            </a:r>
            <a:r>
              <a:rPr sz="2800" b="0" dirty="0"/>
              <a:t> LEARNING</a:t>
            </a:r>
          </a:p>
        </p:txBody>
      </p:sp>
      <p:sp>
        <p:nvSpPr>
          <p:cNvPr id="132" name="Straight Connector 54"/>
          <p:cNvSpPr/>
          <p:nvPr/>
        </p:nvSpPr>
        <p:spPr>
          <a:xfrm>
            <a:off x="1881188" y="1137907"/>
            <a:ext cx="8429626" cy="1"/>
          </a:xfrm>
          <a:prstGeom prst="line">
            <a:avLst/>
          </a:prstGeom>
          <a:ln w="12700">
            <a:solidFill>
              <a:srgbClr val="323542"/>
            </a:solidFill>
            <a:miter/>
          </a:ln>
        </p:spPr>
        <p:txBody>
          <a:bodyPr lIns="45719" rIns="45719"/>
          <a:lstStyle/>
          <a:p>
            <a:endParaRPr dirty="0"/>
          </a:p>
        </p:txBody>
      </p:sp>
      <p:sp>
        <p:nvSpPr>
          <p:cNvPr id="133" name="TextBox 17"/>
          <p:cNvSpPr txBox="1"/>
          <p:nvPr/>
        </p:nvSpPr>
        <p:spPr>
          <a:xfrm>
            <a:off x="1610948" y="1880114"/>
            <a:ext cx="8922465" cy="3837717"/>
          </a:xfrm>
          <a:prstGeom prst="rect">
            <a:avLst/>
          </a:prstGeom>
          <a:solidFill>
            <a:srgbClr val="627981"/>
          </a:solidFill>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p>
            <a:pPr>
              <a:defRPr sz="2000">
                <a:solidFill>
                  <a:srgbClr val="FFFFFF"/>
                </a:solidFill>
                <a:latin typeface="Lato"/>
                <a:ea typeface="Lato"/>
                <a:cs typeface="Lato"/>
                <a:sym typeface="Lato"/>
              </a:defRPr>
            </a:pPr>
            <a:endParaRPr dirty="0"/>
          </a:p>
          <a:p>
            <a:pPr marL="342900" indent="-342900">
              <a:lnSpc>
                <a:spcPct val="107000"/>
              </a:lnSpc>
              <a:spcBef>
                <a:spcPts val="300"/>
              </a:spcBef>
              <a:buSzPts val="2800"/>
              <a:buFont typeface="Symbol"/>
              <a:buChar char="·"/>
              <a:tabLst>
                <a:tab pos="457200" algn="l"/>
              </a:tabLst>
              <a:defRPr sz="2800" b="1">
                <a:solidFill>
                  <a:srgbClr val="FFFFFF"/>
                </a:solidFill>
              </a:defRPr>
            </a:pPr>
            <a:r>
              <a:rPr lang="en-US" sz="2400" b="0" dirty="0"/>
              <a:t>Poetry u</a:t>
            </a:r>
            <a:r>
              <a:rPr sz="2400" b="0" dirty="0"/>
              <a:t>ses distinctive styles and rhythms to express feelings and ideas</a:t>
            </a:r>
            <a:r>
              <a:rPr lang="en-US" sz="2400" b="0" dirty="0"/>
              <a:t> </a:t>
            </a:r>
          </a:p>
          <a:p>
            <a:pPr>
              <a:lnSpc>
                <a:spcPct val="107000"/>
              </a:lnSpc>
              <a:spcBef>
                <a:spcPts val="300"/>
              </a:spcBef>
              <a:buSzPts val="2800"/>
              <a:tabLst>
                <a:tab pos="457200" algn="l"/>
              </a:tabLst>
              <a:defRPr sz="2800" b="1">
                <a:solidFill>
                  <a:srgbClr val="FFFFFF"/>
                </a:solidFill>
              </a:defRPr>
            </a:pPr>
            <a:r>
              <a:rPr lang="en-US" sz="2400" b="0" dirty="0"/>
              <a:t> </a:t>
            </a:r>
          </a:p>
          <a:p>
            <a:pPr marL="342900" indent="-342900">
              <a:lnSpc>
                <a:spcPct val="107000"/>
              </a:lnSpc>
              <a:spcBef>
                <a:spcPts val="300"/>
              </a:spcBef>
              <a:buSzPts val="2800"/>
              <a:buFont typeface="Symbol"/>
              <a:buChar char="·"/>
              <a:tabLst>
                <a:tab pos="457200" algn="l"/>
              </a:tabLst>
              <a:defRPr sz="2800" b="1">
                <a:solidFill>
                  <a:srgbClr val="FFFFFF"/>
                </a:solidFill>
              </a:defRPr>
            </a:pPr>
            <a:r>
              <a:rPr lang="en-US" sz="2400" b="0" dirty="0"/>
              <a:t>A poem usually has three basic parts: </a:t>
            </a:r>
            <a:r>
              <a:rPr lang="en-US" sz="2400" b="1" dirty="0"/>
              <a:t>syllables</a:t>
            </a:r>
            <a:r>
              <a:rPr lang="en-US" sz="2400" b="0" dirty="0"/>
              <a:t>, </a:t>
            </a:r>
            <a:r>
              <a:rPr lang="en-US" sz="2400" b="1" dirty="0"/>
              <a:t>verses</a:t>
            </a:r>
            <a:r>
              <a:rPr lang="en-US" sz="2400" b="0" dirty="0"/>
              <a:t>, and </a:t>
            </a:r>
            <a:r>
              <a:rPr lang="en-US" sz="2400" b="1" dirty="0"/>
              <a:t>stanzas</a:t>
            </a:r>
            <a:r>
              <a:rPr lang="en-US" sz="2400" b="0" i="0" dirty="0">
                <a:solidFill>
                  <a:schemeClr val="bg1"/>
                </a:solidFill>
                <a:effectLst/>
              </a:rPr>
              <a:t>.</a:t>
            </a:r>
            <a:endParaRPr lang="en-US" sz="2400" dirty="0"/>
          </a:p>
          <a:p>
            <a:pPr marL="342900" indent="-342900">
              <a:lnSpc>
                <a:spcPct val="107000"/>
              </a:lnSpc>
              <a:spcBef>
                <a:spcPts val="300"/>
              </a:spcBef>
              <a:buSzPts val="2800"/>
              <a:buFont typeface="Symbol"/>
              <a:buChar char="·"/>
              <a:tabLst>
                <a:tab pos="457200" algn="l"/>
              </a:tabLst>
              <a:defRPr sz="2800" b="1">
                <a:solidFill>
                  <a:srgbClr val="FFFFFF"/>
                </a:solidFill>
              </a:defRPr>
            </a:pPr>
            <a:endParaRPr lang="en-US" sz="2400" b="0" i="0" dirty="0">
              <a:solidFill>
                <a:schemeClr val="bg1"/>
              </a:solidFill>
              <a:effectLst/>
            </a:endParaRPr>
          </a:p>
          <a:p>
            <a:pPr marL="342900" indent="-342900">
              <a:lnSpc>
                <a:spcPct val="107000"/>
              </a:lnSpc>
              <a:spcBef>
                <a:spcPts val="300"/>
              </a:spcBef>
              <a:buSzPts val="2800"/>
              <a:buFont typeface="Symbol"/>
              <a:buChar char="·"/>
              <a:tabLst>
                <a:tab pos="457200" algn="l"/>
              </a:tabLst>
              <a:defRPr sz="2800" b="1">
                <a:solidFill>
                  <a:srgbClr val="FFFFFF"/>
                </a:solidFill>
              </a:defRPr>
            </a:pPr>
            <a:r>
              <a:rPr lang="en-US" sz="2400" b="0" i="0" dirty="0">
                <a:solidFill>
                  <a:schemeClr val="bg1"/>
                </a:solidFill>
                <a:effectLst/>
              </a:rPr>
              <a:t>How a poem uses syllables, verses, and stanzas determines certain characteristics, including </a:t>
            </a:r>
            <a:r>
              <a:rPr lang="en-US" sz="2400" b="1" i="0" dirty="0">
                <a:solidFill>
                  <a:schemeClr val="bg1"/>
                </a:solidFill>
                <a:effectLst/>
              </a:rPr>
              <a:t>rhythm</a:t>
            </a:r>
            <a:r>
              <a:rPr lang="en-US" sz="2400" b="0" i="0" dirty="0">
                <a:solidFill>
                  <a:schemeClr val="bg1"/>
                </a:solidFill>
                <a:effectLst/>
              </a:rPr>
              <a:t>,</a:t>
            </a:r>
            <a:r>
              <a:rPr lang="en-US" sz="2400" b="1" i="0" dirty="0">
                <a:solidFill>
                  <a:schemeClr val="bg1"/>
                </a:solidFill>
                <a:effectLst/>
              </a:rPr>
              <a:t> meter</a:t>
            </a:r>
            <a:r>
              <a:rPr lang="en-US" sz="2400" b="0" i="0" dirty="0">
                <a:solidFill>
                  <a:schemeClr val="bg1"/>
                </a:solidFill>
                <a:effectLst/>
              </a:rPr>
              <a:t>,</a:t>
            </a:r>
            <a:r>
              <a:rPr lang="en-US" sz="2400" b="1" i="0" dirty="0">
                <a:solidFill>
                  <a:schemeClr val="bg1"/>
                </a:solidFill>
                <a:effectLst/>
              </a:rPr>
              <a:t> </a:t>
            </a:r>
            <a:r>
              <a:rPr lang="en-US" sz="2400" b="0" i="0" dirty="0">
                <a:solidFill>
                  <a:schemeClr val="bg1"/>
                </a:solidFill>
                <a:effectLst/>
              </a:rPr>
              <a:t>and</a:t>
            </a:r>
            <a:r>
              <a:rPr lang="en-US" sz="2400" b="1" i="0" dirty="0">
                <a:solidFill>
                  <a:schemeClr val="bg1"/>
                </a:solidFill>
                <a:effectLst/>
              </a:rPr>
              <a:t> rhyme scheme</a:t>
            </a:r>
            <a:r>
              <a:rPr lang="en-US" sz="2400" b="0" i="0" dirty="0">
                <a:solidFill>
                  <a:schemeClr val="bg1"/>
                </a:solidFill>
                <a:effectLst/>
              </a:rPr>
              <a:t>.</a:t>
            </a:r>
            <a:r>
              <a:rPr lang="en-US" sz="2400" b="1" i="0" dirty="0">
                <a:solidFill>
                  <a:schemeClr val="bg1"/>
                </a:solidFill>
                <a:effectLst/>
              </a:rPr>
              <a:t> </a:t>
            </a:r>
          </a:p>
          <a:p>
            <a:pPr marL="342900" indent="-342900">
              <a:lnSpc>
                <a:spcPct val="107000"/>
              </a:lnSpc>
              <a:spcBef>
                <a:spcPts val="300"/>
              </a:spcBef>
              <a:buSzPts val="2800"/>
              <a:buFont typeface="Symbol"/>
              <a:buChar char="·"/>
              <a:tabLst>
                <a:tab pos="457200" algn="l"/>
              </a:tabLst>
              <a:defRPr sz="2800" b="1">
                <a:solidFill>
                  <a:srgbClr val="FFFFFF"/>
                </a:solidFill>
              </a:defRPr>
            </a:pPr>
            <a:endParaRPr lang="en-US" b="1" dirty="0">
              <a:solidFill>
                <a:schemeClr val="bg1"/>
              </a:solidFill>
            </a:endParaRPr>
          </a:p>
        </p:txBody>
      </p:sp>
      <p:sp>
        <p:nvSpPr>
          <p:cNvPr id="134" name="TextBox 7"/>
          <p:cNvSpPr txBox="1"/>
          <p:nvPr/>
        </p:nvSpPr>
        <p:spPr>
          <a:xfrm>
            <a:off x="1610948" y="391727"/>
            <a:ext cx="9052561" cy="55399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spAutoFit/>
          </a:bodyPr>
          <a:lstStyle>
            <a:lvl1pPr algn="ctr">
              <a:defRPr sz="3000">
                <a:latin typeface="Century Gothic"/>
                <a:ea typeface="Century Gothic"/>
                <a:cs typeface="Century Gothic"/>
                <a:sym typeface="Century Gothic"/>
              </a:defRPr>
            </a:lvl1pPr>
          </a:lstStyle>
          <a:p>
            <a:r>
              <a:rPr lang="en-US" dirty="0"/>
              <a:t>Poetry</a:t>
            </a:r>
            <a:endParaRPr dirty="0"/>
          </a:p>
        </p:txBody>
      </p:sp>
    </p:spTree>
    <p:extLst>
      <p:ext uri="{BB962C8B-B14F-4D97-AF65-F5344CB8AC3E}">
        <p14:creationId xmlns:p14="http://schemas.microsoft.com/office/powerpoint/2010/main" val="241472906"/>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F2F147AD-7BEE-43EE-A75E-4093D60B3900}"/>
              </a:ext>
            </a:extLst>
          </p:cNvPr>
          <p:cNvSpPr txBox="1"/>
          <p:nvPr/>
        </p:nvSpPr>
        <p:spPr>
          <a:xfrm>
            <a:off x="1459469" y="1335503"/>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131" name="TextBox 1"/>
          <p:cNvSpPr txBox="1"/>
          <p:nvPr/>
        </p:nvSpPr>
        <p:spPr>
          <a:xfrm>
            <a:off x="7046760" y="6117075"/>
            <a:ext cx="3575522" cy="10947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3000" b="1">
                <a:solidFill>
                  <a:srgbClr val="FFFFFF"/>
                </a:solidFill>
                <a:latin typeface="Century Gothic"/>
                <a:ea typeface="Century Gothic"/>
                <a:cs typeface="Century Gothic"/>
                <a:sym typeface="Century Gothic"/>
              </a:defRPr>
            </a:pPr>
            <a:r>
              <a:rPr dirty="0"/>
              <a:t>HAWKES</a:t>
            </a:r>
            <a:r>
              <a:rPr sz="2800" b="0" dirty="0"/>
              <a:t> LEARNING</a:t>
            </a:r>
          </a:p>
        </p:txBody>
      </p:sp>
      <p:sp>
        <p:nvSpPr>
          <p:cNvPr id="132" name="Straight Connector 54"/>
          <p:cNvSpPr/>
          <p:nvPr/>
        </p:nvSpPr>
        <p:spPr>
          <a:xfrm>
            <a:off x="1881188" y="1137907"/>
            <a:ext cx="8429626" cy="1"/>
          </a:xfrm>
          <a:prstGeom prst="line">
            <a:avLst/>
          </a:prstGeom>
          <a:ln w="12700">
            <a:solidFill>
              <a:srgbClr val="323542"/>
            </a:solidFill>
            <a:miter/>
          </a:ln>
        </p:spPr>
        <p:txBody>
          <a:bodyPr lIns="45719" rIns="45719"/>
          <a:lstStyle/>
          <a:p>
            <a:endParaRPr dirty="0"/>
          </a:p>
        </p:txBody>
      </p:sp>
      <p:sp>
        <p:nvSpPr>
          <p:cNvPr id="133" name="TextBox 17"/>
          <p:cNvSpPr txBox="1"/>
          <p:nvPr/>
        </p:nvSpPr>
        <p:spPr>
          <a:xfrm>
            <a:off x="2066923" y="1543719"/>
            <a:ext cx="8058154" cy="4287649"/>
          </a:xfrm>
          <a:prstGeom prst="rect">
            <a:avLst/>
          </a:prstGeom>
          <a:solidFill>
            <a:srgbClr val="627981"/>
          </a:solidFill>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2000">
                <a:solidFill>
                  <a:srgbClr val="FFFFFF"/>
                </a:solidFill>
                <a:latin typeface="Lato"/>
                <a:ea typeface="Lato"/>
                <a:cs typeface="Lato"/>
                <a:sym typeface="Lato"/>
              </a:defRPr>
            </a:pPr>
            <a:endParaRPr dirty="0"/>
          </a:p>
          <a:p>
            <a:pPr marL="342900" indent="-342900">
              <a:lnSpc>
                <a:spcPct val="107000"/>
              </a:lnSpc>
              <a:spcBef>
                <a:spcPts val="300"/>
              </a:spcBef>
              <a:buSzPts val="2800"/>
              <a:buFont typeface="Symbol"/>
              <a:buChar char="·"/>
              <a:tabLst>
                <a:tab pos="457200" algn="l"/>
              </a:tabLst>
              <a:defRPr sz="2800" b="1">
                <a:solidFill>
                  <a:srgbClr val="FFFFFF"/>
                </a:solidFill>
              </a:defRPr>
            </a:pPr>
            <a:r>
              <a:rPr lang="en-US" dirty="0"/>
              <a:t>Closed-form poetry </a:t>
            </a:r>
            <a:r>
              <a:rPr lang="en-US" sz="2400" b="0" i="0" dirty="0">
                <a:solidFill>
                  <a:schemeClr val="bg1"/>
                </a:solidFill>
                <a:effectLst/>
              </a:rPr>
              <a:t>is structured and follows a specific pattern. These patterns involve elements like meter, the number of lines in each stanza, and rhyme scheme.</a:t>
            </a:r>
          </a:p>
          <a:p>
            <a:pPr>
              <a:lnSpc>
                <a:spcPct val="107000"/>
              </a:lnSpc>
              <a:spcBef>
                <a:spcPts val="300"/>
              </a:spcBef>
              <a:buSzPts val="2800"/>
              <a:tabLst>
                <a:tab pos="457200" algn="l"/>
              </a:tabLst>
              <a:defRPr sz="2800" b="1">
                <a:solidFill>
                  <a:srgbClr val="FFFFFF"/>
                </a:solidFill>
              </a:defRPr>
            </a:pPr>
            <a:endParaRPr lang="en-US" sz="2400" dirty="0">
              <a:solidFill>
                <a:schemeClr val="bg1"/>
              </a:solidFill>
            </a:endParaRPr>
          </a:p>
          <a:p>
            <a:pPr marL="342900" indent="-342900">
              <a:lnSpc>
                <a:spcPct val="107000"/>
              </a:lnSpc>
              <a:spcBef>
                <a:spcPts val="300"/>
              </a:spcBef>
              <a:buSzPts val="2800"/>
              <a:buFont typeface="Symbol"/>
              <a:buChar char="·"/>
              <a:tabLst>
                <a:tab pos="457200" algn="l"/>
              </a:tabLst>
              <a:defRPr sz="2800" b="1">
                <a:solidFill>
                  <a:srgbClr val="FFFFFF"/>
                </a:solidFill>
              </a:defRPr>
            </a:pPr>
            <a:r>
              <a:rPr lang="en-US" b="1" dirty="0"/>
              <a:t>Open-form poetry </a:t>
            </a:r>
            <a:r>
              <a:rPr lang="en-US" sz="2400" b="0" i="0" dirty="0">
                <a:solidFill>
                  <a:schemeClr val="bg1"/>
                </a:solidFill>
                <a:effectLst/>
              </a:rPr>
              <a:t>is less structured than closed form, allowing for more flexibility. Open-form poems are sometimes called free verse poems, and they do not have set patterns or rhyme schemes.</a:t>
            </a:r>
          </a:p>
          <a:p>
            <a:pPr marL="342900" indent="-342900">
              <a:lnSpc>
                <a:spcPct val="107000"/>
              </a:lnSpc>
              <a:spcBef>
                <a:spcPts val="300"/>
              </a:spcBef>
              <a:buSzPts val="2800"/>
              <a:buFont typeface="Symbol"/>
              <a:buChar char="·"/>
              <a:tabLst>
                <a:tab pos="457200" algn="l"/>
              </a:tabLst>
              <a:defRPr sz="2800" b="1">
                <a:solidFill>
                  <a:srgbClr val="FFFFFF"/>
                </a:solidFill>
              </a:defRPr>
            </a:pPr>
            <a:endParaRPr b="0" dirty="0">
              <a:solidFill>
                <a:schemeClr val="bg1"/>
              </a:solidFill>
            </a:endParaRPr>
          </a:p>
        </p:txBody>
      </p:sp>
      <p:sp>
        <p:nvSpPr>
          <p:cNvPr id="134" name="TextBox 7"/>
          <p:cNvSpPr txBox="1"/>
          <p:nvPr/>
        </p:nvSpPr>
        <p:spPr>
          <a:xfrm>
            <a:off x="1610948" y="391727"/>
            <a:ext cx="9052561" cy="55399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spAutoFit/>
          </a:bodyPr>
          <a:lstStyle>
            <a:lvl1pPr algn="ctr">
              <a:defRPr sz="3000">
                <a:latin typeface="Century Gothic"/>
                <a:ea typeface="Century Gothic"/>
                <a:cs typeface="Century Gothic"/>
                <a:sym typeface="Century Gothic"/>
              </a:defRPr>
            </a:lvl1pPr>
          </a:lstStyle>
          <a:p>
            <a:r>
              <a:rPr dirty="0"/>
              <a:t>Forms</a:t>
            </a:r>
            <a:r>
              <a:rPr lang="en-US" dirty="0"/>
              <a:t> of Poetry</a:t>
            </a:r>
            <a:endParaRPr dirty="0"/>
          </a:p>
        </p:txBody>
      </p:sp>
    </p:spTree>
    <p:extLst>
      <p:ext uri="{BB962C8B-B14F-4D97-AF65-F5344CB8AC3E}">
        <p14:creationId xmlns:p14="http://schemas.microsoft.com/office/powerpoint/2010/main" val="4105181350"/>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FE013E99-FE24-47B8-8067-FB077DF7211C}"/>
              </a:ext>
            </a:extLst>
          </p:cNvPr>
          <p:cNvSpPr txBox="1"/>
          <p:nvPr/>
        </p:nvSpPr>
        <p:spPr>
          <a:xfrm>
            <a:off x="1459469" y="1335503"/>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131" name="TextBox 1"/>
          <p:cNvSpPr txBox="1"/>
          <p:nvPr/>
        </p:nvSpPr>
        <p:spPr>
          <a:xfrm>
            <a:off x="7046760" y="6117075"/>
            <a:ext cx="3575522" cy="10947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3000" b="1">
                <a:solidFill>
                  <a:srgbClr val="FFFFFF"/>
                </a:solidFill>
                <a:latin typeface="Century Gothic"/>
                <a:ea typeface="Century Gothic"/>
                <a:cs typeface="Century Gothic"/>
                <a:sym typeface="Century Gothic"/>
              </a:defRPr>
            </a:pPr>
            <a:r>
              <a:rPr dirty="0"/>
              <a:t>HAWKES</a:t>
            </a:r>
            <a:r>
              <a:rPr sz="2800" b="0" dirty="0"/>
              <a:t> LEARNING</a:t>
            </a:r>
          </a:p>
        </p:txBody>
      </p:sp>
      <p:sp>
        <p:nvSpPr>
          <p:cNvPr id="132" name="Straight Connector 54"/>
          <p:cNvSpPr/>
          <p:nvPr/>
        </p:nvSpPr>
        <p:spPr>
          <a:xfrm>
            <a:off x="1881188" y="1137907"/>
            <a:ext cx="8429626" cy="1"/>
          </a:xfrm>
          <a:prstGeom prst="line">
            <a:avLst/>
          </a:prstGeom>
          <a:ln w="12700">
            <a:solidFill>
              <a:srgbClr val="323542"/>
            </a:solidFill>
            <a:miter/>
          </a:ln>
        </p:spPr>
        <p:txBody>
          <a:bodyPr lIns="45719" rIns="45719"/>
          <a:lstStyle/>
          <a:p>
            <a:endParaRPr dirty="0"/>
          </a:p>
        </p:txBody>
      </p:sp>
      <p:sp>
        <p:nvSpPr>
          <p:cNvPr id="134" name="TextBox 7"/>
          <p:cNvSpPr txBox="1"/>
          <p:nvPr/>
        </p:nvSpPr>
        <p:spPr>
          <a:xfrm>
            <a:off x="1610948" y="391727"/>
            <a:ext cx="9052561" cy="55399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spAutoFit/>
          </a:bodyPr>
          <a:lstStyle>
            <a:lvl1pPr algn="ctr">
              <a:defRPr sz="3000">
                <a:latin typeface="Century Gothic"/>
                <a:ea typeface="Century Gothic"/>
                <a:cs typeface="Century Gothic"/>
                <a:sym typeface="Century Gothic"/>
              </a:defRPr>
            </a:lvl1pPr>
          </a:lstStyle>
          <a:p>
            <a:r>
              <a:rPr lang="en-US" dirty="0"/>
              <a:t>Prose</a:t>
            </a:r>
            <a:endParaRPr dirty="0"/>
          </a:p>
        </p:txBody>
      </p:sp>
      <p:sp>
        <p:nvSpPr>
          <p:cNvPr id="7" name="TextBox 17">
            <a:extLst>
              <a:ext uri="{FF2B5EF4-FFF2-40B4-BE49-F238E27FC236}">
                <a16:creationId xmlns:a16="http://schemas.microsoft.com/office/drawing/2014/main" id="{63AEDA07-8DF7-4740-8FFB-33CE465F6066}"/>
              </a:ext>
            </a:extLst>
          </p:cNvPr>
          <p:cNvSpPr txBox="1"/>
          <p:nvPr/>
        </p:nvSpPr>
        <p:spPr>
          <a:xfrm>
            <a:off x="1675995" y="1759921"/>
            <a:ext cx="8922465" cy="3338158"/>
          </a:xfrm>
          <a:prstGeom prst="rect">
            <a:avLst/>
          </a:prstGeom>
          <a:solidFill>
            <a:srgbClr val="627981"/>
          </a:solidFill>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p>
            <a:pPr>
              <a:defRPr sz="2000">
                <a:solidFill>
                  <a:srgbClr val="FFFFFF"/>
                </a:solidFill>
                <a:latin typeface="Lato"/>
                <a:ea typeface="Lato"/>
                <a:cs typeface="Lato"/>
                <a:sym typeface="Lato"/>
              </a:defRPr>
            </a:pPr>
            <a:endParaRPr dirty="0"/>
          </a:p>
          <a:p>
            <a:pPr marL="342900" indent="-342900">
              <a:lnSpc>
                <a:spcPct val="107000"/>
              </a:lnSpc>
              <a:spcBef>
                <a:spcPts val="300"/>
              </a:spcBef>
              <a:buSzPts val="2800"/>
              <a:buFont typeface="Symbol"/>
              <a:buChar char="·"/>
              <a:tabLst>
                <a:tab pos="457200" algn="l"/>
              </a:tabLst>
              <a:defRPr sz="2800" b="1">
                <a:solidFill>
                  <a:srgbClr val="FFFFFF"/>
                </a:solidFill>
              </a:defRPr>
            </a:pPr>
            <a:r>
              <a:rPr lang="en-US" sz="2800" b="0" dirty="0"/>
              <a:t>Prose has almost no set structure.</a:t>
            </a:r>
          </a:p>
          <a:p>
            <a:pPr>
              <a:lnSpc>
                <a:spcPct val="107000"/>
              </a:lnSpc>
              <a:spcBef>
                <a:spcPts val="300"/>
              </a:spcBef>
              <a:buSzPts val="2800"/>
              <a:tabLst>
                <a:tab pos="457200" algn="l"/>
              </a:tabLst>
              <a:defRPr sz="2800" b="1">
                <a:solidFill>
                  <a:srgbClr val="FFFFFF"/>
                </a:solidFill>
              </a:defRPr>
            </a:pPr>
            <a:r>
              <a:rPr lang="en-US" sz="2800" b="0" dirty="0"/>
              <a:t> </a:t>
            </a:r>
          </a:p>
          <a:p>
            <a:pPr marL="342900" indent="-342900">
              <a:lnSpc>
                <a:spcPct val="107000"/>
              </a:lnSpc>
              <a:spcBef>
                <a:spcPts val="300"/>
              </a:spcBef>
              <a:buSzPts val="2800"/>
              <a:buFont typeface="Symbol"/>
              <a:buChar char="·"/>
              <a:tabLst>
                <a:tab pos="457200" algn="l"/>
              </a:tabLst>
              <a:defRPr sz="2800" b="1">
                <a:solidFill>
                  <a:srgbClr val="FFFFFF"/>
                </a:solidFill>
              </a:defRPr>
            </a:pPr>
            <a:r>
              <a:rPr lang="en-US" sz="2800" b="0" dirty="0"/>
              <a:t>Typically, any free-form writing that is not poetry is considered prose.</a:t>
            </a:r>
            <a:endParaRPr lang="en-US" sz="2800" dirty="0"/>
          </a:p>
          <a:p>
            <a:pPr marL="342900" indent="-342900">
              <a:lnSpc>
                <a:spcPct val="107000"/>
              </a:lnSpc>
              <a:spcBef>
                <a:spcPts val="300"/>
              </a:spcBef>
              <a:buSzPts val="2800"/>
              <a:buFont typeface="Symbol"/>
              <a:buChar char="·"/>
              <a:tabLst>
                <a:tab pos="457200" algn="l"/>
              </a:tabLst>
              <a:defRPr sz="2800" b="1">
                <a:solidFill>
                  <a:srgbClr val="FFFFFF"/>
                </a:solidFill>
              </a:defRPr>
            </a:pPr>
            <a:endParaRPr lang="en-US" sz="2800" b="0" i="0" dirty="0">
              <a:solidFill>
                <a:schemeClr val="bg1"/>
              </a:solidFill>
              <a:effectLst/>
            </a:endParaRPr>
          </a:p>
          <a:p>
            <a:pPr marL="342900" indent="-342900">
              <a:lnSpc>
                <a:spcPct val="107000"/>
              </a:lnSpc>
              <a:spcBef>
                <a:spcPts val="300"/>
              </a:spcBef>
              <a:buSzPts val="2800"/>
              <a:buFont typeface="Symbol"/>
              <a:buChar char="·"/>
              <a:tabLst>
                <a:tab pos="457200" algn="l"/>
              </a:tabLst>
              <a:defRPr sz="2800" b="1">
                <a:solidFill>
                  <a:srgbClr val="FFFFFF"/>
                </a:solidFill>
              </a:defRPr>
            </a:pPr>
            <a:r>
              <a:rPr lang="en-US" sz="2800" b="0" i="0" dirty="0">
                <a:solidFill>
                  <a:schemeClr val="bg1"/>
                </a:solidFill>
                <a:effectLst/>
              </a:rPr>
              <a:t>Works of prose can be categorized as fiction or nonfiction.</a:t>
            </a:r>
            <a:endParaRPr lang="en-US" sz="3200" b="1" dirty="0">
              <a:solidFill>
                <a:schemeClr val="bg1"/>
              </a:solidFill>
            </a:endParaRPr>
          </a:p>
        </p:txBody>
      </p:sp>
    </p:spTree>
    <p:extLst>
      <p:ext uri="{BB962C8B-B14F-4D97-AF65-F5344CB8AC3E}">
        <p14:creationId xmlns:p14="http://schemas.microsoft.com/office/powerpoint/2010/main" val="394413831"/>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C4EC41B-94BD-491F-B432-72ED35AB21B8}"/>
              </a:ext>
            </a:extLst>
          </p:cNvPr>
          <p:cNvSpPr/>
          <p:nvPr/>
        </p:nvSpPr>
        <p:spPr>
          <a:xfrm>
            <a:off x="1837039" y="1203813"/>
            <a:ext cx="9142218" cy="1088155"/>
          </a:xfrm>
          <a:prstGeom prst="rect">
            <a:avLst/>
          </a:prstGeom>
          <a:solidFill>
            <a:srgbClr val="627981"/>
          </a:solidFill>
          <a:ln w="12700" cap="flat">
            <a:solidFill>
              <a:schemeClr val="bg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4572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136" name="TextBox 1"/>
          <p:cNvSpPr txBox="1"/>
          <p:nvPr/>
        </p:nvSpPr>
        <p:spPr>
          <a:xfrm>
            <a:off x="7046760" y="6117075"/>
            <a:ext cx="3575522" cy="10947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3000" b="1">
                <a:solidFill>
                  <a:srgbClr val="FFFFFF"/>
                </a:solidFill>
                <a:latin typeface="Century Gothic"/>
                <a:ea typeface="Century Gothic"/>
                <a:cs typeface="Century Gothic"/>
                <a:sym typeface="Century Gothic"/>
              </a:defRPr>
            </a:pPr>
            <a:r>
              <a:rPr dirty="0"/>
              <a:t>HAWKES</a:t>
            </a:r>
            <a:r>
              <a:rPr sz="2800" b="0" dirty="0"/>
              <a:t> LEARNING</a:t>
            </a:r>
          </a:p>
        </p:txBody>
      </p:sp>
      <p:sp>
        <p:nvSpPr>
          <p:cNvPr id="137" name="Straight Connector 54"/>
          <p:cNvSpPr/>
          <p:nvPr/>
        </p:nvSpPr>
        <p:spPr>
          <a:xfrm>
            <a:off x="2122112" y="1147528"/>
            <a:ext cx="8429626" cy="1"/>
          </a:xfrm>
          <a:prstGeom prst="line">
            <a:avLst/>
          </a:prstGeom>
          <a:ln w="12700">
            <a:solidFill>
              <a:srgbClr val="323542"/>
            </a:solidFill>
            <a:miter/>
          </a:ln>
        </p:spPr>
        <p:txBody>
          <a:bodyPr lIns="45719" rIns="45719"/>
          <a:lstStyle/>
          <a:p>
            <a:endParaRPr dirty="0"/>
          </a:p>
        </p:txBody>
      </p:sp>
      <p:sp>
        <p:nvSpPr>
          <p:cNvPr id="138" name="TextBox 21"/>
          <p:cNvSpPr txBox="1"/>
          <p:nvPr/>
        </p:nvSpPr>
        <p:spPr>
          <a:xfrm>
            <a:off x="2122112" y="1265343"/>
            <a:ext cx="8649335" cy="907941"/>
          </a:xfrm>
          <a:prstGeom prst="rect">
            <a:avLst/>
          </a:prstGeom>
          <a:solidFill>
            <a:srgbClr val="627981"/>
          </a:solidFill>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p>
            <a:pPr algn="l"/>
            <a:r>
              <a:rPr lang="en-US" sz="2400" b="1" i="0" dirty="0">
                <a:solidFill>
                  <a:schemeClr val="bg1"/>
                </a:solidFill>
                <a:effectLst/>
              </a:rPr>
              <a:t>Nonfiction</a:t>
            </a:r>
            <a:r>
              <a:rPr lang="en-US" sz="2400" b="0" i="0" dirty="0">
                <a:solidFill>
                  <a:schemeClr val="bg1"/>
                </a:solidFill>
                <a:effectLst/>
              </a:rPr>
              <a:t> texts are based on facts, real events, and real people. </a:t>
            </a:r>
          </a:p>
          <a:p>
            <a:pPr algn="ctr">
              <a:spcBef>
                <a:spcPts val="600"/>
              </a:spcBef>
            </a:pPr>
            <a:r>
              <a:rPr lang="en-US" sz="2400" b="0" i="0" dirty="0">
                <a:solidFill>
                  <a:schemeClr val="bg1"/>
                </a:solidFill>
                <a:effectLst/>
              </a:rPr>
              <a:t>The most common types of nonfiction include:</a:t>
            </a:r>
          </a:p>
        </p:txBody>
      </p:sp>
      <p:sp>
        <p:nvSpPr>
          <p:cNvPr id="149" name="TextBox 17"/>
          <p:cNvSpPr txBox="1"/>
          <p:nvPr/>
        </p:nvSpPr>
        <p:spPr>
          <a:xfrm>
            <a:off x="1865306" y="403594"/>
            <a:ext cx="9052561" cy="55399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spAutoFit/>
          </a:bodyPr>
          <a:lstStyle>
            <a:lvl1pPr algn="ctr">
              <a:defRPr sz="3000">
                <a:latin typeface="Century Gothic"/>
                <a:ea typeface="Century Gothic"/>
                <a:cs typeface="Century Gothic"/>
                <a:sym typeface="Century Gothic"/>
              </a:defRPr>
            </a:lvl1pPr>
          </a:lstStyle>
          <a:p>
            <a:r>
              <a:rPr lang="en-US" dirty="0"/>
              <a:t>Prose: Nonfiction</a:t>
            </a:r>
            <a:endParaRPr dirty="0"/>
          </a:p>
        </p:txBody>
      </p:sp>
      <p:grpSp>
        <p:nvGrpSpPr>
          <p:cNvPr id="17" name="Group 16">
            <a:extLst>
              <a:ext uri="{FF2B5EF4-FFF2-40B4-BE49-F238E27FC236}">
                <a16:creationId xmlns:a16="http://schemas.microsoft.com/office/drawing/2014/main" id="{3C2B1A33-956B-4C7D-A5C4-5EA7B8DFC424}"/>
              </a:ext>
            </a:extLst>
          </p:cNvPr>
          <p:cNvGrpSpPr/>
          <p:nvPr/>
        </p:nvGrpSpPr>
        <p:grpSpPr>
          <a:xfrm>
            <a:off x="2066913" y="2415330"/>
            <a:ext cx="2080340" cy="1617913"/>
            <a:chOff x="1149291" y="1753237"/>
            <a:chExt cx="2080340" cy="1617913"/>
          </a:xfrm>
          <a:solidFill>
            <a:srgbClr val="627981"/>
          </a:solidFill>
        </p:grpSpPr>
        <p:sp>
          <p:nvSpPr>
            <p:cNvPr id="18" name="Rectangle 17">
              <a:extLst>
                <a:ext uri="{FF2B5EF4-FFF2-40B4-BE49-F238E27FC236}">
                  <a16:creationId xmlns:a16="http://schemas.microsoft.com/office/drawing/2014/main" id="{ED00BDAB-6406-42CC-958C-1B75276C53B6}"/>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9" name="TextBox 18">
              <a:extLst>
                <a:ext uri="{FF2B5EF4-FFF2-40B4-BE49-F238E27FC236}">
                  <a16:creationId xmlns:a16="http://schemas.microsoft.com/office/drawing/2014/main" id="{0FEE81AB-BCC8-4BE6-A684-007461E30DE2}"/>
                </a:ext>
              </a:extLst>
            </p:cNvPr>
            <p:cNvSpPr txBox="1"/>
            <p:nvPr/>
          </p:nvSpPr>
          <p:spPr>
            <a:xfrm>
              <a:off x="1357204" y="2177835"/>
              <a:ext cx="1664514" cy="589072"/>
            </a:xfrm>
            <a:prstGeom prst="rect">
              <a:avLst/>
            </a:prstGeom>
            <a:grpFill/>
          </p:spPr>
          <p:txBody>
            <a:bodyPr wrap="square" rtlCol="0" anchor="ctr">
              <a:spAutoFit/>
            </a:bodyPr>
            <a:lstStyle/>
            <a:p>
              <a:pPr algn="ctr">
                <a:lnSpc>
                  <a:spcPct val="150000"/>
                </a:lnSpc>
              </a:pPr>
              <a:r>
                <a:rPr lang="en-US" sz="2400" dirty="0">
                  <a:solidFill>
                    <a:schemeClr val="bg1"/>
                  </a:solidFill>
                </a:rPr>
                <a:t>Biography</a:t>
              </a:r>
            </a:p>
          </p:txBody>
        </p:sp>
      </p:grpSp>
      <p:grpSp>
        <p:nvGrpSpPr>
          <p:cNvPr id="20" name="Group 19">
            <a:extLst>
              <a:ext uri="{FF2B5EF4-FFF2-40B4-BE49-F238E27FC236}">
                <a16:creationId xmlns:a16="http://schemas.microsoft.com/office/drawing/2014/main" id="{E85BD681-B009-45CD-A1A9-D65187685397}"/>
              </a:ext>
            </a:extLst>
          </p:cNvPr>
          <p:cNvGrpSpPr/>
          <p:nvPr/>
        </p:nvGrpSpPr>
        <p:grpSpPr>
          <a:xfrm>
            <a:off x="4256580" y="2415329"/>
            <a:ext cx="2080341" cy="1617913"/>
            <a:chOff x="1149290" y="1753237"/>
            <a:chExt cx="2080341" cy="1617913"/>
          </a:xfrm>
          <a:solidFill>
            <a:srgbClr val="627981"/>
          </a:solidFill>
        </p:grpSpPr>
        <p:sp>
          <p:nvSpPr>
            <p:cNvPr id="21" name="Rectangle 20">
              <a:extLst>
                <a:ext uri="{FF2B5EF4-FFF2-40B4-BE49-F238E27FC236}">
                  <a16:creationId xmlns:a16="http://schemas.microsoft.com/office/drawing/2014/main" id="{7E237736-7DF7-4544-8968-99FC8BE867E0}"/>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2" name="TextBox 21">
              <a:extLst>
                <a:ext uri="{FF2B5EF4-FFF2-40B4-BE49-F238E27FC236}">
                  <a16:creationId xmlns:a16="http://schemas.microsoft.com/office/drawing/2014/main" id="{592D99FF-9A3D-45A1-A520-D6C447AF6613}"/>
                </a:ext>
              </a:extLst>
            </p:cNvPr>
            <p:cNvSpPr txBox="1"/>
            <p:nvPr/>
          </p:nvSpPr>
          <p:spPr>
            <a:xfrm>
              <a:off x="1149290" y="2177836"/>
              <a:ext cx="2080339" cy="589072"/>
            </a:xfrm>
            <a:prstGeom prst="rect">
              <a:avLst/>
            </a:prstGeom>
            <a:grpFill/>
          </p:spPr>
          <p:txBody>
            <a:bodyPr wrap="square" rtlCol="0" anchor="ctr">
              <a:spAutoFit/>
            </a:bodyPr>
            <a:lstStyle/>
            <a:p>
              <a:pPr algn="ctr">
                <a:lnSpc>
                  <a:spcPct val="150000"/>
                </a:lnSpc>
              </a:pPr>
              <a:r>
                <a:rPr lang="en-US" sz="2400" dirty="0">
                  <a:solidFill>
                    <a:schemeClr val="bg1"/>
                  </a:solidFill>
                </a:rPr>
                <a:t>Autobiography</a:t>
              </a:r>
              <a:endParaRPr lang="en-US" sz="2000" dirty="0">
                <a:solidFill>
                  <a:schemeClr val="bg1"/>
                </a:solidFill>
              </a:endParaRPr>
            </a:p>
          </p:txBody>
        </p:sp>
      </p:grpSp>
      <p:grpSp>
        <p:nvGrpSpPr>
          <p:cNvPr id="23" name="Group 22">
            <a:extLst>
              <a:ext uri="{FF2B5EF4-FFF2-40B4-BE49-F238E27FC236}">
                <a16:creationId xmlns:a16="http://schemas.microsoft.com/office/drawing/2014/main" id="{13737852-CED0-4B9C-AF6B-2CC074B9880D}"/>
              </a:ext>
            </a:extLst>
          </p:cNvPr>
          <p:cNvGrpSpPr/>
          <p:nvPr/>
        </p:nvGrpSpPr>
        <p:grpSpPr>
          <a:xfrm>
            <a:off x="6446248" y="2409782"/>
            <a:ext cx="2080340" cy="1617913"/>
            <a:chOff x="1149291" y="1753237"/>
            <a:chExt cx="2080340" cy="1617913"/>
          </a:xfrm>
          <a:solidFill>
            <a:srgbClr val="627981"/>
          </a:solidFill>
        </p:grpSpPr>
        <p:sp>
          <p:nvSpPr>
            <p:cNvPr id="24" name="Rectangle 23">
              <a:extLst>
                <a:ext uri="{FF2B5EF4-FFF2-40B4-BE49-F238E27FC236}">
                  <a16:creationId xmlns:a16="http://schemas.microsoft.com/office/drawing/2014/main" id="{74B0F29D-EE9F-4852-9294-88058A912F34}"/>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5" name="TextBox 24">
              <a:extLst>
                <a:ext uri="{FF2B5EF4-FFF2-40B4-BE49-F238E27FC236}">
                  <a16:creationId xmlns:a16="http://schemas.microsoft.com/office/drawing/2014/main" id="{C207C5B4-4C90-483B-B4E3-A168FF15EAC9}"/>
                </a:ext>
              </a:extLst>
            </p:cNvPr>
            <p:cNvSpPr txBox="1"/>
            <p:nvPr/>
          </p:nvSpPr>
          <p:spPr>
            <a:xfrm>
              <a:off x="1302542" y="2183383"/>
              <a:ext cx="1664514" cy="589072"/>
            </a:xfrm>
            <a:prstGeom prst="rect">
              <a:avLst/>
            </a:prstGeom>
            <a:grpFill/>
          </p:spPr>
          <p:txBody>
            <a:bodyPr wrap="square" rtlCol="0" anchor="ctr">
              <a:spAutoFit/>
            </a:bodyPr>
            <a:lstStyle/>
            <a:p>
              <a:pPr algn="ctr">
                <a:lnSpc>
                  <a:spcPct val="150000"/>
                </a:lnSpc>
              </a:pPr>
              <a:r>
                <a:rPr lang="en-US" sz="2400" dirty="0">
                  <a:solidFill>
                    <a:schemeClr val="bg1"/>
                  </a:solidFill>
                </a:rPr>
                <a:t>Essay</a:t>
              </a:r>
              <a:endParaRPr lang="en-US" dirty="0">
                <a:solidFill>
                  <a:schemeClr val="bg1"/>
                </a:solidFill>
              </a:endParaRPr>
            </a:p>
          </p:txBody>
        </p:sp>
      </p:grpSp>
      <p:grpSp>
        <p:nvGrpSpPr>
          <p:cNvPr id="26" name="Group 25">
            <a:extLst>
              <a:ext uri="{FF2B5EF4-FFF2-40B4-BE49-F238E27FC236}">
                <a16:creationId xmlns:a16="http://schemas.microsoft.com/office/drawing/2014/main" id="{16AFC485-7D7F-4D51-B347-0DD1B002970A}"/>
              </a:ext>
            </a:extLst>
          </p:cNvPr>
          <p:cNvGrpSpPr/>
          <p:nvPr/>
        </p:nvGrpSpPr>
        <p:grpSpPr>
          <a:xfrm>
            <a:off x="8635915" y="2415330"/>
            <a:ext cx="2080340" cy="1617913"/>
            <a:chOff x="1149291" y="1753237"/>
            <a:chExt cx="2080340" cy="1617913"/>
          </a:xfrm>
          <a:solidFill>
            <a:srgbClr val="627981"/>
          </a:solidFill>
        </p:grpSpPr>
        <p:sp>
          <p:nvSpPr>
            <p:cNvPr id="27" name="Rectangle 26">
              <a:extLst>
                <a:ext uri="{FF2B5EF4-FFF2-40B4-BE49-F238E27FC236}">
                  <a16:creationId xmlns:a16="http://schemas.microsoft.com/office/drawing/2014/main" id="{F0FEB20E-6DD1-4038-B643-CBBD810A8885}"/>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8" name="TextBox 27">
              <a:extLst>
                <a:ext uri="{FF2B5EF4-FFF2-40B4-BE49-F238E27FC236}">
                  <a16:creationId xmlns:a16="http://schemas.microsoft.com/office/drawing/2014/main" id="{F6292527-6018-4E99-8E8D-E997A009BDBC}"/>
                </a:ext>
              </a:extLst>
            </p:cNvPr>
            <p:cNvSpPr txBox="1"/>
            <p:nvPr/>
          </p:nvSpPr>
          <p:spPr>
            <a:xfrm>
              <a:off x="1357204" y="2177835"/>
              <a:ext cx="1664514" cy="589072"/>
            </a:xfrm>
            <a:prstGeom prst="rect">
              <a:avLst/>
            </a:prstGeom>
            <a:grpFill/>
          </p:spPr>
          <p:txBody>
            <a:bodyPr wrap="square" rtlCol="0" anchor="ctr">
              <a:spAutoFit/>
            </a:bodyPr>
            <a:lstStyle/>
            <a:p>
              <a:pPr algn="ctr">
                <a:lnSpc>
                  <a:spcPct val="150000"/>
                </a:lnSpc>
              </a:pPr>
              <a:r>
                <a:rPr lang="en-US" sz="2400" dirty="0">
                  <a:solidFill>
                    <a:schemeClr val="bg1"/>
                  </a:solidFill>
                </a:rPr>
                <a:t>Manual</a:t>
              </a:r>
              <a:endParaRPr lang="en-US" dirty="0">
                <a:solidFill>
                  <a:schemeClr val="bg1"/>
                </a:solidFill>
              </a:endParaRPr>
            </a:p>
          </p:txBody>
        </p:sp>
      </p:grpSp>
      <p:grpSp>
        <p:nvGrpSpPr>
          <p:cNvPr id="29" name="Group 28">
            <a:extLst>
              <a:ext uri="{FF2B5EF4-FFF2-40B4-BE49-F238E27FC236}">
                <a16:creationId xmlns:a16="http://schemas.microsoft.com/office/drawing/2014/main" id="{6D285449-00E0-4863-A1BF-F8FD1DA59883}"/>
              </a:ext>
            </a:extLst>
          </p:cNvPr>
          <p:cNvGrpSpPr/>
          <p:nvPr/>
        </p:nvGrpSpPr>
        <p:grpSpPr>
          <a:xfrm>
            <a:off x="3167120" y="4136939"/>
            <a:ext cx="2080340" cy="1617913"/>
            <a:chOff x="1149291" y="1753237"/>
            <a:chExt cx="2080340" cy="1617913"/>
          </a:xfrm>
          <a:solidFill>
            <a:srgbClr val="627981"/>
          </a:solidFill>
        </p:grpSpPr>
        <p:sp>
          <p:nvSpPr>
            <p:cNvPr id="30" name="Rectangle 29">
              <a:extLst>
                <a:ext uri="{FF2B5EF4-FFF2-40B4-BE49-F238E27FC236}">
                  <a16:creationId xmlns:a16="http://schemas.microsoft.com/office/drawing/2014/main" id="{DAC14891-E43B-4013-97D9-497440F4D7A4}"/>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1" name="TextBox 30">
              <a:extLst>
                <a:ext uri="{FF2B5EF4-FFF2-40B4-BE49-F238E27FC236}">
                  <a16:creationId xmlns:a16="http://schemas.microsoft.com/office/drawing/2014/main" id="{C11488EB-02F7-439F-ADC5-3B4496FA3B96}"/>
                </a:ext>
              </a:extLst>
            </p:cNvPr>
            <p:cNvSpPr txBox="1"/>
            <p:nvPr/>
          </p:nvSpPr>
          <p:spPr>
            <a:xfrm>
              <a:off x="1357204" y="2151396"/>
              <a:ext cx="1664514" cy="589072"/>
            </a:xfrm>
            <a:prstGeom prst="rect">
              <a:avLst/>
            </a:prstGeom>
            <a:grpFill/>
          </p:spPr>
          <p:txBody>
            <a:bodyPr wrap="square" rtlCol="0" anchor="ctr">
              <a:spAutoFit/>
            </a:bodyPr>
            <a:lstStyle/>
            <a:p>
              <a:pPr algn="ctr">
                <a:lnSpc>
                  <a:spcPct val="150000"/>
                </a:lnSpc>
              </a:pPr>
              <a:r>
                <a:rPr lang="en-US" sz="2400" dirty="0">
                  <a:solidFill>
                    <a:schemeClr val="bg1"/>
                  </a:solidFill>
                </a:rPr>
                <a:t>Memoir</a:t>
              </a:r>
              <a:endParaRPr lang="en-US" dirty="0">
                <a:solidFill>
                  <a:schemeClr val="bg1"/>
                </a:solidFill>
              </a:endParaRPr>
            </a:p>
          </p:txBody>
        </p:sp>
      </p:grpSp>
      <p:grpSp>
        <p:nvGrpSpPr>
          <p:cNvPr id="32" name="Group 31">
            <a:extLst>
              <a:ext uri="{FF2B5EF4-FFF2-40B4-BE49-F238E27FC236}">
                <a16:creationId xmlns:a16="http://schemas.microsoft.com/office/drawing/2014/main" id="{A33DDEC2-E6B6-4787-8E88-EF080C5D59C5}"/>
              </a:ext>
            </a:extLst>
          </p:cNvPr>
          <p:cNvGrpSpPr/>
          <p:nvPr/>
        </p:nvGrpSpPr>
        <p:grpSpPr>
          <a:xfrm>
            <a:off x="5351416" y="4136940"/>
            <a:ext cx="2080340" cy="1617913"/>
            <a:chOff x="1149291" y="1753237"/>
            <a:chExt cx="2080340" cy="1617913"/>
          </a:xfrm>
          <a:solidFill>
            <a:srgbClr val="627981"/>
          </a:solidFill>
        </p:grpSpPr>
        <p:sp>
          <p:nvSpPr>
            <p:cNvPr id="33" name="Rectangle 32">
              <a:extLst>
                <a:ext uri="{FF2B5EF4-FFF2-40B4-BE49-F238E27FC236}">
                  <a16:creationId xmlns:a16="http://schemas.microsoft.com/office/drawing/2014/main" id="{8C7A34DA-7F75-4680-80CD-E116050CF7BC}"/>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4" name="TextBox 33">
              <a:extLst>
                <a:ext uri="{FF2B5EF4-FFF2-40B4-BE49-F238E27FC236}">
                  <a16:creationId xmlns:a16="http://schemas.microsoft.com/office/drawing/2014/main" id="{C89CAEC8-14CE-4110-BB7E-7D81F81E7611}"/>
                </a:ext>
              </a:extLst>
            </p:cNvPr>
            <p:cNvSpPr txBox="1"/>
            <p:nvPr/>
          </p:nvSpPr>
          <p:spPr>
            <a:xfrm>
              <a:off x="1357204" y="2158411"/>
              <a:ext cx="1664514" cy="589072"/>
            </a:xfrm>
            <a:prstGeom prst="rect">
              <a:avLst/>
            </a:prstGeom>
            <a:grpFill/>
          </p:spPr>
          <p:txBody>
            <a:bodyPr wrap="square" rtlCol="0" anchor="ctr">
              <a:spAutoFit/>
            </a:bodyPr>
            <a:lstStyle/>
            <a:p>
              <a:pPr algn="ctr">
                <a:lnSpc>
                  <a:spcPct val="150000"/>
                </a:lnSpc>
              </a:pPr>
              <a:r>
                <a:rPr lang="en-US" sz="2400" dirty="0">
                  <a:solidFill>
                    <a:schemeClr val="bg1"/>
                  </a:solidFill>
                </a:rPr>
                <a:t>Speech</a:t>
              </a:r>
              <a:endParaRPr lang="en-US" dirty="0">
                <a:solidFill>
                  <a:schemeClr val="bg1"/>
                </a:solidFill>
              </a:endParaRPr>
            </a:p>
          </p:txBody>
        </p:sp>
      </p:grpSp>
      <p:grpSp>
        <p:nvGrpSpPr>
          <p:cNvPr id="35" name="Group 34">
            <a:extLst>
              <a:ext uri="{FF2B5EF4-FFF2-40B4-BE49-F238E27FC236}">
                <a16:creationId xmlns:a16="http://schemas.microsoft.com/office/drawing/2014/main" id="{14A9EB9E-7BE3-42DA-B25E-36FBCF6CAFC6}"/>
              </a:ext>
            </a:extLst>
          </p:cNvPr>
          <p:cNvGrpSpPr/>
          <p:nvPr/>
        </p:nvGrpSpPr>
        <p:grpSpPr>
          <a:xfrm>
            <a:off x="7535712" y="4136938"/>
            <a:ext cx="2080340" cy="1617913"/>
            <a:chOff x="1149291" y="1753237"/>
            <a:chExt cx="2080340" cy="1617913"/>
          </a:xfrm>
          <a:solidFill>
            <a:srgbClr val="627981"/>
          </a:solidFill>
        </p:grpSpPr>
        <p:sp>
          <p:nvSpPr>
            <p:cNvPr id="36" name="Rectangle 35">
              <a:extLst>
                <a:ext uri="{FF2B5EF4-FFF2-40B4-BE49-F238E27FC236}">
                  <a16:creationId xmlns:a16="http://schemas.microsoft.com/office/drawing/2014/main" id="{D370265E-5E84-4E10-929B-134E825E61BD}"/>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7" name="TextBox 36">
              <a:extLst>
                <a:ext uri="{FF2B5EF4-FFF2-40B4-BE49-F238E27FC236}">
                  <a16:creationId xmlns:a16="http://schemas.microsoft.com/office/drawing/2014/main" id="{7B4C6EC3-7478-4D33-8CCC-722798BCA7B1}"/>
                </a:ext>
              </a:extLst>
            </p:cNvPr>
            <p:cNvSpPr txBox="1"/>
            <p:nvPr/>
          </p:nvSpPr>
          <p:spPr>
            <a:xfrm>
              <a:off x="1357204" y="2148835"/>
              <a:ext cx="1664514" cy="589072"/>
            </a:xfrm>
            <a:prstGeom prst="rect">
              <a:avLst/>
            </a:prstGeom>
            <a:grpFill/>
          </p:spPr>
          <p:txBody>
            <a:bodyPr wrap="square" rtlCol="0" anchor="ctr">
              <a:spAutoFit/>
            </a:bodyPr>
            <a:lstStyle/>
            <a:p>
              <a:pPr algn="ctr">
                <a:lnSpc>
                  <a:spcPct val="150000"/>
                </a:lnSpc>
              </a:pPr>
              <a:r>
                <a:rPr lang="en-US" sz="2400" dirty="0">
                  <a:solidFill>
                    <a:schemeClr val="bg1"/>
                  </a:solidFill>
                </a:rPr>
                <a:t>Textbook</a:t>
              </a:r>
              <a:endParaRPr lang="en-US" dirty="0">
                <a:solidFill>
                  <a:schemeClr val="bg1"/>
                </a:solidFill>
              </a:endParaRPr>
            </a:p>
          </p:txBody>
        </p:sp>
      </p:grpSp>
    </p:spTree>
    <p:extLst>
      <p:ext uri="{BB962C8B-B14F-4D97-AF65-F5344CB8AC3E}">
        <p14:creationId xmlns:p14="http://schemas.microsoft.com/office/powerpoint/2010/main" val="3167839313"/>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C4EC41B-94BD-491F-B432-72ED35AB21B8}"/>
              </a:ext>
            </a:extLst>
          </p:cNvPr>
          <p:cNvSpPr/>
          <p:nvPr/>
        </p:nvSpPr>
        <p:spPr>
          <a:xfrm>
            <a:off x="1837039" y="1203812"/>
            <a:ext cx="9142218" cy="1188720"/>
          </a:xfrm>
          <a:prstGeom prst="rect">
            <a:avLst/>
          </a:prstGeom>
          <a:solidFill>
            <a:srgbClr val="627981"/>
          </a:solidFill>
          <a:ln w="12700" cap="flat">
            <a:solidFill>
              <a:schemeClr val="bg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4572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136" name="TextBox 1"/>
          <p:cNvSpPr txBox="1"/>
          <p:nvPr/>
        </p:nvSpPr>
        <p:spPr>
          <a:xfrm>
            <a:off x="7046760" y="6117075"/>
            <a:ext cx="3575522" cy="10947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3000" b="1">
                <a:solidFill>
                  <a:srgbClr val="FFFFFF"/>
                </a:solidFill>
                <a:latin typeface="Century Gothic"/>
                <a:ea typeface="Century Gothic"/>
                <a:cs typeface="Century Gothic"/>
                <a:sym typeface="Century Gothic"/>
              </a:defRPr>
            </a:pPr>
            <a:r>
              <a:rPr dirty="0"/>
              <a:t>HAWKES</a:t>
            </a:r>
            <a:r>
              <a:rPr sz="2800" b="0" dirty="0"/>
              <a:t> LEARNING</a:t>
            </a:r>
          </a:p>
        </p:txBody>
      </p:sp>
      <p:sp>
        <p:nvSpPr>
          <p:cNvPr id="137" name="Straight Connector 54"/>
          <p:cNvSpPr/>
          <p:nvPr/>
        </p:nvSpPr>
        <p:spPr>
          <a:xfrm>
            <a:off x="2122112" y="1147528"/>
            <a:ext cx="8429626" cy="1"/>
          </a:xfrm>
          <a:prstGeom prst="line">
            <a:avLst/>
          </a:prstGeom>
          <a:ln w="12700">
            <a:solidFill>
              <a:srgbClr val="323542"/>
            </a:solidFill>
            <a:miter/>
          </a:ln>
        </p:spPr>
        <p:txBody>
          <a:bodyPr lIns="45719" rIns="45719"/>
          <a:lstStyle/>
          <a:p>
            <a:endParaRPr dirty="0"/>
          </a:p>
        </p:txBody>
      </p:sp>
      <p:sp>
        <p:nvSpPr>
          <p:cNvPr id="138" name="TextBox 21"/>
          <p:cNvSpPr txBox="1"/>
          <p:nvPr/>
        </p:nvSpPr>
        <p:spPr>
          <a:xfrm>
            <a:off x="2122112" y="1265343"/>
            <a:ext cx="8649335" cy="1107996"/>
          </a:xfrm>
          <a:prstGeom prst="rect">
            <a:avLst/>
          </a:prstGeom>
          <a:solidFill>
            <a:srgbClr val="627981"/>
          </a:solidFill>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p>
            <a:pPr algn="l"/>
            <a:r>
              <a:rPr lang="en-US" sz="2200" b="0" i="0" dirty="0">
                <a:solidFill>
                  <a:schemeClr val="bg1"/>
                </a:solidFill>
                <a:effectLst/>
              </a:rPr>
              <a:t>A work of </a:t>
            </a:r>
            <a:r>
              <a:rPr lang="en-US" sz="2200" b="1" i="0" dirty="0">
                <a:solidFill>
                  <a:schemeClr val="bg1"/>
                </a:solidFill>
                <a:effectLst/>
              </a:rPr>
              <a:t>fiction</a:t>
            </a:r>
            <a:r>
              <a:rPr lang="en-US" sz="2200" b="0" i="0" dirty="0">
                <a:solidFill>
                  <a:schemeClr val="bg1"/>
                </a:solidFill>
                <a:effectLst/>
              </a:rPr>
              <a:t> is purely made up. There are many genres and subgenres of fiction, and many works of fiction fall into more than one genres. </a:t>
            </a:r>
          </a:p>
          <a:p>
            <a:pPr algn="ctr"/>
            <a:r>
              <a:rPr lang="en-US" sz="2200" b="0" i="0" dirty="0">
                <a:solidFill>
                  <a:schemeClr val="bg1"/>
                </a:solidFill>
                <a:effectLst/>
              </a:rPr>
              <a:t>The broadest genres of fiction include:</a:t>
            </a:r>
          </a:p>
        </p:txBody>
      </p:sp>
      <p:sp>
        <p:nvSpPr>
          <p:cNvPr id="149" name="TextBox 17"/>
          <p:cNvSpPr txBox="1"/>
          <p:nvPr/>
        </p:nvSpPr>
        <p:spPr>
          <a:xfrm>
            <a:off x="1865306" y="403594"/>
            <a:ext cx="9052561" cy="55399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spAutoFit/>
          </a:bodyPr>
          <a:lstStyle>
            <a:lvl1pPr algn="ctr">
              <a:defRPr sz="3000">
                <a:latin typeface="Century Gothic"/>
                <a:ea typeface="Century Gothic"/>
                <a:cs typeface="Century Gothic"/>
                <a:sym typeface="Century Gothic"/>
              </a:defRPr>
            </a:lvl1pPr>
          </a:lstStyle>
          <a:p>
            <a:r>
              <a:rPr lang="en-US" dirty="0"/>
              <a:t>Prose: Fiction</a:t>
            </a:r>
            <a:endParaRPr dirty="0"/>
          </a:p>
        </p:txBody>
      </p:sp>
      <p:grpSp>
        <p:nvGrpSpPr>
          <p:cNvPr id="17" name="Group 16">
            <a:extLst>
              <a:ext uri="{FF2B5EF4-FFF2-40B4-BE49-F238E27FC236}">
                <a16:creationId xmlns:a16="http://schemas.microsoft.com/office/drawing/2014/main" id="{3C2B1A33-956B-4C7D-A5C4-5EA7B8DFC424}"/>
              </a:ext>
            </a:extLst>
          </p:cNvPr>
          <p:cNvGrpSpPr/>
          <p:nvPr/>
        </p:nvGrpSpPr>
        <p:grpSpPr>
          <a:xfrm>
            <a:off x="1972940" y="2533410"/>
            <a:ext cx="2080340" cy="1617913"/>
            <a:chOff x="1149291" y="1753237"/>
            <a:chExt cx="2080340" cy="1617913"/>
          </a:xfrm>
          <a:solidFill>
            <a:srgbClr val="627981"/>
          </a:solidFill>
        </p:grpSpPr>
        <p:sp>
          <p:nvSpPr>
            <p:cNvPr id="18" name="Rectangle 17">
              <a:extLst>
                <a:ext uri="{FF2B5EF4-FFF2-40B4-BE49-F238E27FC236}">
                  <a16:creationId xmlns:a16="http://schemas.microsoft.com/office/drawing/2014/main" id="{ED00BDAB-6406-42CC-958C-1B75276C53B6}"/>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9" name="TextBox 18">
              <a:extLst>
                <a:ext uri="{FF2B5EF4-FFF2-40B4-BE49-F238E27FC236}">
                  <a16:creationId xmlns:a16="http://schemas.microsoft.com/office/drawing/2014/main" id="{0FEE81AB-BCC8-4BE6-A684-007461E30DE2}"/>
                </a:ext>
              </a:extLst>
            </p:cNvPr>
            <p:cNvSpPr txBox="1"/>
            <p:nvPr/>
          </p:nvSpPr>
          <p:spPr>
            <a:xfrm>
              <a:off x="1357204" y="2177835"/>
              <a:ext cx="1664514" cy="589072"/>
            </a:xfrm>
            <a:prstGeom prst="rect">
              <a:avLst/>
            </a:prstGeom>
            <a:grpFill/>
          </p:spPr>
          <p:txBody>
            <a:bodyPr wrap="square" rtlCol="0" anchor="ctr">
              <a:spAutoFit/>
            </a:bodyPr>
            <a:lstStyle/>
            <a:p>
              <a:pPr algn="ctr">
                <a:lnSpc>
                  <a:spcPct val="150000"/>
                </a:lnSpc>
              </a:pPr>
              <a:r>
                <a:rPr lang="en-US" sz="2400" dirty="0">
                  <a:solidFill>
                    <a:schemeClr val="bg1"/>
                  </a:solidFill>
                </a:rPr>
                <a:t>Fable</a:t>
              </a:r>
            </a:p>
          </p:txBody>
        </p:sp>
      </p:grpSp>
      <p:grpSp>
        <p:nvGrpSpPr>
          <p:cNvPr id="20" name="Group 19">
            <a:extLst>
              <a:ext uri="{FF2B5EF4-FFF2-40B4-BE49-F238E27FC236}">
                <a16:creationId xmlns:a16="http://schemas.microsoft.com/office/drawing/2014/main" id="{E85BD681-B009-45CD-A1A9-D65187685397}"/>
              </a:ext>
            </a:extLst>
          </p:cNvPr>
          <p:cNvGrpSpPr/>
          <p:nvPr/>
        </p:nvGrpSpPr>
        <p:grpSpPr>
          <a:xfrm>
            <a:off x="4162607" y="2533409"/>
            <a:ext cx="2080341" cy="1617913"/>
            <a:chOff x="1149290" y="1753237"/>
            <a:chExt cx="2080341" cy="1617913"/>
          </a:xfrm>
          <a:solidFill>
            <a:srgbClr val="627981"/>
          </a:solidFill>
        </p:grpSpPr>
        <p:sp>
          <p:nvSpPr>
            <p:cNvPr id="21" name="Rectangle 20">
              <a:extLst>
                <a:ext uri="{FF2B5EF4-FFF2-40B4-BE49-F238E27FC236}">
                  <a16:creationId xmlns:a16="http://schemas.microsoft.com/office/drawing/2014/main" id="{7E237736-7DF7-4544-8968-99FC8BE867E0}"/>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2" name="TextBox 21">
              <a:extLst>
                <a:ext uri="{FF2B5EF4-FFF2-40B4-BE49-F238E27FC236}">
                  <a16:creationId xmlns:a16="http://schemas.microsoft.com/office/drawing/2014/main" id="{592D99FF-9A3D-45A1-A520-D6C447AF6613}"/>
                </a:ext>
              </a:extLst>
            </p:cNvPr>
            <p:cNvSpPr txBox="1"/>
            <p:nvPr/>
          </p:nvSpPr>
          <p:spPr>
            <a:xfrm>
              <a:off x="1149290" y="2177836"/>
              <a:ext cx="2080339" cy="589072"/>
            </a:xfrm>
            <a:prstGeom prst="rect">
              <a:avLst/>
            </a:prstGeom>
            <a:grpFill/>
          </p:spPr>
          <p:txBody>
            <a:bodyPr wrap="square" rtlCol="0" anchor="ctr">
              <a:spAutoFit/>
            </a:bodyPr>
            <a:lstStyle/>
            <a:p>
              <a:pPr algn="ctr">
                <a:lnSpc>
                  <a:spcPct val="150000"/>
                </a:lnSpc>
              </a:pPr>
              <a:r>
                <a:rPr lang="en-US" sz="2400" dirty="0">
                  <a:solidFill>
                    <a:schemeClr val="bg1"/>
                  </a:solidFill>
                </a:rPr>
                <a:t>Fantasy</a:t>
              </a:r>
              <a:endParaRPr lang="en-US" sz="2000" dirty="0">
                <a:solidFill>
                  <a:schemeClr val="bg1"/>
                </a:solidFill>
              </a:endParaRPr>
            </a:p>
          </p:txBody>
        </p:sp>
      </p:grpSp>
      <p:grpSp>
        <p:nvGrpSpPr>
          <p:cNvPr id="23" name="Group 22">
            <a:extLst>
              <a:ext uri="{FF2B5EF4-FFF2-40B4-BE49-F238E27FC236}">
                <a16:creationId xmlns:a16="http://schemas.microsoft.com/office/drawing/2014/main" id="{13737852-CED0-4B9C-AF6B-2CC074B9880D}"/>
              </a:ext>
            </a:extLst>
          </p:cNvPr>
          <p:cNvGrpSpPr/>
          <p:nvPr/>
        </p:nvGrpSpPr>
        <p:grpSpPr>
          <a:xfrm>
            <a:off x="6352275" y="2527862"/>
            <a:ext cx="2080340" cy="1617913"/>
            <a:chOff x="1149291" y="1753237"/>
            <a:chExt cx="2080340" cy="1617913"/>
          </a:xfrm>
          <a:solidFill>
            <a:srgbClr val="627981"/>
          </a:solidFill>
        </p:grpSpPr>
        <p:sp>
          <p:nvSpPr>
            <p:cNvPr id="24" name="Rectangle 23">
              <a:extLst>
                <a:ext uri="{FF2B5EF4-FFF2-40B4-BE49-F238E27FC236}">
                  <a16:creationId xmlns:a16="http://schemas.microsoft.com/office/drawing/2014/main" id="{74B0F29D-EE9F-4852-9294-88058A912F34}"/>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5" name="TextBox 24">
              <a:extLst>
                <a:ext uri="{FF2B5EF4-FFF2-40B4-BE49-F238E27FC236}">
                  <a16:creationId xmlns:a16="http://schemas.microsoft.com/office/drawing/2014/main" id="{C207C5B4-4C90-483B-B4E3-A168FF15EAC9}"/>
                </a:ext>
              </a:extLst>
            </p:cNvPr>
            <p:cNvSpPr txBox="1"/>
            <p:nvPr/>
          </p:nvSpPr>
          <p:spPr>
            <a:xfrm>
              <a:off x="1302542" y="1977614"/>
              <a:ext cx="1664514" cy="1143070"/>
            </a:xfrm>
            <a:prstGeom prst="rect">
              <a:avLst/>
            </a:prstGeom>
            <a:grpFill/>
          </p:spPr>
          <p:txBody>
            <a:bodyPr wrap="square" rtlCol="0" anchor="ctr">
              <a:spAutoFit/>
            </a:bodyPr>
            <a:lstStyle/>
            <a:p>
              <a:pPr algn="ctr">
                <a:lnSpc>
                  <a:spcPct val="150000"/>
                </a:lnSpc>
              </a:pPr>
              <a:r>
                <a:rPr lang="en-US" sz="2400" dirty="0">
                  <a:solidFill>
                    <a:schemeClr val="bg1"/>
                  </a:solidFill>
                </a:rPr>
                <a:t>Historical Fiction</a:t>
              </a:r>
              <a:endParaRPr lang="en-US" dirty="0">
                <a:solidFill>
                  <a:schemeClr val="bg1"/>
                </a:solidFill>
              </a:endParaRPr>
            </a:p>
          </p:txBody>
        </p:sp>
      </p:grpSp>
      <p:grpSp>
        <p:nvGrpSpPr>
          <p:cNvPr id="26" name="Group 25">
            <a:extLst>
              <a:ext uri="{FF2B5EF4-FFF2-40B4-BE49-F238E27FC236}">
                <a16:creationId xmlns:a16="http://schemas.microsoft.com/office/drawing/2014/main" id="{16AFC485-7D7F-4D51-B347-0DD1B002970A}"/>
              </a:ext>
            </a:extLst>
          </p:cNvPr>
          <p:cNvGrpSpPr/>
          <p:nvPr/>
        </p:nvGrpSpPr>
        <p:grpSpPr>
          <a:xfrm>
            <a:off x="8541942" y="2533410"/>
            <a:ext cx="2080340" cy="1617913"/>
            <a:chOff x="1149291" y="1753237"/>
            <a:chExt cx="2080340" cy="1617913"/>
          </a:xfrm>
          <a:solidFill>
            <a:srgbClr val="627981"/>
          </a:solidFill>
        </p:grpSpPr>
        <p:sp>
          <p:nvSpPr>
            <p:cNvPr id="27" name="Rectangle 26">
              <a:extLst>
                <a:ext uri="{FF2B5EF4-FFF2-40B4-BE49-F238E27FC236}">
                  <a16:creationId xmlns:a16="http://schemas.microsoft.com/office/drawing/2014/main" id="{F0FEB20E-6DD1-4038-B643-CBBD810A8885}"/>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8" name="TextBox 27">
              <a:extLst>
                <a:ext uri="{FF2B5EF4-FFF2-40B4-BE49-F238E27FC236}">
                  <a16:creationId xmlns:a16="http://schemas.microsoft.com/office/drawing/2014/main" id="{F6292527-6018-4E99-8E8D-E997A009BDBC}"/>
                </a:ext>
              </a:extLst>
            </p:cNvPr>
            <p:cNvSpPr txBox="1"/>
            <p:nvPr/>
          </p:nvSpPr>
          <p:spPr>
            <a:xfrm>
              <a:off x="1357204" y="2177835"/>
              <a:ext cx="1664514" cy="589072"/>
            </a:xfrm>
            <a:prstGeom prst="rect">
              <a:avLst/>
            </a:prstGeom>
            <a:grpFill/>
          </p:spPr>
          <p:txBody>
            <a:bodyPr wrap="square" rtlCol="0" anchor="ctr">
              <a:spAutoFit/>
            </a:bodyPr>
            <a:lstStyle/>
            <a:p>
              <a:pPr algn="ctr">
                <a:lnSpc>
                  <a:spcPct val="150000"/>
                </a:lnSpc>
              </a:pPr>
              <a:r>
                <a:rPr lang="en-US" sz="2400" dirty="0">
                  <a:solidFill>
                    <a:schemeClr val="bg1"/>
                  </a:solidFill>
                </a:rPr>
                <a:t>Horror</a:t>
              </a:r>
              <a:endParaRPr lang="en-US" dirty="0">
                <a:solidFill>
                  <a:schemeClr val="bg1"/>
                </a:solidFill>
              </a:endParaRPr>
            </a:p>
          </p:txBody>
        </p:sp>
      </p:grpSp>
      <p:grpSp>
        <p:nvGrpSpPr>
          <p:cNvPr id="29" name="Group 28">
            <a:extLst>
              <a:ext uri="{FF2B5EF4-FFF2-40B4-BE49-F238E27FC236}">
                <a16:creationId xmlns:a16="http://schemas.microsoft.com/office/drawing/2014/main" id="{6D285449-00E0-4863-A1BF-F8FD1DA59883}"/>
              </a:ext>
            </a:extLst>
          </p:cNvPr>
          <p:cNvGrpSpPr/>
          <p:nvPr/>
        </p:nvGrpSpPr>
        <p:grpSpPr>
          <a:xfrm>
            <a:off x="3073147" y="4255019"/>
            <a:ext cx="2080340" cy="1617913"/>
            <a:chOff x="1149291" y="1753237"/>
            <a:chExt cx="2080340" cy="1617913"/>
          </a:xfrm>
          <a:solidFill>
            <a:srgbClr val="627981"/>
          </a:solidFill>
        </p:grpSpPr>
        <p:sp>
          <p:nvSpPr>
            <p:cNvPr id="30" name="Rectangle 29">
              <a:extLst>
                <a:ext uri="{FF2B5EF4-FFF2-40B4-BE49-F238E27FC236}">
                  <a16:creationId xmlns:a16="http://schemas.microsoft.com/office/drawing/2014/main" id="{DAC14891-E43B-4013-97D9-497440F4D7A4}"/>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1" name="TextBox 30">
              <a:extLst>
                <a:ext uri="{FF2B5EF4-FFF2-40B4-BE49-F238E27FC236}">
                  <a16:creationId xmlns:a16="http://schemas.microsoft.com/office/drawing/2014/main" id="{C11488EB-02F7-439F-ADC5-3B4496FA3B96}"/>
                </a:ext>
              </a:extLst>
            </p:cNvPr>
            <p:cNvSpPr txBox="1"/>
            <p:nvPr/>
          </p:nvSpPr>
          <p:spPr>
            <a:xfrm>
              <a:off x="1357204" y="2151396"/>
              <a:ext cx="1664514" cy="589072"/>
            </a:xfrm>
            <a:prstGeom prst="rect">
              <a:avLst/>
            </a:prstGeom>
            <a:grpFill/>
          </p:spPr>
          <p:txBody>
            <a:bodyPr wrap="square" rtlCol="0" anchor="ctr">
              <a:spAutoFit/>
            </a:bodyPr>
            <a:lstStyle/>
            <a:p>
              <a:pPr algn="ctr">
                <a:lnSpc>
                  <a:spcPct val="150000"/>
                </a:lnSpc>
              </a:pPr>
              <a:r>
                <a:rPr lang="en-US" sz="2400" dirty="0">
                  <a:solidFill>
                    <a:schemeClr val="bg1"/>
                  </a:solidFill>
                </a:rPr>
                <a:t>Mystery</a:t>
              </a:r>
              <a:endParaRPr lang="en-US" dirty="0">
                <a:solidFill>
                  <a:schemeClr val="bg1"/>
                </a:solidFill>
              </a:endParaRPr>
            </a:p>
          </p:txBody>
        </p:sp>
      </p:grpSp>
      <p:grpSp>
        <p:nvGrpSpPr>
          <p:cNvPr id="32" name="Group 31">
            <a:extLst>
              <a:ext uri="{FF2B5EF4-FFF2-40B4-BE49-F238E27FC236}">
                <a16:creationId xmlns:a16="http://schemas.microsoft.com/office/drawing/2014/main" id="{A33DDEC2-E6B6-4787-8E88-EF080C5D59C5}"/>
              </a:ext>
            </a:extLst>
          </p:cNvPr>
          <p:cNvGrpSpPr/>
          <p:nvPr/>
        </p:nvGrpSpPr>
        <p:grpSpPr>
          <a:xfrm>
            <a:off x="5257443" y="4255020"/>
            <a:ext cx="2080340" cy="1617913"/>
            <a:chOff x="1149291" y="1753237"/>
            <a:chExt cx="2080340" cy="1617913"/>
          </a:xfrm>
          <a:solidFill>
            <a:srgbClr val="627981"/>
          </a:solidFill>
        </p:grpSpPr>
        <p:sp>
          <p:nvSpPr>
            <p:cNvPr id="33" name="Rectangle 32">
              <a:extLst>
                <a:ext uri="{FF2B5EF4-FFF2-40B4-BE49-F238E27FC236}">
                  <a16:creationId xmlns:a16="http://schemas.microsoft.com/office/drawing/2014/main" id="{8C7A34DA-7F75-4680-80CD-E116050CF7BC}"/>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4" name="TextBox 33">
              <a:extLst>
                <a:ext uri="{FF2B5EF4-FFF2-40B4-BE49-F238E27FC236}">
                  <a16:creationId xmlns:a16="http://schemas.microsoft.com/office/drawing/2014/main" id="{C89CAEC8-14CE-4110-BB7E-7D81F81E7611}"/>
                </a:ext>
              </a:extLst>
            </p:cNvPr>
            <p:cNvSpPr txBox="1"/>
            <p:nvPr/>
          </p:nvSpPr>
          <p:spPr>
            <a:xfrm>
              <a:off x="1357204" y="2158411"/>
              <a:ext cx="1664514" cy="589072"/>
            </a:xfrm>
            <a:prstGeom prst="rect">
              <a:avLst/>
            </a:prstGeom>
            <a:grpFill/>
          </p:spPr>
          <p:txBody>
            <a:bodyPr wrap="square" rtlCol="0" anchor="ctr">
              <a:spAutoFit/>
            </a:bodyPr>
            <a:lstStyle/>
            <a:p>
              <a:pPr algn="ctr">
                <a:lnSpc>
                  <a:spcPct val="150000"/>
                </a:lnSpc>
              </a:pPr>
              <a:r>
                <a:rPr lang="en-US" sz="2400" dirty="0">
                  <a:solidFill>
                    <a:schemeClr val="bg1"/>
                  </a:solidFill>
                </a:rPr>
                <a:t>Romance</a:t>
              </a:r>
              <a:endParaRPr lang="en-US" dirty="0">
                <a:solidFill>
                  <a:schemeClr val="bg1"/>
                </a:solidFill>
              </a:endParaRPr>
            </a:p>
          </p:txBody>
        </p:sp>
      </p:grpSp>
      <p:grpSp>
        <p:nvGrpSpPr>
          <p:cNvPr id="35" name="Group 34">
            <a:extLst>
              <a:ext uri="{FF2B5EF4-FFF2-40B4-BE49-F238E27FC236}">
                <a16:creationId xmlns:a16="http://schemas.microsoft.com/office/drawing/2014/main" id="{14A9EB9E-7BE3-42DA-B25E-36FBCF6CAFC6}"/>
              </a:ext>
            </a:extLst>
          </p:cNvPr>
          <p:cNvGrpSpPr/>
          <p:nvPr/>
        </p:nvGrpSpPr>
        <p:grpSpPr>
          <a:xfrm>
            <a:off x="7441739" y="4255018"/>
            <a:ext cx="2080340" cy="1617913"/>
            <a:chOff x="1149291" y="1753237"/>
            <a:chExt cx="2080340" cy="1617913"/>
          </a:xfrm>
          <a:solidFill>
            <a:srgbClr val="627981"/>
          </a:solidFill>
        </p:grpSpPr>
        <p:sp>
          <p:nvSpPr>
            <p:cNvPr id="36" name="Rectangle 35">
              <a:extLst>
                <a:ext uri="{FF2B5EF4-FFF2-40B4-BE49-F238E27FC236}">
                  <a16:creationId xmlns:a16="http://schemas.microsoft.com/office/drawing/2014/main" id="{D370265E-5E84-4E10-929B-134E825E61BD}"/>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7" name="TextBox 36">
              <a:extLst>
                <a:ext uri="{FF2B5EF4-FFF2-40B4-BE49-F238E27FC236}">
                  <a16:creationId xmlns:a16="http://schemas.microsoft.com/office/drawing/2014/main" id="{7B4C6EC3-7478-4D33-8CCC-722798BCA7B1}"/>
                </a:ext>
              </a:extLst>
            </p:cNvPr>
            <p:cNvSpPr txBox="1"/>
            <p:nvPr/>
          </p:nvSpPr>
          <p:spPr>
            <a:xfrm>
              <a:off x="1357204" y="1990658"/>
              <a:ext cx="1664514" cy="1143070"/>
            </a:xfrm>
            <a:prstGeom prst="rect">
              <a:avLst/>
            </a:prstGeom>
            <a:grpFill/>
          </p:spPr>
          <p:txBody>
            <a:bodyPr wrap="square" rtlCol="0" anchor="ctr">
              <a:spAutoFit/>
            </a:bodyPr>
            <a:lstStyle/>
            <a:p>
              <a:pPr algn="ctr">
                <a:lnSpc>
                  <a:spcPct val="150000"/>
                </a:lnSpc>
              </a:pPr>
              <a:r>
                <a:rPr lang="en-US" sz="2400" dirty="0">
                  <a:solidFill>
                    <a:schemeClr val="bg1"/>
                  </a:solidFill>
                </a:rPr>
                <a:t>Science Fiction</a:t>
              </a:r>
              <a:endParaRPr lang="en-US" dirty="0">
                <a:solidFill>
                  <a:schemeClr val="bg1"/>
                </a:solidFill>
              </a:endParaRPr>
            </a:p>
          </p:txBody>
        </p:sp>
      </p:grpSp>
    </p:spTree>
    <p:extLst>
      <p:ext uri="{BB962C8B-B14F-4D97-AF65-F5344CB8AC3E}">
        <p14:creationId xmlns:p14="http://schemas.microsoft.com/office/powerpoint/2010/main" val="40279534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01041" y="6067198"/>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8" y="1382286"/>
            <a:ext cx="9273061" cy="4093428"/>
          </a:xfrm>
          <a:prstGeom prst="rect">
            <a:avLst/>
          </a:prstGeom>
          <a:solidFill>
            <a:srgbClr val="314C57"/>
          </a:solidFill>
        </p:spPr>
        <p:txBody>
          <a:bodyPr wrap="square" rtlCol="0" anchor="ctr">
            <a:spAutoFit/>
          </a:bodyPr>
          <a:lstStyle/>
          <a:p>
            <a:endParaRPr lang="en-US" sz="2000" dirty="0">
              <a:solidFill>
                <a:schemeClr val="bg1"/>
              </a:solidFill>
              <a:latin typeface="Lato"/>
            </a:endParaRPr>
          </a:p>
          <a:p>
            <a:r>
              <a:rPr lang="en-US" sz="2000" b="0" i="0" dirty="0">
                <a:solidFill>
                  <a:schemeClr val="bg1"/>
                </a:solidFill>
                <a:effectLst/>
              </a:rPr>
              <a:t>It tells a story primarily through </a:t>
            </a:r>
            <a:r>
              <a:rPr lang="en-US" sz="2000" b="1" i="0" dirty="0">
                <a:solidFill>
                  <a:schemeClr val="bg1"/>
                </a:solidFill>
                <a:effectLst/>
              </a:rPr>
              <a:t>dialogue</a:t>
            </a:r>
            <a:r>
              <a:rPr lang="en-US" sz="2000" dirty="0">
                <a:solidFill>
                  <a:schemeClr val="bg1"/>
                </a:solidFill>
              </a:rPr>
              <a:t>, </a:t>
            </a:r>
            <a:r>
              <a:rPr lang="en-US" sz="2000" b="1" i="0" dirty="0">
                <a:solidFill>
                  <a:schemeClr val="bg1"/>
                </a:solidFill>
                <a:effectLst/>
              </a:rPr>
              <a:t>monologue</a:t>
            </a:r>
            <a:r>
              <a:rPr lang="en-US" sz="2000" b="0" i="0" dirty="0">
                <a:solidFill>
                  <a:schemeClr val="bg1"/>
                </a:solidFill>
                <a:effectLst/>
              </a:rPr>
              <a:t>, and </a:t>
            </a:r>
            <a:r>
              <a:rPr lang="en-US" sz="2000" b="1" i="0" dirty="0">
                <a:solidFill>
                  <a:schemeClr val="bg1"/>
                </a:solidFill>
                <a:effectLst/>
              </a:rPr>
              <a:t>stage directions</a:t>
            </a:r>
            <a:r>
              <a:rPr lang="en-US" sz="2000" b="0" i="0" dirty="0">
                <a:solidFill>
                  <a:schemeClr val="bg1"/>
                </a:solidFill>
                <a:effectLst/>
              </a:rPr>
              <a:t>.</a:t>
            </a:r>
          </a:p>
          <a:p>
            <a:endParaRPr lang="en-US" sz="2000" dirty="0">
              <a:solidFill>
                <a:schemeClr val="bg1"/>
              </a:solidFill>
            </a:endParaRPr>
          </a:p>
          <a:p>
            <a:r>
              <a:rPr lang="en-US" sz="2000" b="0" i="0" dirty="0">
                <a:solidFill>
                  <a:schemeClr val="bg1"/>
                </a:solidFill>
                <a:effectLst/>
              </a:rPr>
              <a:t>Some of the broadest and most common categories </a:t>
            </a:r>
            <a:r>
              <a:rPr lang="en-US" sz="2000" dirty="0">
                <a:solidFill>
                  <a:schemeClr val="bg1"/>
                </a:solidFill>
              </a:rPr>
              <a:t>are: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Comedy: </a:t>
            </a:r>
            <a:r>
              <a:rPr lang="en-US" sz="2000" b="0" i="0" dirty="0">
                <a:solidFill>
                  <a:schemeClr val="bg1"/>
                </a:solidFill>
                <a:effectLst/>
              </a:rPr>
              <a:t>written to entertain and amuse its audience</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Tragedy: </a:t>
            </a:r>
            <a:r>
              <a:rPr lang="en-US" sz="2000" b="0" i="0" dirty="0">
                <a:solidFill>
                  <a:schemeClr val="bg1"/>
                </a:solidFill>
                <a:effectLst/>
              </a:rPr>
              <a:t>somber in nature, usually ending in disaster</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Tragicomedy: </a:t>
            </a:r>
            <a:r>
              <a:rPr lang="en-US" sz="2000" b="0" i="0" dirty="0">
                <a:solidFill>
                  <a:schemeClr val="bg1"/>
                </a:solidFill>
                <a:effectLst/>
              </a:rPr>
              <a:t>contains elements of both tragedy and comedy</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Melodrama: </a:t>
            </a:r>
            <a:r>
              <a:rPr lang="en-US" sz="2000" b="0" i="0" dirty="0">
                <a:solidFill>
                  <a:schemeClr val="bg1"/>
                </a:solidFill>
                <a:effectLst/>
              </a:rPr>
              <a:t>revolves around sensational events and exaggerated characters</a:t>
            </a:r>
          </a:p>
          <a:p>
            <a:pPr marL="342900" indent="-342900">
              <a:buFont typeface="Arial" panose="020B0604020202020204" pitchFamily="34" charset="0"/>
              <a:buChar char="•"/>
            </a:pPr>
            <a:endParaRPr lang="en-US" sz="2000" dirty="0">
              <a:solidFill>
                <a:schemeClr val="bg1"/>
              </a:solidFill>
            </a:endParaRPr>
          </a:p>
        </p:txBody>
      </p:sp>
      <p:sp>
        <p:nvSpPr>
          <p:cNvPr id="7" name="TextBox 6">
            <a:extLst>
              <a:ext uri="{FF2B5EF4-FFF2-40B4-BE49-F238E27FC236}">
                <a16:creationId xmlns:a16="http://schemas.microsoft.com/office/drawing/2014/main" id="{1ED23E8C-490E-4363-8494-6E6ED0F63D0D}"/>
              </a:ext>
            </a:extLst>
          </p:cNvPr>
          <p:cNvSpPr txBox="1"/>
          <p:nvPr/>
        </p:nvSpPr>
        <p:spPr>
          <a:xfrm>
            <a:off x="1523999" y="276133"/>
            <a:ext cx="9144000" cy="1723549"/>
          </a:xfrm>
          <a:prstGeom prst="rect">
            <a:avLst/>
          </a:prstGeom>
          <a:noFill/>
        </p:spPr>
        <p:txBody>
          <a:bodyPr wrap="square" rtlCol="0">
            <a:spAutoFit/>
          </a:bodyPr>
          <a:lstStyle/>
          <a:p>
            <a:pPr algn="ctr"/>
            <a:r>
              <a:rPr lang="en-US" sz="3000" dirty="0">
                <a:latin typeface="Century Gothic" panose="020B0502020202020204" pitchFamily="34" charset="0"/>
              </a:rPr>
              <a:t>Drama</a:t>
            </a:r>
          </a:p>
          <a:p>
            <a:pPr algn="ctr"/>
            <a:r>
              <a:rPr lang="en-US" sz="1600" dirty="0">
                <a:latin typeface="Century Gothic" panose="020B0502020202020204" pitchFamily="34" charset="0"/>
              </a:rPr>
              <a:t>Usually intended for theatrical performance</a:t>
            </a:r>
          </a:p>
          <a:p>
            <a:pPr algn="ctr"/>
            <a:endParaRPr lang="en-US" sz="3000" dirty="0">
              <a:latin typeface="Century Gothic" panose="020B0502020202020204" pitchFamily="34" charset="0"/>
            </a:endParaRPr>
          </a:p>
          <a:p>
            <a:pPr algn="ctr"/>
            <a:endParaRPr lang="en-US" sz="3000" dirty="0">
              <a:latin typeface="Century Gothic" panose="020B0502020202020204" pitchFamily="34" charset="0"/>
            </a:endParaRPr>
          </a:p>
        </p:txBody>
      </p:sp>
    </p:spTree>
    <p:extLst>
      <p:ext uri="{BB962C8B-B14F-4D97-AF65-F5344CB8AC3E}">
        <p14:creationId xmlns:p14="http://schemas.microsoft.com/office/powerpoint/2010/main" val="27365981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370497"/>
            <a:ext cx="9144000" cy="6250699"/>
            <a:chOff x="0" y="545061"/>
            <a:chExt cx="9144000" cy="6250699"/>
          </a:xfrm>
        </p:grpSpPr>
        <p:sp>
          <p:nvSpPr>
            <p:cNvPr id="26" name="TextBox 25"/>
            <p:cNvSpPr txBox="1"/>
            <p:nvPr/>
          </p:nvSpPr>
          <p:spPr>
            <a:xfrm>
              <a:off x="0" y="545061"/>
              <a:ext cx="9144000" cy="553998"/>
            </a:xfrm>
            <a:prstGeom prst="rect">
              <a:avLst/>
            </a:prstGeom>
            <a:noFill/>
          </p:spPr>
          <p:txBody>
            <a:bodyPr wrap="square" rtlCol="0">
              <a:spAutoFit/>
            </a:bodyPr>
            <a:lstStyle/>
            <a:p>
              <a:pPr algn="ctr"/>
              <a:r>
                <a:rPr lang="en-US" sz="3000" dirty="0">
                  <a:latin typeface="Century Gothic" panose="020B0502020202020204" pitchFamily="34" charset="0"/>
                </a:rPr>
                <a:t>Literary Criticism: Text, Context, &amp; Subtext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253735"/>
            <a:ext cx="9273061" cy="4708981"/>
          </a:xfrm>
          <a:prstGeom prst="rect">
            <a:avLst/>
          </a:prstGeom>
          <a:solidFill>
            <a:srgbClr val="627981"/>
          </a:solidFill>
        </p:spPr>
        <p:txBody>
          <a:bodyPr wrap="square" rtlCol="0" anchor="ctr">
            <a:spAutoFit/>
          </a:bodyPr>
          <a:lstStyle/>
          <a:p>
            <a:pPr algn="l"/>
            <a:r>
              <a:rPr lang="en-US" sz="2000" b="1" dirty="0">
                <a:solidFill>
                  <a:schemeClr val="bg1"/>
                </a:solidFill>
                <a:latin typeface="Lato"/>
              </a:rPr>
              <a:t>T</a:t>
            </a:r>
            <a:r>
              <a:rPr lang="en-US" sz="2000" b="1" i="0" dirty="0">
                <a:solidFill>
                  <a:schemeClr val="bg1"/>
                </a:solidFill>
                <a:effectLst/>
                <a:latin typeface="Lato"/>
              </a:rPr>
              <a:t>ext</a:t>
            </a:r>
            <a:r>
              <a:rPr lang="en-US" sz="2000" b="0" i="0" dirty="0">
                <a:solidFill>
                  <a:schemeClr val="bg1"/>
                </a:solidFill>
                <a:effectLst/>
                <a:latin typeface="Lato"/>
              </a:rPr>
              <a:t> is the content of a work. </a:t>
            </a:r>
          </a:p>
          <a:p>
            <a:pPr marL="342900" indent="-342900" algn="l">
              <a:buFont typeface="Arial" panose="020B0604020202020204" pitchFamily="34" charset="0"/>
              <a:buChar char="•"/>
            </a:pPr>
            <a:r>
              <a:rPr lang="en-US" sz="2000" b="0" i="0" dirty="0">
                <a:solidFill>
                  <a:schemeClr val="bg1"/>
                </a:solidFill>
                <a:effectLst/>
                <a:latin typeface="Lato"/>
              </a:rPr>
              <a:t>In literature, specifically, the text is usually made up of words although it could also include visuals and/or other types of media.</a:t>
            </a:r>
          </a:p>
          <a:p>
            <a:pPr algn="l"/>
            <a:endParaRPr lang="en-US" sz="2000" b="0" i="0" dirty="0">
              <a:solidFill>
                <a:schemeClr val="bg1"/>
              </a:solidFill>
              <a:effectLst/>
              <a:latin typeface="Lato"/>
            </a:endParaRPr>
          </a:p>
          <a:p>
            <a:pPr algn="l"/>
            <a:r>
              <a:rPr lang="en-US" sz="2000" b="1" dirty="0">
                <a:solidFill>
                  <a:schemeClr val="bg1"/>
                </a:solidFill>
                <a:latin typeface="Lato"/>
              </a:rPr>
              <a:t>C</a:t>
            </a:r>
            <a:r>
              <a:rPr lang="en-US" sz="2000" b="1" i="0" dirty="0">
                <a:solidFill>
                  <a:schemeClr val="bg1"/>
                </a:solidFill>
                <a:effectLst/>
                <a:latin typeface="Lato"/>
              </a:rPr>
              <a:t>ontext</a:t>
            </a:r>
            <a:r>
              <a:rPr lang="en-US" sz="2000" b="0" i="0" dirty="0">
                <a:solidFill>
                  <a:schemeClr val="bg1"/>
                </a:solidFill>
                <a:effectLst/>
                <a:latin typeface="Lato"/>
              </a:rPr>
              <a:t> is how and when the work is presented. </a:t>
            </a:r>
          </a:p>
          <a:p>
            <a:pPr marL="342900" indent="-342900" algn="l">
              <a:buFont typeface="Arial" panose="020B0604020202020204" pitchFamily="34" charset="0"/>
              <a:buChar char="•"/>
            </a:pPr>
            <a:r>
              <a:rPr lang="en-US" sz="2000" b="0" i="0" dirty="0">
                <a:solidFill>
                  <a:schemeClr val="bg1"/>
                </a:solidFill>
                <a:effectLst/>
                <a:latin typeface="Lato"/>
              </a:rPr>
              <a:t>The </a:t>
            </a:r>
            <a:r>
              <a:rPr lang="en-US" sz="2000" b="0" i="1" dirty="0">
                <a:solidFill>
                  <a:schemeClr val="bg1"/>
                </a:solidFill>
                <a:effectLst/>
                <a:latin typeface="Lato"/>
              </a:rPr>
              <a:t>how</a:t>
            </a:r>
            <a:r>
              <a:rPr lang="en-US" sz="2000" b="0" i="0" dirty="0">
                <a:solidFill>
                  <a:schemeClr val="bg1"/>
                </a:solidFill>
                <a:effectLst/>
                <a:latin typeface="Lato"/>
              </a:rPr>
              <a:t> of context includes the method of writing and publication. </a:t>
            </a:r>
          </a:p>
          <a:p>
            <a:pPr marL="342900" indent="-342900" algn="l">
              <a:buFont typeface="Arial" panose="020B0604020202020204" pitchFamily="34" charset="0"/>
              <a:buChar char="•"/>
            </a:pPr>
            <a:r>
              <a:rPr lang="en-US" sz="2000" b="0" i="0" dirty="0">
                <a:solidFill>
                  <a:schemeClr val="bg1"/>
                </a:solidFill>
                <a:effectLst/>
                <a:latin typeface="Lato"/>
              </a:rPr>
              <a:t>The </a:t>
            </a:r>
            <a:r>
              <a:rPr lang="en-US" sz="2000" b="0" i="1" dirty="0">
                <a:solidFill>
                  <a:schemeClr val="bg1"/>
                </a:solidFill>
                <a:effectLst/>
                <a:latin typeface="Lato"/>
              </a:rPr>
              <a:t>when</a:t>
            </a:r>
            <a:r>
              <a:rPr lang="en-US" sz="2000" b="0" i="0" dirty="0">
                <a:solidFill>
                  <a:schemeClr val="bg1"/>
                </a:solidFill>
                <a:effectLst/>
                <a:latin typeface="Lato"/>
              </a:rPr>
              <a:t> of context includes the historical and cultural environment surrounding the work, the time period, the author's background, the intended purpose, and the social climate. </a:t>
            </a:r>
          </a:p>
          <a:p>
            <a:pPr algn="l"/>
            <a:endParaRPr lang="en-US" sz="2000" b="1" i="0" dirty="0">
              <a:solidFill>
                <a:schemeClr val="bg1"/>
              </a:solidFill>
              <a:effectLst/>
              <a:latin typeface="Lato"/>
            </a:endParaRPr>
          </a:p>
          <a:p>
            <a:pPr algn="l"/>
            <a:r>
              <a:rPr lang="en-US" sz="2000" b="1" i="0" dirty="0">
                <a:solidFill>
                  <a:schemeClr val="bg1"/>
                </a:solidFill>
                <a:effectLst/>
                <a:latin typeface="Lato"/>
              </a:rPr>
              <a:t>Subtext</a:t>
            </a:r>
            <a:r>
              <a:rPr lang="en-US" sz="2000" b="0" i="0" dirty="0">
                <a:solidFill>
                  <a:schemeClr val="bg1"/>
                </a:solidFill>
                <a:effectLst/>
                <a:latin typeface="Lato"/>
              </a:rPr>
              <a:t> refers to any meanings that are not explicitly stated in the text. </a:t>
            </a:r>
          </a:p>
          <a:p>
            <a:pPr marL="342900" indent="-342900" algn="l">
              <a:buFont typeface="Arial" panose="020B0604020202020204" pitchFamily="34" charset="0"/>
              <a:buChar char="•"/>
            </a:pPr>
            <a:r>
              <a:rPr lang="en-US" sz="2000" b="0" i="0" dirty="0">
                <a:solidFill>
                  <a:schemeClr val="bg1"/>
                </a:solidFill>
                <a:effectLst/>
                <a:latin typeface="Lato"/>
              </a:rPr>
              <a:t>It's up to the reader to detect these hidden meanings through careful interpretation and investigation of the text, context, and their own </a:t>
            </a:r>
            <a:r>
              <a:rPr lang="en-US" sz="2000" b="1" i="0" dirty="0">
                <a:solidFill>
                  <a:schemeClr val="bg1"/>
                </a:solidFill>
                <a:effectLst/>
                <a:latin typeface="Lato"/>
              </a:rPr>
              <a:t>bias</a:t>
            </a:r>
            <a:r>
              <a:rPr lang="en-US" sz="2000" b="0" i="0" dirty="0">
                <a:solidFill>
                  <a:schemeClr val="bg1"/>
                </a:solidFill>
                <a:effectLst/>
                <a:latin typeface="Lato"/>
              </a:rPr>
              <a:t> (opinions and preferences). </a:t>
            </a:r>
          </a:p>
          <a:p>
            <a:pPr marL="342900" indent="-342900">
              <a:buFont typeface="Arial" panose="020B0604020202020204" pitchFamily="34" charset="0"/>
              <a:buChar char="•"/>
            </a:pPr>
            <a:endParaRPr lang="en-US" sz="2000" dirty="0">
              <a:solidFill>
                <a:schemeClr val="bg1"/>
              </a:solidFill>
            </a:endParaRPr>
          </a:p>
        </p:txBody>
      </p:sp>
    </p:spTree>
    <p:extLst>
      <p:ext uri="{BB962C8B-B14F-4D97-AF65-F5344CB8AC3E}">
        <p14:creationId xmlns:p14="http://schemas.microsoft.com/office/powerpoint/2010/main" val="2519314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807815D3-DD8F-4E46-98DC-155C30292CDF}"/>
              </a:ext>
            </a:extLst>
          </p:cNvPr>
          <p:cNvSpPr/>
          <p:nvPr/>
        </p:nvSpPr>
        <p:spPr>
          <a:xfrm>
            <a:off x="1837039" y="1203812"/>
            <a:ext cx="9142218" cy="1920240"/>
          </a:xfrm>
          <a:prstGeom prst="rect">
            <a:avLst/>
          </a:prstGeom>
          <a:solidFill>
            <a:srgbClr val="627981"/>
          </a:solidFill>
          <a:ln w="12700" cap="flat">
            <a:solidFill>
              <a:schemeClr val="bg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4572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202" name="TextBox 1"/>
          <p:cNvSpPr txBox="1"/>
          <p:nvPr/>
        </p:nvSpPr>
        <p:spPr>
          <a:xfrm>
            <a:off x="7046760" y="6117075"/>
            <a:ext cx="3575522" cy="10947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3000" b="1">
                <a:solidFill>
                  <a:srgbClr val="FFFFFF"/>
                </a:solidFill>
                <a:latin typeface="Century Gothic"/>
                <a:ea typeface="Century Gothic"/>
                <a:cs typeface="Century Gothic"/>
                <a:sym typeface="Century Gothic"/>
              </a:defRPr>
            </a:pPr>
            <a:r>
              <a:rPr dirty="0"/>
              <a:t>HAWKES</a:t>
            </a:r>
            <a:r>
              <a:rPr sz="2800" b="0" dirty="0"/>
              <a:t> LEARNING</a:t>
            </a:r>
          </a:p>
        </p:txBody>
      </p:sp>
      <p:sp>
        <p:nvSpPr>
          <p:cNvPr id="203" name="Straight Connector 54"/>
          <p:cNvSpPr/>
          <p:nvPr/>
        </p:nvSpPr>
        <p:spPr>
          <a:xfrm>
            <a:off x="1881188" y="1137907"/>
            <a:ext cx="8429626" cy="1"/>
          </a:xfrm>
          <a:prstGeom prst="line">
            <a:avLst/>
          </a:prstGeom>
          <a:ln w="12700">
            <a:solidFill>
              <a:srgbClr val="323542"/>
            </a:solidFill>
            <a:miter/>
          </a:ln>
        </p:spPr>
        <p:txBody>
          <a:bodyPr lIns="45719" rIns="45719"/>
          <a:lstStyle/>
          <a:p>
            <a:endParaRPr dirty="0"/>
          </a:p>
        </p:txBody>
      </p:sp>
      <p:grpSp>
        <p:nvGrpSpPr>
          <p:cNvPr id="206" name="Group 10"/>
          <p:cNvGrpSpPr/>
          <p:nvPr/>
        </p:nvGrpSpPr>
        <p:grpSpPr>
          <a:xfrm>
            <a:off x="7441970" y="3424218"/>
            <a:ext cx="2080341" cy="2002059"/>
            <a:chOff x="0" y="0"/>
            <a:chExt cx="2080340" cy="2002058"/>
          </a:xfrm>
        </p:grpSpPr>
        <p:sp>
          <p:nvSpPr>
            <p:cNvPr id="204" name="Rectangle 11"/>
            <p:cNvSpPr/>
            <p:nvPr/>
          </p:nvSpPr>
          <p:spPr>
            <a:xfrm>
              <a:off x="-1" y="-1"/>
              <a:ext cx="2080342" cy="2002060"/>
            </a:xfrm>
            <a:prstGeom prst="rect">
              <a:avLst/>
            </a:prstGeom>
            <a:solidFill>
              <a:srgbClr val="627981"/>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dirty="0"/>
            </a:p>
          </p:txBody>
        </p:sp>
        <p:sp>
          <p:nvSpPr>
            <p:cNvPr id="205" name="TextBox 12"/>
            <p:cNvSpPr txBox="1"/>
            <p:nvPr/>
          </p:nvSpPr>
          <p:spPr>
            <a:xfrm>
              <a:off x="207912" y="91535"/>
              <a:ext cx="1664516" cy="1818988"/>
            </a:xfrm>
            <a:prstGeom prst="rect">
              <a:avLst/>
            </a:prstGeom>
            <a:solidFill>
              <a:srgbClr val="627981"/>
            </a:solid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p>
              <a:pPr algn="ctr">
                <a:defRPr sz="2000" b="1">
                  <a:solidFill>
                    <a:srgbClr val="FFFFFF"/>
                  </a:solidFill>
                </a:defRPr>
              </a:pPr>
              <a:r>
                <a:rPr dirty="0"/>
                <a:t>Reader-Response</a:t>
              </a:r>
            </a:p>
            <a:p>
              <a:pPr algn="ctr">
                <a:defRPr>
                  <a:solidFill>
                    <a:srgbClr val="FFFFFF"/>
                  </a:solidFill>
                </a:defRPr>
              </a:pPr>
              <a:r>
                <a:rPr dirty="0"/>
                <a:t>Considers how a reader experiences a text</a:t>
              </a:r>
            </a:p>
          </p:txBody>
        </p:sp>
      </p:grpSp>
      <p:grpSp>
        <p:nvGrpSpPr>
          <p:cNvPr id="209" name="Group 16"/>
          <p:cNvGrpSpPr/>
          <p:nvPr/>
        </p:nvGrpSpPr>
        <p:grpSpPr>
          <a:xfrm>
            <a:off x="2669688" y="3424218"/>
            <a:ext cx="2080342" cy="2002060"/>
            <a:chOff x="0" y="0"/>
            <a:chExt cx="2080340" cy="2002058"/>
          </a:xfrm>
        </p:grpSpPr>
        <p:sp>
          <p:nvSpPr>
            <p:cNvPr id="207" name="Rectangle 17"/>
            <p:cNvSpPr/>
            <p:nvPr/>
          </p:nvSpPr>
          <p:spPr>
            <a:xfrm>
              <a:off x="-1" y="0"/>
              <a:ext cx="2080342" cy="2002059"/>
            </a:xfrm>
            <a:prstGeom prst="rect">
              <a:avLst/>
            </a:prstGeom>
            <a:solidFill>
              <a:srgbClr val="627981"/>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dirty="0"/>
            </a:p>
          </p:txBody>
        </p:sp>
        <p:sp>
          <p:nvSpPr>
            <p:cNvPr id="208" name="TextBox 18"/>
            <p:cNvSpPr txBox="1"/>
            <p:nvPr/>
          </p:nvSpPr>
          <p:spPr>
            <a:xfrm>
              <a:off x="24469" y="102421"/>
              <a:ext cx="2031403" cy="1222088"/>
            </a:xfrm>
            <a:prstGeom prst="rect">
              <a:avLst/>
            </a:prstGeom>
            <a:solidFill>
              <a:srgbClr val="627981"/>
            </a:solid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p>
              <a:pPr algn="ctr">
                <a:defRPr sz="2000" b="1">
                  <a:solidFill>
                    <a:srgbClr val="FFFFFF"/>
                  </a:solidFill>
                </a:defRPr>
              </a:pPr>
              <a:r>
                <a:rPr dirty="0"/>
                <a:t>Biographical</a:t>
              </a:r>
            </a:p>
            <a:p>
              <a:pPr algn="ctr">
                <a:defRPr>
                  <a:solidFill>
                    <a:srgbClr val="FFFFFF"/>
                  </a:solidFill>
                </a:defRPr>
              </a:pPr>
              <a:r>
                <a:rPr dirty="0"/>
                <a:t>Considers the author’s life and/or intentions</a:t>
              </a:r>
            </a:p>
          </p:txBody>
        </p:sp>
      </p:grpSp>
      <p:sp>
        <p:nvSpPr>
          <p:cNvPr id="210" name="TextBox 26"/>
          <p:cNvSpPr txBox="1"/>
          <p:nvPr/>
        </p:nvSpPr>
        <p:spPr>
          <a:xfrm>
            <a:off x="2130469" y="1375381"/>
            <a:ext cx="8555358" cy="1392689"/>
          </a:xfrm>
          <a:prstGeom prst="rect">
            <a:avLst/>
          </a:prstGeom>
          <a:solidFill>
            <a:srgbClr val="627981"/>
          </a:solidFill>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p>
            <a:pPr marR="114300">
              <a:spcBef>
                <a:spcPts val="1500"/>
              </a:spcBef>
              <a:defRPr sz="2000">
                <a:solidFill>
                  <a:srgbClr val="FFFFFF"/>
                </a:solidFill>
              </a:defRPr>
            </a:pPr>
            <a:r>
              <a:rPr lang="en-US" sz="2400" b="1" dirty="0"/>
              <a:t>Literary theory</a:t>
            </a:r>
            <a:r>
              <a:rPr lang="en-US" sz="2400" dirty="0"/>
              <a:t>: groups of ideas organized around certain assumptions and used to interpret texts</a:t>
            </a:r>
            <a:endParaRPr lang="en-US" sz="2800" dirty="0"/>
          </a:p>
          <a:p>
            <a:pPr marR="114300" indent="114300" algn="ctr">
              <a:spcBef>
                <a:spcPts val="1500"/>
              </a:spcBef>
              <a:defRPr sz="2000">
                <a:solidFill>
                  <a:srgbClr val="FFFFFF"/>
                </a:solidFill>
              </a:defRPr>
            </a:pPr>
            <a:r>
              <a:rPr sz="2400" dirty="0"/>
              <a:t>Three of the most common types of literary criticism</a:t>
            </a:r>
            <a:r>
              <a:rPr lang="en-US" sz="2400" dirty="0"/>
              <a:t> are</a:t>
            </a:r>
            <a:r>
              <a:rPr sz="2400" dirty="0"/>
              <a:t>:</a:t>
            </a:r>
          </a:p>
        </p:txBody>
      </p:sp>
      <p:grpSp>
        <p:nvGrpSpPr>
          <p:cNvPr id="213" name="Group 33"/>
          <p:cNvGrpSpPr/>
          <p:nvPr/>
        </p:nvGrpSpPr>
        <p:grpSpPr>
          <a:xfrm>
            <a:off x="5055829" y="3424219"/>
            <a:ext cx="2080341" cy="2002059"/>
            <a:chOff x="0" y="0"/>
            <a:chExt cx="2080340" cy="2002058"/>
          </a:xfrm>
        </p:grpSpPr>
        <p:sp>
          <p:nvSpPr>
            <p:cNvPr id="211" name="Rectangle 34"/>
            <p:cNvSpPr/>
            <p:nvPr/>
          </p:nvSpPr>
          <p:spPr>
            <a:xfrm>
              <a:off x="-1" y="-1"/>
              <a:ext cx="2080342" cy="2002060"/>
            </a:xfrm>
            <a:prstGeom prst="rect">
              <a:avLst/>
            </a:prstGeom>
            <a:solidFill>
              <a:srgbClr val="627981"/>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dirty="0"/>
            </a:p>
          </p:txBody>
        </p:sp>
        <p:sp>
          <p:nvSpPr>
            <p:cNvPr id="212" name="TextBox 35"/>
            <p:cNvSpPr txBox="1"/>
            <p:nvPr/>
          </p:nvSpPr>
          <p:spPr>
            <a:xfrm>
              <a:off x="11177" y="97597"/>
              <a:ext cx="2069164" cy="1222088"/>
            </a:xfrm>
            <a:prstGeom prst="rect">
              <a:avLst/>
            </a:prstGeom>
            <a:solidFill>
              <a:srgbClr val="627981"/>
            </a:solid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p>
              <a:pPr algn="ctr">
                <a:defRPr sz="2000" b="1">
                  <a:solidFill>
                    <a:srgbClr val="FFFFFF"/>
                  </a:solidFill>
                </a:defRPr>
              </a:pPr>
              <a:r>
                <a:rPr dirty="0"/>
                <a:t>Historical </a:t>
              </a:r>
            </a:p>
            <a:p>
              <a:pPr algn="ctr">
                <a:defRPr>
                  <a:solidFill>
                    <a:srgbClr val="FFFFFF"/>
                  </a:solidFill>
                </a:defRPr>
              </a:pPr>
              <a:r>
                <a:rPr dirty="0"/>
                <a:t>Considers a text’s historical and social context</a:t>
              </a:r>
            </a:p>
          </p:txBody>
        </p:sp>
      </p:grpSp>
      <p:sp>
        <p:nvSpPr>
          <p:cNvPr id="214" name="TextBox 15"/>
          <p:cNvSpPr txBox="1"/>
          <p:nvPr/>
        </p:nvSpPr>
        <p:spPr>
          <a:xfrm>
            <a:off x="1610948" y="391727"/>
            <a:ext cx="9052561" cy="55399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spAutoFit/>
          </a:bodyPr>
          <a:lstStyle>
            <a:lvl1pPr algn="ctr">
              <a:defRPr sz="3000">
                <a:latin typeface="Century Gothic"/>
                <a:ea typeface="Century Gothic"/>
                <a:cs typeface="Century Gothic"/>
                <a:sym typeface="Century Gothic"/>
              </a:defRPr>
            </a:lvl1pPr>
          </a:lstStyle>
          <a:p>
            <a:r>
              <a:rPr dirty="0"/>
              <a:t>Literary Criticism</a:t>
            </a:r>
            <a:r>
              <a:rPr lang="en-US" dirty="0"/>
              <a:t>: Literary Theory</a:t>
            </a:r>
            <a:endParaRPr dirty="0"/>
          </a:p>
        </p:txBody>
      </p:sp>
    </p:spTree>
    <p:extLst>
      <p:ext uri="{BB962C8B-B14F-4D97-AF65-F5344CB8AC3E}">
        <p14:creationId xmlns:p14="http://schemas.microsoft.com/office/powerpoint/2010/main" val="3214770951"/>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Straight Connector 54"/>
          <p:cNvSpPr/>
          <p:nvPr/>
        </p:nvSpPr>
        <p:spPr>
          <a:xfrm>
            <a:off x="1881188" y="1137907"/>
            <a:ext cx="8429626" cy="1"/>
          </a:xfrm>
          <a:prstGeom prst="line">
            <a:avLst/>
          </a:prstGeom>
          <a:ln w="12700">
            <a:solidFill>
              <a:srgbClr val="323542"/>
            </a:solidFill>
            <a:miter/>
          </a:ln>
        </p:spPr>
        <p:txBody>
          <a:bodyPr lIns="45719" rIns="45719"/>
          <a:lstStyle/>
          <a:p>
            <a:endParaRPr dirty="0"/>
          </a:p>
        </p:txBody>
      </p:sp>
      <p:sp>
        <p:nvSpPr>
          <p:cNvPr id="218" name="TextBox 18"/>
          <p:cNvSpPr txBox="1"/>
          <p:nvPr/>
        </p:nvSpPr>
        <p:spPr>
          <a:xfrm>
            <a:off x="2130759" y="2516931"/>
            <a:ext cx="7930455" cy="1200329"/>
          </a:xfrm>
          <a:prstGeom prst="rect">
            <a:avLst/>
          </a:prstGeom>
          <a:solidFill>
            <a:srgbClr val="314C57"/>
          </a:solidFill>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spAutoFit/>
          </a:bodyPr>
          <a:lstStyle/>
          <a:p>
            <a:pPr>
              <a:defRPr sz="2000">
                <a:solidFill>
                  <a:srgbClr val="FFFFFF"/>
                </a:solidFill>
              </a:defRPr>
            </a:pPr>
            <a:r>
              <a:rPr sz="2400" dirty="0"/>
              <a:t>Psychoanalytic </a:t>
            </a:r>
            <a:r>
              <a:rPr sz="1600" dirty="0"/>
              <a:t>theory</a:t>
            </a:r>
            <a:r>
              <a:rPr sz="2400" dirty="0"/>
              <a:t> </a:t>
            </a:r>
            <a:r>
              <a:rPr lang="en-US" sz="1600" dirty="0"/>
              <a:t>is based on the a</a:t>
            </a:r>
            <a:r>
              <a:rPr sz="1600" dirty="0"/>
              <a:t>ssum</a:t>
            </a:r>
            <a:r>
              <a:rPr lang="en-US" sz="1600" dirty="0"/>
              <a:t>ption</a:t>
            </a:r>
            <a:r>
              <a:rPr sz="1600" dirty="0"/>
              <a:t> that literature is an expression of the author's psychological state. Psychoanalytic criticism was shaped by the work of Austrian neurologist Sigmund Freud. Freud emphasized the idea that a person's dreams, thoughts, and behavior are influenced by unconscious desires, fears, and needs.</a:t>
            </a:r>
          </a:p>
        </p:txBody>
      </p:sp>
      <p:sp>
        <p:nvSpPr>
          <p:cNvPr id="219" name="TextBox 26"/>
          <p:cNvSpPr txBox="1"/>
          <p:nvPr/>
        </p:nvSpPr>
        <p:spPr>
          <a:xfrm>
            <a:off x="1881180" y="1183114"/>
            <a:ext cx="8429626" cy="1150700"/>
          </a:xfrm>
          <a:prstGeom prst="rect">
            <a:avLst/>
          </a:prstGeom>
          <a:solidFill>
            <a:srgbClr val="314C57"/>
          </a:solidFill>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marR="114300">
              <a:defRPr>
                <a:solidFill>
                  <a:srgbClr val="FFFFFF"/>
                </a:solidFill>
              </a:defRPr>
            </a:pPr>
            <a:r>
              <a:rPr lang="en-US" sz="2000" b="1" dirty="0"/>
              <a:t>Literary</a:t>
            </a:r>
            <a:r>
              <a:rPr lang="en-US" sz="2000" dirty="0"/>
              <a:t> </a:t>
            </a:r>
            <a:r>
              <a:rPr sz="2000" b="1" dirty="0"/>
              <a:t>theory</a:t>
            </a:r>
            <a:r>
              <a:rPr sz="2000" dirty="0"/>
              <a:t> is a</a:t>
            </a:r>
            <a:r>
              <a:rPr lang="en-US" sz="2000" dirty="0"/>
              <a:t> point of view based on specific ideas and assumptions and used to interpret texts.</a:t>
            </a:r>
            <a:r>
              <a:rPr sz="2000" dirty="0"/>
              <a:t> </a:t>
            </a:r>
          </a:p>
          <a:p>
            <a:pPr marR="114300" indent="114300" algn="ctr">
              <a:lnSpc>
                <a:spcPts val="1900"/>
              </a:lnSpc>
              <a:spcBef>
                <a:spcPts val="1500"/>
              </a:spcBef>
              <a:defRPr sz="1600">
                <a:solidFill>
                  <a:srgbClr val="FFFFFF"/>
                </a:solidFill>
              </a:defRPr>
            </a:pPr>
            <a:r>
              <a:rPr sz="2000" dirty="0"/>
              <a:t>A few examples of established theories include:</a:t>
            </a:r>
          </a:p>
        </p:txBody>
      </p:sp>
      <p:grpSp>
        <p:nvGrpSpPr>
          <p:cNvPr id="222" name="Group 33"/>
          <p:cNvGrpSpPr/>
          <p:nvPr/>
        </p:nvGrpSpPr>
        <p:grpSpPr>
          <a:xfrm>
            <a:off x="2130756" y="3900377"/>
            <a:ext cx="7930459" cy="1446548"/>
            <a:chOff x="0" y="-201873"/>
            <a:chExt cx="7930458" cy="1446545"/>
          </a:xfrm>
        </p:grpSpPr>
        <p:sp>
          <p:nvSpPr>
            <p:cNvPr id="220" name="Rectangle 34"/>
            <p:cNvSpPr/>
            <p:nvPr/>
          </p:nvSpPr>
          <p:spPr>
            <a:xfrm>
              <a:off x="0" y="85236"/>
              <a:ext cx="7930454" cy="631313"/>
            </a:xfrm>
            <a:prstGeom prst="rect">
              <a:avLst/>
            </a:prstGeom>
            <a:solidFill>
              <a:srgbClr val="627981"/>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dirty="0"/>
            </a:p>
          </p:txBody>
        </p:sp>
        <p:sp>
          <p:nvSpPr>
            <p:cNvPr id="221" name="TextBox 35"/>
            <p:cNvSpPr txBox="1"/>
            <p:nvPr/>
          </p:nvSpPr>
          <p:spPr>
            <a:xfrm>
              <a:off x="0" y="-201873"/>
              <a:ext cx="7930458" cy="1446545"/>
            </a:xfrm>
            <a:prstGeom prst="rect">
              <a:avLst/>
            </a:prstGeom>
            <a:solidFill>
              <a:srgbClr val="314C57"/>
            </a:solid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p>
              <a:pPr>
                <a:defRPr sz="2000">
                  <a:solidFill>
                    <a:srgbClr val="FFFFFF"/>
                  </a:solidFill>
                </a:defRPr>
              </a:pPr>
              <a:r>
                <a:rPr sz="2400" dirty="0"/>
                <a:t>Gender/Queer </a:t>
              </a:r>
              <a:r>
                <a:rPr sz="1600" dirty="0"/>
                <a:t>theory focuses on gender and sexuality in literature, especially the historical and cultural treatment of marginalized groups. The predecessor was feminist theory. However, while feminist theory tends to emphasize the oppression and exclusion of women in a male-dominated society, gender/queer theory is interested in nonbinary gender and sexuality.</a:t>
              </a:r>
            </a:p>
          </p:txBody>
        </p:sp>
      </p:grpSp>
      <p:sp>
        <p:nvSpPr>
          <p:cNvPr id="224" name="TextBox 22"/>
          <p:cNvSpPr txBox="1"/>
          <p:nvPr/>
        </p:nvSpPr>
        <p:spPr>
          <a:xfrm>
            <a:off x="1610948" y="362656"/>
            <a:ext cx="9052561" cy="6121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spAutoFit/>
          </a:bodyPr>
          <a:lstStyle>
            <a:lvl1pPr algn="ctr">
              <a:defRPr sz="3000">
                <a:latin typeface="Century Gothic"/>
                <a:ea typeface="Century Gothic"/>
                <a:cs typeface="Century Gothic"/>
                <a:sym typeface="Century Gothic"/>
              </a:defRPr>
            </a:lvl1pPr>
          </a:lstStyle>
          <a:p>
            <a:r>
              <a:rPr dirty="0"/>
              <a:t>Literary Theory</a:t>
            </a:r>
          </a:p>
        </p:txBody>
      </p:sp>
    </p:spTree>
    <p:extLst>
      <p:ext uri="{BB962C8B-B14F-4D97-AF65-F5344CB8AC3E}">
        <p14:creationId xmlns:p14="http://schemas.microsoft.com/office/powerpoint/2010/main" val="351768155"/>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Straight Connector 54"/>
          <p:cNvSpPr/>
          <p:nvPr/>
        </p:nvSpPr>
        <p:spPr>
          <a:xfrm>
            <a:off x="1881188" y="1137907"/>
            <a:ext cx="8429626" cy="1"/>
          </a:xfrm>
          <a:prstGeom prst="line">
            <a:avLst/>
          </a:prstGeom>
          <a:ln w="12700">
            <a:solidFill>
              <a:srgbClr val="323542"/>
            </a:solidFill>
            <a:miter/>
          </a:ln>
        </p:spPr>
        <p:txBody>
          <a:bodyPr lIns="45719" rIns="45719"/>
          <a:lstStyle/>
          <a:p>
            <a:endParaRPr dirty="0"/>
          </a:p>
        </p:txBody>
      </p:sp>
      <p:sp>
        <p:nvSpPr>
          <p:cNvPr id="217" name="TextBox 12"/>
          <p:cNvSpPr txBox="1"/>
          <p:nvPr/>
        </p:nvSpPr>
        <p:spPr>
          <a:xfrm>
            <a:off x="2171999" y="1578051"/>
            <a:ext cx="7930458" cy="1200329"/>
          </a:xfrm>
          <a:prstGeom prst="rect">
            <a:avLst/>
          </a:prstGeom>
          <a:solidFill>
            <a:srgbClr val="314C57"/>
          </a:solidFill>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spAutoFit/>
          </a:bodyPr>
          <a:lstStyle/>
          <a:p>
            <a:pPr>
              <a:defRPr sz="2000">
                <a:solidFill>
                  <a:srgbClr val="FFFFFF"/>
                </a:solidFill>
              </a:defRPr>
            </a:pPr>
            <a:r>
              <a:rPr sz="2400" dirty="0"/>
              <a:t>Critical Race </a:t>
            </a:r>
            <a:r>
              <a:rPr sz="1600" dirty="0"/>
              <a:t>theory approaches literature by examining race, ethnicity, and racism. Initially, critics focused on the historical oppression of African Americans in the United States, but smaller subgroups have formed that emphasize the experiences of other ethnicities, including Latinx, Native American, and Asian American.</a:t>
            </a:r>
          </a:p>
        </p:txBody>
      </p:sp>
      <p:sp>
        <p:nvSpPr>
          <p:cNvPr id="223" name="TextBox 21"/>
          <p:cNvSpPr txBox="1"/>
          <p:nvPr/>
        </p:nvSpPr>
        <p:spPr>
          <a:xfrm>
            <a:off x="2171999" y="2933236"/>
            <a:ext cx="7930458" cy="1200329"/>
          </a:xfrm>
          <a:prstGeom prst="rect">
            <a:avLst/>
          </a:prstGeom>
          <a:solidFill>
            <a:srgbClr val="314C57"/>
          </a:solidFill>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spAutoFit/>
          </a:bodyPr>
          <a:lstStyle/>
          <a:p>
            <a:pPr>
              <a:defRPr sz="2000">
                <a:solidFill>
                  <a:srgbClr val="FFFFFF"/>
                </a:solidFill>
              </a:defRPr>
            </a:pPr>
            <a:r>
              <a:rPr sz="2400" dirty="0"/>
              <a:t>Postcolonial</a:t>
            </a:r>
            <a:r>
              <a:rPr sz="2200" dirty="0"/>
              <a:t> </a:t>
            </a:r>
            <a:r>
              <a:rPr sz="1600" dirty="0"/>
              <a:t>theory </a:t>
            </a:r>
            <a:r>
              <a:rPr lang="en-US" sz="1600" dirty="0"/>
              <a:t>focuses on</a:t>
            </a:r>
            <a:r>
              <a:rPr sz="1600" dirty="0"/>
              <a:t> how literature is shaped by the practice of colonization when one culture forcefully imposes itself on another. Therefore, postcolonial critics are interested in literature that explores power, culture, and economics</a:t>
            </a:r>
            <a:r>
              <a:rPr lang="en-US" sz="1600" dirty="0"/>
              <a:t> and the complex relations</a:t>
            </a:r>
            <a:r>
              <a:rPr sz="1600" dirty="0"/>
              <a:t>hip between the colonized and the colonizer.</a:t>
            </a:r>
          </a:p>
        </p:txBody>
      </p:sp>
      <p:sp>
        <p:nvSpPr>
          <p:cNvPr id="224" name="TextBox 22"/>
          <p:cNvSpPr txBox="1"/>
          <p:nvPr/>
        </p:nvSpPr>
        <p:spPr>
          <a:xfrm>
            <a:off x="1610948" y="362656"/>
            <a:ext cx="9052561" cy="6121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spAutoFit/>
          </a:bodyPr>
          <a:lstStyle>
            <a:lvl1pPr algn="ctr">
              <a:defRPr sz="3000">
                <a:latin typeface="Century Gothic"/>
                <a:ea typeface="Century Gothic"/>
                <a:cs typeface="Century Gothic"/>
                <a:sym typeface="Century Gothic"/>
              </a:defRPr>
            </a:lvl1pPr>
          </a:lstStyle>
          <a:p>
            <a:r>
              <a:rPr dirty="0"/>
              <a:t>Literary Theory</a:t>
            </a:r>
          </a:p>
        </p:txBody>
      </p:sp>
    </p:spTree>
    <p:extLst>
      <p:ext uri="{BB962C8B-B14F-4D97-AF65-F5344CB8AC3E}">
        <p14:creationId xmlns:p14="http://schemas.microsoft.com/office/powerpoint/2010/main" val="1934372688"/>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Lesson Goals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710559" y="1773621"/>
            <a:ext cx="8694682" cy="1754326"/>
          </a:xfrm>
          <a:prstGeom prst="rect">
            <a:avLst/>
          </a:prstGeom>
          <a:noFill/>
        </p:spPr>
        <p:txBody>
          <a:bodyPr wrap="square" rtlCol="0">
            <a:spAutoFit/>
          </a:bodyPr>
          <a:lstStyle/>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Understanding Literary Elements</a:t>
            </a:r>
          </a:p>
          <a:p>
            <a:pPr marL="285750" indent="-285750">
              <a:buFont typeface="Arial" panose="020B0604020202020204" pitchFamily="34" charset="0"/>
              <a:buChar char="•"/>
            </a:pPr>
            <a:r>
              <a:rPr lang="en-US" dirty="0"/>
              <a:t>Introduction to Literary Forms and Genres</a:t>
            </a:r>
          </a:p>
          <a:p>
            <a:pPr marL="285750" indent="-285750">
              <a:buFont typeface="Arial" panose="020B0604020202020204" pitchFamily="34" charset="0"/>
              <a:buChar char="•"/>
            </a:pPr>
            <a:r>
              <a:rPr lang="en-US" dirty="0"/>
              <a:t>Text, Context, and Subtext</a:t>
            </a:r>
          </a:p>
          <a:p>
            <a:pPr marL="285750" indent="-285750">
              <a:buFont typeface="Arial" panose="020B0604020202020204" pitchFamily="34" charset="0"/>
              <a:buChar char="•"/>
            </a:pPr>
            <a:r>
              <a:rPr lang="en-US" dirty="0"/>
              <a:t>Introduction to Literary Criticism and Theory</a:t>
            </a:r>
          </a:p>
        </p:txBody>
      </p:sp>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Understanding Literary Elements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0" name="TextBox 9"/>
            <p:cNvSpPr txBox="1"/>
            <p:nvPr/>
          </p:nvSpPr>
          <p:spPr>
            <a:xfrm>
              <a:off x="633044" y="1821315"/>
              <a:ext cx="7807571" cy="400110"/>
            </a:xfrm>
            <a:prstGeom prst="rect">
              <a:avLst/>
            </a:prstGeom>
            <a:grpFill/>
          </p:spPr>
          <p:txBody>
            <a:bodyPr wrap="square" rtlCol="0">
              <a:spAutoFit/>
            </a:bodyPr>
            <a:lstStyle/>
            <a:p>
              <a:r>
                <a:rPr lang="en-US" sz="2000" dirty="0">
                  <a:solidFill>
                    <a:schemeClr val="bg1"/>
                  </a:solidFill>
                </a:rPr>
                <a:t>A</a:t>
              </a:r>
              <a:r>
                <a:rPr lang="en-US" sz="2000" b="0" i="0" dirty="0">
                  <a:solidFill>
                    <a:schemeClr val="bg1"/>
                  </a:solidFill>
                  <a:effectLst/>
                </a:rPr>
                <a:t> work of </a:t>
              </a:r>
              <a:r>
                <a:rPr lang="en-US" sz="2000" b="1" i="0" dirty="0">
                  <a:solidFill>
                    <a:schemeClr val="bg1"/>
                  </a:solidFill>
                  <a:effectLst/>
                </a:rPr>
                <a:t>literature</a:t>
              </a:r>
              <a:r>
                <a:rPr lang="en-US" sz="2000" b="0" i="0" dirty="0">
                  <a:solidFill>
                    <a:schemeClr val="bg1"/>
                  </a:solidFill>
                  <a:effectLst/>
                </a:rPr>
                <a:t> expresses universal ideas with purpose and creativity.  </a:t>
              </a:r>
              <a:endParaRPr lang="en-US" sz="2000" dirty="0">
                <a:solidFill>
                  <a:schemeClr val="bg1"/>
                </a:solidFill>
              </a:endParaRPr>
            </a:p>
          </p:txBody>
        </p:sp>
      </p:grpSp>
      <p:sp>
        <p:nvSpPr>
          <p:cNvPr id="22" name="TextBox 21"/>
          <p:cNvSpPr txBox="1"/>
          <p:nvPr/>
        </p:nvSpPr>
        <p:spPr>
          <a:xfrm>
            <a:off x="2192212" y="2530224"/>
            <a:ext cx="7807571" cy="3077766"/>
          </a:xfrm>
          <a:prstGeom prst="rect">
            <a:avLst/>
          </a:prstGeom>
          <a:solidFill>
            <a:srgbClr val="627981"/>
          </a:solidFill>
        </p:spPr>
        <p:txBody>
          <a:bodyPr wrap="square" rtlCol="0">
            <a:spAutoFit/>
          </a:bodyPr>
          <a:lstStyle/>
          <a:p>
            <a:endParaRPr lang="en-US" dirty="0">
              <a:solidFill>
                <a:schemeClr val="bg1"/>
              </a:solidFill>
              <a:latin typeface="Lato"/>
            </a:endParaRPr>
          </a:p>
          <a:p>
            <a:r>
              <a:rPr lang="en-US" sz="2000" dirty="0">
                <a:solidFill>
                  <a:schemeClr val="bg1"/>
                </a:solidFill>
              </a:rPr>
              <a:t>Most </a:t>
            </a:r>
            <a:r>
              <a:rPr lang="en-US" sz="2000" b="0" i="0" dirty="0">
                <a:solidFill>
                  <a:schemeClr val="bg1"/>
                </a:solidFill>
                <a:effectLst/>
              </a:rPr>
              <a:t>people read for one or more of the following reasons:</a:t>
            </a:r>
          </a:p>
          <a:p>
            <a:endParaRPr lang="en-US" sz="2000" b="0" i="0" dirty="0">
              <a:solidFill>
                <a:schemeClr val="bg1"/>
              </a:solidFill>
              <a:effectLst/>
            </a:endParaRPr>
          </a:p>
          <a:p>
            <a:pPr marL="285750" indent="-285750">
              <a:buFont typeface="Arial" panose="020B0604020202020204" pitchFamily="34" charset="0"/>
              <a:buChar char="•"/>
            </a:pPr>
            <a:r>
              <a:rPr lang="en-US" sz="2000" b="0" i="0" dirty="0">
                <a:solidFill>
                  <a:schemeClr val="bg1"/>
                </a:solidFill>
                <a:effectLst/>
              </a:rPr>
              <a:t>To be entertained or to escape reality</a:t>
            </a:r>
          </a:p>
          <a:p>
            <a:endParaRPr lang="en-US" sz="2000" b="0" i="0" dirty="0">
              <a:solidFill>
                <a:schemeClr val="bg1"/>
              </a:solidFill>
              <a:effectLst/>
            </a:endParaRPr>
          </a:p>
          <a:p>
            <a:pPr marL="285750" indent="-285750">
              <a:buFont typeface="Arial" panose="020B0604020202020204" pitchFamily="34" charset="0"/>
              <a:buChar char="•"/>
            </a:pPr>
            <a:r>
              <a:rPr lang="en-US" sz="2000" dirty="0">
                <a:solidFill>
                  <a:schemeClr val="bg1"/>
                </a:solidFill>
              </a:rPr>
              <a:t>T</a:t>
            </a:r>
            <a:r>
              <a:rPr lang="en-US" sz="2000" b="0" i="0" dirty="0">
                <a:solidFill>
                  <a:schemeClr val="bg1"/>
                </a:solidFill>
                <a:effectLst/>
              </a:rPr>
              <a:t>o explore unfamiliar worlds and ideas</a:t>
            </a:r>
          </a:p>
          <a:p>
            <a:endParaRPr lang="en-US" sz="2000" b="0" i="0" dirty="0">
              <a:solidFill>
                <a:schemeClr val="bg1"/>
              </a:solidFill>
              <a:effectLst/>
            </a:endParaRPr>
          </a:p>
          <a:p>
            <a:pPr marL="285750" indent="-285750">
              <a:buFont typeface="Arial" panose="020B0604020202020204" pitchFamily="34" charset="0"/>
              <a:buChar char="•"/>
            </a:pPr>
            <a:r>
              <a:rPr lang="en-US" sz="2000" dirty="0">
                <a:solidFill>
                  <a:schemeClr val="bg1"/>
                </a:solidFill>
              </a:rPr>
              <a:t>T</a:t>
            </a:r>
            <a:r>
              <a:rPr lang="en-US" sz="2000" b="0" i="0" dirty="0">
                <a:solidFill>
                  <a:schemeClr val="bg1"/>
                </a:solidFill>
                <a:effectLst/>
              </a:rPr>
              <a:t>o identify personally with the writing</a:t>
            </a:r>
          </a:p>
          <a:p>
            <a:endParaRPr lang="en-US" b="0" i="0" dirty="0">
              <a:solidFill>
                <a:schemeClr val="bg1"/>
              </a:solidFill>
              <a:effectLst/>
              <a:latin typeface="Lato"/>
            </a:endParaRPr>
          </a:p>
          <a:p>
            <a:pPr marL="285750" indent="-285750">
              <a:buFont typeface="Arial" panose="020B0604020202020204" pitchFamily="34" charset="0"/>
              <a:buChar char="•"/>
            </a:pPr>
            <a:endParaRPr lang="en-US" dirty="0">
              <a:solidFill>
                <a:schemeClr val="bg1"/>
              </a:solidFill>
            </a:endParaRPr>
          </a:p>
        </p:txBody>
      </p:sp>
    </p:spTree>
    <p:extLst>
      <p:ext uri="{BB962C8B-B14F-4D97-AF65-F5344CB8AC3E}">
        <p14:creationId xmlns:p14="http://schemas.microsoft.com/office/powerpoint/2010/main" val="3345614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1723549"/>
            </a:xfrm>
            <a:prstGeom prst="rect">
              <a:avLst/>
            </a:prstGeom>
            <a:noFill/>
          </p:spPr>
          <p:txBody>
            <a:bodyPr wrap="square" rtlCol="0">
              <a:spAutoFit/>
            </a:bodyPr>
            <a:lstStyle/>
            <a:p>
              <a:pPr algn="ctr"/>
              <a:r>
                <a:rPr lang="en-US" sz="3000" dirty="0">
                  <a:latin typeface="Century Gothic" panose="020B0502020202020204" pitchFamily="34" charset="0"/>
                </a:rPr>
                <a:t>Literary Elements: Setting</a:t>
              </a:r>
            </a:p>
            <a:p>
              <a:pPr algn="ctr"/>
              <a:r>
                <a:rPr lang="en-US" sz="1600" dirty="0">
                  <a:latin typeface="Century Gothic" panose="020B0502020202020204" pitchFamily="34" charset="0"/>
                </a:rPr>
                <a:t>Time and location of a story</a:t>
              </a:r>
            </a:p>
            <a:p>
              <a:pPr algn="ctr"/>
              <a:endParaRPr lang="en-US" sz="3000" dirty="0">
                <a:latin typeface="Century Gothic" panose="020B0502020202020204" pitchFamily="34" charset="0"/>
              </a:endParaRPr>
            </a:p>
            <a:p>
              <a:pPr algn="ctr"/>
              <a:endParaRPr lang="en-US" sz="3000" dirty="0">
                <a:latin typeface="Century Gothic" panose="020B0502020202020204" pitchFamily="34" charset="0"/>
              </a:endParaRP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965078" y="116307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314C57"/>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9" name="TextBox 8">
            <a:extLst>
              <a:ext uri="{FF2B5EF4-FFF2-40B4-BE49-F238E27FC236}">
                <a16:creationId xmlns:a16="http://schemas.microsoft.com/office/drawing/2014/main" id="{A7E8372D-36D2-456F-8C12-2DB123C1456A}"/>
              </a:ext>
            </a:extLst>
          </p:cNvPr>
          <p:cNvSpPr txBox="1"/>
          <p:nvPr/>
        </p:nvSpPr>
        <p:spPr>
          <a:xfrm>
            <a:off x="1881186" y="1618778"/>
            <a:ext cx="8429625" cy="4154984"/>
          </a:xfrm>
          <a:prstGeom prst="rect">
            <a:avLst/>
          </a:prstGeom>
          <a:solidFill>
            <a:srgbClr val="314C57"/>
          </a:solidFill>
        </p:spPr>
        <p:txBody>
          <a:bodyPr wrap="square" rtlCol="0" anchor="ctr">
            <a:spAutoFit/>
          </a:bodyPr>
          <a:lstStyle/>
          <a:p>
            <a:r>
              <a:rPr lang="en-US" sz="2400" b="0" i="0" dirty="0">
                <a:solidFill>
                  <a:schemeClr val="bg1"/>
                </a:solidFill>
                <a:effectLst/>
              </a:rPr>
              <a:t>A single story can have one setting (which is common in plays) or multiple settings. When reading a story, use these questions to examine the setting:</a:t>
            </a:r>
          </a:p>
          <a:p>
            <a:endParaRPr lang="en-US" sz="2400" b="0" i="0" dirty="0">
              <a:solidFill>
                <a:schemeClr val="bg1"/>
              </a:solidFill>
              <a:effectLst/>
            </a:endParaRPr>
          </a:p>
          <a:p>
            <a:pPr>
              <a:buFont typeface="Arial" panose="020B0604020202020204" pitchFamily="34" charset="0"/>
              <a:buChar char="•"/>
            </a:pPr>
            <a:r>
              <a:rPr lang="en-US" sz="2400" b="0" i="0" dirty="0">
                <a:solidFill>
                  <a:schemeClr val="bg1"/>
                </a:solidFill>
                <a:effectLst/>
              </a:rPr>
              <a:t>When and where does the story take place?</a:t>
            </a:r>
          </a:p>
          <a:p>
            <a:pPr>
              <a:buFont typeface="Arial" panose="020B0604020202020204" pitchFamily="34" charset="0"/>
              <a:buChar char="•"/>
            </a:pPr>
            <a:endParaRPr lang="en-US" sz="2400" b="0" i="0" dirty="0">
              <a:solidFill>
                <a:schemeClr val="bg1"/>
              </a:solidFill>
              <a:effectLst/>
            </a:endParaRPr>
          </a:p>
          <a:p>
            <a:pPr>
              <a:buFont typeface="Arial" panose="020B0604020202020204" pitchFamily="34" charset="0"/>
              <a:buChar char="•"/>
            </a:pPr>
            <a:r>
              <a:rPr lang="en-US" sz="2400" b="0" i="0" dirty="0">
                <a:solidFill>
                  <a:schemeClr val="bg1"/>
                </a:solidFill>
                <a:effectLst/>
              </a:rPr>
              <a:t>Is the setting specific or vague? Why?</a:t>
            </a:r>
          </a:p>
          <a:p>
            <a:pPr>
              <a:buFont typeface="Arial" panose="020B0604020202020204" pitchFamily="34" charset="0"/>
              <a:buChar char="•"/>
            </a:pPr>
            <a:endParaRPr lang="en-US" sz="2400" b="0" i="0" dirty="0">
              <a:solidFill>
                <a:schemeClr val="bg1"/>
              </a:solidFill>
              <a:effectLst/>
            </a:endParaRPr>
          </a:p>
          <a:p>
            <a:pPr>
              <a:buFont typeface="Arial" panose="020B0604020202020204" pitchFamily="34" charset="0"/>
              <a:buChar char="•"/>
            </a:pPr>
            <a:r>
              <a:rPr lang="en-US" sz="2400" b="0" i="0" dirty="0">
                <a:solidFill>
                  <a:schemeClr val="bg1"/>
                </a:solidFill>
                <a:effectLst/>
              </a:rPr>
              <a:t>Is time indicated in minutes, hours, days, or longer?</a:t>
            </a:r>
          </a:p>
          <a:p>
            <a:pPr>
              <a:buFont typeface="Arial" panose="020B0604020202020204" pitchFamily="34" charset="0"/>
              <a:buChar char="•"/>
            </a:pPr>
            <a:endParaRPr lang="en-US" sz="2400" b="0" i="0" dirty="0">
              <a:solidFill>
                <a:schemeClr val="bg1"/>
              </a:solidFill>
              <a:effectLst/>
            </a:endParaRPr>
          </a:p>
          <a:p>
            <a:pPr>
              <a:buFont typeface="Arial" panose="020B0604020202020204" pitchFamily="34" charset="0"/>
              <a:buChar char="•"/>
            </a:pPr>
            <a:r>
              <a:rPr lang="en-US" sz="2400" b="0" i="0" dirty="0">
                <a:solidFill>
                  <a:schemeClr val="bg1"/>
                </a:solidFill>
                <a:effectLst/>
              </a:rPr>
              <a:t>What role does the setting play in the story?</a:t>
            </a:r>
          </a:p>
        </p:txBody>
      </p:sp>
    </p:spTree>
    <p:extLst>
      <p:ext uri="{BB962C8B-B14F-4D97-AF65-F5344CB8AC3E}">
        <p14:creationId xmlns:p14="http://schemas.microsoft.com/office/powerpoint/2010/main" val="17449790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E10C660-C1F7-4874-B798-A2B02E24FD29}"/>
              </a:ext>
            </a:extLst>
          </p:cNvPr>
          <p:cNvSpPr txBox="1"/>
          <p:nvPr/>
        </p:nvSpPr>
        <p:spPr>
          <a:xfrm>
            <a:off x="1282535" y="1341780"/>
            <a:ext cx="9583387" cy="4708981"/>
          </a:xfrm>
          <a:prstGeom prst="rect">
            <a:avLst/>
          </a:prstGeom>
          <a:solidFill>
            <a:srgbClr val="314C57"/>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800219"/>
            </a:xfrm>
            <a:prstGeom prst="rect">
              <a:avLst/>
            </a:prstGeom>
            <a:noFill/>
          </p:spPr>
          <p:txBody>
            <a:bodyPr wrap="square" rtlCol="0">
              <a:spAutoFit/>
            </a:bodyPr>
            <a:lstStyle/>
            <a:p>
              <a:pPr algn="ctr"/>
              <a:r>
                <a:rPr lang="en-US" sz="3000" dirty="0">
                  <a:latin typeface="Century Gothic" panose="020B0502020202020204" pitchFamily="34" charset="0"/>
                </a:rPr>
                <a:t>Literary Elements: Character</a:t>
              </a:r>
            </a:p>
            <a:p>
              <a:pPr algn="ctr"/>
              <a:r>
                <a:rPr lang="en-US" sz="1600" dirty="0">
                  <a:latin typeface="Century Gothic" panose="020B0502020202020204" pitchFamily="34" charset="0"/>
                </a:rPr>
                <a:t>P</a:t>
              </a:r>
              <a:r>
                <a:rPr lang="en-US" sz="1600" b="0" i="0" dirty="0">
                  <a:effectLst/>
                  <a:latin typeface="Century Gothic" panose="020B0502020202020204" pitchFamily="34" charset="0"/>
                </a:rPr>
                <a:t>erson or thing, either imagined or real, that plays a role in a story</a:t>
              </a:r>
              <a:endParaRPr lang="en-US" sz="1600" dirty="0">
                <a:latin typeface="Century Gothic" panose="020B0502020202020204" pitchFamily="34" charset="0"/>
              </a:endParaRP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7" y="116307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F724E4C7-0C3C-4402-99EB-F3CC83B86F68}"/>
              </a:ext>
            </a:extLst>
          </p:cNvPr>
          <p:cNvSpPr txBox="1"/>
          <p:nvPr/>
        </p:nvSpPr>
        <p:spPr>
          <a:xfrm>
            <a:off x="1282535" y="1604438"/>
            <a:ext cx="9583387" cy="4708981"/>
          </a:xfrm>
          <a:prstGeom prst="rect">
            <a:avLst/>
          </a:prstGeom>
          <a:solidFill>
            <a:srgbClr val="314C57"/>
          </a:solidFill>
        </p:spPr>
        <p:txBody>
          <a:bodyPr wrap="square" rtlCol="0" anchor="ctr">
            <a:spAutoFit/>
          </a:bodyPr>
          <a:lstStyle/>
          <a:p>
            <a:r>
              <a:rPr lang="en-US" sz="2400" b="0" i="0" dirty="0">
                <a:solidFill>
                  <a:schemeClr val="bg1"/>
                </a:solidFill>
                <a:effectLst/>
              </a:rPr>
              <a:t>Though characters can look, sound, behave, and interact in unique ways, most can be classified according to their purpose in the story.</a:t>
            </a:r>
          </a:p>
          <a:p>
            <a:endParaRPr lang="en-US" sz="2400" b="0" i="0" dirty="0">
              <a:solidFill>
                <a:schemeClr val="bg1"/>
              </a:solidFill>
              <a:effectLst/>
            </a:endParaRPr>
          </a:p>
          <a:p>
            <a:pPr marL="342900" indent="-342900">
              <a:buFont typeface="Arial" panose="020B0604020202020204" pitchFamily="34" charset="0"/>
              <a:buChar char="•"/>
            </a:pPr>
            <a:r>
              <a:rPr lang="en-US" sz="2400" b="1" i="0" dirty="0">
                <a:solidFill>
                  <a:schemeClr val="bg1"/>
                </a:solidFill>
                <a:effectLst/>
              </a:rPr>
              <a:t>Protagonist</a:t>
            </a:r>
            <a:r>
              <a:rPr lang="en-US" sz="2400" b="0" i="0" dirty="0">
                <a:solidFill>
                  <a:schemeClr val="bg1"/>
                </a:solidFill>
                <a:effectLst/>
              </a:rPr>
              <a:t>: </a:t>
            </a:r>
            <a:r>
              <a:rPr lang="en-US" sz="2400" dirty="0">
                <a:solidFill>
                  <a:schemeClr val="bg1"/>
                </a:solidFill>
              </a:rPr>
              <a:t>t</a:t>
            </a:r>
            <a:r>
              <a:rPr lang="en-US" sz="2400" b="0" i="0" dirty="0">
                <a:solidFill>
                  <a:schemeClr val="bg1"/>
                </a:solidFill>
                <a:effectLst/>
              </a:rPr>
              <a:t>he central character</a:t>
            </a:r>
          </a:p>
          <a:p>
            <a:pPr marL="800100" lvl="1" indent="-342900">
              <a:buFont typeface="Arial" panose="020B0604020202020204" pitchFamily="34" charset="0"/>
              <a:buChar char="•"/>
            </a:pPr>
            <a:r>
              <a:rPr lang="en-US" sz="2400" b="0" i="0" dirty="0">
                <a:solidFill>
                  <a:schemeClr val="bg1"/>
                </a:solidFill>
                <a:effectLst/>
              </a:rPr>
              <a:t>While often portrayed as good, protagonists aren't defined by morality but rather the purpose of their role in the story.</a:t>
            </a:r>
          </a:p>
          <a:p>
            <a:endParaRPr lang="en-US" sz="2000" b="0" i="0" dirty="0">
              <a:solidFill>
                <a:schemeClr val="bg1"/>
              </a:solidFill>
              <a:effectLst/>
            </a:endParaRPr>
          </a:p>
          <a:p>
            <a:pPr marL="342900" indent="-342900">
              <a:buFont typeface="Arial" panose="020B0604020202020204" pitchFamily="34" charset="0"/>
              <a:buChar char="•"/>
            </a:pPr>
            <a:r>
              <a:rPr lang="en-US" sz="2400" b="1" i="0" dirty="0">
                <a:solidFill>
                  <a:schemeClr val="bg1"/>
                </a:solidFill>
                <a:effectLst/>
              </a:rPr>
              <a:t>Antagonist</a:t>
            </a:r>
            <a:r>
              <a:rPr lang="en-US" sz="2400" b="0" i="0" dirty="0">
                <a:solidFill>
                  <a:schemeClr val="bg1"/>
                </a:solidFill>
                <a:effectLst/>
              </a:rPr>
              <a:t>: </a:t>
            </a:r>
            <a:r>
              <a:rPr lang="en-US" sz="2400" dirty="0">
                <a:solidFill>
                  <a:schemeClr val="bg1"/>
                </a:solidFill>
              </a:rPr>
              <a:t>the character that </a:t>
            </a:r>
            <a:r>
              <a:rPr lang="en-US" sz="2400" b="0" i="0" dirty="0">
                <a:solidFill>
                  <a:schemeClr val="bg1"/>
                </a:solidFill>
                <a:effectLst/>
              </a:rPr>
              <a:t>creates opposition or conflict for the protagonist</a:t>
            </a:r>
          </a:p>
          <a:p>
            <a:pPr marL="800100" lvl="1" indent="-342900">
              <a:buFont typeface="Arial" panose="020B0604020202020204" pitchFamily="34" charset="0"/>
              <a:buChar char="•"/>
            </a:pPr>
            <a:r>
              <a:rPr lang="en-US" sz="2400" b="0" i="0" dirty="0">
                <a:solidFill>
                  <a:schemeClr val="bg1"/>
                </a:solidFill>
                <a:effectLst/>
              </a:rPr>
              <a:t>Antagonists can be characters or other elements, like the setting or even the protagonist's thoughts. </a:t>
            </a:r>
          </a:p>
          <a:p>
            <a:endParaRPr lang="en-US" sz="2400" b="0" i="0" dirty="0">
              <a:solidFill>
                <a:schemeClr val="bg1"/>
              </a:solidFill>
              <a:effectLst/>
              <a:latin typeface="Lato"/>
            </a:endParaRPr>
          </a:p>
          <a:p>
            <a:pPr marL="285750" indent="-285750">
              <a:buFont typeface="Arial" panose="020B0604020202020204" pitchFamily="34" charset="0"/>
              <a:buChar char="•"/>
            </a:pPr>
            <a:endParaRPr lang="en-US" sz="1600" b="0" i="0" dirty="0">
              <a:solidFill>
                <a:schemeClr val="bg1"/>
              </a:solidFill>
              <a:effectLst/>
              <a:latin typeface="Lato"/>
            </a:endParaRPr>
          </a:p>
        </p:txBody>
      </p:sp>
    </p:spTree>
    <p:extLst>
      <p:ext uri="{BB962C8B-B14F-4D97-AF65-F5344CB8AC3E}">
        <p14:creationId xmlns:p14="http://schemas.microsoft.com/office/powerpoint/2010/main" val="719643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800219"/>
            </a:xfrm>
            <a:prstGeom prst="rect">
              <a:avLst/>
            </a:prstGeom>
            <a:noFill/>
          </p:spPr>
          <p:txBody>
            <a:bodyPr wrap="square" rtlCol="0">
              <a:spAutoFit/>
            </a:bodyPr>
            <a:lstStyle/>
            <a:p>
              <a:pPr algn="ctr"/>
              <a:r>
                <a:rPr lang="en-US" sz="3000" dirty="0">
                  <a:latin typeface="Century Gothic" panose="020B0502020202020204" pitchFamily="34" charset="0"/>
                </a:rPr>
                <a:t>Literary Elements: Plot</a:t>
              </a:r>
            </a:p>
            <a:p>
              <a:pPr algn="ctr"/>
              <a:r>
                <a:rPr lang="en-US" sz="1600" dirty="0">
                  <a:latin typeface="Century Gothic" panose="020B0502020202020204" pitchFamily="34" charset="0"/>
                </a:rPr>
                <a:t>The main sequence of events in a story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673291" y="1559374"/>
            <a:ext cx="2080340" cy="1723549"/>
            <a:chOff x="1149291" y="1739934"/>
            <a:chExt cx="2080340" cy="1631216"/>
          </a:xfrm>
          <a:solidFill>
            <a:srgbClr val="627981"/>
          </a:solidFill>
        </p:grpSpPr>
        <p:sp>
          <p:nvSpPr>
            <p:cNvPr id="9" name="Rectangle 8"/>
            <p:cNvSpPr/>
            <p:nvPr/>
          </p:nvSpPr>
          <p:spPr>
            <a:xfrm>
              <a:off x="1149291" y="1739934"/>
              <a:ext cx="2080340" cy="16312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0" name="TextBox 9"/>
            <p:cNvSpPr txBox="1"/>
            <p:nvPr/>
          </p:nvSpPr>
          <p:spPr>
            <a:xfrm>
              <a:off x="1357203" y="1940475"/>
              <a:ext cx="1664514" cy="1232345"/>
            </a:xfrm>
            <a:prstGeom prst="rect">
              <a:avLst/>
            </a:prstGeom>
            <a:grpFill/>
          </p:spPr>
          <p:txBody>
            <a:bodyPr wrap="square" rtlCol="0" anchor="ctr">
              <a:spAutoFit/>
            </a:bodyPr>
            <a:lstStyle/>
            <a:p>
              <a:pPr algn="ctr">
                <a:lnSpc>
                  <a:spcPct val="150000"/>
                </a:lnSpc>
              </a:pPr>
              <a:r>
                <a:rPr lang="en-US" b="1" dirty="0">
                  <a:solidFill>
                    <a:schemeClr val="bg1"/>
                  </a:solidFill>
                </a:rPr>
                <a:t>Exposition</a:t>
              </a:r>
              <a:r>
                <a:rPr lang="en-US" dirty="0">
                  <a:solidFill>
                    <a:schemeClr val="bg1"/>
                  </a:solidFill>
                </a:rPr>
                <a:t>:</a:t>
              </a:r>
            </a:p>
            <a:p>
              <a:pPr algn="ctr"/>
              <a:r>
                <a:rPr lang="en-US" b="0" i="0" dirty="0">
                  <a:solidFill>
                    <a:schemeClr val="bg1"/>
                  </a:solidFill>
                  <a:effectLst/>
                </a:rPr>
                <a:t>a story's beginning</a:t>
              </a:r>
            </a:p>
            <a:p>
              <a:pPr algn="ctr"/>
              <a:endParaRPr lang="en-US" sz="1600" dirty="0">
                <a:solidFill>
                  <a:schemeClr val="bg1"/>
                </a:solidFill>
              </a:endParaRPr>
            </a:p>
          </p:txBody>
        </p:sp>
      </p:grpSp>
      <p:grpSp>
        <p:nvGrpSpPr>
          <p:cNvPr id="11" name="Group 10"/>
          <p:cNvGrpSpPr/>
          <p:nvPr/>
        </p:nvGrpSpPr>
        <p:grpSpPr>
          <a:xfrm>
            <a:off x="7438362" y="1559374"/>
            <a:ext cx="2080341" cy="1723549"/>
            <a:chOff x="5914362" y="1694872"/>
            <a:chExt cx="2080341" cy="1723549"/>
          </a:xfrm>
          <a:solidFill>
            <a:srgbClr val="627981"/>
          </a:solidFill>
        </p:grpSpPr>
        <p:sp>
          <p:nvSpPr>
            <p:cNvPr id="12" name="Rectangle 11"/>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3" name="TextBox 12"/>
            <p:cNvSpPr txBox="1"/>
            <p:nvPr/>
          </p:nvSpPr>
          <p:spPr>
            <a:xfrm>
              <a:off x="5914362" y="1694872"/>
              <a:ext cx="2080339" cy="1723549"/>
            </a:xfrm>
            <a:prstGeom prst="rect">
              <a:avLst/>
            </a:prstGeom>
            <a:grpFill/>
          </p:spPr>
          <p:txBody>
            <a:bodyPr wrap="square" rtlCol="0" anchor="ctr">
              <a:spAutoFit/>
            </a:bodyPr>
            <a:lstStyle/>
            <a:p>
              <a:pPr algn="ctr"/>
              <a:r>
                <a:rPr lang="en-US" b="1" dirty="0">
                  <a:solidFill>
                    <a:schemeClr val="bg1"/>
                  </a:solidFill>
                </a:rPr>
                <a:t>Climax:</a:t>
              </a:r>
            </a:p>
            <a:p>
              <a:pPr algn="ctr"/>
              <a:r>
                <a:rPr lang="en-US" dirty="0">
                  <a:solidFill>
                    <a:schemeClr val="bg1"/>
                  </a:solidFill>
                </a:rPr>
                <a:t>a story's point of greatest change, action, and/or awareness</a:t>
              </a:r>
              <a:endParaRPr lang="en-US" b="1" dirty="0">
                <a:solidFill>
                  <a:schemeClr val="bg1"/>
                </a:solidFill>
              </a:endParaRPr>
            </a:p>
            <a:p>
              <a:pPr algn="ctr"/>
              <a:endParaRPr lang="en-US" sz="1600" b="1" dirty="0">
                <a:solidFill>
                  <a:schemeClr val="bg1"/>
                </a:solidFill>
              </a:endParaRPr>
            </a:p>
          </p:txBody>
        </p:sp>
      </p:grpSp>
      <p:grpSp>
        <p:nvGrpSpPr>
          <p:cNvPr id="14" name="Group 13"/>
          <p:cNvGrpSpPr/>
          <p:nvPr/>
        </p:nvGrpSpPr>
        <p:grpSpPr>
          <a:xfrm>
            <a:off x="3863937" y="3425718"/>
            <a:ext cx="2080340" cy="1617913"/>
            <a:chOff x="1149290" y="3617528"/>
            <a:chExt cx="2080340" cy="1617913"/>
          </a:xfrm>
          <a:solidFill>
            <a:srgbClr val="627981"/>
          </a:solidFill>
        </p:grpSpPr>
        <p:sp>
          <p:nvSpPr>
            <p:cNvPr id="15" name="Rectangle 14"/>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6" name="TextBox 15"/>
            <p:cNvSpPr txBox="1"/>
            <p:nvPr/>
          </p:nvSpPr>
          <p:spPr>
            <a:xfrm>
              <a:off x="1149290" y="3687820"/>
              <a:ext cx="2080339" cy="1477328"/>
            </a:xfrm>
            <a:prstGeom prst="rect">
              <a:avLst/>
            </a:prstGeom>
            <a:grpFill/>
          </p:spPr>
          <p:txBody>
            <a:bodyPr wrap="square" rtlCol="0" anchor="ctr">
              <a:spAutoFit/>
            </a:bodyPr>
            <a:lstStyle/>
            <a:p>
              <a:pPr algn="ctr"/>
              <a:r>
                <a:rPr lang="en-US" b="1" dirty="0">
                  <a:solidFill>
                    <a:schemeClr val="bg1"/>
                  </a:solidFill>
                </a:rPr>
                <a:t>Falling Action:</a:t>
              </a:r>
            </a:p>
            <a:p>
              <a:pPr algn="ctr"/>
              <a:r>
                <a:rPr lang="en-US" b="0" i="0" dirty="0">
                  <a:solidFill>
                    <a:schemeClr val="bg1"/>
                  </a:solidFill>
                  <a:effectLst/>
                </a:rPr>
                <a:t>consequences or subsequent events that occur after a story's climax</a:t>
              </a:r>
              <a:endParaRPr lang="en-US" b="1" dirty="0">
                <a:solidFill>
                  <a:schemeClr val="bg1"/>
                </a:solidFill>
              </a:endParaRPr>
            </a:p>
          </p:txBody>
        </p:sp>
      </p:grpSp>
      <p:grpSp>
        <p:nvGrpSpPr>
          <p:cNvPr id="17" name="Group 16"/>
          <p:cNvGrpSpPr/>
          <p:nvPr/>
        </p:nvGrpSpPr>
        <p:grpSpPr>
          <a:xfrm>
            <a:off x="6247723" y="3429000"/>
            <a:ext cx="2080341" cy="1617913"/>
            <a:chOff x="3531826" y="3615513"/>
            <a:chExt cx="2080341" cy="1617913"/>
          </a:xfrm>
          <a:solidFill>
            <a:srgbClr val="314C57"/>
          </a:solidFill>
        </p:grpSpPr>
        <p:sp>
          <p:nvSpPr>
            <p:cNvPr id="18" name="Rectangle 17"/>
            <p:cNvSpPr/>
            <p:nvPr/>
          </p:nvSpPr>
          <p:spPr>
            <a:xfrm>
              <a:off x="3531827" y="3615513"/>
              <a:ext cx="2080340"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9" name="TextBox 18"/>
            <p:cNvSpPr txBox="1"/>
            <p:nvPr/>
          </p:nvSpPr>
          <p:spPr>
            <a:xfrm>
              <a:off x="3531826" y="3824304"/>
              <a:ext cx="2080341" cy="1200329"/>
            </a:xfrm>
            <a:prstGeom prst="rect">
              <a:avLst/>
            </a:prstGeom>
            <a:solidFill>
              <a:srgbClr val="627981"/>
            </a:solidFill>
          </p:spPr>
          <p:txBody>
            <a:bodyPr wrap="square" rtlCol="0" anchor="ctr">
              <a:spAutoFit/>
            </a:bodyPr>
            <a:lstStyle/>
            <a:p>
              <a:pPr algn="ctr"/>
              <a:r>
                <a:rPr lang="en-US" b="1" dirty="0">
                  <a:solidFill>
                    <a:schemeClr val="bg1"/>
                  </a:solidFill>
                </a:rPr>
                <a:t>Resolution:</a:t>
              </a:r>
            </a:p>
            <a:p>
              <a:pPr algn="ctr"/>
              <a:r>
                <a:rPr lang="en-US" b="0" i="0" dirty="0">
                  <a:solidFill>
                    <a:schemeClr val="bg1"/>
                  </a:solidFill>
                  <a:effectLst/>
                </a:rPr>
                <a:t>a story's conclusion, which usually solves the main conflict</a:t>
              </a:r>
              <a:endParaRPr lang="en-US" b="1" dirty="0">
                <a:solidFill>
                  <a:schemeClr val="bg1"/>
                </a:solidFill>
              </a:endParaRPr>
            </a:p>
          </p:txBody>
        </p:sp>
      </p:grpSp>
      <p:grpSp>
        <p:nvGrpSpPr>
          <p:cNvPr id="23" name="Group 22"/>
          <p:cNvGrpSpPr/>
          <p:nvPr/>
        </p:nvGrpSpPr>
        <p:grpSpPr>
          <a:xfrm>
            <a:off x="5055827" y="1559374"/>
            <a:ext cx="2080340" cy="1723549"/>
            <a:chOff x="3531827" y="1747690"/>
            <a:chExt cx="2080340" cy="1617913"/>
          </a:xfrm>
          <a:solidFill>
            <a:srgbClr val="627981"/>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5" name="TextBox 24"/>
            <p:cNvSpPr txBox="1"/>
            <p:nvPr/>
          </p:nvSpPr>
          <p:spPr>
            <a:xfrm>
              <a:off x="3531827" y="1807150"/>
              <a:ext cx="2080339" cy="1487902"/>
            </a:xfrm>
            <a:prstGeom prst="rect">
              <a:avLst/>
            </a:prstGeom>
            <a:grpFill/>
          </p:spPr>
          <p:txBody>
            <a:bodyPr wrap="square" rtlCol="0" anchor="ctr">
              <a:spAutoFit/>
            </a:bodyPr>
            <a:lstStyle/>
            <a:p>
              <a:pPr algn="ctr">
                <a:lnSpc>
                  <a:spcPct val="150000"/>
                </a:lnSpc>
              </a:pPr>
              <a:r>
                <a:rPr lang="en-US" b="1" dirty="0">
                  <a:solidFill>
                    <a:schemeClr val="bg1"/>
                  </a:solidFill>
                </a:rPr>
                <a:t>Rising Action:</a:t>
              </a:r>
            </a:p>
            <a:p>
              <a:pPr algn="ctr"/>
              <a:r>
                <a:rPr lang="en-US" b="0" i="0" dirty="0">
                  <a:solidFill>
                    <a:schemeClr val="bg1"/>
                  </a:solidFill>
                  <a:effectLst/>
                </a:rPr>
                <a:t>the events and/or conflicts that lead to a story's climax</a:t>
              </a:r>
              <a:endParaRPr lang="en-US" b="1" dirty="0">
                <a:solidFill>
                  <a:schemeClr val="bg1"/>
                </a:solidFill>
              </a:endParaRPr>
            </a:p>
            <a:p>
              <a:pPr algn="ctr"/>
              <a:endParaRPr lang="en-US" sz="1600" b="1" dirty="0">
                <a:solidFill>
                  <a:schemeClr val="bg1"/>
                </a:solidFill>
              </a:endParaRPr>
            </a:p>
          </p:txBody>
        </p:sp>
      </p:grpSp>
    </p:spTree>
    <p:extLst>
      <p:ext uri="{BB962C8B-B14F-4D97-AF65-F5344CB8AC3E}">
        <p14:creationId xmlns:p14="http://schemas.microsoft.com/office/powerpoint/2010/main" val="4052808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800219"/>
            </a:xfrm>
            <a:prstGeom prst="rect">
              <a:avLst/>
            </a:prstGeom>
            <a:noFill/>
          </p:spPr>
          <p:txBody>
            <a:bodyPr wrap="square" rtlCol="0">
              <a:spAutoFit/>
            </a:bodyPr>
            <a:lstStyle/>
            <a:p>
              <a:pPr algn="ctr"/>
              <a:r>
                <a:rPr lang="en-US" sz="3000" dirty="0">
                  <a:latin typeface="Century Gothic" panose="020B0502020202020204" pitchFamily="34" charset="0"/>
                </a:rPr>
                <a:t>Literary Elements: Style</a:t>
              </a:r>
            </a:p>
            <a:p>
              <a:pPr algn="ctr"/>
              <a:r>
                <a:rPr lang="en-US" sz="1600" dirty="0">
                  <a:latin typeface="Century Gothic" panose="020B0502020202020204" pitchFamily="34" charset="0"/>
                </a:rPr>
                <a:t>T</a:t>
              </a:r>
              <a:r>
                <a:rPr lang="en-US" sz="1600" b="0" i="0" dirty="0">
                  <a:effectLst/>
                  <a:latin typeface="Century Gothic" panose="020B0502020202020204" pitchFamily="34" charset="0"/>
                </a:rPr>
                <a:t>he unique ways authors put together words and sentences</a:t>
              </a:r>
              <a:endParaRPr lang="en-US" sz="1600" dirty="0">
                <a:latin typeface="Century Gothic" panose="020B0502020202020204" pitchFamily="34" charset="0"/>
              </a:endParaRP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3538847" y="1359975"/>
            <a:ext cx="2440269" cy="1875678"/>
            <a:chOff x="1149291" y="1753237"/>
            <a:chExt cx="2080340" cy="1617913"/>
          </a:xfrm>
          <a:solidFill>
            <a:srgbClr val="627981"/>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solidFill>
              </a:endParaRPr>
            </a:p>
          </p:txBody>
        </p:sp>
        <p:sp>
          <p:nvSpPr>
            <p:cNvPr id="10" name="TextBox 9"/>
            <p:cNvSpPr txBox="1"/>
            <p:nvPr/>
          </p:nvSpPr>
          <p:spPr>
            <a:xfrm>
              <a:off x="1357203" y="2019049"/>
              <a:ext cx="1664514" cy="1075195"/>
            </a:xfrm>
            <a:prstGeom prst="rect">
              <a:avLst/>
            </a:prstGeom>
            <a:grpFill/>
          </p:spPr>
          <p:txBody>
            <a:bodyPr wrap="square" rtlCol="0" anchor="ctr">
              <a:spAutoFit/>
            </a:bodyPr>
            <a:lstStyle/>
            <a:p>
              <a:pPr algn="ctr">
                <a:lnSpc>
                  <a:spcPct val="150000"/>
                </a:lnSpc>
              </a:pPr>
              <a:r>
                <a:rPr lang="en-US" b="1" dirty="0">
                  <a:solidFill>
                    <a:schemeClr val="bg1"/>
                  </a:solidFill>
                </a:rPr>
                <a:t>Point of View:</a:t>
              </a:r>
            </a:p>
            <a:p>
              <a:pPr algn="ctr"/>
              <a:r>
                <a:rPr lang="en-US" sz="1600" b="0" i="0" dirty="0">
                  <a:solidFill>
                    <a:schemeClr val="bg1"/>
                  </a:solidFill>
                  <a:effectLst/>
                </a:rPr>
                <a:t>the narrator's position in relation to the story</a:t>
              </a:r>
              <a:endParaRPr lang="en-US" sz="1600" dirty="0">
                <a:solidFill>
                  <a:schemeClr val="bg1"/>
                </a:solidFill>
              </a:endParaRPr>
            </a:p>
          </p:txBody>
        </p:sp>
      </p:grpSp>
      <p:grpSp>
        <p:nvGrpSpPr>
          <p:cNvPr id="14" name="Group 13"/>
          <p:cNvGrpSpPr/>
          <p:nvPr/>
        </p:nvGrpSpPr>
        <p:grpSpPr>
          <a:xfrm>
            <a:off x="3538848" y="3340890"/>
            <a:ext cx="2440268" cy="1899372"/>
            <a:chOff x="1149290" y="2895124"/>
            <a:chExt cx="2080340" cy="3371083"/>
          </a:xfrm>
          <a:solidFill>
            <a:srgbClr val="627981"/>
          </a:solidFill>
        </p:grpSpPr>
        <p:sp>
          <p:nvSpPr>
            <p:cNvPr id="15" name="Rectangle 14"/>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6" name="TextBox 15"/>
            <p:cNvSpPr txBox="1"/>
            <p:nvPr/>
          </p:nvSpPr>
          <p:spPr>
            <a:xfrm>
              <a:off x="1149290" y="2895124"/>
              <a:ext cx="2080340" cy="3371083"/>
            </a:xfrm>
            <a:prstGeom prst="rect">
              <a:avLst/>
            </a:prstGeom>
            <a:grpFill/>
          </p:spPr>
          <p:txBody>
            <a:bodyPr wrap="square" rtlCol="0" anchor="ctr">
              <a:spAutoFit/>
            </a:bodyPr>
            <a:lstStyle/>
            <a:p>
              <a:pPr algn="ctr"/>
              <a:endParaRPr lang="en-US" sz="1600" b="1" dirty="0">
                <a:solidFill>
                  <a:schemeClr val="bg1"/>
                </a:solidFill>
              </a:endParaRPr>
            </a:p>
            <a:p>
              <a:pPr algn="ctr"/>
              <a:r>
                <a:rPr lang="en-US" b="1" dirty="0">
                  <a:solidFill>
                    <a:schemeClr val="bg1"/>
                  </a:solidFill>
                </a:rPr>
                <a:t>Figurative Language:</a:t>
              </a:r>
              <a:endParaRPr lang="en-US" sz="1600" b="1" dirty="0">
                <a:solidFill>
                  <a:schemeClr val="bg1"/>
                </a:solidFill>
              </a:endParaRPr>
            </a:p>
            <a:p>
              <a:pPr algn="ctr"/>
              <a:r>
                <a:rPr lang="en-US" sz="1600" b="0" i="0" dirty="0">
                  <a:solidFill>
                    <a:schemeClr val="bg1"/>
                  </a:solidFill>
                  <a:effectLst/>
                </a:rPr>
                <a:t>a nonliteral word or word group, also known as a literary device, that writers use to emphasize an idea or detail</a:t>
              </a:r>
              <a:endParaRPr lang="en-US" sz="1600" b="1" dirty="0">
                <a:solidFill>
                  <a:schemeClr val="bg1"/>
                </a:solidFill>
              </a:endParaRPr>
            </a:p>
            <a:p>
              <a:pPr algn="ctr">
                <a:lnSpc>
                  <a:spcPct val="150000"/>
                </a:lnSpc>
              </a:pPr>
              <a:endParaRPr lang="en-US" sz="1600" b="1" dirty="0">
                <a:solidFill>
                  <a:schemeClr val="bg1"/>
                </a:solidFill>
              </a:endParaRPr>
            </a:p>
          </p:txBody>
        </p:sp>
      </p:grpSp>
      <p:grpSp>
        <p:nvGrpSpPr>
          <p:cNvPr id="17" name="Group 16"/>
          <p:cNvGrpSpPr/>
          <p:nvPr/>
        </p:nvGrpSpPr>
        <p:grpSpPr>
          <a:xfrm>
            <a:off x="6187028" y="3340890"/>
            <a:ext cx="2440268" cy="1899371"/>
            <a:chOff x="3531827" y="3615513"/>
            <a:chExt cx="2080340" cy="1617913"/>
          </a:xfrm>
          <a:solidFill>
            <a:srgbClr val="627981"/>
          </a:solidFill>
        </p:grpSpPr>
        <p:sp>
          <p:nvSpPr>
            <p:cNvPr id="18" name="Rectangle 17"/>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9" name="TextBox 18"/>
            <p:cNvSpPr txBox="1"/>
            <p:nvPr/>
          </p:nvSpPr>
          <p:spPr>
            <a:xfrm>
              <a:off x="3739740" y="3847697"/>
              <a:ext cx="1664514" cy="1153543"/>
            </a:xfrm>
            <a:prstGeom prst="rect">
              <a:avLst/>
            </a:prstGeom>
            <a:grpFill/>
          </p:spPr>
          <p:txBody>
            <a:bodyPr wrap="square" rtlCol="0" anchor="ctr">
              <a:spAutoFit/>
            </a:bodyPr>
            <a:lstStyle/>
            <a:p>
              <a:pPr algn="ctr"/>
              <a:r>
                <a:rPr lang="en-US" b="1" dirty="0">
                  <a:solidFill>
                    <a:schemeClr val="bg1"/>
                  </a:solidFill>
                </a:rPr>
                <a:t>Syntax:</a:t>
              </a:r>
            </a:p>
            <a:p>
              <a:pPr algn="ctr"/>
              <a:r>
                <a:rPr lang="en-US" sz="1600" b="0" i="0" dirty="0">
                  <a:solidFill>
                    <a:schemeClr val="bg1"/>
                  </a:solidFill>
                  <a:effectLst/>
                </a:rPr>
                <a:t>the structure and composition of words, phrases, and ideas in sentences</a:t>
              </a:r>
              <a:endParaRPr lang="en-US" sz="1600" b="1" dirty="0">
                <a:solidFill>
                  <a:schemeClr val="bg1"/>
                </a:solidFill>
              </a:endParaRPr>
            </a:p>
          </p:txBody>
        </p:sp>
      </p:grpSp>
      <p:grpSp>
        <p:nvGrpSpPr>
          <p:cNvPr id="23" name="Group 22"/>
          <p:cNvGrpSpPr/>
          <p:nvPr/>
        </p:nvGrpSpPr>
        <p:grpSpPr>
          <a:xfrm>
            <a:off x="6187028" y="1359975"/>
            <a:ext cx="2440268" cy="1875678"/>
            <a:chOff x="3531827" y="1747690"/>
            <a:chExt cx="2080340" cy="1617913"/>
          </a:xfrm>
          <a:solidFill>
            <a:srgbClr val="627981"/>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5" name="TextBox 24"/>
            <p:cNvSpPr txBox="1"/>
            <p:nvPr/>
          </p:nvSpPr>
          <p:spPr>
            <a:xfrm>
              <a:off x="3739740" y="2119958"/>
              <a:ext cx="1664514" cy="862811"/>
            </a:xfrm>
            <a:prstGeom prst="rect">
              <a:avLst/>
            </a:prstGeom>
            <a:grpFill/>
          </p:spPr>
          <p:txBody>
            <a:bodyPr wrap="square" rtlCol="0" anchor="ctr">
              <a:spAutoFit/>
            </a:bodyPr>
            <a:lstStyle/>
            <a:p>
              <a:pPr algn="ctr">
                <a:lnSpc>
                  <a:spcPct val="150000"/>
                </a:lnSpc>
              </a:pPr>
              <a:r>
                <a:rPr lang="en-US" b="1" dirty="0">
                  <a:solidFill>
                    <a:schemeClr val="bg1"/>
                  </a:solidFill>
                </a:rPr>
                <a:t>Diction:</a:t>
              </a:r>
            </a:p>
            <a:p>
              <a:pPr algn="ctr"/>
              <a:r>
                <a:rPr lang="en-US" sz="1600" b="0" i="0" dirty="0">
                  <a:solidFill>
                    <a:schemeClr val="bg1"/>
                  </a:solidFill>
                  <a:effectLst/>
                </a:rPr>
                <a:t>the writer's word choice</a:t>
              </a:r>
              <a:endParaRPr lang="en-US" sz="1600" b="1" dirty="0">
                <a:solidFill>
                  <a:schemeClr val="bg1"/>
                </a:solidFill>
              </a:endParaRPr>
            </a:p>
          </p:txBody>
        </p:sp>
      </p:grpSp>
    </p:spTree>
    <p:extLst>
      <p:ext uri="{BB962C8B-B14F-4D97-AF65-F5344CB8AC3E}">
        <p14:creationId xmlns:p14="http://schemas.microsoft.com/office/powerpoint/2010/main" val="42395849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1323439"/>
            </a:xfrm>
            <a:prstGeom prst="rect">
              <a:avLst/>
            </a:prstGeom>
            <a:noFill/>
          </p:spPr>
          <p:txBody>
            <a:bodyPr wrap="square" rtlCol="0">
              <a:spAutoFit/>
            </a:bodyPr>
            <a:lstStyle/>
            <a:p>
              <a:pPr algn="ctr"/>
              <a:r>
                <a:rPr lang="en-US" sz="3000" dirty="0">
                  <a:latin typeface="Century Gothic" panose="020B0502020202020204" pitchFamily="34" charset="0"/>
                </a:rPr>
                <a:t>Literary Elements: Theme</a:t>
              </a:r>
            </a:p>
            <a:p>
              <a:pPr algn="ctr"/>
              <a:r>
                <a:rPr lang="en-US" sz="2000" b="0" i="0" dirty="0">
                  <a:solidFill>
                    <a:srgbClr val="4D4D4D"/>
                  </a:solidFill>
                  <a:effectLst/>
                  <a:latin typeface="Lato"/>
                </a:rPr>
                <a:t> </a:t>
              </a:r>
              <a:r>
                <a:rPr lang="en-US" sz="1600" dirty="0">
                  <a:latin typeface="Century Gothic" panose="020B0502020202020204" pitchFamily="34" charset="0"/>
                </a:rPr>
                <a:t>A</a:t>
              </a:r>
              <a:r>
                <a:rPr lang="en-US" sz="1600" b="0" i="0" dirty="0">
                  <a:effectLst/>
                  <a:latin typeface="Century Gothic" panose="020B0502020202020204" pitchFamily="34" charset="0"/>
                </a:rPr>
                <a:t> dominant subject or topic explored throughout a story</a:t>
              </a:r>
              <a:endParaRPr lang="en-US" sz="1600" dirty="0">
                <a:latin typeface="Century Gothic" panose="020B0502020202020204" pitchFamily="34" charset="0"/>
              </a:endParaRPr>
            </a:p>
            <a:p>
              <a:pPr algn="ctr"/>
              <a:endParaRPr lang="en-US" sz="3000" dirty="0">
                <a:latin typeface="Century Gothic" panose="020B0502020202020204" pitchFamily="34" charset="0"/>
              </a:endParaRP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35503"/>
            <a:ext cx="9273061" cy="4708981"/>
          </a:xfrm>
          <a:prstGeom prst="rect">
            <a:avLst/>
          </a:prstGeom>
          <a:solidFill>
            <a:srgbClr val="314C57"/>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spid="_x0000_s1026"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A7E8372D-36D2-456F-8C12-2DB123C1456A}"/>
              </a:ext>
            </a:extLst>
          </p:cNvPr>
          <p:cNvSpPr txBox="1"/>
          <p:nvPr/>
        </p:nvSpPr>
        <p:spPr>
          <a:xfrm>
            <a:off x="1603511" y="1798197"/>
            <a:ext cx="8984976" cy="4001095"/>
          </a:xfrm>
          <a:prstGeom prst="rect">
            <a:avLst/>
          </a:prstGeom>
          <a:solidFill>
            <a:srgbClr val="314C57"/>
          </a:solidFill>
        </p:spPr>
        <p:txBody>
          <a:bodyPr wrap="square" rtlCol="0" anchor="ctr">
            <a:spAutoFit/>
          </a:bodyPr>
          <a:lstStyle/>
          <a:p>
            <a:pPr algn="l"/>
            <a:r>
              <a:rPr lang="en-US" sz="2400" b="1" i="0" dirty="0">
                <a:solidFill>
                  <a:schemeClr val="bg1"/>
                </a:solidFill>
                <a:effectLst/>
              </a:rPr>
              <a:t>When analyzing theme, ask yourself these questions</a:t>
            </a:r>
            <a:r>
              <a:rPr lang="en-US" sz="2400" b="0" i="0" dirty="0">
                <a:solidFill>
                  <a:schemeClr val="bg1"/>
                </a:solidFill>
                <a:effectLst/>
              </a:rPr>
              <a:t>:</a:t>
            </a:r>
          </a:p>
          <a:p>
            <a:pPr algn="l"/>
            <a:endParaRPr lang="en-US" sz="2400" b="0" i="0" dirty="0">
              <a:solidFill>
                <a:schemeClr val="bg1"/>
              </a:solidFill>
              <a:effectLst/>
            </a:endParaRPr>
          </a:p>
          <a:p>
            <a:pPr marL="342900" indent="-342900">
              <a:buFont typeface="Arial" panose="020B0604020202020204" pitchFamily="34" charset="0"/>
              <a:buChar char="•"/>
            </a:pPr>
            <a:r>
              <a:rPr lang="en-US" sz="2400" b="0" i="0" dirty="0">
                <a:solidFill>
                  <a:schemeClr val="bg1"/>
                </a:solidFill>
                <a:effectLst/>
              </a:rPr>
              <a:t>What types of characters, settings, symbols, and events appear throughout the story?</a:t>
            </a:r>
          </a:p>
          <a:p>
            <a:pPr>
              <a:buFont typeface="Arial" panose="020B0604020202020204" pitchFamily="34" charset="0"/>
              <a:buChar char="•"/>
            </a:pPr>
            <a:endParaRPr lang="en-US" sz="2400" b="0" i="0" dirty="0">
              <a:solidFill>
                <a:schemeClr val="bg1"/>
              </a:solidFill>
              <a:effectLst/>
            </a:endParaRPr>
          </a:p>
          <a:p>
            <a:pPr marL="342900" indent="-342900">
              <a:buFont typeface="Arial" panose="020B0604020202020204" pitchFamily="34" charset="0"/>
              <a:buChar char="•"/>
            </a:pPr>
            <a:r>
              <a:rPr lang="en-US" sz="2400" b="0" i="0" dirty="0">
                <a:solidFill>
                  <a:schemeClr val="bg1"/>
                </a:solidFill>
                <a:effectLst/>
              </a:rPr>
              <a:t>Are there similarities/differences among them that create a pattern?</a:t>
            </a:r>
          </a:p>
          <a:p>
            <a:pPr>
              <a:buFont typeface="Arial" panose="020B0604020202020204" pitchFamily="34" charset="0"/>
              <a:buChar char="•"/>
            </a:pPr>
            <a:endParaRPr lang="en-US" sz="2400" b="0" i="0" dirty="0">
              <a:solidFill>
                <a:schemeClr val="bg1"/>
              </a:solidFill>
              <a:effectLst/>
            </a:endParaRPr>
          </a:p>
          <a:p>
            <a:pPr marL="342900" indent="-342900">
              <a:buFont typeface="Arial" panose="020B0604020202020204" pitchFamily="34" charset="0"/>
              <a:buChar char="•"/>
            </a:pPr>
            <a:r>
              <a:rPr lang="en-US" sz="2400" b="0" i="0" dirty="0">
                <a:solidFill>
                  <a:schemeClr val="bg1"/>
                </a:solidFill>
                <a:effectLst/>
              </a:rPr>
              <a:t>What is the meaning of the story? Is it consistent with the patterns you detected?</a:t>
            </a:r>
          </a:p>
          <a:p>
            <a:pPr>
              <a:buFont typeface="Arial" panose="020B0604020202020204" pitchFamily="34" charset="0"/>
              <a:buChar char="•"/>
            </a:pPr>
            <a:endParaRPr lang="en-US" sz="1400" b="0" i="0" dirty="0">
              <a:solidFill>
                <a:schemeClr val="bg1"/>
              </a:solidFill>
              <a:effectLst/>
              <a:latin typeface="Lato"/>
            </a:endParaRPr>
          </a:p>
        </p:txBody>
      </p:sp>
    </p:spTree>
    <p:extLst>
      <p:ext uri="{BB962C8B-B14F-4D97-AF65-F5344CB8AC3E}">
        <p14:creationId xmlns:p14="http://schemas.microsoft.com/office/powerpoint/2010/main" val="4267213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7C6089DD-28D5-4E73-A5BA-F341A29A4BB4}"/>
              </a:ext>
            </a:extLst>
          </p:cNvPr>
          <p:cNvSpPr txBox="1"/>
          <p:nvPr/>
        </p:nvSpPr>
        <p:spPr>
          <a:xfrm>
            <a:off x="1459469" y="1335503"/>
            <a:ext cx="9273061" cy="4708981"/>
          </a:xfrm>
          <a:prstGeom prst="rect">
            <a:avLst/>
          </a:prstGeom>
          <a:solidFill>
            <a:srgbClr val="314C57"/>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grpSp>
        <p:nvGrpSpPr>
          <p:cNvPr id="4" name="Group 3"/>
          <p:cNvGrpSpPr/>
          <p:nvPr/>
        </p:nvGrpSpPr>
        <p:grpSpPr>
          <a:xfrm>
            <a:off x="1523998" y="477185"/>
            <a:ext cx="9144004" cy="6144011"/>
            <a:chOff x="-4" y="651749"/>
            <a:chExt cx="9144004" cy="6144011"/>
          </a:xfrm>
        </p:grpSpPr>
        <p:sp>
          <p:nvSpPr>
            <p:cNvPr id="26" name="TextBox 25"/>
            <p:cNvSpPr txBox="1"/>
            <p:nvPr/>
          </p:nvSpPr>
          <p:spPr>
            <a:xfrm>
              <a:off x="-4" y="651749"/>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Literary Forms and Genres</a:t>
              </a:r>
            </a:p>
            <a:p>
              <a:pPr algn="ctr"/>
              <a:endParaRPr lang="en-US" sz="3000" dirty="0">
                <a:latin typeface="Century Gothic" panose="020B0502020202020204" pitchFamily="34" charset="0"/>
              </a:endParaRP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965078" y="116307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3285EC63-A93C-4661-8D5A-099BB2949AE5}"/>
              </a:ext>
            </a:extLst>
          </p:cNvPr>
          <p:cNvSpPr txBox="1"/>
          <p:nvPr/>
        </p:nvSpPr>
        <p:spPr>
          <a:xfrm>
            <a:off x="1523998" y="1859956"/>
            <a:ext cx="9143998" cy="3662541"/>
          </a:xfrm>
          <a:prstGeom prst="rect">
            <a:avLst/>
          </a:prstGeom>
          <a:solidFill>
            <a:srgbClr val="314C57"/>
          </a:solidFill>
        </p:spPr>
        <p:txBody>
          <a:bodyPr wrap="square" rtlCol="0" anchor="ctr">
            <a:spAutoFit/>
          </a:bodyPr>
          <a:lstStyle/>
          <a:p>
            <a:r>
              <a:rPr lang="en-US" sz="2800" dirty="0">
                <a:solidFill>
                  <a:schemeClr val="bg1"/>
                </a:solidFill>
              </a:rPr>
              <a:t>There are t</a:t>
            </a:r>
            <a:r>
              <a:rPr lang="en-US" sz="2800" b="0" i="0" dirty="0">
                <a:solidFill>
                  <a:schemeClr val="bg1"/>
                </a:solidFill>
                <a:effectLst/>
              </a:rPr>
              <a:t>hree overarching forms of literature: </a:t>
            </a:r>
          </a:p>
          <a:p>
            <a:pPr marL="1028700" lvl="1" indent="-571500">
              <a:buFont typeface="Arial" panose="020B0604020202020204" pitchFamily="34" charset="0"/>
              <a:buChar char="•"/>
            </a:pPr>
            <a:r>
              <a:rPr lang="en-US" sz="2800" dirty="0">
                <a:solidFill>
                  <a:schemeClr val="bg1"/>
                </a:solidFill>
              </a:rPr>
              <a:t>P</a:t>
            </a:r>
            <a:r>
              <a:rPr lang="en-US" sz="2800" b="0" i="0" dirty="0">
                <a:solidFill>
                  <a:schemeClr val="bg1"/>
                </a:solidFill>
                <a:effectLst/>
              </a:rPr>
              <a:t>oetry </a:t>
            </a:r>
          </a:p>
          <a:p>
            <a:pPr marL="1028700" lvl="1" indent="-571500">
              <a:buFont typeface="Arial" panose="020B0604020202020204" pitchFamily="34" charset="0"/>
              <a:buChar char="•"/>
            </a:pPr>
            <a:r>
              <a:rPr lang="en-US" sz="2800" dirty="0">
                <a:solidFill>
                  <a:schemeClr val="bg1"/>
                </a:solidFill>
              </a:rPr>
              <a:t>P</a:t>
            </a:r>
            <a:r>
              <a:rPr lang="en-US" sz="2800" b="0" i="0" dirty="0">
                <a:solidFill>
                  <a:schemeClr val="bg1"/>
                </a:solidFill>
                <a:effectLst/>
              </a:rPr>
              <a:t>rose</a:t>
            </a:r>
          </a:p>
          <a:p>
            <a:pPr marL="1028700" lvl="1" indent="-571500">
              <a:buFont typeface="Arial" panose="020B0604020202020204" pitchFamily="34" charset="0"/>
              <a:buChar char="•"/>
            </a:pPr>
            <a:r>
              <a:rPr lang="en-US" sz="2800" dirty="0">
                <a:solidFill>
                  <a:schemeClr val="bg1"/>
                </a:solidFill>
              </a:rPr>
              <a:t>D</a:t>
            </a:r>
            <a:r>
              <a:rPr lang="en-US" sz="2800" b="0" i="0" dirty="0">
                <a:solidFill>
                  <a:schemeClr val="bg1"/>
                </a:solidFill>
                <a:effectLst/>
              </a:rPr>
              <a:t>rama</a:t>
            </a:r>
          </a:p>
          <a:p>
            <a:pPr marL="571500" indent="-571500">
              <a:buFont typeface="Arial" panose="020B0604020202020204" pitchFamily="34" charset="0"/>
              <a:buChar char="•"/>
            </a:pPr>
            <a:endParaRPr lang="en-US" sz="2800" dirty="0">
              <a:solidFill>
                <a:schemeClr val="bg1"/>
              </a:solidFill>
              <a:ea typeface="Cambria Math" panose="02040503050406030204" pitchFamily="18" charset="0"/>
            </a:endParaRPr>
          </a:p>
          <a:p>
            <a:r>
              <a:rPr lang="en-US" sz="2800" dirty="0">
                <a:solidFill>
                  <a:schemeClr val="bg1"/>
                </a:solidFill>
              </a:rPr>
              <a:t>Within these literary forms are </a:t>
            </a:r>
            <a:r>
              <a:rPr lang="en-US" sz="2800" b="1" dirty="0">
                <a:solidFill>
                  <a:schemeClr val="bg1"/>
                </a:solidFill>
              </a:rPr>
              <a:t>genres</a:t>
            </a:r>
            <a:r>
              <a:rPr lang="en-US" sz="2800" dirty="0">
                <a:solidFill>
                  <a:schemeClr val="bg1"/>
                </a:solidFill>
              </a:rPr>
              <a:t>, which are categories or types based on factors like content, form, and style. </a:t>
            </a:r>
          </a:p>
          <a:p>
            <a:endParaRPr lang="en-US" sz="3600" b="0" dirty="0">
              <a:solidFill>
                <a:schemeClr val="bg1"/>
              </a:solidFill>
              <a:ea typeface="Cambria Math" panose="02040503050406030204" pitchFamily="18" charset="0"/>
            </a:endParaRPr>
          </a:p>
        </p:txBody>
      </p:sp>
    </p:spTree>
    <p:extLst>
      <p:ext uri="{BB962C8B-B14F-4D97-AF65-F5344CB8AC3E}">
        <p14:creationId xmlns:p14="http://schemas.microsoft.com/office/powerpoint/2010/main" val="116565019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1527</TotalTime>
  <Words>1290</Words>
  <Application>Microsoft Office PowerPoint</Application>
  <PresentationFormat>Widescreen</PresentationFormat>
  <Paragraphs>266</Paragraphs>
  <Slides>20</Slides>
  <Notes>0</Notes>
  <HiddenSlides>0</HiddenSlides>
  <MMClips>0</MMClips>
  <ScaleCrop>false</ScaleCrop>
  <HeadingPairs>
    <vt:vector size="8" baseType="variant">
      <vt:variant>
        <vt:lpstr>Fonts Used</vt:lpstr>
      </vt:variant>
      <vt:variant>
        <vt:i4>6</vt:i4>
      </vt:variant>
      <vt:variant>
        <vt:lpstr>Theme</vt:lpstr>
      </vt:variant>
      <vt:variant>
        <vt:i4>2</vt:i4>
      </vt:variant>
      <vt:variant>
        <vt:lpstr>Embedded OLE Servers</vt:lpstr>
      </vt:variant>
      <vt:variant>
        <vt:i4>1</vt:i4>
      </vt:variant>
      <vt:variant>
        <vt:lpstr>Slide Titles</vt:lpstr>
      </vt:variant>
      <vt:variant>
        <vt:i4>20</vt:i4>
      </vt:variant>
    </vt:vector>
  </HeadingPairs>
  <TitlesOfParts>
    <vt:vector size="29" baseType="lpstr">
      <vt:lpstr>Arial</vt:lpstr>
      <vt:lpstr>Calibri</vt:lpstr>
      <vt:lpstr>Calibri Light</vt:lpstr>
      <vt:lpstr>Century Gothic</vt:lpstr>
      <vt:lpstr>Lato</vt:lpstr>
      <vt:lpstr>Symbol</vt:lpstr>
      <vt:lpstr>Office Theme</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Kenneth Hanson</cp:lastModifiedBy>
  <cp:revision>161</cp:revision>
  <dcterms:created xsi:type="dcterms:W3CDTF">2014-11-06T15:36:04Z</dcterms:created>
  <dcterms:modified xsi:type="dcterms:W3CDTF">2021-11-24T23:57:18Z</dcterms:modified>
</cp:coreProperties>
</file>