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7" r:id="rId2"/>
    <p:sldId id="369" r:id="rId3"/>
    <p:sldId id="294" r:id="rId4"/>
    <p:sldId id="377" r:id="rId5"/>
    <p:sldId id="279" r:id="rId6"/>
    <p:sldId id="376" r:id="rId7"/>
    <p:sldId id="281" r:id="rId8"/>
    <p:sldId id="384" r:id="rId9"/>
    <p:sldId id="283" r:id="rId10"/>
    <p:sldId id="379" r:id="rId11"/>
    <p:sldId id="385" r:id="rId12"/>
    <p:sldId id="285" r:id="rId13"/>
    <p:sldId id="386" r:id="rId14"/>
    <p:sldId id="287" r:id="rId15"/>
    <p:sldId id="382" r:id="rId16"/>
    <p:sldId id="275" r:id="rId17"/>
    <p:sldId id="387" r:id="rId18"/>
    <p:sldId id="31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314C57"/>
    <a:srgbClr val="E7EDE9"/>
    <a:srgbClr val="609197"/>
    <a:srgbClr val="355F6B"/>
    <a:srgbClr val="ECECEC"/>
    <a:srgbClr val="FFAF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55" autoAdjust="0"/>
    <p:restoredTop sz="94227"/>
  </p:normalViewPr>
  <p:slideViewPr>
    <p:cSldViewPr snapToGrid="0" snapToObjects="1">
      <p:cViewPr varScale="1">
        <p:scale>
          <a:sx n="88" d="100"/>
          <a:sy n="88" d="100"/>
        </p:scale>
        <p:origin x="102" y="27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C8CFBA-8D3D-E141-A0BD-8EAEA59A654D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E0ADC-5C4C-414E-BD7D-B4A9D2FCA8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540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CCDFA-FA39-B34C-BD9F-D92123D23123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7551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Identifying Organizational Patterns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2" y="320477"/>
            <a:ext cx="4753815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27B28AC-DB14-4B6C-BC8E-42D9CE4EE262}"/>
              </a:ext>
            </a:extLst>
          </p:cNvPr>
          <p:cNvSpPr/>
          <p:nvPr/>
        </p:nvSpPr>
        <p:spPr>
          <a:xfrm>
            <a:off x="3078043" y="2765625"/>
            <a:ext cx="6287021" cy="2771017"/>
          </a:xfrm>
          <a:prstGeom prst="rect">
            <a:avLst/>
          </a:prstGeom>
          <a:solidFill>
            <a:srgbClr val="C7D4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Compare and Contrast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20"/>
          <p:cNvSpPr/>
          <p:nvPr/>
        </p:nvSpPr>
        <p:spPr>
          <a:xfrm>
            <a:off x="3356149" y="3073398"/>
            <a:ext cx="5634556" cy="2125135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Introduction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Idea A and Idea B compared to Idea C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Idea A and Idea B contrasted with Idea C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Conclusion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2540000" y="1534892"/>
            <a:ext cx="711200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91591" y="2000693"/>
              <a:ext cx="5274381" cy="4303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In a long paper, the writer may want to examine Idea A and Idea B together in relation to various subtopics: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5507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Compare and Contrast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2540000" y="1534892"/>
            <a:ext cx="711200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91591" y="2009441"/>
              <a:ext cx="5274381" cy="4303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Texts with a compare-and-contrast organizational pattern may use transitions like these: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DC1D365-D277-40E5-A1DC-4DF2FFDC8A44}"/>
              </a:ext>
            </a:extLst>
          </p:cNvPr>
          <p:cNvGrpSpPr/>
          <p:nvPr/>
        </p:nvGrpSpPr>
        <p:grpSpPr>
          <a:xfrm>
            <a:off x="2540000" y="3055164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8CB90A0-EE95-4D05-BD70-EEEB2E2F8649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0F28077-5A9C-45AB-A0F2-63889B37DCF4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However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5C9FF20-6D58-4BB7-B747-729659B3B392}"/>
              </a:ext>
            </a:extLst>
          </p:cNvPr>
          <p:cNvGrpSpPr/>
          <p:nvPr/>
        </p:nvGrpSpPr>
        <p:grpSpPr>
          <a:xfrm>
            <a:off x="5216488" y="3047121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BCEA3ED-49CB-49A5-BD53-3CFF468E74A7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CB6E44D-ECB6-47B9-BDAB-F9A6B87B8EF2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In contrast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D11F3C1-2D9C-4F1D-9AFC-9082FC9DAE15}"/>
              </a:ext>
            </a:extLst>
          </p:cNvPr>
          <p:cNvGrpSpPr/>
          <p:nvPr/>
        </p:nvGrpSpPr>
        <p:grpSpPr>
          <a:xfrm>
            <a:off x="7889983" y="3055165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82CB564-2C71-4ACE-BDA0-D6804B1667FF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5FDA05A-5613-4CD4-A545-4364ECE06416}"/>
                </a:ext>
              </a:extLst>
            </p:cNvPr>
            <p:cNvSpPr txBox="1"/>
            <p:nvPr/>
          </p:nvSpPr>
          <p:spPr>
            <a:xfrm>
              <a:off x="1906952" y="2015935"/>
              <a:ext cx="5274381" cy="4303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In the same way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7460A7B-D67A-4FD4-8F49-91C77FBDC715}"/>
              </a:ext>
            </a:extLst>
          </p:cNvPr>
          <p:cNvGrpSpPr/>
          <p:nvPr/>
        </p:nvGrpSpPr>
        <p:grpSpPr>
          <a:xfrm>
            <a:off x="2540000" y="4604843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8E7F2BE-46B2-4DE0-81BB-CCFA86D1EDF3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32B372F-6B53-4759-A740-ABC9F5C63669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Likewise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53B5518A-ED28-4C27-8DE9-C78385F51BE6}"/>
              </a:ext>
            </a:extLst>
          </p:cNvPr>
          <p:cNvSpPr/>
          <p:nvPr/>
        </p:nvSpPr>
        <p:spPr>
          <a:xfrm>
            <a:off x="5201333" y="4604841"/>
            <a:ext cx="1759020" cy="114152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CFB932A-BA7C-4D85-9122-548525F6E5EC}"/>
              </a:ext>
            </a:extLst>
          </p:cNvPr>
          <p:cNvSpPr txBox="1"/>
          <p:nvPr/>
        </p:nvSpPr>
        <p:spPr>
          <a:xfrm>
            <a:off x="5243838" y="4821659"/>
            <a:ext cx="1704320" cy="707886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On the other hand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5C3A84E-7454-4285-8A1E-59FE39704CD7}"/>
              </a:ext>
            </a:extLst>
          </p:cNvPr>
          <p:cNvSpPr/>
          <p:nvPr/>
        </p:nvSpPr>
        <p:spPr>
          <a:xfrm>
            <a:off x="7895000" y="4604843"/>
            <a:ext cx="1759020" cy="114152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00FFFF1-BCB9-4E22-8FE2-4BCE5F9BB4C9}"/>
              </a:ext>
            </a:extLst>
          </p:cNvPr>
          <p:cNvSpPr txBox="1"/>
          <p:nvPr/>
        </p:nvSpPr>
        <p:spPr>
          <a:xfrm>
            <a:off x="7922350" y="4975549"/>
            <a:ext cx="1704320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Similarly</a:t>
            </a:r>
          </a:p>
        </p:txBody>
      </p:sp>
    </p:spTree>
    <p:extLst>
      <p:ext uri="{BB962C8B-B14F-4D97-AF65-F5344CB8AC3E}">
        <p14:creationId xmlns:p14="http://schemas.microsoft.com/office/powerpoint/2010/main" val="908752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Order of Importance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550229" y="1497030"/>
            <a:ext cx="7296912" cy="558035"/>
            <a:chOff x="542923" y="1473431"/>
            <a:chExt cx="8058154" cy="806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0573" y="1615043"/>
              <a:ext cx="6893106" cy="387075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000" dirty="0"/>
                <a:t>Most important to least important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2550229" y="2300027"/>
            <a:ext cx="7296912" cy="566304"/>
            <a:chOff x="542923" y="1334021"/>
            <a:chExt cx="8058154" cy="806935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532834" y="1471771"/>
              <a:ext cx="6078330" cy="387076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000" dirty="0"/>
                <a:t>Least important to most important</a:t>
              </a:r>
            </a:p>
          </p:txBody>
        </p:sp>
      </p:grpSp>
      <p:sp>
        <p:nvSpPr>
          <p:cNvPr id="14" name="Rectangle: Rounded Corners 9">
            <a:extLst>
              <a:ext uri="{FF2B5EF4-FFF2-40B4-BE49-F238E27FC236}">
                <a16:creationId xmlns:a16="http://schemas.microsoft.com/office/drawing/2014/main" id="{99B3FD85-B767-0A49-AF90-E68FB6A5E3FF}"/>
              </a:ext>
            </a:extLst>
          </p:cNvPr>
          <p:cNvSpPr/>
          <p:nvPr/>
        </p:nvSpPr>
        <p:spPr>
          <a:xfrm>
            <a:off x="1291025" y="3073680"/>
            <a:ext cx="4361161" cy="2979999"/>
          </a:xfrm>
          <a:prstGeom prst="rect">
            <a:avLst/>
          </a:prstGeom>
          <a:solidFill>
            <a:srgbClr val="C7D4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7BC5AC9-171A-5E48-B316-46D31D2D625F}"/>
              </a:ext>
            </a:extLst>
          </p:cNvPr>
          <p:cNvSpPr txBox="1"/>
          <p:nvPr/>
        </p:nvSpPr>
        <p:spPr>
          <a:xfrm>
            <a:off x="1658179" y="3196300"/>
            <a:ext cx="2984992" cy="400110"/>
          </a:xfrm>
          <a:prstGeom prst="rect">
            <a:avLst/>
          </a:prstGeom>
          <a:solidFill>
            <a:srgbClr val="C7D4CB"/>
          </a:solidFill>
          <a:ln w="57150">
            <a:noFill/>
          </a:ln>
        </p:spPr>
        <p:txBody>
          <a:bodyPr wrap="square" rtlCol="0">
            <a:spAutoFit/>
          </a:bodyPr>
          <a:lstStyle/>
          <a:p>
            <a:pPr lvl="0">
              <a:buClr>
                <a:srgbClr val="355F6B"/>
              </a:buClr>
            </a:pPr>
            <a:r>
              <a:rPr lang="en-US" sz="2000" dirty="0"/>
              <a:t>1. Introduction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EC017D-C6A0-B94A-8062-6AFE497168A1}"/>
              </a:ext>
            </a:extLst>
          </p:cNvPr>
          <p:cNvSpPr txBox="1"/>
          <p:nvPr/>
        </p:nvSpPr>
        <p:spPr>
          <a:xfrm>
            <a:off x="1664162" y="3814585"/>
            <a:ext cx="35450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2. Idea A (most important point)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91BCD9C-7DEA-F34A-900C-198CDF582672}"/>
              </a:ext>
            </a:extLst>
          </p:cNvPr>
          <p:cNvSpPr txBox="1"/>
          <p:nvPr/>
        </p:nvSpPr>
        <p:spPr>
          <a:xfrm>
            <a:off x="1664162" y="4424936"/>
            <a:ext cx="25274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3. Idea B (minor point)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473C4D5-0FC1-FD43-8254-910E8086F94B}"/>
              </a:ext>
            </a:extLst>
          </p:cNvPr>
          <p:cNvSpPr txBox="1"/>
          <p:nvPr/>
        </p:nvSpPr>
        <p:spPr>
          <a:xfrm>
            <a:off x="1664163" y="5043221"/>
            <a:ext cx="2524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4. Idea C (minor point)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85F4C6F-807E-414A-A7CF-D6EB1951656C}"/>
              </a:ext>
            </a:extLst>
          </p:cNvPr>
          <p:cNvSpPr txBox="1"/>
          <p:nvPr/>
        </p:nvSpPr>
        <p:spPr>
          <a:xfrm>
            <a:off x="1664162" y="5653572"/>
            <a:ext cx="1574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5. Conclusion</a:t>
            </a:r>
          </a:p>
        </p:txBody>
      </p:sp>
      <p:sp>
        <p:nvSpPr>
          <p:cNvPr id="24" name="Rectangle: Rounded Corners 9">
            <a:extLst>
              <a:ext uri="{FF2B5EF4-FFF2-40B4-BE49-F238E27FC236}">
                <a16:creationId xmlns:a16="http://schemas.microsoft.com/office/drawing/2014/main" id="{5CB28497-9B4B-3147-A99D-8D60B1D3CA20}"/>
              </a:ext>
            </a:extLst>
          </p:cNvPr>
          <p:cNvSpPr/>
          <p:nvPr/>
        </p:nvSpPr>
        <p:spPr>
          <a:xfrm>
            <a:off x="6306841" y="3073680"/>
            <a:ext cx="4361161" cy="2979999"/>
          </a:xfrm>
          <a:prstGeom prst="rect">
            <a:avLst/>
          </a:prstGeom>
          <a:solidFill>
            <a:srgbClr val="C7D4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91FEB4-0799-5442-8454-941386115101}"/>
              </a:ext>
            </a:extLst>
          </p:cNvPr>
          <p:cNvSpPr txBox="1"/>
          <p:nvPr/>
        </p:nvSpPr>
        <p:spPr>
          <a:xfrm>
            <a:off x="6673995" y="3196300"/>
            <a:ext cx="2984992" cy="40011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lvl="0">
              <a:buClr>
                <a:srgbClr val="355F6B"/>
              </a:buClr>
            </a:pPr>
            <a:r>
              <a:rPr lang="en-US" sz="2000" dirty="0"/>
              <a:t>1. Introduction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58DD2A0-CFD1-EF4F-A762-2A1E654E835E}"/>
              </a:ext>
            </a:extLst>
          </p:cNvPr>
          <p:cNvSpPr txBox="1"/>
          <p:nvPr/>
        </p:nvSpPr>
        <p:spPr>
          <a:xfrm>
            <a:off x="6679978" y="3814585"/>
            <a:ext cx="35450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2. Idea A (minor point)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5C72027-951A-6147-814E-8427A426672A}"/>
              </a:ext>
            </a:extLst>
          </p:cNvPr>
          <p:cNvSpPr txBox="1"/>
          <p:nvPr/>
        </p:nvSpPr>
        <p:spPr>
          <a:xfrm>
            <a:off x="6679978" y="4424936"/>
            <a:ext cx="25274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3. Idea B (minor point)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ED53811-0BDA-AF4E-84AE-D8453BB1A4B3}"/>
              </a:ext>
            </a:extLst>
          </p:cNvPr>
          <p:cNvSpPr txBox="1"/>
          <p:nvPr/>
        </p:nvSpPr>
        <p:spPr>
          <a:xfrm>
            <a:off x="6679979" y="5043221"/>
            <a:ext cx="3666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4. Idea C (most important point)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FD53A94-F7FB-D244-8C49-A6AD97ED0280}"/>
              </a:ext>
            </a:extLst>
          </p:cNvPr>
          <p:cNvSpPr txBox="1"/>
          <p:nvPr/>
        </p:nvSpPr>
        <p:spPr>
          <a:xfrm>
            <a:off x="6679978" y="5653572"/>
            <a:ext cx="1574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5. Conclusion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Order of Importance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2540000" y="1534892"/>
            <a:ext cx="711200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91591" y="2099295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Writers show importance with transitions like these: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DC1D365-D277-40E5-A1DC-4DF2FFDC8A44}"/>
              </a:ext>
            </a:extLst>
          </p:cNvPr>
          <p:cNvGrpSpPr/>
          <p:nvPr/>
        </p:nvGrpSpPr>
        <p:grpSpPr>
          <a:xfrm>
            <a:off x="2540000" y="3055164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8CB90A0-EE95-4D05-BD70-EEEB2E2F8649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0F28077-5A9C-45AB-A0F2-63889B37DCF4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Best of all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5C9FF20-6D58-4BB7-B747-729659B3B392}"/>
              </a:ext>
            </a:extLst>
          </p:cNvPr>
          <p:cNvGrpSpPr/>
          <p:nvPr/>
        </p:nvGrpSpPr>
        <p:grpSpPr>
          <a:xfrm>
            <a:off x="5216488" y="3047121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BCEA3ED-49CB-49A5-BD53-3CFF468E74A7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CB6E44D-ECB6-47B9-BDAB-F9A6B87B8EF2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Critically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D11F3C1-2D9C-4F1D-9AFC-9082FC9DAE15}"/>
              </a:ext>
            </a:extLst>
          </p:cNvPr>
          <p:cNvGrpSpPr/>
          <p:nvPr/>
        </p:nvGrpSpPr>
        <p:grpSpPr>
          <a:xfrm>
            <a:off x="7889983" y="3055165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82CB564-2C71-4ACE-BDA0-D6804B1667FF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5FDA05A-5613-4CD4-A545-4364ECE06416}"/>
                </a:ext>
              </a:extLst>
            </p:cNvPr>
            <p:cNvSpPr txBox="1"/>
            <p:nvPr/>
          </p:nvSpPr>
          <p:spPr>
            <a:xfrm>
              <a:off x="1991592" y="2101187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Foremost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7460A7B-D67A-4FD4-8F49-91C77FBDC715}"/>
              </a:ext>
            </a:extLst>
          </p:cNvPr>
          <p:cNvGrpSpPr/>
          <p:nvPr/>
        </p:nvGrpSpPr>
        <p:grpSpPr>
          <a:xfrm>
            <a:off x="2540000" y="4604843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8E7F2BE-46B2-4DE0-81BB-CCFA86D1EDF3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32B372F-6B53-4759-A740-ABC9F5C63669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Key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53B5518A-ED28-4C27-8DE9-C78385F51BE6}"/>
              </a:ext>
            </a:extLst>
          </p:cNvPr>
          <p:cNvSpPr/>
          <p:nvPr/>
        </p:nvSpPr>
        <p:spPr>
          <a:xfrm>
            <a:off x="5201333" y="4604841"/>
            <a:ext cx="1759020" cy="114152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CFB932A-BA7C-4D85-9122-548525F6E5EC}"/>
              </a:ext>
            </a:extLst>
          </p:cNvPr>
          <p:cNvSpPr txBox="1"/>
          <p:nvPr/>
        </p:nvSpPr>
        <p:spPr>
          <a:xfrm>
            <a:off x="5243838" y="4821659"/>
            <a:ext cx="1704320" cy="707886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Less importantly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5C3A84E-7454-4285-8A1E-59FE39704CD7}"/>
              </a:ext>
            </a:extLst>
          </p:cNvPr>
          <p:cNvSpPr/>
          <p:nvPr/>
        </p:nvSpPr>
        <p:spPr>
          <a:xfrm>
            <a:off x="7895000" y="4604843"/>
            <a:ext cx="1759020" cy="114152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00FFFF1-BCB9-4E22-8FE2-4BCE5F9BB4C9}"/>
              </a:ext>
            </a:extLst>
          </p:cNvPr>
          <p:cNvSpPr txBox="1"/>
          <p:nvPr/>
        </p:nvSpPr>
        <p:spPr>
          <a:xfrm>
            <a:off x="7949700" y="4821659"/>
            <a:ext cx="1704320" cy="707886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Most importantly</a:t>
            </a:r>
          </a:p>
        </p:txBody>
      </p:sp>
    </p:spTree>
    <p:extLst>
      <p:ext uri="{BB962C8B-B14F-4D97-AF65-F5344CB8AC3E}">
        <p14:creationId xmlns:p14="http://schemas.microsoft.com/office/powerpoint/2010/main" val="2802159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/>
          <p:nvPr/>
        </p:nvGrpSpPr>
        <p:grpSpPr>
          <a:xfrm>
            <a:off x="2528674" y="1379343"/>
            <a:ext cx="7296912" cy="545797"/>
            <a:chOff x="542923" y="1473431"/>
            <a:chExt cx="8058154" cy="806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5446" y="1614317"/>
              <a:ext cx="6893106" cy="386924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000" dirty="0"/>
                <a:t>Physical characteristics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2528674" y="2122368"/>
            <a:ext cx="7296912" cy="545797"/>
            <a:chOff x="542923" y="1334021"/>
            <a:chExt cx="8058154" cy="806935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125446" y="1544025"/>
              <a:ext cx="6893106" cy="386926"/>
            </a:xfrm>
            <a:prstGeom prst="rect">
              <a:avLst/>
            </a:prstGeom>
            <a:grpFill/>
          </p:spPr>
          <p:txBody>
            <a:bodyPr vert="horz" wrap="square" rtlCol="0" anchor="ctr">
              <a:spAutoFit/>
            </a:bodyPr>
            <a:lstStyle/>
            <a:p>
              <a:pPr algn="ctr"/>
              <a:r>
                <a:rPr lang="en-US" sz="2000" dirty="0"/>
                <a:t>Top to bottom, left to right, front to back</a:t>
              </a:r>
            </a:p>
          </p:txBody>
        </p:sp>
      </p:grpSp>
      <p:grpSp>
        <p:nvGrpSpPr>
          <p:cNvPr id="16" name="Group 3"/>
          <p:cNvGrpSpPr/>
          <p:nvPr/>
        </p:nvGrpSpPr>
        <p:grpSpPr>
          <a:xfrm>
            <a:off x="1524001" y="310766"/>
            <a:ext cx="9144000" cy="830858"/>
            <a:chOff x="-1" y="1016188"/>
            <a:chExt cx="9144000" cy="5225573"/>
          </a:xfrm>
        </p:grpSpPr>
        <p:sp>
          <p:nvSpPr>
            <p:cNvPr id="17" name="TextBox 1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Spatial Order</a:t>
              </a:r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: Rounded Corners 9">
            <a:extLst>
              <a:ext uri="{FF2B5EF4-FFF2-40B4-BE49-F238E27FC236}">
                <a16:creationId xmlns:a16="http://schemas.microsoft.com/office/drawing/2014/main" id="{CA0CBE77-E70D-8746-BC07-4DD401BBDA76}"/>
              </a:ext>
            </a:extLst>
          </p:cNvPr>
          <p:cNvSpPr/>
          <p:nvPr/>
        </p:nvSpPr>
        <p:spPr>
          <a:xfrm>
            <a:off x="3510129" y="2889072"/>
            <a:ext cx="5334001" cy="3330858"/>
          </a:xfrm>
          <a:prstGeom prst="rect">
            <a:avLst/>
          </a:prstGeom>
          <a:solidFill>
            <a:srgbClr val="C7D4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987F16-8A0D-3642-BDA0-CDA8BCE8119C}"/>
              </a:ext>
            </a:extLst>
          </p:cNvPr>
          <p:cNvSpPr txBox="1"/>
          <p:nvPr/>
        </p:nvSpPr>
        <p:spPr>
          <a:xfrm>
            <a:off x="4216048" y="3026675"/>
            <a:ext cx="4311630" cy="2805063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2400" dirty="0"/>
              <a:t>Introduction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2400" dirty="0"/>
              <a:t>Item on the left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2400" dirty="0"/>
              <a:t>Item in the center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2400" dirty="0"/>
              <a:t>Item on the right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2400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Spatial Order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2540000" y="1534893"/>
            <a:ext cx="7112000" cy="683374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91591" y="2000693"/>
              <a:ext cx="5274381" cy="40629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Descriptive writing often uses spatial order.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3491AF-0003-1B40-BD8C-57EFF028D9EC}"/>
              </a:ext>
            </a:extLst>
          </p:cNvPr>
          <p:cNvGrpSpPr/>
          <p:nvPr/>
        </p:nvGrpSpPr>
        <p:grpSpPr>
          <a:xfrm>
            <a:off x="2539998" y="2373899"/>
            <a:ext cx="7112000" cy="683374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8586591-E5E7-CD44-98E4-225686706229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100C1F5-1B76-6E45-AF7C-77E2065C9C24}"/>
                </a:ext>
              </a:extLst>
            </p:cNvPr>
            <p:cNvSpPr txBox="1"/>
            <p:nvPr/>
          </p:nvSpPr>
          <p:spPr>
            <a:xfrm>
              <a:off x="1991591" y="2000693"/>
              <a:ext cx="5274381" cy="40629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These transitions can signal spatial order: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58B7EAD-1E40-4DCD-B611-359F9BBE3D1F}"/>
              </a:ext>
            </a:extLst>
          </p:cNvPr>
          <p:cNvGrpSpPr/>
          <p:nvPr/>
        </p:nvGrpSpPr>
        <p:grpSpPr>
          <a:xfrm>
            <a:off x="2552195" y="3247175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4F0D9CF-140A-46F5-A251-77DC00F1CF33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6C54482-4C43-4FAE-B02B-E67AAAB75064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Above/below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A271004-A795-42CC-884B-6DE12B1E832E}"/>
              </a:ext>
            </a:extLst>
          </p:cNvPr>
          <p:cNvGrpSpPr/>
          <p:nvPr/>
        </p:nvGrpSpPr>
        <p:grpSpPr>
          <a:xfrm>
            <a:off x="5228683" y="3239132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F368B0E-3AA0-452B-968E-6605AC522816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BAC34D1-1D2A-4AFA-ADD0-6F244AFD29C5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Near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04B9847-6C91-478B-968D-D83340AF476E}"/>
              </a:ext>
            </a:extLst>
          </p:cNvPr>
          <p:cNvGrpSpPr/>
          <p:nvPr/>
        </p:nvGrpSpPr>
        <p:grpSpPr>
          <a:xfrm>
            <a:off x="7902178" y="3247176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688A855-B8A7-4281-8A68-99AC6B40C4CA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904C304-952B-4852-966C-84E7852CB286}"/>
                </a:ext>
              </a:extLst>
            </p:cNvPr>
            <p:cNvSpPr txBox="1"/>
            <p:nvPr/>
          </p:nvSpPr>
          <p:spPr>
            <a:xfrm>
              <a:off x="1991592" y="2101187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Next to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FA1A056-8F9A-4F1A-94AB-9810741FA593}"/>
              </a:ext>
            </a:extLst>
          </p:cNvPr>
          <p:cNvGrpSpPr/>
          <p:nvPr/>
        </p:nvGrpSpPr>
        <p:grpSpPr>
          <a:xfrm>
            <a:off x="2552195" y="4796854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193EEDD-CC58-49C3-9E59-FCBADCBF767C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AEAF1CF-461C-4D7C-B1D4-2A795F6054DE}"/>
                </a:ext>
              </a:extLst>
            </p:cNvPr>
            <p:cNvSpPr txBox="1"/>
            <p:nvPr/>
          </p:nvSpPr>
          <p:spPr>
            <a:xfrm>
              <a:off x="1976168" y="2019759"/>
              <a:ext cx="5274381" cy="4303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On the opposite side</a:t>
              </a: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A39B6D07-787F-4678-ACC5-D2E56F55740F}"/>
              </a:ext>
            </a:extLst>
          </p:cNvPr>
          <p:cNvSpPr/>
          <p:nvPr/>
        </p:nvSpPr>
        <p:spPr>
          <a:xfrm>
            <a:off x="5213528" y="4796852"/>
            <a:ext cx="1759020" cy="114152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980813D-DB83-43DD-B40D-B3D18BB72778}"/>
              </a:ext>
            </a:extLst>
          </p:cNvPr>
          <p:cNvSpPr txBox="1"/>
          <p:nvPr/>
        </p:nvSpPr>
        <p:spPr>
          <a:xfrm>
            <a:off x="5256033" y="5030645"/>
            <a:ext cx="1704320" cy="707886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To the right/left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AD677A4-36BC-484A-93AB-BE466BE924B2}"/>
              </a:ext>
            </a:extLst>
          </p:cNvPr>
          <p:cNvSpPr/>
          <p:nvPr/>
        </p:nvSpPr>
        <p:spPr>
          <a:xfrm>
            <a:off x="7907195" y="4796854"/>
            <a:ext cx="1759020" cy="114152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178AEFF-C41C-4A06-B1EF-56AA26DBC31E}"/>
              </a:ext>
            </a:extLst>
          </p:cNvPr>
          <p:cNvSpPr txBox="1"/>
          <p:nvPr/>
        </p:nvSpPr>
        <p:spPr>
          <a:xfrm>
            <a:off x="7961895" y="5123052"/>
            <a:ext cx="1704320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Under/over</a:t>
            </a:r>
          </a:p>
        </p:txBody>
      </p:sp>
    </p:spTree>
    <p:extLst>
      <p:ext uri="{BB962C8B-B14F-4D97-AF65-F5344CB8AC3E}">
        <p14:creationId xmlns:p14="http://schemas.microsoft.com/office/powerpoint/2010/main" val="2659086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/>
          <p:nvPr/>
        </p:nvGrpSpPr>
        <p:grpSpPr>
          <a:xfrm>
            <a:off x="2630248" y="1536522"/>
            <a:ext cx="7168572" cy="503192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06344" y="1880661"/>
              <a:ext cx="4531311" cy="400110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000" dirty="0"/>
                <a:t>Equally important main points</a:t>
              </a:r>
            </a:p>
          </p:txBody>
        </p:sp>
      </p:grpSp>
      <p:grpSp>
        <p:nvGrpSpPr>
          <p:cNvPr id="20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4" name="TextBox 23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Topical Order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: Rounded Corners 9">
            <a:extLst>
              <a:ext uri="{FF2B5EF4-FFF2-40B4-BE49-F238E27FC236}">
                <a16:creationId xmlns:a16="http://schemas.microsoft.com/office/drawing/2014/main" id="{DD313FB3-7056-CB4E-9CB1-F605132BA2C4}"/>
              </a:ext>
            </a:extLst>
          </p:cNvPr>
          <p:cNvSpPr/>
          <p:nvPr/>
        </p:nvSpPr>
        <p:spPr>
          <a:xfrm>
            <a:off x="4131734" y="2257712"/>
            <a:ext cx="4165600" cy="3397823"/>
          </a:xfrm>
          <a:prstGeom prst="rect">
            <a:avLst/>
          </a:prstGeom>
          <a:solidFill>
            <a:srgbClr val="C7D4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7E693AF-C528-5D48-BA05-6B2E85EE9F65}"/>
              </a:ext>
            </a:extLst>
          </p:cNvPr>
          <p:cNvSpPr txBox="1"/>
          <p:nvPr/>
        </p:nvSpPr>
        <p:spPr>
          <a:xfrm>
            <a:off x="5124862" y="2509989"/>
            <a:ext cx="2984992" cy="461665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lvl="0">
              <a:buClr>
                <a:srgbClr val="355F6B"/>
              </a:buClr>
            </a:pPr>
            <a:r>
              <a:rPr lang="en-US" sz="2400" dirty="0"/>
              <a:t>1. Introduction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F67F541-37F9-0F4B-AA91-09EA77826F75}"/>
              </a:ext>
            </a:extLst>
          </p:cNvPr>
          <p:cNvSpPr txBox="1"/>
          <p:nvPr/>
        </p:nvSpPr>
        <p:spPr>
          <a:xfrm>
            <a:off x="5130845" y="3128274"/>
            <a:ext cx="12731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2. Idea 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96F363C-5996-8846-BBFB-DDF5BE6BE796}"/>
              </a:ext>
            </a:extLst>
          </p:cNvPr>
          <p:cNvSpPr txBox="1"/>
          <p:nvPr/>
        </p:nvSpPr>
        <p:spPr>
          <a:xfrm>
            <a:off x="5130845" y="3738625"/>
            <a:ext cx="12618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3. Idea B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7B67B8B-AA7B-3946-9981-53513118F8E6}"/>
              </a:ext>
            </a:extLst>
          </p:cNvPr>
          <p:cNvSpPr txBox="1"/>
          <p:nvPr/>
        </p:nvSpPr>
        <p:spPr>
          <a:xfrm>
            <a:off x="5134051" y="4292160"/>
            <a:ext cx="12586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4. Idea C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72714B8-0643-E44B-BAF1-983A4DB31986}"/>
              </a:ext>
            </a:extLst>
          </p:cNvPr>
          <p:cNvSpPr txBox="1"/>
          <p:nvPr/>
        </p:nvSpPr>
        <p:spPr>
          <a:xfrm>
            <a:off x="5130846" y="4887011"/>
            <a:ext cx="18501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5. Conclusion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Topical Order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2540000" y="1534892"/>
            <a:ext cx="711200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91591" y="2099295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These transitions refer back to the main ideas: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DC1D365-D277-40E5-A1DC-4DF2FFDC8A44}"/>
              </a:ext>
            </a:extLst>
          </p:cNvPr>
          <p:cNvGrpSpPr/>
          <p:nvPr/>
        </p:nvGrpSpPr>
        <p:grpSpPr>
          <a:xfrm>
            <a:off x="3826189" y="2944632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8CB90A0-EE95-4D05-BD70-EEEB2E2F8649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0F28077-5A9C-45AB-A0F2-63889B37DCF4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For example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5C9FF20-6D58-4BB7-B747-729659B3B392}"/>
              </a:ext>
            </a:extLst>
          </p:cNvPr>
          <p:cNvGrpSpPr/>
          <p:nvPr/>
        </p:nvGrpSpPr>
        <p:grpSpPr>
          <a:xfrm>
            <a:off x="6502677" y="2936589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BCEA3ED-49CB-49A5-BD53-3CFF468E74A7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CB6E44D-ECB6-47B9-BDAB-F9A6B87B8EF2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To illustrate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D11F3C1-2D9C-4F1D-9AFC-9082FC9DAE15}"/>
              </a:ext>
            </a:extLst>
          </p:cNvPr>
          <p:cNvGrpSpPr/>
          <p:nvPr/>
        </p:nvGrpSpPr>
        <p:grpSpPr>
          <a:xfrm>
            <a:off x="3838384" y="4448817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82CB564-2C71-4ACE-BDA0-D6804B1667FF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5FDA05A-5613-4CD4-A545-4364ECE06416}"/>
                </a:ext>
              </a:extLst>
            </p:cNvPr>
            <p:cNvSpPr txBox="1"/>
            <p:nvPr/>
          </p:nvSpPr>
          <p:spPr>
            <a:xfrm>
              <a:off x="1991592" y="2101187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For instance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7460A7B-D67A-4FD4-8F49-91C77FBDC715}"/>
              </a:ext>
            </a:extLst>
          </p:cNvPr>
          <p:cNvGrpSpPr/>
          <p:nvPr/>
        </p:nvGrpSpPr>
        <p:grpSpPr>
          <a:xfrm>
            <a:off x="6502677" y="4448818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8E7F2BE-46B2-4DE0-81BB-CCFA86D1EDF3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32B372F-6B53-4759-A740-ABC9F5C63669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Another way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81863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91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Discuss these aspects of organizational patterns: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Considering the Order of Ideas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Cause and Effect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Chronological Order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Compare and Contrast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Order of Importance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Spatial Order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Topical Order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Organizational Patterns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: Rounded Corners 2">
            <a:extLst>
              <a:ext uri="{FF2B5EF4-FFF2-40B4-BE49-F238E27FC236}">
                <a16:creationId xmlns:a16="http://schemas.microsoft.com/office/drawing/2014/main" id="{7A142D60-7F70-BA46-9C08-72081E755B0C}"/>
              </a:ext>
            </a:extLst>
          </p:cNvPr>
          <p:cNvSpPr/>
          <p:nvPr/>
        </p:nvSpPr>
        <p:spPr>
          <a:xfrm>
            <a:off x="2643750" y="1578333"/>
            <a:ext cx="6904495" cy="4138043"/>
          </a:xfrm>
          <a:prstGeom prst="rect">
            <a:avLst/>
          </a:prstGeom>
          <a:solidFill>
            <a:srgbClr val="C7D4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5E3FB3-63CA-294E-883F-F8A9E98746D1}"/>
              </a:ext>
            </a:extLst>
          </p:cNvPr>
          <p:cNvSpPr txBox="1"/>
          <p:nvPr/>
        </p:nvSpPr>
        <p:spPr>
          <a:xfrm>
            <a:off x="2980263" y="2308526"/>
            <a:ext cx="62314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Writers can use different patterns to describe the same idea or topic. </a:t>
            </a:r>
          </a:p>
          <a:p>
            <a:r>
              <a:rPr lang="en-US" sz="2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Identifying a text’s organizational pattern will help you understand the information and the author’s purpose.</a:t>
            </a:r>
          </a:p>
        </p:txBody>
      </p:sp>
    </p:spTree>
    <p:extLst>
      <p:ext uri="{BB962C8B-B14F-4D97-AF65-F5344CB8AC3E}">
        <p14:creationId xmlns:p14="http://schemas.microsoft.com/office/powerpoint/2010/main" val="3454149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Considering the Order of Ideas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3270395" y="4036400"/>
            <a:ext cx="5530523" cy="109663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Transitions (words, phrases, or sentences that show relationships between ideas) help as well.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70398" y="2795323"/>
            <a:ext cx="5530523" cy="10737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Outlines help to identify organizational patterns.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270397" y="1486515"/>
            <a:ext cx="5530523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91591" y="1919683"/>
              <a:ext cx="5274381" cy="61742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Authors use organizational patterns to emphasize certain ideas, which helps them achieve their purpose or goal.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04804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17" name="TextBox 1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Cause and Effect</a:t>
              </a: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0414D8D2-7F1C-1B4C-8173-F2A66E1559D6}"/>
              </a:ext>
            </a:extLst>
          </p:cNvPr>
          <p:cNvSpPr/>
          <p:nvPr/>
        </p:nvSpPr>
        <p:spPr>
          <a:xfrm>
            <a:off x="2844798" y="1593057"/>
            <a:ext cx="6502400" cy="10737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Shows causal links between events, decisions, or situations and their consequences </a:t>
            </a:r>
          </a:p>
        </p:txBody>
      </p:sp>
      <p:sp>
        <p:nvSpPr>
          <p:cNvPr id="15" name="Rectangle: Rounded Corners 2">
            <a:extLst>
              <a:ext uri="{FF2B5EF4-FFF2-40B4-BE49-F238E27FC236}">
                <a16:creationId xmlns:a16="http://schemas.microsoft.com/office/drawing/2014/main" id="{267730EF-355F-4B4B-B453-2A40D6F47BB8}"/>
              </a:ext>
            </a:extLst>
          </p:cNvPr>
          <p:cNvSpPr/>
          <p:nvPr/>
        </p:nvSpPr>
        <p:spPr>
          <a:xfrm>
            <a:off x="3362342" y="2903915"/>
            <a:ext cx="5467315" cy="3395279"/>
          </a:xfrm>
          <a:prstGeom prst="rect">
            <a:avLst/>
          </a:prstGeom>
          <a:solidFill>
            <a:srgbClr val="C7D4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AD4EDC0-ED08-C44B-B97B-FDCCD66F7EFD}"/>
              </a:ext>
            </a:extLst>
          </p:cNvPr>
          <p:cNvSpPr txBox="1"/>
          <p:nvPr/>
        </p:nvSpPr>
        <p:spPr>
          <a:xfrm>
            <a:off x="3729496" y="3099487"/>
            <a:ext cx="2984992" cy="461665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lvl="0">
              <a:buClr>
                <a:srgbClr val="355F6B"/>
              </a:buClr>
            </a:pPr>
            <a:r>
              <a:rPr lang="en-US" sz="2400" dirty="0"/>
              <a:t>1. Introduction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7EC680-3C56-FD42-BF3B-BC0707C08A96}"/>
              </a:ext>
            </a:extLst>
          </p:cNvPr>
          <p:cNvSpPr txBox="1"/>
          <p:nvPr/>
        </p:nvSpPr>
        <p:spPr>
          <a:xfrm>
            <a:off x="3735479" y="3717772"/>
            <a:ext cx="6171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2. Cause or initial circumstances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3DACB73-1655-C54F-A4D3-F186C248ADC8}"/>
              </a:ext>
            </a:extLst>
          </p:cNvPr>
          <p:cNvSpPr txBox="1"/>
          <p:nvPr/>
        </p:nvSpPr>
        <p:spPr>
          <a:xfrm>
            <a:off x="3735479" y="4328123"/>
            <a:ext cx="3556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3. Effect or results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012971-4750-2040-99BA-1E2384E80498}"/>
              </a:ext>
            </a:extLst>
          </p:cNvPr>
          <p:cNvSpPr txBox="1"/>
          <p:nvPr/>
        </p:nvSpPr>
        <p:spPr>
          <a:xfrm>
            <a:off x="3735479" y="4946408"/>
            <a:ext cx="4339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4. Further explanation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8173831-3327-F64C-A850-BE7C052B6927}"/>
              </a:ext>
            </a:extLst>
          </p:cNvPr>
          <p:cNvSpPr txBox="1"/>
          <p:nvPr/>
        </p:nvSpPr>
        <p:spPr>
          <a:xfrm>
            <a:off x="3735479" y="5556759"/>
            <a:ext cx="26885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5. Conclusion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Cause and Effect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2540000" y="1534892"/>
            <a:ext cx="711200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91591" y="2009441"/>
              <a:ext cx="5274381" cy="4303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Watch for language describing circumstances or factors that then lead to a change or new circumstances.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DC1D365-D277-40E5-A1DC-4DF2FFDC8A44}"/>
              </a:ext>
            </a:extLst>
          </p:cNvPr>
          <p:cNvGrpSpPr/>
          <p:nvPr/>
        </p:nvGrpSpPr>
        <p:grpSpPr>
          <a:xfrm>
            <a:off x="2540000" y="3055164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8CB90A0-EE95-4D05-BD70-EEEB2E2F8649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0F28077-5A9C-45AB-A0F2-63889B37DCF4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Accordingly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5C9FF20-6D58-4BB7-B747-729659B3B392}"/>
              </a:ext>
            </a:extLst>
          </p:cNvPr>
          <p:cNvGrpSpPr/>
          <p:nvPr/>
        </p:nvGrpSpPr>
        <p:grpSpPr>
          <a:xfrm>
            <a:off x="5216488" y="3047121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BCEA3ED-49CB-49A5-BD53-3CFF468E74A7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CB6E44D-ECB6-47B9-BDAB-F9A6B87B8EF2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As a result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D11F3C1-2D9C-4F1D-9AFC-9082FC9DAE15}"/>
              </a:ext>
            </a:extLst>
          </p:cNvPr>
          <p:cNvGrpSpPr/>
          <p:nvPr/>
        </p:nvGrpSpPr>
        <p:grpSpPr>
          <a:xfrm>
            <a:off x="7889983" y="3055165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82CB564-2C71-4ACE-BDA0-D6804B1667FF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5FDA05A-5613-4CD4-A545-4364ECE06416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Because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7460A7B-D67A-4FD4-8F49-91C77FBDC715}"/>
              </a:ext>
            </a:extLst>
          </p:cNvPr>
          <p:cNvGrpSpPr/>
          <p:nvPr/>
        </p:nvGrpSpPr>
        <p:grpSpPr>
          <a:xfrm>
            <a:off x="2540000" y="4604843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8E7F2BE-46B2-4DE0-81BB-CCFA86D1EDF3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32B372F-6B53-4759-A740-ABC9F5C63669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Consequently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53B5518A-ED28-4C27-8DE9-C78385F51BE6}"/>
              </a:ext>
            </a:extLst>
          </p:cNvPr>
          <p:cNvSpPr/>
          <p:nvPr/>
        </p:nvSpPr>
        <p:spPr>
          <a:xfrm>
            <a:off x="5201333" y="4604841"/>
            <a:ext cx="1759020" cy="114152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CFB932A-BA7C-4D85-9122-548525F6E5EC}"/>
              </a:ext>
            </a:extLst>
          </p:cNvPr>
          <p:cNvSpPr txBox="1"/>
          <p:nvPr/>
        </p:nvSpPr>
        <p:spPr>
          <a:xfrm>
            <a:off x="5243838" y="4975549"/>
            <a:ext cx="1704320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Due to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5C3A84E-7454-4285-8A1E-59FE39704CD7}"/>
              </a:ext>
            </a:extLst>
          </p:cNvPr>
          <p:cNvSpPr/>
          <p:nvPr/>
        </p:nvSpPr>
        <p:spPr>
          <a:xfrm>
            <a:off x="7895000" y="4604843"/>
            <a:ext cx="1759020" cy="114152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00FFFF1-BCB9-4E22-8FE2-4BCE5F9BB4C9}"/>
              </a:ext>
            </a:extLst>
          </p:cNvPr>
          <p:cNvSpPr txBox="1"/>
          <p:nvPr/>
        </p:nvSpPr>
        <p:spPr>
          <a:xfrm>
            <a:off x="7922350" y="4975549"/>
            <a:ext cx="1704320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Therefore</a:t>
            </a:r>
          </a:p>
        </p:txBody>
      </p:sp>
    </p:spTree>
    <p:extLst>
      <p:ext uri="{BB962C8B-B14F-4D97-AF65-F5344CB8AC3E}">
        <p14:creationId xmlns:p14="http://schemas.microsoft.com/office/powerpoint/2010/main" val="4000877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/>
          <p:nvPr/>
        </p:nvGrpSpPr>
        <p:grpSpPr>
          <a:xfrm>
            <a:off x="2563926" y="1418485"/>
            <a:ext cx="7296912" cy="816713"/>
            <a:chOff x="542923" y="1473431"/>
            <a:chExt cx="8058154" cy="806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90921" y="1679238"/>
              <a:ext cx="7562157" cy="395320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000" dirty="0"/>
                <a:t>Arranges ideas or events in the order that they occur 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2555732" y="2360585"/>
            <a:ext cx="7305106" cy="816713"/>
            <a:chOff x="533874" y="1334021"/>
            <a:chExt cx="8067203" cy="806935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33874" y="1374373"/>
              <a:ext cx="8058154" cy="699411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000" dirty="0"/>
                <a:t>Narrative writing, like settings and characters, often signal chronological order.</a:t>
              </a:r>
            </a:p>
          </p:txBody>
        </p:sp>
      </p:grpSp>
      <p:grpSp>
        <p:nvGrpSpPr>
          <p:cNvPr id="16" name="Group 3"/>
          <p:cNvGrpSpPr/>
          <p:nvPr/>
        </p:nvGrpSpPr>
        <p:grpSpPr>
          <a:xfrm>
            <a:off x="1524001" y="310766"/>
            <a:ext cx="9144000" cy="830858"/>
            <a:chOff x="-1" y="1016188"/>
            <a:chExt cx="9144000" cy="5225573"/>
          </a:xfrm>
        </p:grpSpPr>
        <p:sp>
          <p:nvSpPr>
            <p:cNvPr id="17" name="TextBox 1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Chronological Order</a:t>
              </a:r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: Rounded Corners 10">
            <a:extLst>
              <a:ext uri="{FF2B5EF4-FFF2-40B4-BE49-F238E27FC236}">
                <a16:creationId xmlns:a16="http://schemas.microsoft.com/office/drawing/2014/main" id="{20129792-8DC6-1C49-9BE7-CD139BC0CE28}"/>
              </a:ext>
            </a:extLst>
          </p:cNvPr>
          <p:cNvSpPr/>
          <p:nvPr/>
        </p:nvSpPr>
        <p:spPr>
          <a:xfrm>
            <a:off x="3505199" y="3316969"/>
            <a:ext cx="5181600" cy="2598914"/>
          </a:xfrm>
          <a:prstGeom prst="rect">
            <a:avLst/>
          </a:prstGeom>
          <a:solidFill>
            <a:srgbClr val="C7D4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EAD0A2E-6F9C-8649-A752-F8419B93B95C}"/>
              </a:ext>
            </a:extLst>
          </p:cNvPr>
          <p:cNvSpPr txBox="1"/>
          <p:nvPr/>
        </p:nvSpPr>
        <p:spPr>
          <a:xfrm>
            <a:off x="4943473" y="3408052"/>
            <a:ext cx="2984992" cy="2308324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marL="457200" lvl="0" indent="-457200">
              <a:buAutoNum type="arabicPeriod"/>
            </a:pPr>
            <a:r>
              <a:rPr lang="en-US" sz="2400" dirty="0"/>
              <a:t>Introduction</a:t>
            </a:r>
          </a:p>
          <a:p>
            <a:pPr marL="457200" lvl="0" indent="-457200">
              <a:buAutoNum type="arabicPeriod"/>
            </a:pPr>
            <a:r>
              <a:rPr lang="en-US" sz="2400" dirty="0"/>
              <a:t>First event</a:t>
            </a:r>
          </a:p>
          <a:p>
            <a:pPr marL="457200" lvl="0" indent="-457200">
              <a:buAutoNum type="arabicPeriod"/>
            </a:pPr>
            <a:r>
              <a:rPr lang="en-US" sz="2400" dirty="0"/>
              <a:t>Next event</a:t>
            </a:r>
          </a:p>
          <a:p>
            <a:pPr marL="457200" lvl="0" indent="-457200">
              <a:buAutoNum type="arabicPeriod"/>
            </a:pPr>
            <a:r>
              <a:rPr lang="en-US" sz="2400" dirty="0"/>
              <a:t>Third event</a:t>
            </a:r>
          </a:p>
          <a:p>
            <a:pPr marL="457200" lvl="0" indent="-457200">
              <a:buAutoNum type="arabicPeriod"/>
            </a:pPr>
            <a:r>
              <a:rPr lang="en-US" sz="2400" dirty="0"/>
              <a:t>Final event</a:t>
            </a:r>
          </a:p>
          <a:p>
            <a:pPr marL="457200" lvl="0" indent="-457200">
              <a:buAutoNum type="arabicPeriod"/>
            </a:pPr>
            <a:r>
              <a:rPr lang="en-US" sz="2400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Chronological Order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2540000" y="1534892"/>
            <a:ext cx="711200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91591" y="2009441"/>
              <a:ext cx="5274381" cy="4303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Will often use transitions that help the reader follow the sequence of events or ideas, like: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DC1D365-D277-40E5-A1DC-4DF2FFDC8A44}"/>
              </a:ext>
            </a:extLst>
          </p:cNvPr>
          <p:cNvGrpSpPr/>
          <p:nvPr/>
        </p:nvGrpSpPr>
        <p:grpSpPr>
          <a:xfrm>
            <a:off x="2540000" y="2773613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8CB90A0-EE95-4D05-BD70-EEEB2E2F8649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0F28077-5A9C-45AB-A0F2-63889B37DCF4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After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5C9FF20-6D58-4BB7-B747-729659B3B392}"/>
              </a:ext>
            </a:extLst>
          </p:cNvPr>
          <p:cNvGrpSpPr/>
          <p:nvPr/>
        </p:nvGrpSpPr>
        <p:grpSpPr>
          <a:xfrm>
            <a:off x="5216488" y="2765570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BCEA3ED-49CB-49A5-BD53-3CFF468E74A7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CB6E44D-ECB6-47B9-BDAB-F9A6B87B8EF2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Finally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D11F3C1-2D9C-4F1D-9AFC-9082FC9DAE15}"/>
              </a:ext>
            </a:extLst>
          </p:cNvPr>
          <p:cNvGrpSpPr/>
          <p:nvPr/>
        </p:nvGrpSpPr>
        <p:grpSpPr>
          <a:xfrm>
            <a:off x="7889983" y="2773614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82CB564-2C71-4ACE-BDA0-D6804B1667FF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5FDA05A-5613-4CD4-A545-4364ECE06416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First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7460A7B-D67A-4FD4-8F49-91C77FBDC715}"/>
              </a:ext>
            </a:extLst>
          </p:cNvPr>
          <p:cNvGrpSpPr/>
          <p:nvPr/>
        </p:nvGrpSpPr>
        <p:grpSpPr>
          <a:xfrm>
            <a:off x="2540000" y="4051554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8E7F2BE-46B2-4DE0-81BB-CCFA86D1EDF3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32B372F-6B53-4759-A740-ABC9F5C63669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Furthermore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53B5518A-ED28-4C27-8DE9-C78385F51BE6}"/>
              </a:ext>
            </a:extLst>
          </p:cNvPr>
          <p:cNvSpPr/>
          <p:nvPr/>
        </p:nvSpPr>
        <p:spPr>
          <a:xfrm>
            <a:off x="5201333" y="4051552"/>
            <a:ext cx="1759020" cy="114152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CFB932A-BA7C-4D85-9122-548525F6E5EC}"/>
              </a:ext>
            </a:extLst>
          </p:cNvPr>
          <p:cNvSpPr txBox="1"/>
          <p:nvPr/>
        </p:nvSpPr>
        <p:spPr>
          <a:xfrm>
            <a:off x="5243838" y="4422260"/>
            <a:ext cx="1704320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Immediately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5C3A84E-7454-4285-8A1E-59FE39704CD7}"/>
              </a:ext>
            </a:extLst>
          </p:cNvPr>
          <p:cNvSpPr/>
          <p:nvPr/>
        </p:nvSpPr>
        <p:spPr>
          <a:xfrm>
            <a:off x="7895000" y="4051554"/>
            <a:ext cx="1759020" cy="114152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00FFFF1-BCB9-4E22-8FE2-4BCE5F9BB4C9}"/>
              </a:ext>
            </a:extLst>
          </p:cNvPr>
          <p:cNvSpPr txBox="1"/>
          <p:nvPr/>
        </p:nvSpPr>
        <p:spPr>
          <a:xfrm>
            <a:off x="7922350" y="4422260"/>
            <a:ext cx="1704320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Later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31D7FC5-A64F-4443-A0EF-5F4F9C5EFAC9}"/>
              </a:ext>
            </a:extLst>
          </p:cNvPr>
          <p:cNvGrpSpPr/>
          <p:nvPr/>
        </p:nvGrpSpPr>
        <p:grpSpPr>
          <a:xfrm>
            <a:off x="2552195" y="5329494"/>
            <a:ext cx="1759020" cy="1141523"/>
            <a:chOff x="1906952" y="1877637"/>
            <a:chExt cx="5443662" cy="693935"/>
          </a:xfrm>
          <a:solidFill>
            <a:srgbClr val="C7D4CB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1A149762-3FCF-49DD-B845-19A0BCEDFF58}"/>
                </a:ext>
              </a:extLst>
            </p:cNvPr>
            <p:cNvSpPr/>
            <p:nvPr/>
          </p:nvSpPr>
          <p:spPr>
            <a:xfrm>
              <a:off x="1906952" y="187763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2FAE4E6-829C-445E-817A-DA899D7152E7}"/>
                </a:ext>
              </a:extLst>
            </p:cNvPr>
            <p:cNvSpPr txBox="1"/>
            <p:nvPr/>
          </p:nvSpPr>
          <p:spPr>
            <a:xfrm>
              <a:off x="1944692" y="2102990"/>
              <a:ext cx="5274381" cy="243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Next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0E364738-537C-4C5D-8DF6-375DEC35DE05}"/>
              </a:ext>
            </a:extLst>
          </p:cNvPr>
          <p:cNvSpPr/>
          <p:nvPr/>
        </p:nvSpPr>
        <p:spPr>
          <a:xfrm>
            <a:off x="5213528" y="5329492"/>
            <a:ext cx="1759020" cy="114152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A8A5D32-8DBD-4503-B645-B362DEED72BC}"/>
              </a:ext>
            </a:extLst>
          </p:cNvPr>
          <p:cNvSpPr txBox="1"/>
          <p:nvPr/>
        </p:nvSpPr>
        <p:spPr>
          <a:xfrm>
            <a:off x="5256033" y="5700200"/>
            <a:ext cx="1704320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Second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B447DD9-7BBD-48EF-BED8-C8ADB46BC60D}"/>
              </a:ext>
            </a:extLst>
          </p:cNvPr>
          <p:cNvSpPr/>
          <p:nvPr/>
        </p:nvSpPr>
        <p:spPr>
          <a:xfrm>
            <a:off x="7907195" y="5329494"/>
            <a:ext cx="1759020" cy="114152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6320D11-83B9-408F-B0ED-A2C37DA80660}"/>
              </a:ext>
            </a:extLst>
          </p:cNvPr>
          <p:cNvSpPr txBox="1"/>
          <p:nvPr/>
        </p:nvSpPr>
        <p:spPr>
          <a:xfrm>
            <a:off x="7934545" y="5700200"/>
            <a:ext cx="1704320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Then</a:t>
            </a:r>
          </a:p>
        </p:txBody>
      </p:sp>
    </p:spTree>
    <p:extLst>
      <p:ext uri="{BB962C8B-B14F-4D97-AF65-F5344CB8AC3E}">
        <p14:creationId xmlns:p14="http://schemas.microsoft.com/office/powerpoint/2010/main" val="3389559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Compare and Contrast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2291769" y="1530176"/>
            <a:ext cx="7608462" cy="1401937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17" name="Group 16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3" name="Rectangle 22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4212872" y="2667735"/>
                <a:ext cx="751943" cy="1644484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tx1"/>
                    </a:solidFill>
                  </a:rPr>
                  <a:t>&amp;</a:t>
                </a:r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789054" y="2142969"/>
              <a:ext cx="3325552" cy="197036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Similarities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057478" y="2142969"/>
              <a:ext cx="3325552" cy="197036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Differences</a:t>
              </a:r>
            </a:p>
          </p:txBody>
        </p:sp>
      </p:grpSp>
      <p:sp>
        <p:nvSpPr>
          <p:cNvPr id="13" name="Rectangle: Rounded Corners 9">
            <a:extLst>
              <a:ext uri="{FF2B5EF4-FFF2-40B4-BE49-F238E27FC236}">
                <a16:creationId xmlns:a16="http://schemas.microsoft.com/office/drawing/2014/main" id="{67927B5F-A65F-7F45-B715-1FA3F9C12930}"/>
              </a:ext>
            </a:extLst>
          </p:cNvPr>
          <p:cNvSpPr/>
          <p:nvPr/>
        </p:nvSpPr>
        <p:spPr>
          <a:xfrm>
            <a:off x="3329252" y="3288165"/>
            <a:ext cx="5615953" cy="3134955"/>
          </a:xfrm>
          <a:prstGeom prst="rect">
            <a:avLst/>
          </a:prstGeom>
          <a:solidFill>
            <a:srgbClr val="C7D4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FE1D96-3144-624D-B805-95F98E0FA4F5}"/>
              </a:ext>
            </a:extLst>
          </p:cNvPr>
          <p:cNvSpPr txBox="1"/>
          <p:nvPr/>
        </p:nvSpPr>
        <p:spPr>
          <a:xfrm>
            <a:off x="3696406" y="3374943"/>
            <a:ext cx="2984992" cy="461665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lvl="0">
              <a:buClr>
                <a:srgbClr val="355F6B"/>
              </a:buClr>
            </a:pPr>
            <a:r>
              <a:rPr lang="en-US" sz="2400" dirty="0"/>
              <a:t>1. Introduction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41F7216-7432-9A4C-995E-1F3756E00B84}"/>
              </a:ext>
            </a:extLst>
          </p:cNvPr>
          <p:cNvSpPr txBox="1"/>
          <p:nvPr/>
        </p:nvSpPr>
        <p:spPr>
          <a:xfrm>
            <a:off x="3702389" y="3993228"/>
            <a:ext cx="3095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2. Description of Idea 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C29E593-A6F0-994A-A701-72906B70935B}"/>
              </a:ext>
            </a:extLst>
          </p:cNvPr>
          <p:cNvSpPr txBox="1"/>
          <p:nvPr/>
        </p:nvSpPr>
        <p:spPr>
          <a:xfrm>
            <a:off x="3702389" y="4603579"/>
            <a:ext cx="3084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3. Description of Idea B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64B9659-DD81-654F-97DF-F424F864FBE5}"/>
              </a:ext>
            </a:extLst>
          </p:cNvPr>
          <p:cNvSpPr txBox="1"/>
          <p:nvPr/>
        </p:nvSpPr>
        <p:spPr>
          <a:xfrm>
            <a:off x="3702389" y="5221864"/>
            <a:ext cx="4705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4. Differences between Idea A and B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FE4CC96-B11C-6642-9153-1F4370A44135}"/>
              </a:ext>
            </a:extLst>
          </p:cNvPr>
          <p:cNvSpPr txBox="1"/>
          <p:nvPr/>
        </p:nvSpPr>
        <p:spPr>
          <a:xfrm>
            <a:off x="3702389" y="5832215"/>
            <a:ext cx="18501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5. Conclusion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scene3d>
          <a:camera prst="orthographicFront">
            <a:rot lat="0" lon="0" rev="900000"/>
          </a:camera>
          <a:lightRig rig="threePt" dir="t"/>
        </a:scene3d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13463</TotalTime>
  <Words>576</Words>
  <Application>Microsoft Office PowerPoint</Application>
  <PresentationFormat>Widescreen</PresentationFormat>
  <Paragraphs>140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Herbert</dc:creator>
  <cp:lastModifiedBy>Kenneth Hanson</cp:lastModifiedBy>
  <cp:revision>93</cp:revision>
  <dcterms:created xsi:type="dcterms:W3CDTF">2015-06-26T18:56:17Z</dcterms:created>
  <dcterms:modified xsi:type="dcterms:W3CDTF">2021-11-23T21:45:26Z</dcterms:modified>
</cp:coreProperties>
</file>