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369" r:id="rId4"/>
    <p:sldId id="261" r:id="rId5"/>
    <p:sldId id="370" r:id="rId6"/>
    <p:sldId id="282" r:id="rId7"/>
    <p:sldId id="280" r:id="rId8"/>
    <p:sldId id="283" r:id="rId9"/>
    <p:sldId id="285" r:id="rId10"/>
    <p:sldId id="286" r:id="rId11"/>
    <p:sldId id="287"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86546"/>
    <a:srgbClr val="627981"/>
    <a:srgbClr val="82959E"/>
    <a:srgbClr val="5F727B"/>
    <a:srgbClr val="F2E2D2"/>
    <a:srgbClr val="C9D1D5"/>
    <a:srgbClr val="BAC5CA"/>
    <a:srgbClr val="435157"/>
    <a:srgbClr val="2F393D"/>
    <a:srgbClr val="D1AD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02" autoAdjust="0"/>
    <p:restoredTop sz="93482" autoAdjust="0"/>
  </p:normalViewPr>
  <p:slideViewPr>
    <p:cSldViewPr snapToGrid="0">
      <p:cViewPr varScale="1">
        <p:scale>
          <a:sx n="90" d="100"/>
          <a:sy n="90" d="100"/>
        </p:scale>
        <p:origin x="120"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5BB531-56BB-4148-A036-7575D5879AA7}" type="datetimeFigureOut">
              <a:rPr lang="en-US" smtClean="0"/>
              <a:t>11/23/2021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803959-60EB-4361-A223-7DFAF74CE3F9}" type="slidenum">
              <a:rPr lang="en-US" smtClean="0"/>
              <a:t>‹#›</a:t>
            </a:fld>
            <a:endParaRPr lang="en-US" dirty="0"/>
          </a:p>
        </p:txBody>
      </p:sp>
    </p:spTree>
    <p:extLst>
      <p:ext uri="{BB962C8B-B14F-4D97-AF65-F5344CB8AC3E}">
        <p14:creationId xmlns:p14="http://schemas.microsoft.com/office/powerpoint/2010/main" val="982908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11/23/2021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11/23/2021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007268" y="2202621"/>
            <a:ext cx="10177463"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Understanding Purpose, Audience, and Tone</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Is the Tone?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815872"/>
            <a:ext cx="8058154" cy="3148959"/>
            <a:chOff x="542923" y="1849761"/>
            <a:chExt cx="8058154" cy="693935"/>
          </a:xfrm>
          <a:solidFill>
            <a:srgbClr val="386546"/>
          </a:solidFill>
        </p:grpSpPr>
        <p:sp>
          <p:nvSpPr>
            <p:cNvPr id="9" name="Rectangle: Rounded Corners 8"/>
            <p:cNvSpPr/>
            <p:nvPr/>
          </p:nvSpPr>
          <p:spPr>
            <a:xfrm>
              <a:off x="542923" y="1849761"/>
              <a:ext cx="8058154" cy="693935"/>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p:cNvSpPr txBox="1"/>
            <p:nvPr/>
          </p:nvSpPr>
          <p:spPr>
            <a:xfrm>
              <a:off x="633045" y="1997707"/>
              <a:ext cx="7807571" cy="377133"/>
            </a:xfrm>
            <a:prstGeom prst="rect">
              <a:avLst/>
            </a:prstGeom>
            <a:grpFill/>
          </p:spPr>
          <p:txBody>
            <a:bodyPr wrap="square" rtlCol="0" anchor="ctr">
              <a:spAutoFit/>
            </a:bodyPr>
            <a:lstStyle/>
            <a:p>
              <a:pPr algn="ctr">
                <a:lnSpc>
                  <a:spcPct val="150000"/>
                </a:lnSpc>
              </a:pPr>
              <a:r>
                <a:rPr lang="en-US" i="1" dirty="0">
                  <a:solidFill>
                    <a:schemeClr val="bg1"/>
                  </a:solidFill>
                </a:rPr>
                <a:t>Upon completion of choosing the sample from the population, the sample was, again, randomly divided into two equal groups for treatment and control. Once the sample was selected, the authors began to design the rest of the experiment, with emphasis on validity and reliability of the measuring tool chosen.</a:t>
              </a:r>
            </a:p>
          </p:txBody>
        </p:sp>
      </p:grpSp>
    </p:spTree>
    <p:extLst>
      <p:ext uri="{BB962C8B-B14F-4D97-AF65-F5344CB8AC3E}">
        <p14:creationId xmlns:p14="http://schemas.microsoft.com/office/powerpoint/2010/main" val="1935053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1200329"/>
          </a:xfrm>
          <a:prstGeom prst="rect">
            <a:avLst/>
          </a:prstGeom>
          <a:noFill/>
        </p:spPr>
        <p:txBody>
          <a:bodyPr wrap="square" rtlCol="0">
            <a:spAutoFit/>
          </a:bodyPr>
          <a:lstStyle/>
          <a:p>
            <a:pPr marL="342900" indent="-342900">
              <a:buFont typeface="Arial" panose="020B0604020202020204" pitchFamily="34" charset="0"/>
              <a:buChar char="•"/>
            </a:pPr>
            <a:r>
              <a:rPr lang="en-US" sz="2400" dirty="0"/>
              <a:t>Examining an author’s intended purpose</a:t>
            </a:r>
          </a:p>
          <a:p>
            <a:pPr marL="342900" indent="-342900">
              <a:buFont typeface="Arial" panose="020B0604020202020204" pitchFamily="34" charset="0"/>
              <a:buChar char="•"/>
            </a:pPr>
            <a:r>
              <a:rPr lang="en-US" sz="2400" dirty="0"/>
              <a:t>Considering an author’s audience</a:t>
            </a:r>
          </a:p>
          <a:p>
            <a:pPr marL="342900" indent="-342900">
              <a:buFont typeface="Arial" panose="020B0604020202020204" pitchFamily="34" charset="0"/>
              <a:buChar char="•"/>
            </a:pPr>
            <a:r>
              <a:rPr lang="en-US" sz="2400" dirty="0"/>
              <a:t>Recognizing an author’s tone</a:t>
            </a:r>
          </a:p>
        </p:txBody>
      </p:sp>
    </p:spTree>
    <p:extLst>
      <p:ext uri="{BB962C8B-B14F-4D97-AF65-F5344CB8AC3E}">
        <p14:creationId xmlns:p14="http://schemas.microsoft.com/office/powerpoint/2010/main" val="418905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Writing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4074806"/>
            <a:ext cx="8058154" cy="1067579"/>
            <a:chOff x="542923" y="1736761"/>
            <a:chExt cx="8058154" cy="806935"/>
          </a:xfrm>
          <a:solidFill>
            <a:srgbClr val="386546"/>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5" name="TextBox 24"/>
            <p:cNvSpPr txBox="1"/>
            <p:nvPr/>
          </p:nvSpPr>
          <p:spPr>
            <a:xfrm>
              <a:off x="633042" y="1919054"/>
              <a:ext cx="7807571" cy="442005"/>
            </a:xfrm>
            <a:prstGeom prst="rect">
              <a:avLst/>
            </a:prstGeom>
            <a:grpFill/>
          </p:spPr>
          <p:txBody>
            <a:bodyPr wrap="square" rtlCol="0">
              <a:spAutoFit/>
            </a:bodyPr>
            <a:lstStyle/>
            <a:p>
              <a:r>
                <a:rPr lang="en-US" sz="3200" dirty="0">
                  <a:solidFill>
                    <a:schemeClr val="bg1"/>
                  </a:solidFill>
                </a:rPr>
                <a:t>Tone</a:t>
              </a:r>
              <a:endParaRPr lang="en-US" sz="2000" dirty="0">
                <a:solidFill>
                  <a:schemeClr val="bg1"/>
                </a:solidFill>
              </a:endParaRPr>
            </a:p>
          </p:txBody>
        </p:sp>
      </p:grpSp>
      <p:grpSp>
        <p:nvGrpSpPr>
          <p:cNvPr id="31" name="Group 30"/>
          <p:cNvGrpSpPr/>
          <p:nvPr/>
        </p:nvGrpSpPr>
        <p:grpSpPr>
          <a:xfrm>
            <a:off x="2066922" y="2828358"/>
            <a:ext cx="8058154" cy="1067579"/>
            <a:chOff x="542923" y="1736761"/>
            <a:chExt cx="8058154" cy="806935"/>
          </a:xfrm>
          <a:solidFill>
            <a:srgbClr val="386546"/>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3" name="TextBox 32"/>
            <p:cNvSpPr txBox="1"/>
            <p:nvPr/>
          </p:nvSpPr>
          <p:spPr>
            <a:xfrm>
              <a:off x="633043" y="1916882"/>
              <a:ext cx="7807571" cy="442005"/>
            </a:xfrm>
            <a:prstGeom prst="rect">
              <a:avLst/>
            </a:prstGeom>
            <a:grpFill/>
          </p:spPr>
          <p:txBody>
            <a:bodyPr wrap="square" rtlCol="0">
              <a:spAutoFit/>
            </a:bodyPr>
            <a:lstStyle/>
            <a:p>
              <a:r>
                <a:rPr lang="en-US" sz="3200" dirty="0">
                  <a:solidFill>
                    <a:schemeClr val="bg1"/>
                  </a:solidFill>
                </a:rPr>
                <a:t>Audience</a:t>
              </a:r>
            </a:p>
          </p:txBody>
        </p:sp>
      </p:grpSp>
      <p:grpSp>
        <p:nvGrpSpPr>
          <p:cNvPr id="34" name="Group 33"/>
          <p:cNvGrpSpPr/>
          <p:nvPr/>
        </p:nvGrpSpPr>
        <p:grpSpPr>
          <a:xfrm>
            <a:off x="2066922" y="1579037"/>
            <a:ext cx="8058154" cy="1067579"/>
            <a:chOff x="542923" y="1736761"/>
            <a:chExt cx="8058154" cy="806935"/>
          </a:xfrm>
          <a:solidFill>
            <a:srgbClr val="386546"/>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6" name="TextBox 35"/>
            <p:cNvSpPr txBox="1"/>
            <p:nvPr/>
          </p:nvSpPr>
          <p:spPr>
            <a:xfrm>
              <a:off x="633041" y="1972007"/>
              <a:ext cx="7807571" cy="442005"/>
            </a:xfrm>
            <a:prstGeom prst="rect">
              <a:avLst/>
            </a:prstGeom>
            <a:grpFill/>
          </p:spPr>
          <p:txBody>
            <a:bodyPr wrap="square" rtlCol="0">
              <a:spAutoFit/>
            </a:bodyPr>
            <a:lstStyle/>
            <a:p>
              <a:r>
                <a:rPr lang="en-US" sz="3200" dirty="0">
                  <a:solidFill>
                    <a:schemeClr val="bg1"/>
                  </a:solidFill>
                </a:rPr>
                <a:t>Purpose</a:t>
              </a:r>
              <a:endParaRPr lang="en-US" sz="2000" dirty="0">
                <a:solidFill>
                  <a:schemeClr val="bg1"/>
                </a:solidFill>
              </a:endParaRPr>
            </a:p>
          </p:txBody>
        </p:sp>
      </p:grpSp>
    </p:spTree>
    <p:extLst>
      <p:ext uri="{BB962C8B-B14F-4D97-AF65-F5344CB8AC3E}">
        <p14:creationId xmlns:p14="http://schemas.microsoft.com/office/powerpoint/2010/main" val="4008944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Examining an Author’s Purpose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4579764"/>
            <a:ext cx="8058154" cy="1067579"/>
            <a:chOff x="542923" y="1736761"/>
            <a:chExt cx="8058154" cy="806935"/>
          </a:xfrm>
          <a:solidFill>
            <a:srgbClr val="386546"/>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5" name="TextBox 24"/>
            <p:cNvSpPr txBox="1"/>
            <p:nvPr/>
          </p:nvSpPr>
          <p:spPr>
            <a:xfrm>
              <a:off x="633041" y="1826000"/>
              <a:ext cx="7807571" cy="628113"/>
            </a:xfrm>
            <a:prstGeom prst="rect">
              <a:avLst/>
            </a:prstGeom>
            <a:grpFill/>
          </p:spPr>
          <p:txBody>
            <a:bodyPr wrap="square" rtlCol="0">
              <a:spAutoFit/>
            </a:bodyPr>
            <a:lstStyle/>
            <a:p>
              <a:r>
                <a:rPr lang="en-US" sz="2400" dirty="0">
                  <a:solidFill>
                    <a:schemeClr val="bg1"/>
                  </a:solidFill>
                </a:rPr>
                <a:t>Many texts in academic and professions settings use combined purposes.</a:t>
              </a:r>
            </a:p>
          </p:txBody>
        </p:sp>
      </p:grpSp>
      <p:grpSp>
        <p:nvGrpSpPr>
          <p:cNvPr id="31" name="Group 30"/>
          <p:cNvGrpSpPr/>
          <p:nvPr/>
        </p:nvGrpSpPr>
        <p:grpSpPr>
          <a:xfrm>
            <a:off x="2066922" y="2828361"/>
            <a:ext cx="8058154" cy="1570137"/>
            <a:chOff x="542923" y="1736759"/>
            <a:chExt cx="8058154" cy="1186795"/>
          </a:xfrm>
          <a:solidFill>
            <a:srgbClr val="386546"/>
          </a:solidFill>
        </p:grpSpPr>
        <p:sp>
          <p:nvSpPr>
            <p:cNvPr id="32" name="Rectangle 31"/>
            <p:cNvSpPr/>
            <p:nvPr/>
          </p:nvSpPr>
          <p:spPr>
            <a:xfrm>
              <a:off x="542923" y="1736759"/>
              <a:ext cx="8058154" cy="11864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3" name="TextBox 32"/>
            <p:cNvSpPr txBox="1"/>
            <p:nvPr/>
          </p:nvSpPr>
          <p:spPr>
            <a:xfrm>
              <a:off x="635164" y="1737120"/>
              <a:ext cx="7807571" cy="1186434"/>
            </a:xfrm>
            <a:prstGeom prst="rect">
              <a:avLst/>
            </a:prstGeom>
            <a:grpFill/>
          </p:spPr>
          <p:txBody>
            <a:bodyPr wrap="square" rtlCol="0">
              <a:spAutoFit/>
            </a:bodyPr>
            <a:lstStyle/>
            <a:p>
              <a:r>
                <a:rPr lang="en-US" sz="2400" dirty="0">
                  <a:solidFill>
                    <a:schemeClr val="bg1"/>
                  </a:solidFill>
                </a:rPr>
                <a:t>Examples of purposes for writing are:</a:t>
              </a:r>
            </a:p>
            <a:p>
              <a:pPr marL="285750" lvl="0" indent="-285750">
                <a:buFont typeface="Arial" panose="020B0604020202020204" pitchFamily="34" charset="0"/>
                <a:buChar char="•"/>
              </a:pPr>
              <a:r>
                <a:rPr lang="en-US" sz="2400" dirty="0">
                  <a:solidFill>
                    <a:schemeClr val="bg1"/>
                  </a:solidFill>
                </a:rPr>
                <a:t>To inform</a:t>
              </a:r>
            </a:p>
            <a:p>
              <a:pPr marL="285750" lvl="0" indent="-285750">
                <a:buFont typeface="Arial" panose="020B0604020202020204" pitchFamily="34" charset="0"/>
                <a:buChar char="•"/>
              </a:pPr>
              <a:r>
                <a:rPr lang="en-US" sz="2400" dirty="0">
                  <a:solidFill>
                    <a:schemeClr val="bg1"/>
                  </a:solidFill>
                </a:rPr>
                <a:t>To convince</a:t>
              </a:r>
            </a:p>
            <a:p>
              <a:pPr marL="285750" lvl="0" indent="-285750">
                <a:buFont typeface="Arial" panose="020B0604020202020204" pitchFamily="34" charset="0"/>
                <a:buChar char="•"/>
              </a:pPr>
              <a:r>
                <a:rPr lang="en-US" sz="2400" dirty="0">
                  <a:solidFill>
                    <a:schemeClr val="bg1"/>
                  </a:solidFill>
                </a:rPr>
                <a:t>To discuss without influencing</a:t>
              </a:r>
            </a:p>
          </p:txBody>
        </p:sp>
      </p:grpSp>
      <p:grpSp>
        <p:nvGrpSpPr>
          <p:cNvPr id="34" name="Group 33"/>
          <p:cNvGrpSpPr/>
          <p:nvPr/>
        </p:nvGrpSpPr>
        <p:grpSpPr>
          <a:xfrm>
            <a:off x="2066922" y="1579037"/>
            <a:ext cx="8058154" cy="1067579"/>
            <a:chOff x="542923" y="1736761"/>
            <a:chExt cx="8058154" cy="806935"/>
          </a:xfrm>
          <a:solidFill>
            <a:srgbClr val="386546"/>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6" name="TextBox 35"/>
            <p:cNvSpPr txBox="1"/>
            <p:nvPr/>
          </p:nvSpPr>
          <p:spPr>
            <a:xfrm>
              <a:off x="633041" y="1826000"/>
              <a:ext cx="7807571" cy="628113"/>
            </a:xfrm>
            <a:prstGeom prst="rect">
              <a:avLst/>
            </a:prstGeom>
            <a:grpFill/>
          </p:spPr>
          <p:txBody>
            <a:bodyPr wrap="square" rtlCol="0">
              <a:spAutoFit/>
            </a:bodyPr>
            <a:lstStyle/>
            <a:p>
              <a:r>
                <a:rPr lang="en-US" sz="2400" dirty="0">
                  <a:solidFill>
                    <a:schemeClr val="bg1"/>
                  </a:solidFill>
                </a:rPr>
                <a:t>To understand a text, you must examine the writer's purpose, or goal, for writing it.</a:t>
              </a:r>
            </a:p>
          </p:txBody>
        </p:sp>
      </p:grpSp>
    </p:spTree>
    <p:extLst>
      <p:ext uri="{BB962C8B-B14F-4D97-AF65-F5344CB8AC3E}">
        <p14:creationId xmlns:p14="http://schemas.microsoft.com/office/powerpoint/2010/main" val="3142093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Context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428607" y="1633966"/>
            <a:ext cx="2872443" cy="1617913"/>
            <a:chOff x="1149291" y="1753237"/>
            <a:chExt cx="2080340" cy="1617913"/>
          </a:xfrm>
          <a:solidFill>
            <a:srgbClr val="386546"/>
          </a:solidFill>
        </p:grpSpPr>
        <p:sp>
          <p:nvSpPr>
            <p:cNvPr id="9" name="Rectangle 8"/>
            <p:cNvSpPr/>
            <p:nvPr/>
          </p:nvSpPr>
          <p:spPr>
            <a:xfrm>
              <a:off x="1149291" y="1753237"/>
              <a:ext cx="2080340" cy="161791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TextBox 9"/>
            <p:cNvSpPr txBox="1"/>
            <p:nvPr/>
          </p:nvSpPr>
          <p:spPr>
            <a:xfrm>
              <a:off x="1357203" y="2165050"/>
              <a:ext cx="1664514" cy="783193"/>
            </a:xfrm>
            <a:prstGeom prst="roundRect">
              <a:avLst/>
            </a:prstGeom>
            <a:grpFill/>
          </p:spPr>
          <p:txBody>
            <a:bodyPr wrap="square" rtlCol="0" anchor="ctr">
              <a:spAutoFit/>
            </a:bodyPr>
            <a:lstStyle/>
            <a:p>
              <a:pPr algn="ctr"/>
              <a:r>
                <a:rPr lang="en-US" sz="2000" dirty="0">
                  <a:solidFill>
                    <a:schemeClr val="bg1"/>
                  </a:solidFill>
                </a:rPr>
                <a:t>What do I know about author?</a:t>
              </a:r>
            </a:p>
          </p:txBody>
        </p:sp>
      </p:grpSp>
      <p:grpSp>
        <p:nvGrpSpPr>
          <p:cNvPr id="11" name="Group 10"/>
          <p:cNvGrpSpPr/>
          <p:nvPr/>
        </p:nvGrpSpPr>
        <p:grpSpPr>
          <a:xfrm>
            <a:off x="3632136" y="4225669"/>
            <a:ext cx="2297451" cy="1617913"/>
            <a:chOff x="5914363" y="1747690"/>
            <a:chExt cx="2080340" cy="1617913"/>
          </a:xfrm>
          <a:solidFill>
            <a:srgbClr val="386546"/>
          </a:solidFill>
        </p:grpSpPr>
        <p:sp>
          <p:nvSpPr>
            <p:cNvPr id="12" name="Rectangle 11"/>
            <p:cNvSpPr/>
            <p:nvPr/>
          </p:nvSpPr>
          <p:spPr>
            <a:xfrm>
              <a:off x="5914363" y="1747690"/>
              <a:ext cx="2080340" cy="161791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TextBox 12"/>
            <p:cNvSpPr txBox="1"/>
            <p:nvPr/>
          </p:nvSpPr>
          <p:spPr>
            <a:xfrm>
              <a:off x="5975366" y="2009494"/>
              <a:ext cx="1958332" cy="1123712"/>
            </a:xfrm>
            <a:prstGeom prst="roundRect">
              <a:avLst/>
            </a:prstGeom>
            <a:grpFill/>
          </p:spPr>
          <p:txBody>
            <a:bodyPr wrap="square" rtlCol="0" anchor="ctr">
              <a:spAutoFit/>
            </a:bodyPr>
            <a:lstStyle/>
            <a:p>
              <a:pPr algn="ctr"/>
              <a:r>
                <a:rPr lang="en-US" sz="2000" dirty="0">
                  <a:solidFill>
                    <a:schemeClr val="bg1"/>
                  </a:solidFill>
                </a:rPr>
                <a:t>Was it published online and/or in print?</a:t>
              </a:r>
            </a:p>
          </p:txBody>
        </p:sp>
      </p:grpSp>
      <p:grpSp>
        <p:nvGrpSpPr>
          <p:cNvPr id="14" name="Group 13"/>
          <p:cNvGrpSpPr/>
          <p:nvPr/>
        </p:nvGrpSpPr>
        <p:grpSpPr>
          <a:xfrm>
            <a:off x="940167" y="4222271"/>
            <a:ext cx="2297451" cy="1617913"/>
            <a:chOff x="1149290" y="3617528"/>
            <a:chExt cx="2080340" cy="1617913"/>
          </a:xfrm>
          <a:solidFill>
            <a:srgbClr val="386546"/>
          </a:solidFill>
        </p:grpSpPr>
        <p:sp>
          <p:nvSpPr>
            <p:cNvPr id="15" name="Rectangle 14"/>
            <p:cNvSpPr/>
            <p:nvPr/>
          </p:nvSpPr>
          <p:spPr>
            <a:xfrm>
              <a:off x="1149290" y="3617528"/>
              <a:ext cx="2080340" cy="161791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6" name="TextBox 15"/>
            <p:cNvSpPr txBox="1"/>
            <p:nvPr/>
          </p:nvSpPr>
          <p:spPr>
            <a:xfrm>
              <a:off x="1357203" y="4036863"/>
              <a:ext cx="1664514" cy="783193"/>
            </a:xfrm>
            <a:prstGeom prst="roundRect">
              <a:avLst/>
            </a:prstGeom>
            <a:grpFill/>
          </p:spPr>
          <p:txBody>
            <a:bodyPr wrap="square" rtlCol="0" anchor="ctr">
              <a:spAutoFit/>
            </a:bodyPr>
            <a:lstStyle/>
            <a:p>
              <a:pPr algn="ctr"/>
              <a:r>
                <a:rPr lang="en-US" sz="2000" dirty="0">
                  <a:solidFill>
                    <a:schemeClr val="bg1"/>
                  </a:solidFill>
                </a:rPr>
                <a:t>What is the format?</a:t>
              </a:r>
            </a:p>
          </p:txBody>
        </p:sp>
      </p:grpSp>
      <p:grpSp>
        <p:nvGrpSpPr>
          <p:cNvPr id="17" name="Group 16"/>
          <p:cNvGrpSpPr/>
          <p:nvPr/>
        </p:nvGrpSpPr>
        <p:grpSpPr>
          <a:xfrm>
            <a:off x="7988975" y="1646521"/>
            <a:ext cx="2872443" cy="1617913"/>
            <a:chOff x="3531827" y="3615513"/>
            <a:chExt cx="2080340" cy="1617913"/>
          </a:xfrm>
          <a:solidFill>
            <a:srgbClr val="386546"/>
          </a:solidFill>
        </p:grpSpPr>
        <p:sp>
          <p:nvSpPr>
            <p:cNvPr id="18" name="Rectangle 17"/>
            <p:cNvSpPr/>
            <p:nvPr/>
          </p:nvSpPr>
          <p:spPr>
            <a:xfrm>
              <a:off x="3531827" y="3615513"/>
              <a:ext cx="2080340" cy="161791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9" name="TextBox 18"/>
            <p:cNvSpPr txBox="1"/>
            <p:nvPr/>
          </p:nvSpPr>
          <p:spPr>
            <a:xfrm>
              <a:off x="3594698" y="3692353"/>
              <a:ext cx="1954596" cy="1464231"/>
            </a:xfrm>
            <a:prstGeom prst="roundRect">
              <a:avLst/>
            </a:prstGeom>
            <a:grpFill/>
          </p:spPr>
          <p:txBody>
            <a:bodyPr wrap="square" rtlCol="0" anchor="ctr">
              <a:spAutoFit/>
            </a:bodyPr>
            <a:lstStyle/>
            <a:p>
              <a:pPr algn="ctr"/>
              <a:r>
                <a:rPr lang="en-US" sz="2000" dirty="0">
                  <a:solidFill>
                    <a:schemeClr val="bg1"/>
                  </a:solidFill>
                </a:rPr>
                <a:t>Was it written/published independently or as part of a larger work?</a:t>
              </a:r>
            </a:p>
          </p:txBody>
        </p:sp>
      </p:grpSp>
      <p:grpSp>
        <p:nvGrpSpPr>
          <p:cNvPr id="20" name="Group 19"/>
          <p:cNvGrpSpPr/>
          <p:nvPr/>
        </p:nvGrpSpPr>
        <p:grpSpPr>
          <a:xfrm>
            <a:off x="6262412" y="4225670"/>
            <a:ext cx="2297451" cy="1617913"/>
            <a:chOff x="5914363" y="3623075"/>
            <a:chExt cx="2080340" cy="1617913"/>
          </a:xfrm>
          <a:solidFill>
            <a:srgbClr val="386546"/>
          </a:solidFill>
        </p:grpSpPr>
        <p:sp>
          <p:nvSpPr>
            <p:cNvPr id="21" name="Rectangle 20"/>
            <p:cNvSpPr/>
            <p:nvPr/>
          </p:nvSpPr>
          <p:spPr>
            <a:xfrm>
              <a:off x="5914363" y="3623075"/>
              <a:ext cx="2080340" cy="161791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2" name="TextBox 21"/>
            <p:cNvSpPr txBox="1"/>
            <p:nvPr/>
          </p:nvSpPr>
          <p:spPr>
            <a:xfrm>
              <a:off x="6122276" y="4031581"/>
              <a:ext cx="1664514" cy="783193"/>
            </a:xfrm>
            <a:prstGeom prst="roundRect">
              <a:avLst/>
            </a:prstGeom>
            <a:grpFill/>
          </p:spPr>
          <p:txBody>
            <a:bodyPr wrap="square" rtlCol="0" anchor="ctr">
              <a:spAutoFit/>
            </a:bodyPr>
            <a:lstStyle/>
            <a:p>
              <a:pPr algn="ctr"/>
              <a:r>
                <a:rPr lang="en-US" sz="2000" dirty="0">
                  <a:solidFill>
                    <a:schemeClr val="bg1"/>
                  </a:solidFill>
                </a:rPr>
                <a:t>What is the length?</a:t>
              </a:r>
            </a:p>
          </p:txBody>
        </p:sp>
      </p:grpSp>
      <p:grpSp>
        <p:nvGrpSpPr>
          <p:cNvPr id="23" name="Group 22"/>
          <p:cNvGrpSpPr/>
          <p:nvPr/>
        </p:nvGrpSpPr>
        <p:grpSpPr>
          <a:xfrm>
            <a:off x="4708791" y="1646521"/>
            <a:ext cx="2872443" cy="1617913"/>
            <a:chOff x="3531827" y="1747690"/>
            <a:chExt cx="2080340" cy="1617913"/>
          </a:xfrm>
          <a:solidFill>
            <a:srgbClr val="386546"/>
          </a:solidFill>
        </p:grpSpPr>
        <p:sp>
          <p:nvSpPr>
            <p:cNvPr id="24" name="Rectangle 23"/>
            <p:cNvSpPr/>
            <p:nvPr/>
          </p:nvSpPr>
          <p:spPr>
            <a:xfrm>
              <a:off x="3531827" y="1747690"/>
              <a:ext cx="2080340" cy="161791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5" name="TextBox 24"/>
            <p:cNvSpPr txBox="1"/>
            <p:nvPr/>
          </p:nvSpPr>
          <p:spPr>
            <a:xfrm>
              <a:off x="3682406" y="2159768"/>
              <a:ext cx="1721849" cy="783193"/>
            </a:xfrm>
            <a:prstGeom prst="roundRect">
              <a:avLst/>
            </a:prstGeom>
            <a:grpFill/>
          </p:spPr>
          <p:txBody>
            <a:bodyPr wrap="square" rtlCol="0" anchor="ctr">
              <a:spAutoFit/>
            </a:bodyPr>
            <a:lstStyle/>
            <a:p>
              <a:pPr algn="ctr"/>
              <a:r>
                <a:rPr lang="en-US" sz="2000" dirty="0">
                  <a:solidFill>
                    <a:schemeClr val="bg1"/>
                  </a:solidFill>
                </a:rPr>
                <a:t>When was it written/published?</a:t>
              </a:r>
            </a:p>
          </p:txBody>
        </p:sp>
      </p:grpSp>
      <p:grpSp>
        <p:nvGrpSpPr>
          <p:cNvPr id="27" name="Group 26">
            <a:extLst>
              <a:ext uri="{FF2B5EF4-FFF2-40B4-BE49-F238E27FC236}">
                <a16:creationId xmlns:a16="http://schemas.microsoft.com/office/drawing/2014/main" id="{B8F4DDEF-27F8-7B4C-AEA4-AF4A3B050112}"/>
              </a:ext>
            </a:extLst>
          </p:cNvPr>
          <p:cNvGrpSpPr/>
          <p:nvPr/>
        </p:nvGrpSpPr>
        <p:grpSpPr>
          <a:xfrm>
            <a:off x="8954381" y="4224245"/>
            <a:ext cx="2297452" cy="1617913"/>
            <a:chOff x="5914363" y="3623075"/>
            <a:chExt cx="2080340" cy="1617913"/>
          </a:xfrm>
          <a:solidFill>
            <a:srgbClr val="386546"/>
          </a:solidFill>
        </p:grpSpPr>
        <p:sp>
          <p:nvSpPr>
            <p:cNvPr id="28" name="Rectangle 20">
              <a:extLst>
                <a:ext uri="{FF2B5EF4-FFF2-40B4-BE49-F238E27FC236}">
                  <a16:creationId xmlns:a16="http://schemas.microsoft.com/office/drawing/2014/main" id="{96CB4FBB-5459-EC43-B02D-7B90748CDFEC}"/>
                </a:ext>
              </a:extLst>
            </p:cNvPr>
            <p:cNvSpPr/>
            <p:nvPr/>
          </p:nvSpPr>
          <p:spPr>
            <a:xfrm>
              <a:off x="5914363" y="3623075"/>
              <a:ext cx="2080340" cy="161791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9" name="TextBox 28">
              <a:extLst>
                <a:ext uri="{FF2B5EF4-FFF2-40B4-BE49-F238E27FC236}">
                  <a16:creationId xmlns:a16="http://schemas.microsoft.com/office/drawing/2014/main" id="{0CE7F41D-81BF-F043-932E-C31DECB2DAB8}"/>
                </a:ext>
              </a:extLst>
            </p:cNvPr>
            <p:cNvSpPr txBox="1"/>
            <p:nvPr/>
          </p:nvSpPr>
          <p:spPr>
            <a:xfrm>
              <a:off x="6122276" y="4031581"/>
              <a:ext cx="1664514" cy="783193"/>
            </a:xfrm>
            <a:prstGeom prst="roundRect">
              <a:avLst/>
            </a:prstGeom>
            <a:grpFill/>
          </p:spPr>
          <p:txBody>
            <a:bodyPr wrap="square" rtlCol="0" anchor="ctr">
              <a:spAutoFit/>
            </a:bodyPr>
            <a:lstStyle/>
            <a:p>
              <a:pPr algn="ctr"/>
              <a:r>
                <a:rPr lang="en-US" sz="2000" dirty="0">
                  <a:solidFill>
                    <a:schemeClr val="bg1"/>
                  </a:solidFill>
                </a:rPr>
                <a:t>Does it use visuals?</a:t>
              </a:r>
            </a:p>
          </p:txBody>
        </p:sp>
      </p:grpSp>
    </p:spTree>
    <p:extLst>
      <p:ext uri="{BB962C8B-B14F-4D97-AF65-F5344CB8AC3E}">
        <p14:creationId xmlns:p14="http://schemas.microsoft.com/office/powerpoint/2010/main" val="1547115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Context: Limitations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DB0ECA08-BA97-164C-9620-BCC0427D37F1}"/>
              </a:ext>
            </a:extLst>
          </p:cNvPr>
          <p:cNvGrpSpPr/>
          <p:nvPr/>
        </p:nvGrpSpPr>
        <p:grpSpPr>
          <a:xfrm>
            <a:off x="2066923" y="1854520"/>
            <a:ext cx="8058154" cy="3650353"/>
            <a:chOff x="542923" y="1849761"/>
            <a:chExt cx="8058154" cy="693935"/>
          </a:xfrm>
          <a:solidFill>
            <a:srgbClr val="386546"/>
          </a:solidFill>
        </p:grpSpPr>
        <p:sp>
          <p:nvSpPr>
            <p:cNvPr id="14" name="Rectangle 13">
              <a:extLst>
                <a:ext uri="{FF2B5EF4-FFF2-40B4-BE49-F238E27FC236}">
                  <a16:creationId xmlns:a16="http://schemas.microsoft.com/office/drawing/2014/main" id="{2B61BDD1-F354-F844-83BE-106C15D3D6D1}"/>
                </a:ext>
              </a:extLst>
            </p:cNvPr>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7C7B6774-711B-9441-9D74-F8CB0CED16E1}"/>
                </a:ext>
              </a:extLst>
            </p:cNvPr>
            <p:cNvSpPr txBox="1"/>
            <p:nvPr/>
          </p:nvSpPr>
          <p:spPr>
            <a:xfrm>
              <a:off x="633045" y="1850542"/>
              <a:ext cx="7807571" cy="671464"/>
            </a:xfrm>
            <a:prstGeom prst="rect">
              <a:avLst/>
            </a:prstGeom>
            <a:grpFill/>
          </p:spPr>
          <p:txBody>
            <a:bodyPr wrap="square" rtlCol="0" anchor="ctr">
              <a:spAutoFit/>
            </a:bodyPr>
            <a:lstStyle/>
            <a:p>
              <a:pPr marL="285750" indent="-285750">
                <a:buFont typeface="Arial" panose="020B0604020202020204" pitchFamily="34" charset="0"/>
                <a:buChar char="•"/>
              </a:pPr>
              <a:r>
                <a:rPr lang="en-US" sz="2400" dirty="0">
                  <a:solidFill>
                    <a:schemeClr val="bg1"/>
                  </a:solidFill>
                </a:rPr>
                <a:t>If an assignment requires only short essays, is it fair to criticize an essay for not elaborating every point thoroughly?</a:t>
              </a:r>
            </a:p>
            <a:p>
              <a:pPr marL="285750" indent="-285750">
                <a:buFont typeface="Arial" panose="020B0604020202020204" pitchFamily="34" charset="0"/>
                <a:buChar char="•"/>
              </a:pPr>
              <a:r>
                <a:rPr lang="en-US" sz="2400" dirty="0">
                  <a:solidFill>
                    <a:schemeClr val="bg1"/>
                  </a:solidFill>
                </a:rPr>
                <a:t>If an essay is intended for a formal, academic audience, can you criticize it for not entertaining you enough?</a:t>
              </a:r>
            </a:p>
            <a:p>
              <a:pPr marL="285750" indent="-285750">
                <a:buFont typeface="Arial" panose="020B0604020202020204" pitchFamily="34" charset="0"/>
                <a:buChar char="•"/>
              </a:pPr>
              <a:r>
                <a:rPr lang="en-US" sz="2400" dirty="0">
                  <a:solidFill>
                    <a:schemeClr val="bg1"/>
                  </a:solidFill>
                </a:rPr>
                <a:t>If an article is written by someone without formal education, should you expect the article to use complex sentences and elaborate word choice?</a:t>
              </a:r>
            </a:p>
          </p:txBody>
        </p:sp>
      </p:grpSp>
    </p:spTree>
    <p:extLst>
      <p:ext uri="{BB962C8B-B14F-4D97-AF65-F5344CB8AC3E}">
        <p14:creationId xmlns:p14="http://schemas.microsoft.com/office/powerpoint/2010/main" val="844618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Audience Characteristics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7" name="Group 26">
            <a:extLst>
              <a:ext uri="{FF2B5EF4-FFF2-40B4-BE49-F238E27FC236}">
                <a16:creationId xmlns:a16="http://schemas.microsoft.com/office/drawing/2014/main" id="{CB153EF0-3956-FC4D-BEAC-EB932BA54094}"/>
              </a:ext>
            </a:extLst>
          </p:cNvPr>
          <p:cNvGrpSpPr/>
          <p:nvPr/>
        </p:nvGrpSpPr>
        <p:grpSpPr>
          <a:xfrm>
            <a:off x="2066922" y="1580912"/>
            <a:ext cx="8058154" cy="806935"/>
            <a:chOff x="542923" y="1736761"/>
            <a:chExt cx="8058154" cy="806935"/>
          </a:xfrm>
          <a:solidFill>
            <a:srgbClr val="386546"/>
          </a:solidFill>
        </p:grpSpPr>
        <p:sp>
          <p:nvSpPr>
            <p:cNvPr id="28" name="Rectangle 27">
              <a:extLst>
                <a:ext uri="{FF2B5EF4-FFF2-40B4-BE49-F238E27FC236}">
                  <a16:creationId xmlns:a16="http://schemas.microsoft.com/office/drawing/2014/main" id="{AFF49EEA-E179-6742-A923-748B6DD1F2D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9" name="TextBox 28">
              <a:extLst>
                <a:ext uri="{FF2B5EF4-FFF2-40B4-BE49-F238E27FC236}">
                  <a16:creationId xmlns:a16="http://schemas.microsoft.com/office/drawing/2014/main" id="{792FAD14-1C82-494D-AF53-9A9958D7FB0C}"/>
                </a:ext>
              </a:extLst>
            </p:cNvPr>
            <p:cNvSpPr txBox="1"/>
            <p:nvPr/>
          </p:nvSpPr>
          <p:spPr>
            <a:xfrm>
              <a:off x="633045" y="1986221"/>
              <a:ext cx="7807571" cy="369332"/>
            </a:xfrm>
            <a:prstGeom prst="rect">
              <a:avLst/>
            </a:prstGeom>
            <a:grpFill/>
          </p:spPr>
          <p:txBody>
            <a:bodyPr wrap="square" rtlCol="0">
              <a:spAutoFit/>
            </a:bodyPr>
            <a:lstStyle/>
            <a:p>
              <a:r>
                <a:rPr lang="en-US" dirty="0">
                  <a:solidFill>
                    <a:schemeClr val="bg1"/>
                  </a:solidFill>
                </a:rPr>
                <a:t>What kinds of readers would find the text interesting?</a:t>
              </a:r>
            </a:p>
          </p:txBody>
        </p:sp>
      </p:grpSp>
      <p:grpSp>
        <p:nvGrpSpPr>
          <p:cNvPr id="30" name="Group 29">
            <a:extLst>
              <a:ext uri="{FF2B5EF4-FFF2-40B4-BE49-F238E27FC236}">
                <a16:creationId xmlns:a16="http://schemas.microsoft.com/office/drawing/2014/main" id="{540D8BE4-0815-414B-9629-05FECFA7D2A0}"/>
              </a:ext>
            </a:extLst>
          </p:cNvPr>
          <p:cNvGrpSpPr/>
          <p:nvPr/>
        </p:nvGrpSpPr>
        <p:grpSpPr>
          <a:xfrm>
            <a:off x="2066922" y="2472264"/>
            <a:ext cx="8058154" cy="806935"/>
            <a:chOff x="542923" y="1736761"/>
            <a:chExt cx="8058154" cy="806935"/>
          </a:xfrm>
          <a:solidFill>
            <a:srgbClr val="386546"/>
          </a:solidFill>
        </p:grpSpPr>
        <p:sp>
          <p:nvSpPr>
            <p:cNvPr id="31" name="Rectangle 30">
              <a:extLst>
                <a:ext uri="{FF2B5EF4-FFF2-40B4-BE49-F238E27FC236}">
                  <a16:creationId xmlns:a16="http://schemas.microsoft.com/office/drawing/2014/main" id="{67E54D44-437B-E046-9A69-E84F4B6F501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2" name="TextBox 31">
              <a:extLst>
                <a:ext uri="{FF2B5EF4-FFF2-40B4-BE49-F238E27FC236}">
                  <a16:creationId xmlns:a16="http://schemas.microsoft.com/office/drawing/2014/main" id="{5EF380E9-5682-9B4F-ADC0-5664DEF2041F}"/>
                </a:ext>
              </a:extLst>
            </p:cNvPr>
            <p:cNvSpPr txBox="1"/>
            <p:nvPr/>
          </p:nvSpPr>
          <p:spPr>
            <a:xfrm>
              <a:off x="633044" y="1972850"/>
              <a:ext cx="7807571" cy="369332"/>
            </a:xfrm>
            <a:prstGeom prst="rect">
              <a:avLst/>
            </a:prstGeom>
            <a:grpFill/>
          </p:spPr>
          <p:txBody>
            <a:bodyPr wrap="square" rtlCol="0">
              <a:spAutoFit/>
            </a:bodyPr>
            <a:lstStyle/>
            <a:p>
              <a:pPr lvl="0"/>
              <a:r>
                <a:rPr lang="en-US" dirty="0">
                  <a:solidFill>
                    <a:schemeClr val="bg1"/>
                  </a:solidFill>
                </a:rPr>
                <a:t>What will the readers already know? What do they need to know?</a:t>
              </a:r>
            </a:p>
          </p:txBody>
        </p:sp>
      </p:grpSp>
      <p:grpSp>
        <p:nvGrpSpPr>
          <p:cNvPr id="33" name="Group 32">
            <a:extLst>
              <a:ext uri="{FF2B5EF4-FFF2-40B4-BE49-F238E27FC236}">
                <a16:creationId xmlns:a16="http://schemas.microsoft.com/office/drawing/2014/main" id="{772F1A8E-58FC-B643-A743-D9C83019A452}"/>
              </a:ext>
            </a:extLst>
          </p:cNvPr>
          <p:cNvGrpSpPr/>
          <p:nvPr/>
        </p:nvGrpSpPr>
        <p:grpSpPr>
          <a:xfrm>
            <a:off x="2066922" y="3361170"/>
            <a:ext cx="8058154" cy="806935"/>
            <a:chOff x="542923" y="1736761"/>
            <a:chExt cx="8058154" cy="806935"/>
          </a:xfrm>
          <a:solidFill>
            <a:srgbClr val="386546"/>
          </a:solidFill>
        </p:grpSpPr>
        <p:sp>
          <p:nvSpPr>
            <p:cNvPr id="34" name="Rectangle 33">
              <a:extLst>
                <a:ext uri="{FF2B5EF4-FFF2-40B4-BE49-F238E27FC236}">
                  <a16:creationId xmlns:a16="http://schemas.microsoft.com/office/drawing/2014/main" id="{BF491924-8838-4641-93D8-B868227DBE4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5" name="TextBox 34">
              <a:extLst>
                <a:ext uri="{FF2B5EF4-FFF2-40B4-BE49-F238E27FC236}">
                  <a16:creationId xmlns:a16="http://schemas.microsoft.com/office/drawing/2014/main" id="{F60B69CF-C962-5E43-8A73-02FF692BC075}"/>
                </a:ext>
              </a:extLst>
            </p:cNvPr>
            <p:cNvSpPr txBox="1"/>
            <p:nvPr/>
          </p:nvSpPr>
          <p:spPr>
            <a:xfrm>
              <a:off x="633045" y="1986221"/>
              <a:ext cx="7807571" cy="369332"/>
            </a:xfrm>
            <a:prstGeom prst="rect">
              <a:avLst/>
            </a:prstGeom>
            <a:grpFill/>
          </p:spPr>
          <p:txBody>
            <a:bodyPr wrap="square" rtlCol="0">
              <a:spAutoFit/>
            </a:bodyPr>
            <a:lstStyle/>
            <a:p>
              <a:pPr lvl="0"/>
              <a:r>
                <a:rPr lang="en-US" dirty="0">
                  <a:solidFill>
                    <a:schemeClr val="bg1"/>
                  </a:solidFill>
                </a:rPr>
                <a:t>How invested are the readers in the topic? Do they need to be persuaded?</a:t>
              </a:r>
            </a:p>
          </p:txBody>
        </p:sp>
      </p:grpSp>
      <p:grpSp>
        <p:nvGrpSpPr>
          <p:cNvPr id="36" name="Group 35">
            <a:extLst>
              <a:ext uri="{FF2B5EF4-FFF2-40B4-BE49-F238E27FC236}">
                <a16:creationId xmlns:a16="http://schemas.microsoft.com/office/drawing/2014/main" id="{0DC882F1-27D0-9144-9F1C-073B860990F1}"/>
              </a:ext>
            </a:extLst>
          </p:cNvPr>
          <p:cNvGrpSpPr/>
          <p:nvPr/>
        </p:nvGrpSpPr>
        <p:grpSpPr>
          <a:xfrm>
            <a:off x="2066922" y="4250116"/>
            <a:ext cx="8058154" cy="806935"/>
            <a:chOff x="542923" y="1736761"/>
            <a:chExt cx="8058154" cy="806935"/>
          </a:xfrm>
          <a:solidFill>
            <a:srgbClr val="386546"/>
          </a:solidFill>
        </p:grpSpPr>
        <p:sp>
          <p:nvSpPr>
            <p:cNvPr id="37" name="Rectangle 36">
              <a:extLst>
                <a:ext uri="{FF2B5EF4-FFF2-40B4-BE49-F238E27FC236}">
                  <a16:creationId xmlns:a16="http://schemas.microsoft.com/office/drawing/2014/main" id="{47C94861-7166-464F-92DB-34D33BE79B4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8" name="TextBox 37">
              <a:extLst>
                <a:ext uri="{FF2B5EF4-FFF2-40B4-BE49-F238E27FC236}">
                  <a16:creationId xmlns:a16="http://schemas.microsoft.com/office/drawing/2014/main" id="{19E8DC8F-0A88-2F48-89E5-10CCF971A9D6}"/>
                </a:ext>
              </a:extLst>
            </p:cNvPr>
            <p:cNvSpPr txBox="1"/>
            <p:nvPr/>
          </p:nvSpPr>
          <p:spPr>
            <a:xfrm>
              <a:off x="633045" y="1986221"/>
              <a:ext cx="7807571" cy="369332"/>
            </a:xfrm>
            <a:prstGeom prst="rect">
              <a:avLst/>
            </a:prstGeom>
            <a:grpFill/>
          </p:spPr>
          <p:txBody>
            <a:bodyPr wrap="square" rtlCol="0">
              <a:spAutoFit/>
            </a:bodyPr>
            <a:lstStyle/>
            <a:p>
              <a:pPr lvl="0"/>
              <a:r>
                <a:rPr lang="en-US" dirty="0">
                  <a:solidFill>
                    <a:schemeClr val="bg1"/>
                  </a:solidFill>
                </a:rPr>
                <a:t>What is the relationship between author and audience?</a:t>
              </a:r>
            </a:p>
          </p:txBody>
        </p:sp>
      </p:grpSp>
      <p:grpSp>
        <p:nvGrpSpPr>
          <p:cNvPr id="39" name="Group 38">
            <a:extLst>
              <a:ext uri="{FF2B5EF4-FFF2-40B4-BE49-F238E27FC236}">
                <a16:creationId xmlns:a16="http://schemas.microsoft.com/office/drawing/2014/main" id="{55E325FC-2464-2549-BFD2-0421F4A48607}"/>
              </a:ext>
            </a:extLst>
          </p:cNvPr>
          <p:cNvGrpSpPr/>
          <p:nvPr/>
        </p:nvGrpSpPr>
        <p:grpSpPr>
          <a:xfrm>
            <a:off x="2066922" y="5139062"/>
            <a:ext cx="8058154" cy="806935"/>
            <a:chOff x="542923" y="1736761"/>
            <a:chExt cx="8058154" cy="806935"/>
          </a:xfrm>
          <a:solidFill>
            <a:srgbClr val="386546"/>
          </a:solidFill>
        </p:grpSpPr>
        <p:sp>
          <p:nvSpPr>
            <p:cNvPr id="40" name="Rectangle 39">
              <a:extLst>
                <a:ext uri="{FF2B5EF4-FFF2-40B4-BE49-F238E27FC236}">
                  <a16:creationId xmlns:a16="http://schemas.microsoft.com/office/drawing/2014/main" id="{D74AE09E-DAFF-7847-B5A7-15364B33CBE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41" name="TextBox 40">
              <a:extLst>
                <a:ext uri="{FF2B5EF4-FFF2-40B4-BE49-F238E27FC236}">
                  <a16:creationId xmlns:a16="http://schemas.microsoft.com/office/drawing/2014/main" id="{3A555000-CD30-BA47-B093-66B0C9603AF8}"/>
                </a:ext>
              </a:extLst>
            </p:cNvPr>
            <p:cNvSpPr txBox="1"/>
            <p:nvPr/>
          </p:nvSpPr>
          <p:spPr>
            <a:xfrm>
              <a:off x="633045" y="1986221"/>
              <a:ext cx="7807571" cy="369332"/>
            </a:xfrm>
            <a:prstGeom prst="rect">
              <a:avLst/>
            </a:prstGeom>
            <a:grpFill/>
          </p:spPr>
          <p:txBody>
            <a:bodyPr wrap="square" rtlCol="0">
              <a:spAutoFit/>
            </a:bodyPr>
            <a:lstStyle/>
            <a:p>
              <a:pPr lvl="0"/>
              <a:r>
                <a:rPr lang="en-US" dirty="0">
                  <a:solidFill>
                    <a:schemeClr val="bg1"/>
                  </a:solidFill>
                </a:rPr>
                <a:t>What are the audience members’ expectations?</a:t>
              </a:r>
            </a:p>
          </p:txBody>
        </p:sp>
      </p:grpSp>
    </p:spTree>
    <p:extLst>
      <p:ext uri="{BB962C8B-B14F-4D97-AF65-F5344CB8AC3E}">
        <p14:creationId xmlns:p14="http://schemas.microsoft.com/office/powerpoint/2010/main" val="983390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Recognizing an Author’s Tone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1" y="1633931"/>
            <a:ext cx="8058154" cy="4086147"/>
            <a:chOff x="542922" y="1929335"/>
            <a:chExt cx="8058154" cy="780796"/>
          </a:xfrm>
          <a:solidFill>
            <a:srgbClr val="386546"/>
          </a:solidFill>
        </p:grpSpPr>
        <p:sp>
          <p:nvSpPr>
            <p:cNvPr id="9" name="Rectangle 8"/>
            <p:cNvSpPr/>
            <p:nvPr/>
          </p:nvSpPr>
          <p:spPr>
            <a:xfrm>
              <a:off x="542922" y="1929335"/>
              <a:ext cx="8058154" cy="78079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p:cNvSpPr txBox="1"/>
            <p:nvPr/>
          </p:nvSpPr>
          <p:spPr>
            <a:xfrm>
              <a:off x="668213" y="2006711"/>
              <a:ext cx="7807571" cy="626044"/>
            </a:xfrm>
            <a:prstGeom prst="rect">
              <a:avLst/>
            </a:prstGeom>
            <a:grpFill/>
          </p:spPr>
          <p:txBody>
            <a:bodyPr wrap="square" rtlCol="0" anchor="ctr">
              <a:spAutoFit/>
            </a:bodyPr>
            <a:lstStyle/>
            <a:p>
              <a:pPr marL="342900" indent="-342900">
                <a:lnSpc>
                  <a:spcPct val="150000"/>
                </a:lnSpc>
                <a:buFont typeface="Arial" panose="020B0604020202020204" pitchFamily="34" charset="0"/>
                <a:buChar char="•"/>
              </a:pPr>
              <a:r>
                <a:rPr lang="en-US" sz="2000" b="1" dirty="0">
                  <a:solidFill>
                    <a:schemeClr val="bg1"/>
                  </a:solidFill>
                </a:rPr>
                <a:t>Tone </a:t>
              </a:r>
              <a:r>
                <a:rPr lang="en-US" sz="2000" dirty="0">
                  <a:solidFill>
                    <a:schemeClr val="bg1"/>
                  </a:solidFill>
                </a:rPr>
                <a:t>is the positive, negative, or neutral attitude an author expresses about a topic.</a:t>
              </a:r>
            </a:p>
            <a:p>
              <a:pPr marL="342900" indent="-342900">
                <a:lnSpc>
                  <a:spcPct val="150000"/>
                </a:lnSpc>
                <a:buFont typeface="Arial" panose="020B0604020202020204" pitchFamily="34" charset="0"/>
                <a:buChar char="•"/>
              </a:pPr>
              <a:r>
                <a:rPr lang="en-US" sz="2000" dirty="0">
                  <a:solidFill>
                    <a:schemeClr val="bg1"/>
                  </a:solidFill>
                </a:rPr>
                <a:t>Tone is influenced by purpose and audience, and it also affects how well an author achieves their purpose. </a:t>
              </a:r>
            </a:p>
            <a:p>
              <a:pPr marL="342900" indent="-342900">
                <a:lnSpc>
                  <a:spcPct val="150000"/>
                </a:lnSpc>
                <a:buFont typeface="Arial" panose="020B0604020202020204" pitchFamily="34" charset="0"/>
                <a:buChar char="•"/>
              </a:pPr>
              <a:r>
                <a:rPr lang="en-US" sz="2000" dirty="0">
                  <a:solidFill>
                    <a:schemeClr val="bg1"/>
                  </a:solidFill>
                </a:rPr>
                <a:t>As you read, consider the author's choice of words and your reactions to them. And pay attention to word order: does it emphasize or deemphasize certain information?</a:t>
              </a:r>
              <a:endParaRPr lang="en-US" sz="2000" b="1" dirty="0">
                <a:solidFill>
                  <a:schemeClr val="bg1"/>
                </a:solidFill>
              </a:endParaRPr>
            </a:p>
          </p:txBody>
        </p:sp>
      </p:grpSp>
    </p:spTree>
    <p:extLst>
      <p:ext uri="{BB962C8B-B14F-4D97-AF65-F5344CB8AC3E}">
        <p14:creationId xmlns:p14="http://schemas.microsoft.com/office/powerpoint/2010/main" val="2638497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Is the Tone?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815872"/>
            <a:ext cx="8058154" cy="3148959"/>
            <a:chOff x="542923" y="1849761"/>
            <a:chExt cx="8058154" cy="693935"/>
          </a:xfrm>
          <a:solidFill>
            <a:srgbClr val="386546"/>
          </a:solidFill>
        </p:grpSpPr>
        <p:sp>
          <p:nvSpPr>
            <p:cNvPr id="9" name="Rectangle: Rounded Corners 8"/>
            <p:cNvSpPr/>
            <p:nvPr/>
          </p:nvSpPr>
          <p:spPr>
            <a:xfrm>
              <a:off x="542923" y="1849761"/>
              <a:ext cx="8058154" cy="693935"/>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p:cNvSpPr txBox="1"/>
            <p:nvPr/>
          </p:nvSpPr>
          <p:spPr>
            <a:xfrm>
              <a:off x="633045" y="1997707"/>
              <a:ext cx="7807571" cy="377133"/>
            </a:xfrm>
            <a:prstGeom prst="rect">
              <a:avLst/>
            </a:prstGeom>
            <a:grpFill/>
          </p:spPr>
          <p:txBody>
            <a:bodyPr wrap="square" rtlCol="0" anchor="ctr">
              <a:spAutoFit/>
            </a:bodyPr>
            <a:lstStyle/>
            <a:p>
              <a:pPr algn="ctr">
                <a:lnSpc>
                  <a:spcPct val="150000"/>
                </a:lnSpc>
              </a:pPr>
              <a:r>
                <a:rPr lang="en-US" i="1" dirty="0">
                  <a:solidFill>
                    <a:schemeClr val="bg1"/>
                  </a:solidFill>
                </a:rPr>
                <a:t>Dark green moss floated atop the black, murky water. The shadows of the trees looked like long, skeletal fingers dragging across the ground, which was covered in brown rotting leaves. The air smelled thick and moldy. A crow squawked off in the distance as the air grew chilly.</a:t>
              </a:r>
              <a:endParaRPr lang="en-US" sz="2400" b="1" i="1" dirty="0">
                <a:solidFill>
                  <a:schemeClr val="bg1"/>
                </a:solidFill>
              </a:endParaRPr>
            </a:p>
          </p:txBody>
        </p:sp>
      </p:grpSp>
    </p:spTree>
    <p:extLst>
      <p:ext uri="{BB962C8B-B14F-4D97-AF65-F5344CB8AC3E}">
        <p14:creationId xmlns:p14="http://schemas.microsoft.com/office/powerpoint/2010/main" val="4390626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1367</TotalTime>
  <Words>475</Words>
  <Application>Microsoft Office PowerPoint</Application>
  <PresentationFormat>Widescreen</PresentationFormat>
  <Paragraphs>53</Paragraphs>
  <Slides>11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Kenneth Hanson</cp:lastModifiedBy>
  <cp:revision>25</cp:revision>
  <dcterms:created xsi:type="dcterms:W3CDTF">2017-06-16T13:06:21Z</dcterms:created>
  <dcterms:modified xsi:type="dcterms:W3CDTF">2021-11-23T21:45:37Z</dcterms:modified>
</cp:coreProperties>
</file>