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301" r:id="rId4"/>
    <p:sldId id="300" r:id="rId5"/>
    <p:sldId id="257" r:id="rId6"/>
    <p:sldId id="303" r:id="rId7"/>
    <p:sldId id="306" r:id="rId8"/>
    <p:sldId id="308" r:id="rId9"/>
    <p:sldId id="310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1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C57"/>
    <a:srgbClr val="C7D4CB"/>
    <a:srgbClr val="9AB0A1"/>
    <a:srgbClr val="B3796D"/>
    <a:srgbClr val="D1ADA6"/>
    <a:srgbClr val="688671"/>
    <a:srgbClr val="9CB4E0"/>
    <a:srgbClr val="99B1A0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6" autoAdjust="0"/>
    <p:restoredTop sz="94027" autoAdjust="0"/>
  </p:normalViewPr>
  <p:slideViewPr>
    <p:cSldViewPr snapToGrid="0">
      <p:cViewPr varScale="1">
        <p:scale>
          <a:sx n="88" d="100"/>
          <a:sy n="88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ysClr val="windowText" lastClr="000000"/>
              </a:solidFill>
            </a:rPr>
            <a:t>Effective persuasive writing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ysClr val="windowText" lastClr="000000"/>
              </a:solidFill>
            </a:rPr>
            <a:t>Ethos</a:t>
          </a:r>
        </a:p>
        <a:p>
          <a:r>
            <a:rPr lang="en-US" sz="2500" dirty="0">
              <a:solidFill>
                <a:sysClr val="windowText" lastClr="000000"/>
              </a:solidFill>
            </a:rPr>
            <a:t>(Credibility)</a:t>
          </a:r>
        </a:p>
      </dgm:t>
    </dgm:pt>
    <dgm:pt modelId="{5F7538E8-1241-4509-9B0A-75CDCC5F82A7}" type="parTrans" cxnId="{6981C974-78E7-4B80-BB1B-9C638F2126BA}">
      <dgm:prSet/>
      <dgm:spPr>
        <a:solidFill>
          <a:srgbClr val="314C57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ysClr val="windowText" lastClr="000000"/>
              </a:solidFill>
            </a:rPr>
            <a:t>Logos</a:t>
          </a:r>
        </a:p>
        <a:p>
          <a:r>
            <a:rPr lang="en-US" sz="2500" dirty="0">
              <a:solidFill>
                <a:sysClr val="windowText" lastClr="000000"/>
              </a:solidFill>
            </a:rPr>
            <a:t>(Logic)</a:t>
          </a:r>
        </a:p>
      </dgm:t>
    </dgm:pt>
    <dgm:pt modelId="{657EF522-5BB5-4828-8FDB-105D4E46CF44}" type="parTrans" cxnId="{BD63DA2E-D29C-4FAA-9097-EA0ECA9C652F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ysClr val="windowText" lastClr="000000"/>
              </a:solidFill>
            </a:rPr>
            <a:t>Pathos</a:t>
          </a:r>
        </a:p>
        <a:p>
          <a:r>
            <a:rPr lang="en-US" sz="2500" dirty="0">
              <a:solidFill>
                <a:sysClr val="windowText" lastClr="000000"/>
              </a:solidFill>
            </a:rPr>
            <a:t>(Emotion)</a:t>
          </a:r>
        </a:p>
      </dgm:t>
    </dgm:pt>
    <dgm:pt modelId="{DD287FD9-43F0-4F12-BF68-00A8BF45FDB0}" type="parTrans" cxnId="{02C8299E-63FA-4848-9E45-B6CF88C67C41}">
      <dgm:prSet/>
      <dgm:spPr>
        <a:solidFill>
          <a:srgbClr val="314C57"/>
        </a:solidFill>
      </dgm:spPr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 custLinFactNeighborX="6198" custLinFactNeighborY="-6447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 custLinFactNeighborX="-2210" custLinFactNeighborY="10301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 custAng="21361692" custLinFactNeighborX="-8746" custLinFactNeighborY="-25778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ysClr val="windowText" lastClr="000000"/>
              </a:solidFill>
            </a:rPr>
            <a:t>Effective persuasive writing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1032366" y="2091313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ysClr val="windowText" lastClr="000000"/>
              </a:solidFill>
            </a:rPr>
            <a:t>Ethos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Text" lastClr="000000"/>
              </a:solidFill>
            </a:rPr>
            <a:t>(Credibility)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2996504" y="1371963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ysClr val="windowText" lastClr="000000"/>
              </a:solidFill>
            </a:rPr>
            <a:t>Logos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Text" lastClr="000000"/>
              </a:solidFill>
            </a:rPr>
            <a:t>(Logic)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19951270">
          <a:off x="4646306" y="2015557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rgbClr val="314C57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ysClr val="windowText" lastClr="000000"/>
              </a:solidFill>
            </a:rPr>
            <a:t>Pathos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ysClr val="windowText" lastClr="000000"/>
              </a:solidFill>
            </a:rPr>
            <a:t>(Emotion)</a:t>
          </a: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001" y="2526240"/>
            <a:ext cx="11061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Recognizing Rhetorical Appeals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BA7491A-FAB7-4463-9F27-7460F1345EE6}"/>
              </a:ext>
            </a:extLst>
          </p:cNvPr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Basics of rhetoric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Rhetorical appeals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8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2357346" y="1474535"/>
            <a:ext cx="7380118" cy="2105294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Recognizing Rhetorical Appeals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0079" y="1998818"/>
            <a:ext cx="68861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Rhetoric </a:t>
            </a:r>
            <a:r>
              <a:rPr lang="en-US" sz="2800" dirty="0"/>
              <a:t>= language designed to persuade and impress an audience</a:t>
            </a:r>
          </a:p>
        </p:txBody>
      </p:sp>
    </p:spTree>
    <p:extLst>
      <p:ext uri="{BB962C8B-B14F-4D97-AF65-F5344CB8AC3E}">
        <p14:creationId xmlns:p14="http://schemas.microsoft.com/office/powerpoint/2010/main" val="1991341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Foundations of Rhetorical Appeals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A8CF4595-8288-9445-B59F-8A7A3B87A755}"/>
              </a:ext>
            </a:extLst>
          </p:cNvPr>
          <p:cNvGrpSpPr/>
          <p:nvPr/>
        </p:nvGrpSpPr>
        <p:grpSpPr>
          <a:xfrm>
            <a:off x="2002093" y="2119838"/>
            <a:ext cx="2080340" cy="2071144"/>
            <a:chOff x="1149291" y="1300006"/>
            <a:chExt cx="2080340" cy="2071144"/>
          </a:xfrm>
          <a:solidFill>
            <a:srgbClr val="C7D4CB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FD73F32-1A81-254C-A5CD-7778A873C72B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01160D2-8D6C-B64B-BF4E-94CB5FC6ADAE}"/>
                </a:ext>
              </a:extLst>
            </p:cNvPr>
            <p:cNvSpPr txBox="1"/>
            <p:nvPr/>
          </p:nvSpPr>
          <p:spPr>
            <a:xfrm>
              <a:off x="1149291" y="1300006"/>
              <a:ext cx="2080340" cy="207114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i="1" dirty="0"/>
                <a:t>Ethos</a:t>
              </a:r>
              <a:r>
                <a:rPr lang="en-US" sz="2200" b="1" dirty="0"/>
                <a:t>: </a:t>
              </a:r>
              <a:r>
                <a:rPr lang="en-US" sz="2200" dirty="0"/>
                <a:t>emphasizes authority &amp; trustworthiness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0D9A41F-1C1C-9E45-B62D-5DFF98C4E8BF}"/>
              </a:ext>
            </a:extLst>
          </p:cNvPr>
          <p:cNvGrpSpPr/>
          <p:nvPr/>
        </p:nvGrpSpPr>
        <p:grpSpPr>
          <a:xfrm>
            <a:off x="4898222" y="2119838"/>
            <a:ext cx="2080340" cy="2071144"/>
            <a:chOff x="1149291" y="1300006"/>
            <a:chExt cx="2080340" cy="2071144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C0BEEB8-02ED-1F40-B54F-C8EE04E5937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83C5C47-06F5-9E4C-ACEA-E1A174A456B3}"/>
                </a:ext>
              </a:extLst>
            </p:cNvPr>
            <p:cNvSpPr txBox="1"/>
            <p:nvPr/>
          </p:nvSpPr>
          <p:spPr>
            <a:xfrm>
              <a:off x="1149291" y="1300006"/>
              <a:ext cx="2080339" cy="207114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i="1" dirty="0"/>
                <a:t>Logos</a:t>
              </a:r>
              <a:r>
                <a:rPr lang="en-US" sz="2200" b="1" dirty="0"/>
                <a:t>: </a:t>
              </a:r>
              <a:r>
                <a:rPr lang="en-US" sz="2200" dirty="0"/>
                <a:t>emphasizes logic &amp; reasoning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84D93AD-C8D2-9747-9597-EEE2FDD94186}"/>
              </a:ext>
            </a:extLst>
          </p:cNvPr>
          <p:cNvGrpSpPr/>
          <p:nvPr/>
        </p:nvGrpSpPr>
        <p:grpSpPr>
          <a:xfrm>
            <a:off x="7794351" y="2119837"/>
            <a:ext cx="2080340" cy="2071145"/>
            <a:chOff x="1149291" y="1753236"/>
            <a:chExt cx="2080340" cy="1617914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ACED5D-BDAD-7943-8946-81EF1068367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789EF6D-14DE-3B46-862D-55B79E2FEEE6}"/>
                </a:ext>
              </a:extLst>
            </p:cNvPr>
            <p:cNvSpPr txBox="1"/>
            <p:nvPr/>
          </p:nvSpPr>
          <p:spPr>
            <a:xfrm>
              <a:off x="1357204" y="1753236"/>
              <a:ext cx="1664514" cy="122121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i="1" dirty="0"/>
                <a:t>Pathos</a:t>
              </a:r>
              <a:r>
                <a:rPr lang="en-US" sz="2200" b="1" dirty="0"/>
                <a:t>: </a:t>
              </a:r>
              <a:r>
                <a:rPr lang="en-US" sz="2200" dirty="0"/>
                <a:t>emphasizes emotion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Appeal to </a:t>
            </a:r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54824" y="2634799"/>
            <a:ext cx="4501380" cy="869118"/>
          </a:xfrm>
          <a:prstGeom prst="rect">
            <a:avLst/>
          </a:prstGeom>
          <a:solidFill>
            <a:srgbClr val="C7D4C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08610" y="2652876"/>
            <a:ext cx="4374777" cy="830997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To evaluate, examine the credibility of author/sources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54824" y="1446062"/>
            <a:ext cx="4501380" cy="897217"/>
          </a:xfrm>
          <a:prstGeom prst="rect">
            <a:avLst/>
          </a:prstGeom>
          <a:solidFill>
            <a:srgbClr val="C7D4C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08610" y="1494206"/>
            <a:ext cx="4374776" cy="830997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Emphasizes the author’s reliability or ethical state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BC0364-CEC9-144B-82DE-7651265A9E17}"/>
              </a:ext>
            </a:extLst>
          </p:cNvPr>
          <p:cNvSpPr/>
          <p:nvPr/>
        </p:nvSpPr>
        <p:spPr>
          <a:xfrm>
            <a:off x="1524001" y="4076366"/>
            <a:ext cx="2979657" cy="11925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Professional credentials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19A645A-F617-2544-A11C-755CDFB51C10}"/>
              </a:ext>
            </a:extLst>
          </p:cNvPr>
          <p:cNvSpPr/>
          <p:nvPr/>
        </p:nvSpPr>
        <p:spPr>
          <a:xfrm>
            <a:off x="4659672" y="4076365"/>
            <a:ext cx="2979657" cy="11925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Personal experience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94053E6-1D7F-AD49-83EF-618C3821ED2E}"/>
              </a:ext>
            </a:extLst>
          </p:cNvPr>
          <p:cNvSpPr/>
          <p:nvPr/>
        </p:nvSpPr>
        <p:spPr>
          <a:xfrm>
            <a:off x="7795343" y="4080140"/>
            <a:ext cx="2979657" cy="11925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Past behavior</a:t>
            </a:r>
          </a:p>
        </p:txBody>
      </p:sp>
    </p:spTree>
    <p:extLst>
      <p:ext uri="{BB962C8B-B14F-4D97-AF65-F5344CB8AC3E}">
        <p14:creationId xmlns:p14="http://schemas.microsoft.com/office/powerpoint/2010/main" val="2127771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Appeal to </a:t>
            </a:r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47247" y="3113145"/>
            <a:ext cx="4410635" cy="869118"/>
          </a:xfrm>
          <a:prstGeom prst="rect">
            <a:avLst/>
          </a:prstGeom>
          <a:solidFill>
            <a:srgbClr val="C7D4C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62399" y="3272721"/>
            <a:ext cx="3980330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Often uses facts and statistics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747247" y="1727761"/>
            <a:ext cx="4410635" cy="869118"/>
          </a:xfrm>
          <a:prstGeom prst="rect">
            <a:avLst/>
          </a:prstGeom>
          <a:solidFill>
            <a:srgbClr val="C7D4C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2399" y="1931487"/>
            <a:ext cx="3980330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Based on logic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26B36A-A4D7-5A48-B59D-794BB18B5767}"/>
              </a:ext>
            </a:extLst>
          </p:cNvPr>
          <p:cNvSpPr/>
          <p:nvPr/>
        </p:nvSpPr>
        <p:spPr>
          <a:xfrm>
            <a:off x="3747247" y="4498529"/>
            <a:ext cx="4410635" cy="11925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Make sure source of information is reliable</a:t>
            </a:r>
          </a:p>
        </p:txBody>
      </p:sp>
    </p:spTree>
    <p:extLst>
      <p:ext uri="{BB962C8B-B14F-4D97-AF65-F5344CB8AC3E}">
        <p14:creationId xmlns:p14="http://schemas.microsoft.com/office/powerpoint/2010/main" val="223163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Appeal to </a:t>
            </a:r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78305" y="3238909"/>
            <a:ext cx="5522259" cy="869118"/>
          </a:xfrm>
          <a:prstGeom prst="rect">
            <a:avLst/>
          </a:prstGeom>
          <a:solidFill>
            <a:srgbClr val="C7D4C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03812" y="3257969"/>
            <a:ext cx="5253317" cy="830997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Can be communicated through word choice, anecdotes, or examples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78305" y="1880856"/>
            <a:ext cx="5522259" cy="869118"/>
          </a:xfrm>
          <a:prstGeom prst="rect">
            <a:avLst/>
          </a:prstGeom>
          <a:solidFill>
            <a:srgbClr val="C7D4C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07096" y="2115360"/>
            <a:ext cx="3377806" cy="46166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Emphasizes emotion</a:t>
            </a:r>
          </a:p>
        </p:txBody>
      </p:sp>
    </p:spTree>
    <p:extLst>
      <p:ext uri="{BB962C8B-B14F-4D97-AF65-F5344CB8AC3E}">
        <p14:creationId xmlns:p14="http://schemas.microsoft.com/office/powerpoint/2010/main" val="2877969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20247824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7232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137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18</cp:revision>
  <dcterms:created xsi:type="dcterms:W3CDTF">2017-06-16T13:06:21Z</dcterms:created>
  <dcterms:modified xsi:type="dcterms:W3CDTF">2021-11-24T23:57:33Z</dcterms:modified>
</cp:coreProperties>
</file>