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6"/>
  </p:notesMasterIdLst>
  <p:sldIdLst>
    <p:sldId id="256" r:id="rId3"/>
    <p:sldId id="301" r:id="rId4"/>
    <p:sldId id="300" r:id="rId5"/>
    <p:sldId id="365" r:id="rId6"/>
    <p:sldId id="356" r:id="rId7"/>
    <p:sldId id="304" r:id="rId8"/>
    <p:sldId id="305" r:id="rId9"/>
    <p:sldId id="366" r:id="rId10"/>
    <p:sldId id="308" r:id="rId11"/>
    <p:sldId id="311" r:id="rId12"/>
    <p:sldId id="310" r:id="rId13"/>
    <p:sldId id="367" r:id="rId14"/>
    <p:sldId id="27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2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4C57"/>
    <a:srgbClr val="386546"/>
    <a:srgbClr val="CCA49C"/>
    <a:srgbClr val="F2E2D2"/>
    <a:srgbClr val="F3EDE7"/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0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Analyzing Rhetoric through Word Choice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Spin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90193" y="1849263"/>
              <a:ext cx="7807571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If facts and details indicate an outcome inconsistent with the word choice, the author may not be a credible source of information.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0355"/>
              <a:ext cx="7807571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</a:rPr>
                <a:t>Can be used to make a negative situation seem positive or to make a positive situation seem negative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745905"/>
              <a:ext cx="7807571" cy="79779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Spin = used to manipulate how people perceive and interpret an event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8813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Exclusive Language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776661" y="1773560"/>
            <a:ext cx="4638677" cy="2855581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05802"/>
              <a:ext cx="7807571" cy="560946"/>
            </a:xfrm>
            <a:prstGeom prst="rect">
              <a:avLst/>
            </a:prstGeom>
            <a:solidFill>
              <a:srgbClr val="386546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b="1" dirty="0">
                  <a:solidFill>
                    <a:schemeClr val="bg1"/>
                  </a:solidFill>
                </a:rPr>
                <a:t>Exclusive language </a:t>
              </a:r>
              <a:r>
                <a:rPr lang="en-US" sz="2400" dirty="0">
                  <a:solidFill>
                    <a:schemeClr val="bg1"/>
                  </a:solidFill>
                </a:rPr>
                <a:t>relates to stereotypes about a person's characteristics, such as age, gender, ethnicity or culture, physical or mental ability, sexual orientation, and religion. 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6194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533649" y="5005699"/>
            <a:ext cx="7086601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90193" y="1849263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Does the author use stereotypes or exclusive language?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533649" y="3819830"/>
            <a:ext cx="7086601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214" y="1826171"/>
              <a:ext cx="7807571" cy="6281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Does the author use an overly positive or negative tone to spin information?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533649" y="2599519"/>
            <a:ext cx="7086601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44853"/>
              <a:ext cx="7807571" cy="3489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Does the author use extremely positive or negative details?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9F8FD7E8-1967-8F48-8107-AE10C48E0581}"/>
              </a:ext>
            </a:extLst>
          </p:cNvPr>
          <p:cNvSpPr/>
          <p:nvPr/>
        </p:nvSpPr>
        <p:spPr>
          <a:xfrm>
            <a:off x="2066923" y="1380360"/>
            <a:ext cx="8058154" cy="1067579"/>
          </a:xfrm>
          <a:prstGeom prst="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When evaluating credibility in a text, ask yourself:</a:t>
            </a:r>
          </a:p>
        </p:txBody>
      </p:sp>
    </p:spTree>
    <p:extLst>
      <p:ext uri="{BB962C8B-B14F-4D97-AF65-F5344CB8AC3E}">
        <p14:creationId xmlns:p14="http://schemas.microsoft.com/office/powerpoint/2010/main" val="2540201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C961B199-3277-4244-9552-958DF83A69D8}"/>
              </a:ext>
            </a:extLst>
          </p:cNvPr>
          <p:cNvSpPr txBox="1"/>
          <p:nvPr/>
        </p:nvSpPr>
        <p:spPr>
          <a:xfrm>
            <a:off x="1710559" y="1773621"/>
            <a:ext cx="869468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Learn how to recognize and think critically about word choice in the contexts of: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Tone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Details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Bias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37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Analyzing Word Choice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815872"/>
            <a:ext cx="8058154" cy="3148959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314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38242"/>
              <a:ext cx="7807571" cy="496066"/>
            </a:xfrm>
            <a:prstGeom prst="rect">
              <a:avLst/>
            </a:prstGeom>
            <a:solidFill>
              <a:srgbClr val="314C57"/>
            </a:solidFill>
          </p:spPr>
          <p:txBody>
            <a:bodyPr wrap="square" rtlCol="0" anchor="ctr">
              <a:spAutoFit/>
            </a:bodyPr>
            <a:lstStyle/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Rhetoric = language designed to persuade and impress an audience</a:t>
              </a:r>
            </a:p>
            <a:p>
              <a:pPr marL="342900" indent="-342900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bg1"/>
                  </a:solidFill>
                </a:rPr>
                <a:t>Gain insight about an author and their motives by analyzing rhetoric, including word choice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9064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782104" y="2264248"/>
            <a:ext cx="8627790" cy="2805063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Tone = the positive, negative, or neutral attitude that an author expresses about a topic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 tool to achieve author’s goal and reach target audience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Connotative meaning = positive, negative, or neutral undertone of a word</a:t>
            </a:r>
          </a:p>
        </p:txBody>
      </p:sp>
    </p:spTree>
    <p:extLst>
      <p:ext uri="{BB962C8B-B14F-4D97-AF65-F5344CB8AC3E}">
        <p14:creationId xmlns:p14="http://schemas.microsoft.com/office/powerpoint/2010/main" val="2736598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48673"/>
              <a:ext cx="3325552" cy="242794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Aspiring = positive undertone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48673"/>
              <a:ext cx="3325552" cy="242794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Self-seeking = negative undertone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19319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What details is the author including?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945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Why does the author feel that these details are important?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3555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Which details has the author chose to ignore or exclude?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400" dirty="0">
                  <a:solidFill>
                    <a:schemeClr val="bg1"/>
                  </a:solidFill>
                </a:rPr>
                <a:t>Why does the author feel that these details are unimportant?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718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3" y="1664074"/>
            <a:ext cx="8058154" cy="969637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1"/>
              <a:ext cx="7807571" cy="216109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dirty="0"/>
                <a:t>Positive details = positive tone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FE77842-0CC9-9E46-A5C4-EB3B1EAD7E36}"/>
              </a:ext>
            </a:extLst>
          </p:cNvPr>
          <p:cNvGrpSpPr/>
          <p:nvPr/>
        </p:nvGrpSpPr>
        <p:grpSpPr>
          <a:xfrm>
            <a:off x="2066923" y="3031583"/>
            <a:ext cx="8058154" cy="969637"/>
            <a:chOff x="542923" y="1849761"/>
            <a:chExt cx="8058154" cy="69393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B783648-D719-5A43-8D86-0BA645777A33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96ACDBA-2263-D742-B3BE-8AACBD8DB4F6}"/>
                </a:ext>
              </a:extLst>
            </p:cNvPr>
            <p:cNvSpPr txBox="1"/>
            <p:nvPr/>
          </p:nvSpPr>
          <p:spPr>
            <a:xfrm>
              <a:off x="633045" y="2021078"/>
              <a:ext cx="7807571" cy="330397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dirty="0"/>
                <a:t>Negative details = negative tone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A21E9-E9C6-DD47-9EAC-AF3EB997B86C}"/>
              </a:ext>
            </a:extLst>
          </p:cNvPr>
          <p:cNvGrpSpPr/>
          <p:nvPr/>
        </p:nvGrpSpPr>
        <p:grpSpPr>
          <a:xfrm>
            <a:off x="2071486" y="4399093"/>
            <a:ext cx="8058154" cy="969637"/>
            <a:chOff x="542923" y="1849761"/>
            <a:chExt cx="8058154" cy="69393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4DB8CC3-E37F-0A49-B43D-30F41931AC3D}"/>
                </a:ext>
              </a:extLst>
            </p:cNvPr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F3ED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E9B1D2F-4B11-544F-A241-71E18CB6957D}"/>
                </a:ext>
              </a:extLst>
            </p:cNvPr>
            <p:cNvSpPr txBox="1"/>
            <p:nvPr/>
          </p:nvSpPr>
          <p:spPr>
            <a:xfrm>
              <a:off x="633045" y="2021078"/>
              <a:ext cx="7807571" cy="330397"/>
            </a:xfrm>
            <a:prstGeom prst="rect">
              <a:avLst/>
            </a:prstGeom>
            <a:solidFill>
              <a:srgbClr val="F3EDE7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dirty="0"/>
                <a:t>Balanced details = neutral 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305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Examples of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89D1047-3F1A-4C46-A01D-C04836B41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319046"/>
              </p:ext>
            </p:extLst>
          </p:nvPr>
        </p:nvGraphicFramePr>
        <p:xfrm>
          <a:off x="1607341" y="1675740"/>
          <a:ext cx="8977316" cy="3840480"/>
        </p:xfrm>
        <a:graphic>
          <a:graphicData uri="http://schemas.openxmlformats.org/drawingml/2006/table">
            <a:tbl>
              <a:tblPr/>
              <a:tblGrid>
                <a:gridCol w="4488658">
                  <a:extLst>
                    <a:ext uri="{9D8B030D-6E8A-4147-A177-3AD203B41FA5}">
                      <a16:colId xmlns:a16="http://schemas.microsoft.com/office/drawing/2014/main" val="119587194"/>
                    </a:ext>
                  </a:extLst>
                </a:gridCol>
                <a:gridCol w="4488658">
                  <a:extLst>
                    <a:ext uri="{9D8B030D-6E8A-4147-A177-3AD203B41FA5}">
                      <a16:colId xmlns:a16="http://schemas.microsoft.com/office/drawing/2014/main" val="16929573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/>
                          <a:latin typeface="Open Sans" panose="020B0606030504020204" pitchFamily="34" charset="0"/>
                        </a:rPr>
                        <a:t>Negative details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i="1" dirty="0">
                          <a:effectLst/>
                          <a:latin typeface="Vollkorn"/>
                        </a:rPr>
                        <a:t>This was the worst tornado to strike the town in over fifty years. Entire neighborhoods were damaged or destroyed, and many of the survivors struggled to find food and shelter.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396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/>
                          <a:latin typeface="Open Sans" panose="020B0606030504020204" pitchFamily="34" charset="0"/>
                        </a:rPr>
                        <a:t>Positive details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i="1" dirty="0">
                          <a:effectLst/>
                          <a:latin typeface="Vollkorn"/>
                        </a:rPr>
                        <a:t>After the tornado, the community immediately supported everyone who had suffered losses. Friends, neighbors, and strangers united in a way that transformed the entire area.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80719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effectLst/>
                          <a:latin typeface="Open Sans" panose="020B0606030504020204" pitchFamily="34" charset="0"/>
                        </a:rPr>
                        <a:t>Neutral (balanced) details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i="1" dirty="0">
                          <a:effectLst/>
                          <a:latin typeface="Vollkorn"/>
                        </a:rPr>
                        <a:t>The aftermath of the tornado resulted in several million dollars of damage. However, local outreach groups provided free food and supplies to those in need.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505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164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Bias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1664409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03338"/>
              <a:ext cx="3325552" cy="151861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Bias = a term used to describe a person's opinions and preferences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38758"/>
              <a:ext cx="3325552" cy="104777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400" dirty="0"/>
                <a:t>Extremely positive or negative words can signal the author’s bias.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B1E8809-63B0-0D45-8E56-48A75C636482}"/>
              </a:ext>
            </a:extLst>
          </p:cNvPr>
          <p:cNvGrpSpPr/>
          <p:nvPr/>
        </p:nvGrpSpPr>
        <p:grpSpPr>
          <a:xfrm>
            <a:off x="1881186" y="3465963"/>
            <a:ext cx="842962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4B86286-9FE9-7845-BBC0-E6408AA1492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EBF2F3D-0FEF-D34B-A7CF-5EF11C2400B6}"/>
                </a:ext>
              </a:extLst>
            </p:cNvPr>
            <p:cNvSpPr txBox="1"/>
            <p:nvPr/>
          </p:nvSpPr>
          <p:spPr>
            <a:xfrm>
              <a:off x="633043" y="1745905"/>
              <a:ext cx="7807571" cy="73163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Probably unbiased: </a:t>
              </a:r>
              <a:r>
                <a:rPr lang="en-US" sz="2000" i="1" dirty="0">
                  <a:solidFill>
                    <a:schemeClr val="bg1"/>
                  </a:solidFill>
                </a:rPr>
                <a:t>The investigation revealed that the manager had caused the fire by neglecting to have the air ducts cleaned regularly.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E2130C5-B0F1-BF49-9E16-40697083C6B8}"/>
              </a:ext>
            </a:extLst>
          </p:cNvPr>
          <p:cNvGrpSpPr/>
          <p:nvPr/>
        </p:nvGrpSpPr>
        <p:grpSpPr>
          <a:xfrm>
            <a:off x="1881186" y="4720034"/>
            <a:ext cx="8429623" cy="1441720"/>
            <a:chOff x="542923" y="1736761"/>
            <a:chExt cx="8058154" cy="1089731"/>
          </a:xfrm>
          <a:solidFill>
            <a:srgbClr val="314C57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A61FA48-7983-4A47-B110-C2F9D5D16FDE}"/>
                </a:ext>
              </a:extLst>
            </p:cNvPr>
            <p:cNvSpPr/>
            <p:nvPr/>
          </p:nvSpPr>
          <p:spPr>
            <a:xfrm>
              <a:off x="542923" y="1736761"/>
              <a:ext cx="8058154" cy="10897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4AB6F2F-AAEC-B74B-A381-CA8A576303F3}"/>
                </a:ext>
              </a:extLst>
            </p:cNvPr>
            <p:cNvSpPr txBox="1"/>
            <p:nvPr/>
          </p:nvSpPr>
          <p:spPr>
            <a:xfrm>
              <a:off x="633043" y="1745905"/>
              <a:ext cx="7807571" cy="10805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b="1" dirty="0">
                  <a:solidFill>
                    <a:schemeClr val="bg1"/>
                  </a:solidFill>
                </a:rPr>
                <a:t>Possibly biased: </a:t>
              </a:r>
              <a:r>
                <a:rPr lang="en-US" sz="2000" i="1" dirty="0">
                  <a:solidFill>
                    <a:schemeClr val="bg1"/>
                  </a:solidFill>
                </a:rPr>
                <a:t>The investigation revealed that the negligent manager must have thought talking on the phone was more important than monitoring the safety of the store.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95679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497</Words>
  <Application>Microsoft Office PowerPoint</Application>
  <PresentationFormat>Widescreen</PresentationFormat>
  <Paragraphs>88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Open Sans</vt:lpstr>
      <vt:lpstr>Vollkorn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21</cp:revision>
  <dcterms:created xsi:type="dcterms:W3CDTF">2017-06-16T13:06:21Z</dcterms:created>
  <dcterms:modified xsi:type="dcterms:W3CDTF">2021-11-24T23:57:30Z</dcterms:modified>
</cp:coreProperties>
</file>