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74" r:id="rId3"/>
    <p:sldId id="324" r:id="rId4"/>
    <p:sldId id="375" r:id="rId5"/>
    <p:sldId id="364" r:id="rId6"/>
    <p:sldId id="329" r:id="rId7"/>
    <p:sldId id="367" r:id="rId8"/>
    <p:sldId id="376" r:id="rId9"/>
    <p:sldId id="346" r:id="rId10"/>
    <p:sldId id="377" r:id="rId11"/>
    <p:sldId id="378" r:id="rId12"/>
    <p:sldId id="380" r:id="rId13"/>
    <p:sldId id="381" r:id="rId14"/>
    <p:sldId id="348" r:id="rId15"/>
    <p:sldId id="34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  <p14:sldId id="374"/>
          </p14:sldIdLst>
        </p14:section>
        <p14:section name="Basic Template" id="{7905D23A-0D7F-465E-9A2A-8136E59C1D3A}">
          <p14:sldIdLst>
            <p14:sldId id="324"/>
            <p14:sldId id="375"/>
            <p14:sldId id="364"/>
            <p14:sldId id="329"/>
            <p14:sldId id="367"/>
            <p14:sldId id="376"/>
            <p14:sldId id="346"/>
            <p14:sldId id="377"/>
            <p14:sldId id="378"/>
            <p14:sldId id="380"/>
          </p14:sldIdLst>
        </p14:section>
        <p14:section name="Bullet Lists" id="{75E99226-54C6-4B40-9F9B-803C5E10A6BA}">
          <p14:sldIdLst>
            <p14:sldId id="381"/>
            <p14:sldId id="348"/>
          </p14:sldIdLst>
        </p14:section>
        <p14:section name="Boxes" id="{BC8DCA9B-1D1A-45EE-A36C-A4F5E0816D56}">
          <p14:sldIdLst/>
        </p14:section>
        <p14:section name="Extended Examples" id="{F578CCFA-269D-485F-9ADF-C586276AD30E}">
          <p14:sldIdLst/>
        </p14:section>
        <p14:section name="Example Sentences" id="{608AC8A6-6EF9-4EF1-AC7A-53054F604370}">
          <p14:sldIdLst/>
        </p14:section>
        <p14:section name="Image Slide" id="{473FBC00-5E76-4E3C-B99D-A244E74397E4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itlin Coleman" initials="CC" lastIdx="1" clrIdx="0">
    <p:extLst>
      <p:ext uri="{19B8F6BF-5375-455C-9EA6-DF929625EA0E}">
        <p15:presenceInfo xmlns:p15="http://schemas.microsoft.com/office/powerpoint/2012/main" userId="S::cclark@hawkeslearning.com::96f87ca1-0e64-4ae8-8d77-98757b85df0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5A7E83"/>
    <a:srgbClr val="314C57"/>
    <a:srgbClr val="386546"/>
    <a:srgbClr val="F3EDE7"/>
    <a:srgbClr val="CCA49C"/>
    <a:srgbClr val="C7D4CB"/>
    <a:srgbClr val="F2E2D2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31" autoAdjust="0"/>
    <p:restoredTop sz="94660"/>
  </p:normalViewPr>
  <p:slideViewPr>
    <p:cSldViewPr snapToGrid="0">
      <p:cViewPr varScale="1">
        <p:scale>
          <a:sx n="87" d="100"/>
          <a:sy n="87" d="100"/>
        </p:scale>
        <p:origin x="90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5E599A-E5B8-4F65-A4EE-1466770893EA}" type="doc">
      <dgm:prSet loTypeId="urn:microsoft.com/office/officeart/2005/8/layout/hierarchy4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6E96123F-9143-464E-8C59-29969F328A01}">
      <dgm:prSet phldrT="[Text]" custT="1"/>
      <dgm:spPr>
        <a:solidFill>
          <a:srgbClr val="627981"/>
        </a:solidFill>
      </dgm:spPr>
      <dgm:t>
        <a:bodyPr/>
        <a:lstStyle/>
        <a:p>
          <a:r>
            <a:rPr lang="en-US" sz="5400" b="1" dirty="0"/>
            <a:t>Conclusion</a:t>
          </a:r>
          <a:r>
            <a:rPr lang="en-US" sz="5400" dirty="0"/>
            <a:t>:</a:t>
          </a:r>
        </a:p>
        <a:p>
          <a:r>
            <a:rPr lang="en-US" sz="4000" i="1" dirty="0"/>
            <a:t>Socrates is mortal.</a:t>
          </a:r>
        </a:p>
      </dgm:t>
    </dgm:pt>
    <dgm:pt modelId="{C8DE9F79-05AD-4664-85EE-4E6F6AF86DB9}" type="parTrans" cxnId="{4845BEE4-F36E-4A4E-B337-57BE0730AE43}">
      <dgm:prSet/>
      <dgm:spPr/>
      <dgm:t>
        <a:bodyPr/>
        <a:lstStyle/>
        <a:p>
          <a:endParaRPr lang="en-US"/>
        </a:p>
      </dgm:t>
    </dgm:pt>
    <dgm:pt modelId="{A61E26D2-9A41-40AF-99B7-99B0DA0FCE02}" type="sibTrans" cxnId="{4845BEE4-F36E-4A4E-B337-57BE0730AE43}">
      <dgm:prSet/>
      <dgm:spPr/>
      <dgm:t>
        <a:bodyPr/>
        <a:lstStyle/>
        <a:p>
          <a:endParaRPr lang="en-US"/>
        </a:p>
      </dgm:t>
    </dgm:pt>
    <dgm:pt modelId="{BD395BD7-187C-4D17-83D6-8AD1D3283084}">
      <dgm:prSet phldrT="[Text]"/>
      <dgm:spPr>
        <a:solidFill>
          <a:srgbClr val="627981"/>
        </a:solidFill>
      </dgm:spPr>
      <dgm:t>
        <a:bodyPr/>
        <a:lstStyle/>
        <a:p>
          <a:r>
            <a:rPr lang="en-US" b="1" dirty="0"/>
            <a:t>Premise 1</a:t>
          </a:r>
          <a:r>
            <a:rPr lang="en-US" dirty="0"/>
            <a:t>: </a:t>
          </a:r>
        </a:p>
        <a:p>
          <a:r>
            <a:rPr lang="en-US" i="1" dirty="0"/>
            <a:t>All men are mortal.</a:t>
          </a:r>
        </a:p>
      </dgm:t>
    </dgm:pt>
    <dgm:pt modelId="{5894EF7A-D6D9-4169-A444-FDCFF61AFE84}" type="parTrans" cxnId="{5BB3F0F1-5A70-4655-82FD-9F137730C8BC}">
      <dgm:prSet/>
      <dgm:spPr/>
      <dgm:t>
        <a:bodyPr/>
        <a:lstStyle/>
        <a:p>
          <a:endParaRPr lang="en-US"/>
        </a:p>
      </dgm:t>
    </dgm:pt>
    <dgm:pt modelId="{8E883687-774E-4442-A06E-05D92549B2BA}" type="sibTrans" cxnId="{5BB3F0F1-5A70-4655-82FD-9F137730C8BC}">
      <dgm:prSet/>
      <dgm:spPr/>
      <dgm:t>
        <a:bodyPr/>
        <a:lstStyle/>
        <a:p>
          <a:endParaRPr lang="en-US"/>
        </a:p>
      </dgm:t>
    </dgm:pt>
    <dgm:pt modelId="{09260368-C5E1-41F7-9367-4A60089FF9C9}">
      <dgm:prSet phldrT="[Text]"/>
      <dgm:spPr>
        <a:solidFill>
          <a:srgbClr val="627981"/>
        </a:solidFill>
      </dgm:spPr>
      <dgm:t>
        <a:bodyPr/>
        <a:lstStyle/>
        <a:p>
          <a:r>
            <a:rPr lang="en-US" b="1" dirty="0"/>
            <a:t>Premise 2</a:t>
          </a:r>
          <a:r>
            <a:rPr lang="en-US" dirty="0"/>
            <a:t>:</a:t>
          </a:r>
        </a:p>
        <a:p>
          <a:r>
            <a:rPr lang="en-US" i="1" dirty="0"/>
            <a:t>Socrates is a man.</a:t>
          </a:r>
        </a:p>
      </dgm:t>
    </dgm:pt>
    <dgm:pt modelId="{A81AA863-2C91-4254-8F47-30900FAF986C}" type="parTrans" cxnId="{53777784-5BB1-490A-B93D-199AFF43B1A5}">
      <dgm:prSet/>
      <dgm:spPr/>
      <dgm:t>
        <a:bodyPr/>
        <a:lstStyle/>
        <a:p>
          <a:endParaRPr lang="en-US"/>
        </a:p>
      </dgm:t>
    </dgm:pt>
    <dgm:pt modelId="{74F1A830-BC3B-4EBD-B1CF-985A17F3A3AC}" type="sibTrans" cxnId="{53777784-5BB1-490A-B93D-199AFF43B1A5}">
      <dgm:prSet/>
      <dgm:spPr/>
      <dgm:t>
        <a:bodyPr/>
        <a:lstStyle/>
        <a:p>
          <a:endParaRPr lang="en-US"/>
        </a:p>
      </dgm:t>
    </dgm:pt>
    <dgm:pt modelId="{6AA91C91-346D-A448-9988-C75BA25DEE27}" type="pres">
      <dgm:prSet presAssocID="{975E599A-E5B8-4F65-A4EE-1466770893E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06BD250-A692-8D43-819C-2E5ACC54BDA5}" type="pres">
      <dgm:prSet presAssocID="{6E96123F-9143-464E-8C59-29969F328A01}" presName="vertOne" presStyleCnt="0"/>
      <dgm:spPr/>
    </dgm:pt>
    <dgm:pt modelId="{196286A9-7D41-3843-AC32-F23CC0DDFE50}" type="pres">
      <dgm:prSet presAssocID="{6E96123F-9143-464E-8C59-29969F328A01}" presName="txOne" presStyleLbl="node0" presStyleIdx="0" presStyleCnt="1" custLinFactY="100000" custLinFactNeighborX="0" custLinFactNeighborY="100916">
        <dgm:presLayoutVars>
          <dgm:chPref val="3"/>
        </dgm:presLayoutVars>
      </dgm:prSet>
      <dgm:spPr>
        <a:prstGeom prst="rect">
          <a:avLst/>
        </a:prstGeom>
      </dgm:spPr>
    </dgm:pt>
    <dgm:pt modelId="{A4082C94-68C4-584C-8179-52F1F8167FCE}" type="pres">
      <dgm:prSet presAssocID="{6E96123F-9143-464E-8C59-29969F328A01}" presName="parTransOne" presStyleCnt="0"/>
      <dgm:spPr/>
    </dgm:pt>
    <dgm:pt modelId="{FB35A5D1-54CE-4543-84E0-ECDC1B47C9FC}" type="pres">
      <dgm:prSet presAssocID="{6E96123F-9143-464E-8C59-29969F328A01}" presName="horzOne" presStyleCnt="0"/>
      <dgm:spPr/>
    </dgm:pt>
    <dgm:pt modelId="{41A21FFE-9A9E-E54F-9171-5BEF2F9C1459}" type="pres">
      <dgm:prSet presAssocID="{BD395BD7-187C-4D17-83D6-8AD1D3283084}" presName="vertTwo" presStyleCnt="0"/>
      <dgm:spPr/>
    </dgm:pt>
    <dgm:pt modelId="{7B669734-4BE7-0A4D-92CC-D8FB17C0AB45}" type="pres">
      <dgm:prSet presAssocID="{BD395BD7-187C-4D17-83D6-8AD1D3283084}" presName="txTwo" presStyleLbl="node2" presStyleIdx="0" presStyleCnt="2" custLinFactY="-9176" custLinFactNeighborX="-585" custLinFactNeighborY="-100000">
        <dgm:presLayoutVars>
          <dgm:chPref val="3"/>
        </dgm:presLayoutVars>
      </dgm:prSet>
      <dgm:spPr>
        <a:prstGeom prst="rect">
          <a:avLst/>
        </a:prstGeom>
      </dgm:spPr>
    </dgm:pt>
    <dgm:pt modelId="{44E280C2-8799-094B-989A-9E08E6D25DFE}" type="pres">
      <dgm:prSet presAssocID="{BD395BD7-187C-4D17-83D6-8AD1D3283084}" presName="horzTwo" presStyleCnt="0"/>
      <dgm:spPr/>
    </dgm:pt>
    <dgm:pt modelId="{8163B73C-892A-CD47-A0C8-ED9CF5A88DB4}" type="pres">
      <dgm:prSet presAssocID="{8E883687-774E-4442-A06E-05D92549B2BA}" presName="sibSpaceTwo" presStyleCnt="0"/>
      <dgm:spPr/>
    </dgm:pt>
    <dgm:pt modelId="{2CF13A9A-448E-584E-B604-EDC9D40F448F}" type="pres">
      <dgm:prSet presAssocID="{09260368-C5E1-41F7-9367-4A60089FF9C9}" presName="vertTwo" presStyleCnt="0"/>
      <dgm:spPr/>
    </dgm:pt>
    <dgm:pt modelId="{B96F3918-DE07-C84B-BE8E-2D6A14B76DF2}" type="pres">
      <dgm:prSet presAssocID="{09260368-C5E1-41F7-9367-4A60089FF9C9}" presName="txTwo" presStyleLbl="node2" presStyleIdx="1" presStyleCnt="2" custLinFactY="-9176" custLinFactNeighborY="-100000">
        <dgm:presLayoutVars>
          <dgm:chPref val="3"/>
        </dgm:presLayoutVars>
      </dgm:prSet>
      <dgm:spPr>
        <a:prstGeom prst="rect">
          <a:avLst/>
        </a:prstGeom>
      </dgm:spPr>
    </dgm:pt>
    <dgm:pt modelId="{81D08A3F-B66F-C049-BBB4-0C2173B3FD09}" type="pres">
      <dgm:prSet presAssocID="{09260368-C5E1-41F7-9367-4A60089FF9C9}" presName="horzTwo" presStyleCnt="0"/>
      <dgm:spPr/>
    </dgm:pt>
  </dgm:ptLst>
  <dgm:cxnLst>
    <dgm:cxn modelId="{57AB1710-BD0E-3543-94AA-896B6689620D}" type="presOf" srcId="{BD395BD7-187C-4D17-83D6-8AD1D3283084}" destId="{7B669734-4BE7-0A4D-92CC-D8FB17C0AB45}" srcOrd="0" destOrd="0" presId="urn:microsoft.com/office/officeart/2005/8/layout/hierarchy4"/>
    <dgm:cxn modelId="{0722E467-6359-AE41-A0D8-1B272DFB651D}" type="presOf" srcId="{6E96123F-9143-464E-8C59-29969F328A01}" destId="{196286A9-7D41-3843-AC32-F23CC0DDFE50}" srcOrd="0" destOrd="0" presId="urn:microsoft.com/office/officeart/2005/8/layout/hierarchy4"/>
    <dgm:cxn modelId="{53777784-5BB1-490A-B93D-199AFF43B1A5}" srcId="{6E96123F-9143-464E-8C59-29969F328A01}" destId="{09260368-C5E1-41F7-9367-4A60089FF9C9}" srcOrd="1" destOrd="0" parTransId="{A81AA863-2C91-4254-8F47-30900FAF986C}" sibTransId="{74F1A830-BC3B-4EBD-B1CF-985A17F3A3AC}"/>
    <dgm:cxn modelId="{739BB48A-F03E-284C-8B6F-E6EBE3A77D59}" type="presOf" srcId="{975E599A-E5B8-4F65-A4EE-1466770893EA}" destId="{6AA91C91-346D-A448-9988-C75BA25DEE27}" srcOrd="0" destOrd="0" presId="urn:microsoft.com/office/officeart/2005/8/layout/hierarchy4"/>
    <dgm:cxn modelId="{4845BEE4-F36E-4A4E-B337-57BE0730AE43}" srcId="{975E599A-E5B8-4F65-A4EE-1466770893EA}" destId="{6E96123F-9143-464E-8C59-29969F328A01}" srcOrd="0" destOrd="0" parTransId="{C8DE9F79-05AD-4664-85EE-4E6F6AF86DB9}" sibTransId="{A61E26D2-9A41-40AF-99B7-99B0DA0FCE02}"/>
    <dgm:cxn modelId="{B50D9FE6-69AC-334D-8874-CAFD275AD33B}" type="presOf" srcId="{09260368-C5E1-41F7-9367-4A60089FF9C9}" destId="{B96F3918-DE07-C84B-BE8E-2D6A14B76DF2}" srcOrd="0" destOrd="0" presId="urn:microsoft.com/office/officeart/2005/8/layout/hierarchy4"/>
    <dgm:cxn modelId="{5BB3F0F1-5A70-4655-82FD-9F137730C8BC}" srcId="{6E96123F-9143-464E-8C59-29969F328A01}" destId="{BD395BD7-187C-4D17-83D6-8AD1D3283084}" srcOrd="0" destOrd="0" parTransId="{5894EF7A-D6D9-4169-A444-FDCFF61AFE84}" sibTransId="{8E883687-774E-4442-A06E-05D92549B2BA}"/>
    <dgm:cxn modelId="{84FAD858-E227-D846-B893-991FF4CAA085}" type="presParOf" srcId="{6AA91C91-346D-A448-9988-C75BA25DEE27}" destId="{F06BD250-A692-8D43-819C-2E5ACC54BDA5}" srcOrd="0" destOrd="0" presId="urn:microsoft.com/office/officeart/2005/8/layout/hierarchy4"/>
    <dgm:cxn modelId="{BA4AC35C-35CD-2247-BAFE-59856A69E4C1}" type="presParOf" srcId="{F06BD250-A692-8D43-819C-2E5ACC54BDA5}" destId="{196286A9-7D41-3843-AC32-F23CC0DDFE50}" srcOrd="0" destOrd="0" presId="urn:microsoft.com/office/officeart/2005/8/layout/hierarchy4"/>
    <dgm:cxn modelId="{BA6AF308-68DF-F64E-9621-8EC8CC8D23A1}" type="presParOf" srcId="{F06BD250-A692-8D43-819C-2E5ACC54BDA5}" destId="{A4082C94-68C4-584C-8179-52F1F8167FCE}" srcOrd="1" destOrd="0" presId="urn:microsoft.com/office/officeart/2005/8/layout/hierarchy4"/>
    <dgm:cxn modelId="{6B632ECC-D30D-254B-9E97-EB8E4066EC1D}" type="presParOf" srcId="{F06BD250-A692-8D43-819C-2E5ACC54BDA5}" destId="{FB35A5D1-54CE-4543-84E0-ECDC1B47C9FC}" srcOrd="2" destOrd="0" presId="urn:microsoft.com/office/officeart/2005/8/layout/hierarchy4"/>
    <dgm:cxn modelId="{F9D742FC-5F75-7942-B1E1-74267A87C88A}" type="presParOf" srcId="{FB35A5D1-54CE-4543-84E0-ECDC1B47C9FC}" destId="{41A21FFE-9A9E-E54F-9171-5BEF2F9C1459}" srcOrd="0" destOrd="0" presId="urn:microsoft.com/office/officeart/2005/8/layout/hierarchy4"/>
    <dgm:cxn modelId="{06AF08AE-150D-3D40-B78E-CD24BD3D80CF}" type="presParOf" srcId="{41A21FFE-9A9E-E54F-9171-5BEF2F9C1459}" destId="{7B669734-4BE7-0A4D-92CC-D8FB17C0AB45}" srcOrd="0" destOrd="0" presId="urn:microsoft.com/office/officeart/2005/8/layout/hierarchy4"/>
    <dgm:cxn modelId="{674C2BE1-10D7-1A40-ACE3-AA8140162559}" type="presParOf" srcId="{41A21FFE-9A9E-E54F-9171-5BEF2F9C1459}" destId="{44E280C2-8799-094B-989A-9E08E6D25DFE}" srcOrd="1" destOrd="0" presId="urn:microsoft.com/office/officeart/2005/8/layout/hierarchy4"/>
    <dgm:cxn modelId="{1CBB93CB-5E74-B34C-82BA-D3A6202BE9BE}" type="presParOf" srcId="{FB35A5D1-54CE-4543-84E0-ECDC1B47C9FC}" destId="{8163B73C-892A-CD47-A0C8-ED9CF5A88DB4}" srcOrd="1" destOrd="0" presId="urn:microsoft.com/office/officeart/2005/8/layout/hierarchy4"/>
    <dgm:cxn modelId="{1C06A981-68C1-FB4B-854A-E39B7ABB6566}" type="presParOf" srcId="{FB35A5D1-54CE-4543-84E0-ECDC1B47C9FC}" destId="{2CF13A9A-448E-584E-B604-EDC9D40F448F}" srcOrd="2" destOrd="0" presId="urn:microsoft.com/office/officeart/2005/8/layout/hierarchy4"/>
    <dgm:cxn modelId="{B840FE93-E9F4-574F-AD8B-16FE6737F6C4}" type="presParOf" srcId="{2CF13A9A-448E-584E-B604-EDC9D40F448F}" destId="{B96F3918-DE07-C84B-BE8E-2D6A14B76DF2}" srcOrd="0" destOrd="0" presId="urn:microsoft.com/office/officeart/2005/8/layout/hierarchy4"/>
    <dgm:cxn modelId="{E2C8F110-817F-6441-9F1B-7976520DEA5E}" type="presParOf" srcId="{2CF13A9A-448E-584E-B604-EDC9D40F448F}" destId="{81D08A3F-B66F-C049-BBB4-0C2173B3FD0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76C786-F8A6-44A8-B167-F915E6F3C152}" type="doc">
      <dgm:prSet loTypeId="urn:microsoft.com/office/officeart/2005/8/layout/pyramid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7AD8C1A9-2FBD-49FD-A250-7D5806D11322}">
      <dgm:prSet phldrT="[Text]" custT="1"/>
      <dgm:spPr>
        <a:solidFill>
          <a:srgbClr val="314C57"/>
        </a:solidFill>
        <a:ln>
          <a:solidFill>
            <a:srgbClr val="314C57"/>
          </a:solidFill>
        </a:ln>
      </dgm:spPr>
      <dgm:t>
        <a:bodyPr/>
        <a:lstStyle/>
        <a:p>
          <a:r>
            <a:rPr lang="en-US" sz="2400" dirty="0">
              <a:solidFill>
                <a:schemeClr val="bg1"/>
              </a:solidFill>
            </a:rPr>
            <a:t>General premise</a:t>
          </a:r>
        </a:p>
      </dgm:t>
    </dgm:pt>
    <dgm:pt modelId="{999CD213-67CC-44D7-9A92-807C5FF5D4DD}" type="parTrans" cxnId="{4974C393-4029-4177-ACF5-FFBE8FD9F6A8}">
      <dgm:prSet/>
      <dgm:spPr/>
      <dgm:t>
        <a:bodyPr/>
        <a:lstStyle/>
        <a:p>
          <a:endParaRPr lang="en-US"/>
        </a:p>
      </dgm:t>
    </dgm:pt>
    <dgm:pt modelId="{ED0147D2-7BE5-413C-83F7-147B9ACC6AA0}" type="sibTrans" cxnId="{4974C393-4029-4177-ACF5-FFBE8FD9F6A8}">
      <dgm:prSet/>
      <dgm:spPr/>
      <dgm:t>
        <a:bodyPr/>
        <a:lstStyle/>
        <a:p>
          <a:endParaRPr lang="en-US"/>
        </a:p>
      </dgm:t>
    </dgm:pt>
    <dgm:pt modelId="{7D8E9023-30F6-4413-AC48-CE55161818E7}">
      <dgm:prSet phldrT="[Text]" custT="1"/>
      <dgm:spPr>
        <a:solidFill>
          <a:srgbClr val="314C57"/>
        </a:solidFill>
        <a:ln>
          <a:solidFill>
            <a:srgbClr val="314C57"/>
          </a:solidFill>
        </a:ln>
      </dgm:spPr>
      <dgm:t>
        <a:bodyPr/>
        <a:lstStyle/>
        <a:p>
          <a:r>
            <a:rPr lang="en-US" sz="2400" dirty="0">
              <a:solidFill>
                <a:schemeClr val="bg1"/>
              </a:solidFill>
            </a:rPr>
            <a:t>General premise</a:t>
          </a:r>
        </a:p>
      </dgm:t>
    </dgm:pt>
    <dgm:pt modelId="{4A0FDCA4-9EB7-400C-B4BD-26FC1FC18DE9}" type="parTrans" cxnId="{57C4FAC7-7A08-44EE-B67A-8EDE5F2DD057}">
      <dgm:prSet/>
      <dgm:spPr/>
      <dgm:t>
        <a:bodyPr/>
        <a:lstStyle/>
        <a:p>
          <a:endParaRPr lang="en-US"/>
        </a:p>
      </dgm:t>
    </dgm:pt>
    <dgm:pt modelId="{F90BE746-EEE5-44F5-94D9-82C5A9457B43}" type="sibTrans" cxnId="{57C4FAC7-7A08-44EE-B67A-8EDE5F2DD057}">
      <dgm:prSet/>
      <dgm:spPr/>
      <dgm:t>
        <a:bodyPr/>
        <a:lstStyle/>
        <a:p>
          <a:endParaRPr lang="en-US"/>
        </a:p>
      </dgm:t>
    </dgm:pt>
    <dgm:pt modelId="{DBDD5785-4DB2-C64E-81B0-8F023A64A431}">
      <dgm:prSet phldrT="[Text]" custT="1"/>
      <dgm:spPr>
        <a:solidFill>
          <a:srgbClr val="314C57"/>
        </a:solidFill>
        <a:ln>
          <a:solidFill>
            <a:srgbClr val="314C57"/>
          </a:solidFill>
        </a:ln>
      </dgm:spPr>
      <dgm:t>
        <a:bodyPr/>
        <a:lstStyle/>
        <a:p>
          <a:r>
            <a:rPr lang="en-US" sz="2800" dirty="0">
              <a:solidFill>
                <a:schemeClr val="bg1"/>
              </a:solidFill>
            </a:rPr>
            <a:t>Specific conclusion</a:t>
          </a:r>
        </a:p>
      </dgm:t>
    </dgm:pt>
    <dgm:pt modelId="{70CABCB1-F1A8-784F-A30F-7B7DA0AB9D35}" type="parTrans" cxnId="{7E06FB17-FBE1-3241-8C06-0CD98AAF26C7}">
      <dgm:prSet/>
      <dgm:spPr/>
      <dgm:t>
        <a:bodyPr/>
        <a:lstStyle/>
        <a:p>
          <a:endParaRPr lang="en-US"/>
        </a:p>
      </dgm:t>
    </dgm:pt>
    <dgm:pt modelId="{CBCF5154-065E-534E-8F42-A242122A7C7C}" type="sibTrans" cxnId="{7E06FB17-FBE1-3241-8C06-0CD98AAF26C7}">
      <dgm:prSet/>
      <dgm:spPr/>
      <dgm:t>
        <a:bodyPr/>
        <a:lstStyle/>
        <a:p>
          <a:endParaRPr lang="en-US"/>
        </a:p>
      </dgm:t>
    </dgm:pt>
    <dgm:pt modelId="{F28F0F03-43E6-0B4A-AC60-9C81FFCF4353}" type="pres">
      <dgm:prSet presAssocID="{B076C786-F8A6-44A8-B167-F915E6F3C152}" presName="compositeShape" presStyleCnt="0">
        <dgm:presLayoutVars>
          <dgm:dir/>
          <dgm:resizeHandles/>
        </dgm:presLayoutVars>
      </dgm:prSet>
      <dgm:spPr/>
    </dgm:pt>
    <dgm:pt modelId="{C6036BCC-40FB-0F4E-A22E-256F4B5A761E}" type="pres">
      <dgm:prSet presAssocID="{B076C786-F8A6-44A8-B167-F915E6F3C152}" presName="pyramid" presStyleLbl="node1" presStyleIdx="0" presStyleCnt="1" custAng="10800000"/>
      <dgm:spPr>
        <a:solidFill>
          <a:srgbClr val="5A7E83"/>
        </a:solidFill>
        <a:ln>
          <a:solidFill>
            <a:srgbClr val="5A7E83"/>
          </a:solidFill>
        </a:ln>
      </dgm:spPr>
    </dgm:pt>
    <dgm:pt modelId="{47B7C1DA-131E-C443-9073-76F58C5EC478}" type="pres">
      <dgm:prSet presAssocID="{B076C786-F8A6-44A8-B167-F915E6F3C152}" presName="theList" presStyleCnt="0"/>
      <dgm:spPr/>
    </dgm:pt>
    <dgm:pt modelId="{87EE10D1-F4B5-4F4F-9809-B7CDF76D94F3}" type="pres">
      <dgm:prSet presAssocID="{7AD8C1A9-2FBD-49FD-A250-7D5806D11322}" presName="aNode" presStyleLbl="fgAcc1" presStyleIdx="0" presStyleCnt="3">
        <dgm:presLayoutVars>
          <dgm:bulletEnabled val="1"/>
        </dgm:presLayoutVars>
      </dgm:prSet>
      <dgm:spPr/>
    </dgm:pt>
    <dgm:pt modelId="{20F5AC3B-7BDA-CC43-A84A-378FA771C786}" type="pres">
      <dgm:prSet presAssocID="{7AD8C1A9-2FBD-49FD-A250-7D5806D11322}" presName="aSpace" presStyleCnt="0"/>
      <dgm:spPr/>
    </dgm:pt>
    <dgm:pt modelId="{D656BCA0-4F56-B949-9DB4-077275A8BBA7}" type="pres">
      <dgm:prSet presAssocID="{7D8E9023-30F6-4413-AC48-CE55161818E7}" presName="aNode" presStyleLbl="fgAcc1" presStyleIdx="1" presStyleCnt="3">
        <dgm:presLayoutVars>
          <dgm:bulletEnabled val="1"/>
        </dgm:presLayoutVars>
      </dgm:prSet>
      <dgm:spPr/>
    </dgm:pt>
    <dgm:pt modelId="{F46E24E9-5AB0-7046-93D5-BFD1AE9DA3B2}" type="pres">
      <dgm:prSet presAssocID="{7D8E9023-30F6-4413-AC48-CE55161818E7}" presName="aSpace" presStyleCnt="0"/>
      <dgm:spPr/>
    </dgm:pt>
    <dgm:pt modelId="{A0E2EB91-5A2D-D742-BB5D-5ADB1D53FB4A}" type="pres">
      <dgm:prSet presAssocID="{DBDD5785-4DB2-C64E-81B0-8F023A64A431}" presName="aNode" presStyleLbl="fgAcc1" presStyleIdx="2" presStyleCnt="3">
        <dgm:presLayoutVars>
          <dgm:bulletEnabled val="1"/>
        </dgm:presLayoutVars>
      </dgm:prSet>
      <dgm:spPr/>
    </dgm:pt>
    <dgm:pt modelId="{8ADC8DF4-4FD5-A040-B61E-BEBF8A938190}" type="pres">
      <dgm:prSet presAssocID="{DBDD5785-4DB2-C64E-81B0-8F023A64A431}" presName="aSpace" presStyleCnt="0"/>
      <dgm:spPr/>
    </dgm:pt>
  </dgm:ptLst>
  <dgm:cxnLst>
    <dgm:cxn modelId="{E775DD0B-BFCF-244E-ABCC-55BBA04989D9}" type="presOf" srcId="{B076C786-F8A6-44A8-B167-F915E6F3C152}" destId="{F28F0F03-43E6-0B4A-AC60-9C81FFCF4353}" srcOrd="0" destOrd="0" presId="urn:microsoft.com/office/officeart/2005/8/layout/pyramid2"/>
    <dgm:cxn modelId="{7E06FB17-FBE1-3241-8C06-0CD98AAF26C7}" srcId="{B076C786-F8A6-44A8-B167-F915E6F3C152}" destId="{DBDD5785-4DB2-C64E-81B0-8F023A64A431}" srcOrd="2" destOrd="0" parTransId="{70CABCB1-F1A8-784F-A30F-7B7DA0AB9D35}" sibTransId="{CBCF5154-065E-534E-8F42-A242122A7C7C}"/>
    <dgm:cxn modelId="{9591D45E-7854-4B47-880E-35FA01E5BAA2}" type="presOf" srcId="{7AD8C1A9-2FBD-49FD-A250-7D5806D11322}" destId="{87EE10D1-F4B5-4F4F-9809-B7CDF76D94F3}" srcOrd="0" destOrd="0" presId="urn:microsoft.com/office/officeart/2005/8/layout/pyramid2"/>
    <dgm:cxn modelId="{F7A93081-F324-7543-8827-97E80FACA270}" type="presOf" srcId="{DBDD5785-4DB2-C64E-81B0-8F023A64A431}" destId="{A0E2EB91-5A2D-D742-BB5D-5ADB1D53FB4A}" srcOrd="0" destOrd="0" presId="urn:microsoft.com/office/officeart/2005/8/layout/pyramid2"/>
    <dgm:cxn modelId="{BD37F08A-8C72-BA4E-8B83-A9A954C51DEA}" type="presOf" srcId="{7D8E9023-30F6-4413-AC48-CE55161818E7}" destId="{D656BCA0-4F56-B949-9DB4-077275A8BBA7}" srcOrd="0" destOrd="0" presId="urn:microsoft.com/office/officeart/2005/8/layout/pyramid2"/>
    <dgm:cxn modelId="{4974C393-4029-4177-ACF5-FFBE8FD9F6A8}" srcId="{B076C786-F8A6-44A8-B167-F915E6F3C152}" destId="{7AD8C1A9-2FBD-49FD-A250-7D5806D11322}" srcOrd="0" destOrd="0" parTransId="{999CD213-67CC-44D7-9A92-807C5FF5D4DD}" sibTransId="{ED0147D2-7BE5-413C-83F7-147B9ACC6AA0}"/>
    <dgm:cxn modelId="{57C4FAC7-7A08-44EE-B67A-8EDE5F2DD057}" srcId="{B076C786-F8A6-44A8-B167-F915E6F3C152}" destId="{7D8E9023-30F6-4413-AC48-CE55161818E7}" srcOrd="1" destOrd="0" parTransId="{4A0FDCA4-9EB7-400C-B4BD-26FC1FC18DE9}" sibTransId="{F90BE746-EEE5-44F5-94D9-82C5A9457B43}"/>
    <dgm:cxn modelId="{D42EE542-6334-4740-B3B7-47DF575F90C6}" type="presParOf" srcId="{F28F0F03-43E6-0B4A-AC60-9C81FFCF4353}" destId="{C6036BCC-40FB-0F4E-A22E-256F4B5A761E}" srcOrd="0" destOrd="0" presId="urn:microsoft.com/office/officeart/2005/8/layout/pyramid2"/>
    <dgm:cxn modelId="{A42BC4F9-253E-E34B-872F-CEC2E7411ADB}" type="presParOf" srcId="{F28F0F03-43E6-0B4A-AC60-9C81FFCF4353}" destId="{47B7C1DA-131E-C443-9073-76F58C5EC478}" srcOrd="1" destOrd="0" presId="urn:microsoft.com/office/officeart/2005/8/layout/pyramid2"/>
    <dgm:cxn modelId="{C3449F4D-ED00-0545-A4FD-0B35EF11401D}" type="presParOf" srcId="{47B7C1DA-131E-C443-9073-76F58C5EC478}" destId="{87EE10D1-F4B5-4F4F-9809-B7CDF76D94F3}" srcOrd="0" destOrd="0" presId="urn:microsoft.com/office/officeart/2005/8/layout/pyramid2"/>
    <dgm:cxn modelId="{F2554316-CBAA-534B-8BBC-B86535AC7D9E}" type="presParOf" srcId="{47B7C1DA-131E-C443-9073-76F58C5EC478}" destId="{20F5AC3B-7BDA-CC43-A84A-378FA771C786}" srcOrd="1" destOrd="0" presId="urn:microsoft.com/office/officeart/2005/8/layout/pyramid2"/>
    <dgm:cxn modelId="{EBD3DFFD-7DA4-7642-A87F-8F702DD58F7E}" type="presParOf" srcId="{47B7C1DA-131E-C443-9073-76F58C5EC478}" destId="{D656BCA0-4F56-B949-9DB4-077275A8BBA7}" srcOrd="2" destOrd="0" presId="urn:microsoft.com/office/officeart/2005/8/layout/pyramid2"/>
    <dgm:cxn modelId="{92782225-7A55-2D43-B01E-BC281F3075B9}" type="presParOf" srcId="{47B7C1DA-131E-C443-9073-76F58C5EC478}" destId="{F46E24E9-5AB0-7046-93D5-BFD1AE9DA3B2}" srcOrd="3" destOrd="0" presId="urn:microsoft.com/office/officeart/2005/8/layout/pyramid2"/>
    <dgm:cxn modelId="{4A36F6A6-3E19-6747-AAA4-27B3D6BEBE3B}" type="presParOf" srcId="{47B7C1DA-131E-C443-9073-76F58C5EC478}" destId="{A0E2EB91-5A2D-D742-BB5D-5ADB1D53FB4A}" srcOrd="4" destOrd="0" presId="urn:microsoft.com/office/officeart/2005/8/layout/pyramid2"/>
    <dgm:cxn modelId="{9F7CAF60-5096-5D43-9599-C449FD34FC4E}" type="presParOf" srcId="{47B7C1DA-131E-C443-9073-76F58C5EC478}" destId="{8ADC8DF4-4FD5-A040-B61E-BEBF8A938190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76C786-F8A6-44A8-B167-F915E6F3C152}" type="doc">
      <dgm:prSet loTypeId="urn:microsoft.com/office/officeart/2005/8/layout/pyramid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7AD8C1A9-2FBD-49FD-A250-7D5806D11322}">
      <dgm:prSet phldrT="[Text]" custT="1"/>
      <dgm:spPr>
        <a:solidFill>
          <a:srgbClr val="314C57"/>
        </a:solidFill>
        <a:ln>
          <a:solidFill>
            <a:srgbClr val="314C57"/>
          </a:solidFill>
        </a:ln>
      </dgm:spPr>
      <dgm:t>
        <a:bodyPr/>
        <a:lstStyle/>
        <a:p>
          <a:r>
            <a:rPr lang="en-US" sz="2400" dirty="0">
              <a:solidFill>
                <a:schemeClr val="bg1"/>
              </a:solidFill>
            </a:rPr>
            <a:t>Specific premise</a:t>
          </a:r>
        </a:p>
      </dgm:t>
    </dgm:pt>
    <dgm:pt modelId="{999CD213-67CC-44D7-9A92-807C5FF5D4DD}" type="parTrans" cxnId="{4974C393-4029-4177-ACF5-FFBE8FD9F6A8}">
      <dgm:prSet/>
      <dgm:spPr/>
      <dgm:t>
        <a:bodyPr/>
        <a:lstStyle/>
        <a:p>
          <a:endParaRPr lang="en-US"/>
        </a:p>
      </dgm:t>
    </dgm:pt>
    <dgm:pt modelId="{ED0147D2-7BE5-413C-83F7-147B9ACC6AA0}" type="sibTrans" cxnId="{4974C393-4029-4177-ACF5-FFBE8FD9F6A8}">
      <dgm:prSet/>
      <dgm:spPr/>
      <dgm:t>
        <a:bodyPr/>
        <a:lstStyle/>
        <a:p>
          <a:endParaRPr lang="en-US"/>
        </a:p>
      </dgm:t>
    </dgm:pt>
    <dgm:pt modelId="{7D8E9023-30F6-4413-AC48-CE55161818E7}">
      <dgm:prSet phldrT="[Text]" custT="1"/>
      <dgm:spPr>
        <a:solidFill>
          <a:srgbClr val="314C57"/>
        </a:solidFill>
        <a:ln>
          <a:solidFill>
            <a:srgbClr val="314C57"/>
          </a:solidFill>
        </a:ln>
      </dgm:spPr>
      <dgm:t>
        <a:bodyPr/>
        <a:lstStyle/>
        <a:p>
          <a:r>
            <a:rPr lang="en-US" sz="2400" dirty="0">
              <a:solidFill>
                <a:schemeClr val="bg1"/>
              </a:solidFill>
            </a:rPr>
            <a:t>Specific premise</a:t>
          </a:r>
        </a:p>
      </dgm:t>
    </dgm:pt>
    <dgm:pt modelId="{4A0FDCA4-9EB7-400C-B4BD-26FC1FC18DE9}" type="parTrans" cxnId="{57C4FAC7-7A08-44EE-B67A-8EDE5F2DD057}">
      <dgm:prSet/>
      <dgm:spPr/>
      <dgm:t>
        <a:bodyPr/>
        <a:lstStyle/>
        <a:p>
          <a:endParaRPr lang="en-US"/>
        </a:p>
      </dgm:t>
    </dgm:pt>
    <dgm:pt modelId="{F90BE746-EEE5-44F5-94D9-82C5A9457B43}" type="sibTrans" cxnId="{57C4FAC7-7A08-44EE-B67A-8EDE5F2DD057}">
      <dgm:prSet/>
      <dgm:spPr/>
      <dgm:t>
        <a:bodyPr/>
        <a:lstStyle/>
        <a:p>
          <a:endParaRPr lang="en-US"/>
        </a:p>
      </dgm:t>
    </dgm:pt>
    <dgm:pt modelId="{DBDD5785-4DB2-C64E-81B0-8F023A64A431}">
      <dgm:prSet phldrT="[Text]" custT="1"/>
      <dgm:spPr>
        <a:solidFill>
          <a:srgbClr val="314C57"/>
        </a:solidFill>
        <a:ln>
          <a:solidFill>
            <a:srgbClr val="314C57"/>
          </a:solidFill>
        </a:ln>
      </dgm:spPr>
      <dgm:t>
        <a:bodyPr/>
        <a:lstStyle/>
        <a:p>
          <a:r>
            <a:rPr lang="en-US" sz="2800" dirty="0">
              <a:solidFill>
                <a:schemeClr val="bg1"/>
              </a:solidFill>
            </a:rPr>
            <a:t>General conclusion</a:t>
          </a:r>
        </a:p>
      </dgm:t>
    </dgm:pt>
    <dgm:pt modelId="{70CABCB1-F1A8-784F-A30F-7B7DA0AB9D35}" type="parTrans" cxnId="{7E06FB17-FBE1-3241-8C06-0CD98AAF26C7}">
      <dgm:prSet/>
      <dgm:spPr/>
      <dgm:t>
        <a:bodyPr/>
        <a:lstStyle/>
        <a:p>
          <a:endParaRPr lang="en-US"/>
        </a:p>
      </dgm:t>
    </dgm:pt>
    <dgm:pt modelId="{CBCF5154-065E-534E-8F42-A242122A7C7C}" type="sibTrans" cxnId="{7E06FB17-FBE1-3241-8C06-0CD98AAF26C7}">
      <dgm:prSet/>
      <dgm:spPr/>
      <dgm:t>
        <a:bodyPr/>
        <a:lstStyle/>
        <a:p>
          <a:endParaRPr lang="en-US"/>
        </a:p>
      </dgm:t>
    </dgm:pt>
    <dgm:pt modelId="{F28F0F03-43E6-0B4A-AC60-9C81FFCF4353}" type="pres">
      <dgm:prSet presAssocID="{B076C786-F8A6-44A8-B167-F915E6F3C152}" presName="compositeShape" presStyleCnt="0">
        <dgm:presLayoutVars>
          <dgm:dir/>
          <dgm:resizeHandles/>
        </dgm:presLayoutVars>
      </dgm:prSet>
      <dgm:spPr/>
    </dgm:pt>
    <dgm:pt modelId="{C6036BCC-40FB-0F4E-A22E-256F4B5A761E}" type="pres">
      <dgm:prSet presAssocID="{B076C786-F8A6-44A8-B167-F915E6F3C152}" presName="pyramid" presStyleLbl="node1" presStyleIdx="0" presStyleCnt="1" custAng="0" custLinFactNeighborX="-409" custLinFactNeighborY="10104"/>
      <dgm:spPr>
        <a:solidFill>
          <a:srgbClr val="5A7E83"/>
        </a:solidFill>
        <a:ln>
          <a:solidFill>
            <a:srgbClr val="5A7E83"/>
          </a:solidFill>
        </a:ln>
      </dgm:spPr>
    </dgm:pt>
    <dgm:pt modelId="{47B7C1DA-131E-C443-9073-76F58C5EC478}" type="pres">
      <dgm:prSet presAssocID="{B076C786-F8A6-44A8-B167-F915E6F3C152}" presName="theList" presStyleCnt="0"/>
      <dgm:spPr/>
    </dgm:pt>
    <dgm:pt modelId="{87EE10D1-F4B5-4F4F-9809-B7CDF76D94F3}" type="pres">
      <dgm:prSet presAssocID="{7AD8C1A9-2FBD-49FD-A250-7D5806D11322}" presName="aNode" presStyleLbl="fgAcc1" presStyleIdx="0" presStyleCnt="3">
        <dgm:presLayoutVars>
          <dgm:bulletEnabled val="1"/>
        </dgm:presLayoutVars>
      </dgm:prSet>
      <dgm:spPr/>
    </dgm:pt>
    <dgm:pt modelId="{20F5AC3B-7BDA-CC43-A84A-378FA771C786}" type="pres">
      <dgm:prSet presAssocID="{7AD8C1A9-2FBD-49FD-A250-7D5806D11322}" presName="aSpace" presStyleCnt="0"/>
      <dgm:spPr/>
    </dgm:pt>
    <dgm:pt modelId="{D656BCA0-4F56-B949-9DB4-077275A8BBA7}" type="pres">
      <dgm:prSet presAssocID="{7D8E9023-30F6-4413-AC48-CE55161818E7}" presName="aNode" presStyleLbl="fgAcc1" presStyleIdx="1" presStyleCnt="3">
        <dgm:presLayoutVars>
          <dgm:bulletEnabled val="1"/>
        </dgm:presLayoutVars>
      </dgm:prSet>
      <dgm:spPr/>
    </dgm:pt>
    <dgm:pt modelId="{F46E24E9-5AB0-7046-93D5-BFD1AE9DA3B2}" type="pres">
      <dgm:prSet presAssocID="{7D8E9023-30F6-4413-AC48-CE55161818E7}" presName="aSpace" presStyleCnt="0"/>
      <dgm:spPr/>
    </dgm:pt>
    <dgm:pt modelId="{A0E2EB91-5A2D-D742-BB5D-5ADB1D53FB4A}" type="pres">
      <dgm:prSet presAssocID="{DBDD5785-4DB2-C64E-81B0-8F023A64A431}" presName="aNode" presStyleLbl="fgAcc1" presStyleIdx="2" presStyleCnt="3">
        <dgm:presLayoutVars>
          <dgm:bulletEnabled val="1"/>
        </dgm:presLayoutVars>
      </dgm:prSet>
      <dgm:spPr/>
    </dgm:pt>
    <dgm:pt modelId="{8ADC8DF4-4FD5-A040-B61E-BEBF8A938190}" type="pres">
      <dgm:prSet presAssocID="{DBDD5785-4DB2-C64E-81B0-8F023A64A431}" presName="aSpace" presStyleCnt="0"/>
      <dgm:spPr/>
    </dgm:pt>
  </dgm:ptLst>
  <dgm:cxnLst>
    <dgm:cxn modelId="{E775DD0B-BFCF-244E-ABCC-55BBA04989D9}" type="presOf" srcId="{B076C786-F8A6-44A8-B167-F915E6F3C152}" destId="{F28F0F03-43E6-0B4A-AC60-9C81FFCF4353}" srcOrd="0" destOrd="0" presId="urn:microsoft.com/office/officeart/2005/8/layout/pyramid2"/>
    <dgm:cxn modelId="{7E06FB17-FBE1-3241-8C06-0CD98AAF26C7}" srcId="{B076C786-F8A6-44A8-B167-F915E6F3C152}" destId="{DBDD5785-4DB2-C64E-81B0-8F023A64A431}" srcOrd="2" destOrd="0" parTransId="{70CABCB1-F1A8-784F-A30F-7B7DA0AB9D35}" sibTransId="{CBCF5154-065E-534E-8F42-A242122A7C7C}"/>
    <dgm:cxn modelId="{9591D45E-7854-4B47-880E-35FA01E5BAA2}" type="presOf" srcId="{7AD8C1A9-2FBD-49FD-A250-7D5806D11322}" destId="{87EE10D1-F4B5-4F4F-9809-B7CDF76D94F3}" srcOrd="0" destOrd="0" presId="urn:microsoft.com/office/officeart/2005/8/layout/pyramid2"/>
    <dgm:cxn modelId="{F7A93081-F324-7543-8827-97E80FACA270}" type="presOf" srcId="{DBDD5785-4DB2-C64E-81B0-8F023A64A431}" destId="{A0E2EB91-5A2D-D742-BB5D-5ADB1D53FB4A}" srcOrd="0" destOrd="0" presId="urn:microsoft.com/office/officeart/2005/8/layout/pyramid2"/>
    <dgm:cxn modelId="{BD37F08A-8C72-BA4E-8B83-A9A954C51DEA}" type="presOf" srcId="{7D8E9023-30F6-4413-AC48-CE55161818E7}" destId="{D656BCA0-4F56-B949-9DB4-077275A8BBA7}" srcOrd="0" destOrd="0" presId="urn:microsoft.com/office/officeart/2005/8/layout/pyramid2"/>
    <dgm:cxn modelId="{4974C393-4029-4177-ACF5-FFBE8FD9F6A8}" srcId="{B076C786-F8A6-44A8-B167-F915E6F3C152}" destId="{7AD8C1A9-2FBD-49FD-A250-7D5806D11322}" srcOrd="0" destOrd="0" parTransId="{999CD213-67CC-44D7-9A92-807C5FF5D4DD}" sibTransId="{ED0147D2-7BE5-413C-83F7-147B9ACC6AA0}"/>
    <dgm:cxn modelId="{57C4FAC7-7A08-44EE-B67A-8EDE5F2DD057}" srcId="{B076C786-F8A6-44A8-B167-F915E6F3C152}" destId="{7D8E9023-30F6-4413-AC48-CE55161818E7}" srcOrd="1" destOrd="0" parTransId="{4A0FDCA4-9EB7-400C-B4BD-26FC1FC18DE9}" sibTransId="{F90BE746-EEE5-44F5-94D9-82C5A9457B43}"/>
    <dgm:cxn modelId="{D42EE542-6334-4740-B3B7-47DF575F90C6}" type="presParOf" srcId="{F28F0F03-43E6-0B4A-AC60-9C81FFCF4353}" destId="{C6036BCC-40FB-0F4E-A22E-256F4B5A761E}" srcOrd="0" destOrd="0" presId="urn:microsoft.com/office/officeart/2005/8/layout/pyramid2"/>
    <dgm:cxn modelId="{A42BC4F9-253E-E34B-872F-CEC2E7411ADB}" type="presParOf" srcId="{F28F0F03-43E6-0B4A-AC60-9C81FFCF4353}" destId="{47B7C1DA-131E-C443-9073-76F58C5EC478}" srcOrd="1" destOrd="0" presId="urn:microsoft.com/office/officeart/2005/8/layout/pyramid2"/>
    <dgm:cxn modelId="{C3449F4D-ED00-0545-A4FD-0B35EF11401D}" type="presParOf" srcId="{47B7C1DA-131E-C443-9073-76F58C5EC478}" destId="{87EE10D1-F4B5-4F4F-9809-B7CDF76D94F3}" srcOrd="0" destOrd="0" presId="urn:microsoft.com/office/officeart/2005/8/layout/pyramid2"/>
    <dgm:cxn modelId="{F2554316-CBAA-534B-8BBC-B86535AC7D9E}" type="presParOf" srcId="{47B7C1DA-131E-C443-9073-76F58C5EC478}" destId="{20F5AC3B-7BDA-CC43-A84A-378FA771C786}" srcOrd="1" destOrd="0" presId="urn:microsoft.com/office/officeart/2005/8/layout/pyramid2"/>
    <dgm:cxn modelId="{EBD3DFFD-7DA4-7642-A87F-8F702DD58F7E}" type="presParOf" srcId="{47B7C1DA-131E-C443-9073-76F58C5EC478}" destId="{D656BCA0-4F56-B949-9DB4-077275A8BBA7}" srcOrd="2" destOrd="0" presId="urn:microsoft.com/office/officeart/2005/8/layout/pyramid2"/>
    <dgm:cxn modelId="{92782225-7A55-2D43-B01E-BC281F3075B9}" type="presParOf" srcId="{47B7C1DA-131E-C443-9073-76F58C5EC478}" destId="{F46E24E9-5AB0-7046-93D5-BFD1AE9DA3B2}" srcOrd="3" destOrd="0" presId="urn:microsoft.com/office/officeart/2005/8/layout/pyramid2"/>
    <dgm:cxn modelId="{4A36F6A6-3E19-6747-AAA4-27B3D6BEBE3B}" type="presParOf" srcId="{47B7C1DA-131E-C443-9073-76F58C5EC478}" destId="{A0E2EB91-5A2D-D742-BB5D-5ADB1D53FB4A}" srcOrd="4" destOrd="0" presId="urn:microsoft.com/office/officeart/2005/8/layout/pyramid2"/>
    <dgm:cxn modelId="{9F7CAF60-5096-5D43-9599-C449FD34FC4E}" type="presParOf" srcId="{47B7C1DA-131E-C443-9073-76F58C5EC478}" destId="{8ADC8DF4-4FD5-A040-B61E-BEBF8A938190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6286A9-7D41-3843-AC32-F23CC0DDFE50}">
      <dsp:nvSpPr>
        <dsp:cNvPr id="0" name=""/>
        <dsp:cNvSpPr/>
      </dsp:nvSpPr>
      <dsp:spPr>
        <a:xfrm>
          <a:off x="2250" y="2115342"/>
          <a:ext cx="6091499" cy="1948656"/>
        </a:xfrm>
        <a:prstGeom prst="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b="1" kern="1200" dirty="0"/>
            <a:t>Conclusion</a:t>
          </a:r>
          <a:r>
            <a:rPr lang="en-US" sz="5400" kern="1200" dirty="0"/>
            <a:t>:</a:t>
          </a:r>
        </a:p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i="1" kern="1200" dirty="0"/>
            <a:t>Socrates is mortal.</a:t>
          </a:r>
        </a:p>
      </dsp:txBody>
      <dsp:txXfrm>
        <a:off x="2250" y="2115342"/>
        <a:ext cx="6091499" cy="1948656"/>
      </dsp:txXfrm>
    </dsp:sp>
    <dsp:sp modelId="{7B669734-4BE7-0A4D-92CC-D8FB17C0AB45}">
      <dsp:nvSpPr>
        <dsp:cNvPr id="0" name=""/>
        <dsp:cNvSpPr/>
      </dsp:nvSpPr>
      <dsp:spPr>
        <a:xfrm>
          <a:off x="0" y="0"/>
          <a:ext cx="2922984" cy="1948656"/>
        </a:xfrm>
        <a:prstGeom prst="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Premise 1</a:t>
          </a:r>
          <a:r>
            <a:rPr lang="en-US" sz="3500" kern="1200" dirty="0"/>
            <a:t>: </a:t>
          </a:r>
        </a:p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i="1" kern="1200" dirty="0"/>
            <a:t>All men are mortal.</a:t>
          </a:r>
        </a:p>
      </dsp:txBody>
      <dsp:txXfrm>
        <a:off x="0" y="0"/>
        <a:ext cx="2922984" cy="1948656"/>
      </dsp:txXfrm>
    </dsp:sp>
    <dsp:sp modelId="{B96F3918-DE07-C84B-BE8E-2D6A14B76DF2}">
      <dsp:nvSpPr>
        <dsp:cNvPr id="0" name=""/>
        <dsp:cNvSpPr/>
      </dsp:nvSpPr>
      <dsp:spPr>
        <a:xfrm>
          <a:off x="3170765" y="0"/>
          <a:ext cx="2922984" cy="1948656"/>
        </a:xfrm>
        <a:prstGeom prst="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Premise 2</a:t>
          </a:r>
          <a:r>
            <a:rPr lang="en-US" sz="3500" kern="1200" dirty="0"/>
            <a:t>:</a:t>
          </a:r>
        </a:p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i="1" kern="1200" dirty="0"/>
            <a:t>Socrates is a man.</a:t>
          </a:r>
        </a:p>
      </dsp:txBody>
      <dsp:txXfrm>
        <a:off x="3170765" y="0"/>
        <a:ext cx="2922984" cy="19486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036BCC-40FB-0F4E-A22E-256F4B5A761E}">
      <dsp:nvSpPr>
        <dsp:cNvPr id="0" name=""/>
        <dsp:cNvSpPr/>
      </dsp:nvSpPr>
      <dsp:spPr>
        <a:xfrm rot="10800000">
          <a:off x="711199" y="0"/>
          <a:ext cx="4064000" cy="4064000"/>
        </a:xfrm>
        <a:prstGeom prst="triangle">
          <a:avLst/>
        </a:prstGeom>
        <a:solidFill>
          <a:srgbClr val="5A7E83"/>
        </a:solidFill>
        <a:ln w="1270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EE10D1-F4B5-4F4F-9809-B7CDF76D94F3}">
      <dsp:nvSpPr>
        <dsp:cNvPr id="0" name=""/>
        <dsp:cNvSpPr/>
      </dsp:nvSpPr>
      <dsp:spPr>
        <a:xfrm>
          <a:off x="2743199" y="408582"/>
          <a:ext cx="2641600" cy="962025"/>
        </a:xfrm>
        <a:prstGeom prst="roundRect">
          <a:avLst/>
        </a:prstGeom>
        <a:solidFill>
          <a:srgbClr val="314C57"/>
        </a:solidFill>
        <a:ln w="12700" cap="flat" cmpd="sng" algn="ctr">
          <a:solidFill>
            <a:srgbClr val="314C57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General premise</a:t>
          </a:r>
        </a:p>
      </dsp:txBody>
      <dsp:txXfrm>
        <a:off x="2790161" y="455544"/>
        <a:ext cx="2547676" cy="868101"/>
      </dsp:txXfrm>
    </dsp:sp>
    <dsp:sp modelId="{D656BCA0-4F56-B949-9DB4-077275A8BBA7}">
      <dsp:nvSpPr>
        <dsp:cNvPr id="0" name=""/>
        <dsp:cNvSpPr/>
      </dsp:nvSpPr>
      <dsp:spPr>
        <a:xfrm>
          <a:off x="2743199" y="1490860"/>
          <a:ext cx="2641600" cy="962025"/>
        </a:xfrm>
        <a:prstGeom prst="roundRect">
          <a:avLst/>
        </a:prstGeom>
        <a:solidFill>
          <a:srgbClr val="314C57"/>
        </a:solidFill>
        <a:ln w="12700" cap="flat" cmpd="sng" algn="ctr">
          <a:solidFill>
            <a:srgbClr val="314C57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General premise</a:t>
          </a:r>
        </a:p>
      </dsp:txBody>
      <dsp:txXfrm>
        <a:off x="2790161" y="1537822"/>
        <a:ext cx="2547676" cy="868101"/>
      </dsp:txXfrm>
    </dsp:sp>
    <dsp:sp modelId="{A0E2EB91-5A2D-D742-BB5D-5ADB1D53FB4A}">
      <dsp:nvSpPr>
        <dsp:cNvPr id="0" name=""/>
        <dsp:cNvSpPr/>
      </dsp:nvSpPr>
      <dsp:spPr>
        <a:xfrm>
          <a:off x="2743199" y="2573139"/>
          <a:ext cx="2641600" cy="962025"/>
        </a:xfrm>
        <a:prstGeom prst="roundRect">
          <a:avLst/>
        </a:prstGeom>
        <a:solidFill>
          <a:srgbClr val="314C57"/>
        </a:solidFill>
        <a:ln w="12700" cap="flat" cmpd="sng" algn="ctr">
          <a:solidFill>
            <a:srgbClr val="314C57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</a:rPr>
            <a:t>Specific conclusion</a:t>
          </a:r>
        </a:p>
      </dsp:txBody>
      <dsp:txXfrm>
        <a:off x="2790161" y="2620101"/>
        <a:ext cx="2547676" cy="8681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036BCC-40FB-0F4E-A22E-256F4B5A761E}">
      <dsp:nvSpPr>
        <dsp:cNvPr id="0" name=""/>
        <dsp:cNvSpPr/>
      </dsp:nvSpPr>
      <dsp:spPr>
        <a:xfrm>
          <a:off x="694578" y="0"/>
          <a:ext cx="4064000" cy="4064000"/>
        </a:xfrm>
        <a:prstGeom prst="triangle">
          <a:avLst/>
        </a:prstGeom>
        <a:solidFill>
          <a:srgbClr val="5A7E83"/>
        </a:solidFill>
        <a:ln w="1270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EE10D1-F4B5-4F4F-9809-B7CDF76D94F3}">
      <dsp:nvSpPr>
        <dsp:cNvPr id="0" name=""/>
        <dsp:cNvSpPr/>
      </dsp:nvSpPr>
      <dsp:spPr>
        <a:xfrm>
          <a:off x="2743199" y="408582"/>
          <a:ext cx="2641600" cy="962025"/>
        </a:xfrm>
        <a:prstGeom prst="roundRect">
          <a:avLst/>
        </a:prstGeom>
        <a:solidFill>
          <a:srgbClr val="314C57"/>
        </a:solidFill>
        <a:ln w="12700" cap="flat" cmpd="sng" algn="ctr">
          <a:solidFill>
            <a:srgbClr val="314C57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Specific premise</a:t>
          </a:r>
        </a:p>
      </dsp:txBody>
      <dsp:txXfrm>
        <a:off x="2790161" y="455544"/>
        <a:ext cx="2547676" cy="868101"/>
      </dsp:txXfrm>
    </dsp:sp>
    <dsp:sp modelId="{D656BCA0-4F56-B949-9DB4-077275A8BBA7}">
      <dsp:nvSpPr>
        <dsp:cNvPr id="0" name=""/>
        <dsp:cNvSpPr/>
      </dsp:nvSpPr>
      <dsp:spPr>
        <a:xfrm>
          <a:off x="2743199" y="1490860"/>
          <a:ext cx="2641600" cy="962025"/>
        </a:xfrm>
        <a:prstGeom prst="roundRect">
          <a:avLst/>
        </a:prstGeom>
        <a:solidFill>
          <a:srgbClr val="314C57"/>
        </a:solidFill>
        <a:ln w="12700" cap="flat" cmpd="sng" algn="ctr">
          <a:solidFill>
            <a:srgbClr val="314C57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Specific premise</a:t>
          </a:r>
        </a:p>
      </dsp:txBody>
      <dsp:txXfrm>
        <a:off x="2790161" y="1537822"/>
        <a:ext cx="2547676" cy="868101"/>
      </dsp:txXfrm>
    </dsp:sp>
    <dsp:sp modelId="{A0E2EB91-5A2D-D742-BB5D-5ADB1D53FB4A}">
      <dsp:nvSpPr>
        <dsp:cNvPr id="0" name=""/>
        <dsp:cNvSpPr/>
      </dsp:nvSpPr>
      <dsp:spPr>
        <a:xfrm>
          <a:off x="2743199" y="2573139"/>
          <a:ext cx="2641600" cy="962025"/>
        </a:xfrm>
        <a:prstGeom prst="roundRect">
          <a:avLst/>
        </a:prstGeom>
        <a:solidFill>
          <a:srgbClr val="314C57"/>
        </a:solidFill>
        <a:ln w="12700" cap="flat" cmpd="sng" algn="ctr">
          <a:solidFill>
            <a:srgbClr val="314C57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</a:rPr>
            <a:t>General conclusion</a:t>
          </a:r>
        </a:p>
      </dsp:txBody>
      <dsp:txXfrm>
        <a:off x="2790161" y="2620101"/>
        <a:ext cx="2547676" cy="8681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01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79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4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875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72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747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763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156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04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98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015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002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" y="0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386831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Understanding the </a:t>
            </a:r>
          </a:p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Basics of Logic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91818" y="265490"/>
            <a:ext cx="4781073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Deductive Reasoning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243525" y="1332644"/>
            <a:ext cx="7743623" cy="1131923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465794" y="1667772"/>
            <a:ext cx="69417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Sound argument: Valid and has true premises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A17DB7-74F8-1342-B413-C56D3117762F}"/>
              </a:ext>
            </a:extLst>
          </p:cNvPr>
          <p:cNvSpPr/>
          <p:nvPr/>
        </p:nvSpPr>
        <p:spPr>
          <a:xfrm>
            <a:off x="2243525" y="2667626"/>
            <a:ext cx="7743623" cy="1877325"/>
          </a:xfrm>
          <a:prstGeom prst="rect">
            <a:avLst/>
          </a:prstGeom>
          <a:ln>
            <a:solidFill>
              <a:srgbClr val="62798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u="sng" dirty="0"/>
              <a:t>Unsound Argument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Premise 1</a:t>
            </a:r>
            <a:r>
              <a:rPr lang="en-US" sz="2400" dirty="0"/>
              <a:t>: </a:t>
            </a:r>
            <a:r>
              <a:rPr lang="en-US" sz="2400" i="1" dirty="0"/>
              <a:t>All women are U.S. citizens.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Premise 2</a:t>
            </a:r>
            <a:r>
              <a:rPr lang="en-US" sz="2400" dirty="0"/>
              <a:t>: </a:t>
            </a:r>
            <a:r>
              <a:rPr lang="en-US" sz="2400" i="1" dirty="0"/>
              <a:t>Maliquah is a woman.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Conclusion</a:t>
            </a:r>
            <a:r>
              <a:rPr lang="en-US" sz="2400" dirty="0"/>
              <a:t>: </a:t>
            </a:r>
            <a:r>
              <a:rPr lang="en-US" sz="2400" i="1" dirty="0"/>
              <a:t>Therefore, Maliquah is a U.S. citizen.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545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Inductive Reasoning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535498717"/>
              </p:ext>
            </p:extLst>
          </p:nvPr>
        </p:nvGraphicFramePr>
        <p:xfrm>
          <a:off x="3048000" y="159549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8814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Inductive Reasoning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7ED0A8E6-7C57-48CD-8991-3CF1B7938541}"/>
              </a:ext>
            </a:extLst>
          </p:cNvPr>
          <p:cNvSpPr/>
          <p:nvPr/>
        </p:nvSpPr>
        <p:spPr>
          <a:xfrm>
            <a:off x="4013489" y="3961372"/>
            <a:ext cx="4139200" cy="2660600"/>
          </a:xfrm>
          <a:custGeom>
            <a:avLst/>
            <a:gdLst>
              <a:gd name="connsiteX0" fmla="*/ 0 w 2660600"/>
              <a:gd name="connsiteY0" fmla="*/ 1330300 h 2660600"/>
              <a:gd name="connsiteX1" fmla="*/ 1330300 w 2660600"/>
              <a:gd name="connsiteY1" fmla="*/ 0 h 2660600"/>
              <a:gd name="connsiteX2" fmla="*/ 2660600 w 2660600"/>
              <a:gd name="connsiteY2" fmla="*/ 1330300 h 2660600"/>
              <a:gd name="connsiteX3" fmla="*/ 1330300 w 2660600"/>
              <a:gd name="connsiteY3" fmla="*/ 2660600 h 2660600"/>
              <a:gd name="connsiteX4" fmla="*/ 0 w 2660600"/>
              <a:gd name="connsiteY4" fmla="*/ 1330300 h 266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0600" h="2660600">
                <a:moveTo>
                  <a:pt x="0" y="1330300"/>
                </a:moveTo>
                <a:cubicBezTo>
                  <a:pt x="0" y="595596"/>
                  <a:pt x="595596" y="0"/>
                  <a:pt x="1330300" y="0"/>
                </a:cubicBezTo>
                <a:cubicBezTo>
                  <a:pt x="2065004" y="0"/>
                  <a:pt x="2660600" y="595596"/>
                  <a:pt x="2660600" y="1330300"/>
                </a:cubicBezTo>
                <a:cubicBezTo>
                  <a:pt x="2660600" y="2065004"/>
                  <a:pt x="2065004" y="2660600"/>
                  <a:pt x="1330300" y="2660600"/>
                </a:cubicBezTo>
                <a:cubicBezTo>
                  <a:pt x="595596" y="2660600"/>
                  <a:pt x="0" y="2065004"/>
                  <a:pt x="0" y="1330300"/>
                </a:cubicBezTo>
                <a:close/>
              </a:path>
            </a:pathLst>
          </a:custGeom>
          <a:ln>
            <a:solidFill>
              <a:srgbClr val="627981"/>
            </a:solidFill>
          </a:ln>
        </p:spPr>
        <p:style>
          <a:lnRef idx="2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6146" tIns="406146" rIns="406146" bIns="406146" numCol="1" spcCol="1270" anchor="ctr" anchorCtr="0">
            <a:noAutofit/>
          </a:bodyPr>
          <a:lstStyle/>
          <a:p>
            <a:pPr marL="0" lvl="0" indent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600" b="1" kern="1200" dirty="0"/>
              <a:t>Conclusion</a:t>
            </a:r>
            <a:r>
              <a:rPr lang="en-US" sz="2600" kern="1200" dirty="0"/>
              <a:t>:</a:t>
            </a:r>
          </a:p>
          <a:p>
            <a:pPr lvl="0" algn="ctr"/>
            <a:r>
              <a:rPr lang="en-US" sz="2200" i="1" dirty="0"/>
              <a:t>Therefore, the next tornado predicted to hit Lawrence, Kansas, will probably rotate counterclockwise.</a:t>
            </a:r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96F73726-42E3-4138-99D3-89922CDC563A}"/>
              </a:ext>
            </a:extLst>
          </p:cNvPr>
          <p:cNvSpPr/>
          <p:nvPr/>
        </p:nvSpPr>
        <p:spPr>
          <a:xfrm rot="14259599">
            <a:off x="3973122" y="3196534"/>
            <a:ext cx="1853603" cy="813414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627981"/>
          </a:solidFill>
        </p:spPr>
        <p:style>
          <a:lnRef idx="0">
            <a:schemeClr val="accent6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6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AAEC48-B483-4541-9245-1258C4175477}"/>
              </a:ext>
            </a:extLst>
          </p:cNvPr>
          <p:cNvSpPr/>
          <p:nvPr/>
        </p:nvSpPr>
        <p:spPr>
          <a:xfrm>
            <a:off x="2313824" y="1271556"/>
            <a:ext cx="3305768" cy="2022056"/>
          </a:xfrm>
          <a:custGeom>
            <a:avLst/>
            <a:gdLst>
              <a:gd name="connsiteX0" fmla="*/ 0 w 3081663"/>
              <a:gd name="connsiteY0" fmla="*/ 202206 h 2022056"/>
              <a:gd name="connsiteX1" fmla="*/ 202206 w 3081663"/>
              <a:gd name="connsiteY1" fmla="*/ 0 h 2022056"/>
              <a:gd name="connsiteX2" fmla="*/ 2879457 w 3081663"/>
              <a:gd name="connsiteY2" fmla="*/ 0 h 2022056"/>
              <a:gd name="connsiteX3" fmla="*/ 3081663 w 3081663"/>
              <a:gd name="connsiteY3" fmla="*/ 202206 h 2022056"/>
              <a:gd name="connsiteX4" fmla="*/ 3081663 w 3081663"/>
              <a:gd name="connsiteY4" fmla="*/ 1819850 h 2022056"/>
              <a:gd name="connsiteX5" fmla="*/ 2879457 w 3081663"/>
              <a:gd name="connsiteY5" fmla="*/ 2022056 h 2022056"/>
              <a:gd name="connsiteX6" fmla="*/ 202206 w 3081663"/>
              <a:gd name="connsiteY6" fmla="*/ 2022056 h 2022056"/>
              <a:gd name="connsiteX7" fmla="*/ 0 w 3081663"/>
              <a:gd name="connsiteY7" fmla="*/ 1819850 h 2022056"/>
              <a:gd name="connsiteX8" fmla="*/ 0 w 3081663"/>
              <a:gd name="connsiteY8" fmla="*/ 202206 h 2022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81663" h="2022056">
                <a:moveTo>
                  <a:pt x="0" y="202206"/>
                </a:moveTo>
                <a:cubicBezTo>
                  <a:pt x="0" y="90531"/>
                  <a:pt x="90531" y="0"/>
                  <a:pt x="202206" y="0"/>
                </a:cubicBezTo>
                <a:lnTo>
                  <a:pt x="2879457" y="0"/>
                </a:lnTo>
                <a:cubicBezTo>
                  <a:pt x="2991132" y="0"/>
                  <a:pt x="3081663" y="90531"/>
                  <a:pt x="3081663" y="202206"/>
                </a:cubicBezTo>
                <a:lnTo>
                  <a:pt x="3081663" y="1819850"/>
                </a:lnTo>
                <a:cubicBezTo>
                  <a:pt x="3081663" y="1931525"/>
                  <a:pt x="2991132" y="2022056"/>
                  <a:pt x="2879457" y="2022056"/>
                </a:cubicBezTo>
                <a:lnTo>
                  <a:pt x="202206" y="2022056"/>
                </a:lnTo>
                <a:cubicBezTo>
                  <a:pt x="90531" y="2022056"/>
                  <a:pt x="0" y="1931525"/>
                  <a:pt x="0" y="1819850"/>
                </a:cubicBezTo>
                <a:lnTo>
                  <a:pt x="0" y="202206"/>
                </a:lnTo>
                <a:close/>
              </a:path>
            </a:pathLst>
          </a:custGeom>
          <a:ln>
            <a:solidFill>
              <a:srgbClr val="627981"/>
            </a:solidFill>
          </a:ln>
        </p:spPr>
        <p:style>
          <a:lnRef idx="2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4944" tIns="104944" rIns="104944" bIns="104944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b="1" kern="1200" dirty="0"/>
              <a:t>Premis</a:t>
            </a:r>
            <a:r>
              <a:rPr lang="en-US" sz="2400" b="1" dirty="0"/>
              <a:t>e 1</a:t>
            </a:r>
            <a:r>
              <a:rPr lang="en-US" sz="2400" dirty="0"/>
              <a:t>:</a:t>
            </a:r>
          </a:p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i="1" dirty="0"/>
              <a:t>Every tornado I have seen in Lawrence, Kansas, has rotated counterclockwise.</a:t>
            </a:r>
            <a:endParaRPr lang="en-US" sz="2400" i="1" kern="1200" dirty="0"/>
          </a:p>
        </p:txBody>
      </p:sp>
      <p:sp>
        <p:nvSpPr>
          <p:cNvPr id="9" name="Arrow: Left 8">
            <a:extLst>
              <a:ext uri="{FF2B5EF4-FFF2-40B4-BE49-F238E27FC236}">
                <a16:creationId xmlns:a16="http://schemas.microsoft.com/office/drawing/2014/main" id="{0F87F97C-8060-4C96-BE98-9D5564809BBC}"/>
              </a:ext>
            </a:extLst>
          </p:cNvPr>
          <p:cNvSpPr/>
          <p:nvPr/>
        </p:nvSpPr>
        <p:spPr>
          <a:xfrm rot="18261164">
            <a:off x="6270529" y="2986324"/>
            <a:ext cx="2377288" cy="813414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627981"/>
          </a:solidFill>
        </p:spPr>
        <p:style>
          <a:lnRef idx="0">
            <a:schemeClr val="accent6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6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A4DE13D-D913-4B60-A600-1E0FB2B1B9BB}"/>
              </a:ext>
            </a:extLst>
          </p:cNvPr>
          <p:cNvSpPr/>
          <p:nvPr/>
        </p:nvSpPr>
        <p:spPr>
          <a:xfrm>
            <a:off x="6572410" y="1271556"/>
            <a:ext cx="3305768" cy="2022056"/>
          </a:xfrm>
          <a:custGeom>
            <a:avLst/>
            <a:gdLst>
              <a:gd name="connsiteX0" fmla="*/ 0 w 3267212"/>
              <a:gd name="connsiteY0" fmla="*/ 202206 h 2022056"/>
              <a:gd name="connsiteX1" fmla="*/ 202206 w 3267212"/>
              <a:gd name="connsiteY1" fmla="*/ 0 h 2022056"/>
              <a:gd name="connsiteX2" fmla="*/ 3065006 w 3267212"/>
              <a:gd name="connsiteY2" fmla="*/ 0 h 2022056"/>
              <a:gd name="connsiteX3" fmla="*/ 3267212 w 3267212"/>
              <a:gd name="connsiteY3" fmla="*/ 202206 h 2022056"/>
              <a:gd name="connsiteX4" fmla="*/ 3267212 w 3267212"/>
              <a:gd name="connsiteY4" fmla="*/ 1819850 h 2022056"/>
              <a:gd name="connsiteX5" fmla="*/ 3065006 w 3267212"/>
              <a:gd name="connsiteY5" fmla="*/ 2022056 h 2022056"/>
              <a:gd name="connsiteX6" fmla="*/ 202206 w 3267212"/>
              <a:gd name="connsiteY6" fmla="*/ 2022056 h 2022056"/>
              <a:gd name="connsiteX7" fmla="*/ 0 w 3267212"/>
              <a:gd name="connsiteY7" fmla="*/ 1819850 h 2022056"/>
              <a:gd name="connsiteX8" fmla="*/ 0 w 3267212"/>
              <a:gd name="connsiteY8" fmla="*/ 202206 h 2022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67212" h="2022056">
                <a:moveTo>
                  <a:pt x="0" y="202206"/>
                </a:moveTo>
                <a:cubicBezTo>
                  <a:pt x="0" y="90531"/>
                  <a:pt x="90531" y="0"/>
                  <a:pt x="202206" y="0"/>
                </a:cubicBezTo>
                <a:lnTo>
                  <a:pt x="3065006" y="0"/>
                </a:lnTo>
                <a:cubicBezTo>
                  <a:pt x="3176681" y="0"/>
                  <a:pt x="3267212" y="90531"/>
                  <a:pt x="3267212" y="202206"/>
                </a:cubicBezTo>
                <a:lnTo>
                  <a:pt x="3267212" y="1819850"/>
                </a:lnTo>
                <a:cubicBezTo>
                  <a:pt x="3267212" y="1931525"/>
                  <a:pt x="3176681" y="2022056"/>
                  <a:pt x="3065006" y="2022056"/>
                </a:cubicBezTo>
                <a:lnTo>
                  <a:pt x="202206" y="2022056"/>
                </a:lnTo>
                <a:cubicBezTo>
                  <a:pt x="90531" y="2022056"/>
                  <a:pt x="0" y="1931525"/>
                  <a:pt x="0" y="1819850"/>
                </a:cubicBezTo>
                <a:lnTo>
                  <a:pt x="0" y="202206"/>
                </a:lnTo>
                <a:close/>
              </a:path>
            </a:pathLst>
          </a:custGeom>
          <a:ln>
            <a:solidFill>
              <a:srgbClr val="627981"/>
            </a:solidFill>
          </a:ln>
        </p:spPr>
        <p:style>
          <a:lnRef idx="2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4944" tIns="104944" rIns="104944" bIns="104944" numCol="1" spcCol="1270" anchor="ctr" anchorCtr="0">
            <a:noAutofit/>
          </a:bodyPr>
          <a:lstStyle/>
          <a:p>
            <a:pPr marL="0" lvl="0" indent="0" algn="ctr" defTabSz="1066800"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b="1" kern="1200" dirty="0"/>
              <a:t>Premise 2</a:t>
            </a:r>
            <a:r>
              <a:rPr lang="en-US" sz="2400" kern="1200" dirty="0"/>
              <a:t>: </a:t>
            </a:r>
          </a:p>
          <a:p>
            <a:pPr lvl="0" algn="ctr">
              <a:lnSpc>
                <a:spcPct val="90000"/>
              </a:lnSpc>
            </a:pPr>
            <a:r>
              <a:rPr lang="en-US" sz="2400" i="1" dirty="0"/>
              <a:t>The tornado that hit Lawrence, Kansas, last month rotated counterclockwise.</a:t>
            </a:r>
          </a:p>
        </p:txBody>
      </p:sp>
    </p:spTree>
    <p:extLst>
      <p:ext uri="{BB962C8B-B14F-4D97-AF65-F5344CB8AC3E}">
        <p14:creationId xmlns:p14="http://schemas.microsoft.com/office/powerpoint/2010/main" val="204019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6929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Evaluating Logic in a Text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CD6611B-07B5-4856-8B37-734AB34322B0}"/>
              </a:ext>
            </a:extLst>
          </p:cNvPr>
          <p:cNvGrpSpPr/>
          <p:nvPr/>
        </p:nvGrpSpPr>
        <p:grpSpPr>
          <a:xfrm>
            <a:off x="2291769" y="1612190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2120A76-D679-44A9-A595-FA84FD6DA282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81AC4482-5DE9-4744-8937-D8B7DC545711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48E524D8-E28E-4EB5-B712-4DF5F25300C2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93DFDEB3-3F1D-41B8-A609-580B2C0F6373}"/>
                  </a:ext>
                </a:extLst>
              </p:cNvPr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AD9CE10-4806-47EE-8893-DC8943BBDC81}"/>
                </a:ext>
              </a:extLst>
            </p:cNvPr>
            <p:cNvSpPr txBox="1"/>
            <p:nvPr/>
          </p:nvSpPr>
          <p:spPr>
            <a:xfrm>
              <a:off x="671967" y="1991639"/>
              <a:ext cx="3325552" cy="218967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400" dirty="0">
                  <a:solidFill>
                    <a:schemeClr val="bg1"/>
                  </a:solidFill>
                </a:rPr>
                <a:t>Reader:</a:t>
              </a:r>
            </a:p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Identify and evaluate the credibility of a text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C5B2524-893A-4011-88D7-5B7FD180712F}"/>
                </a:ext>
              </a:extLst>
            </p:cNvPr>
            <p:cNvSpPr txBox="1"/>
            <p:nvPr/>
          </p:nvSpPr>
          <p:spPr>
            <a:xfrm>
              <a:off x="5049554" y="1986837"/>
              <a:ext cx="3325552" cy="275161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400" dirty="0">
                  <a:solidFill>
                    <a:schemeClr val="bg1"/>
                  </a:solidFill>
                </a:rPr>
                <a:t>Writer: </a:t>
              </a:r>
              <a:r>
                <a:rPr lang="en-US" sz="2400" dirty="0">
                  <a:solidFill>
                    <a:schemeClr val="bg1"/>
                  </a:solidFill>
                </a:rPr>
                <a:t>Construct strong arguments based on logical reasoning</a:t>
              </a:r>
              <a:endParaRPr lang="en-US" sz="4400" dirty="0">
                <a:solidFill>
                  <a:schemeClr val="bg1"/>
                </a:solidFill>
              </a:endParaRPr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13332027-9A70-43B3-A46A-47E82E8390A8}"/>
              </a:ext>
            </a:extLst>
          </p:cNvPr>
          <p:cNvSpPr txBox="1"/>
          <p:nvPr/>
        </p:nvSpPr>
        <p:spPr>
          <a:xfrm>
            <a:off x="5852849" y="2859581"/>
            <a:ext cx="5313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&amp;</a:t>
            </a:r>
          </a:p>
        </p:txBody>
      </p:sp>
    </p:spTree>
    <p:extLst>
      <p:ext uri="{BB962C8B-B14F-4D97-AF65-F5344CB8AC3E}">
        <p14:creationId xmlns:p14="http://schemas.microsoft.com/office/powerpoint/2010/main" val="38363821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6929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Evaluating Logic in a Text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36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316049" y="1893686"/>
            <a:ext cx="66519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 premises and conclusion within a text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16049" y="3130406"/>
            <a:ext cx="67485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Determine if the author’s argument is logical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16049" y="4404843"/>
            <a:ext cx="76485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texts use both inductive and deductive reasoning.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Three basic elements of logic: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Premises and conclusions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Deductive and inductive reasoning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Evaluating logic in a text</a:t>
            </a:r>
          </a:p>
        </p:txBody>
      </p:sp>
    </p:spTree>
    <p:extLst>
      <p:ext uri="{BB962C8B-B14F-4D97-AF65-F5344CB8AC3E}">
        <p14:creationId xmlns:p14="http://schemas.microsoft.com/office/powerpoint/2010/main" val="4189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Basics of Logic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066922" y="1720934"/>
            <a:ext cx="8058154" cy="1708064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8214" y="1914855"/>
              <a:ext cx="7807571" cy="45074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Logic: A way of thinking that focuses on finding and/or making reasonable claims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6929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Logical Arguments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36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316049" y="1881993"/>
            <a:ext cx="66519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Made up of two or more premises and a conclusion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16049" y="3146198"/>
            <a:ext cx="67485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Premises = pieces of evidence</a:t>
            </a: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6A050E3-C37B-914E-BA4D-913652425DA5}"/>
              </a:ext>
            </a:extLst>
          </p:cNvPr>
          <p:cNvGrpSpPr/>
          <p:nvPr/>
        </p:nvGrpSpPr>
        <p:grpSpPr>
          <a:xfrm>
            <a:off x="2717166" y="4225974"/>
            <a:ext cx="6687326" cy="1946314"/>
            <a:chOff x="876198" y="1821206"/>
            <a:chExt cx="7420850" cy="3298655"/>
          </a:xfrm>
          <a:solidFill>
            <a:srgbClr val="314C57"/>
          </a:solidFill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FD2242D2-4D35-884D-8AEC-1CF65C94DFA5}"/>
                </a:ext>
              </a:extLst>
            </p:cNvPr>
            <p:cNvGrpSpPr/>
            <p:nvPr/>
          </p:nvGrpSpPr>
          <p:grpSpPr>
            <a:xfrm>
              <a:off x="876198" y="1821206"/>
              <a:ext cx="7420850" cy="3298655"/>
              <a:chOff x="876198" y="1821206"/>
              <a:chExt cx="7420850" cy="3298655"/>
            </a:xfrm>
            <a:grpFill/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EB6672EB-D107-5445-B15B-729FDC1CFF9C}"/>
                  </a:ext>
                </a:extLst>
              </p:cNvPr>
              <p:cNvSpPr/>
              <p:nvPr/>
            </p:nvSpPr>
            <p:spPr>
              <a:xfrm>
                <a:off x="876198" y="1821206"/>
                <a:ext cx="3664674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E29B3931-77E2-654E-B269-0D657D25BAA8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3664674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CC4419BF-A3FF-A943-AA1E-CE5F7C66669F}"/>
                  </a:ext>
                </a:extLst>
              </p:cNvPr>
              <p:cNvSpPr/>
              <p:nvPr/>
            </p:nvSpPr>
            <p:spPr>
              <a:xfrm>
                <a:off x="4206109" y="3097130"/>
                <a:ext cx="751943" cy="1017408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90E65CD-386E-BE43-83B3-850125636536}"/>
                </a:ext>
              </a:extLst>
            </p:cNvPr>
            <p:cNvSpPr txBox="1"/>
            <p:nvPr/>
          </p:nvSpPr>
          <p:spPr>
            <a:xfrm>
              <a:off x="1161132" y="2653014"/>
              <a:ext cx="2912778" cy="141925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Premises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F7873F6-5550-2B41-959E-076F41197901}"/>
                </a:ext>
              </a:extLst>
            </p:cNvPr>
            <p:cNvSpPr txBox="1"/>
            <p:nvPr/>
          </p:nvSpPr>
          <p:spPr>
            <a:xfrm>
              <a:off x="5049555" y="2653014"/>
              <a:ext cx="3110160" cy="141925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Conclusion</a:t>
              </a:r>
            </a:p>
          </p:txBody>
        </p:sp>
      </p:grpSp>
      <p:sp>
        <p:nvSpPr>
          <p:cNvPr id="29" name="Right Arrow 28">
            <a:extLst>
              <a:ext uri="{FF2B5EF4-FFF2-40B4-BE49-F238E27FC236}">
                <a16:creationId xmlns:a16="http://schemas.microsoft.com/office/drawing/2014/main" id="{DBE8EECF-8FB8-4B46-B690-951D4ECDB2FA}"/>
              </a:ext>
            </a:extLst>
          </p:cNvPr>
          <p:cNvSpPr/>
          <p:nvPr/>
        </p:nvSpPr>
        <p:spPr>
          <a:xfrm>
            <a:off x="5853785" y="5045312"/>
            <a:ext cx="450761" cy="46575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331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Premises &amp; Conclusions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723804952"/>
              </p:ext>
            </p:extLst>
          </p:nvPr>
        </p:nvGraphicFramePr>
        <p:xfrm>
          <a:off x="3048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7854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Logical Reasoning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853938"/>
              <a:ext cx="3325552" cy="10174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400" dirty="0">
                  <a:solidFill>
                    <a:schemeClr val="bg1"/>
                  </a:solidFill>
                </a:rPr>
                <a:t>Inductive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853938"/>
              <a:ext cx="3325552" cy="10174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400" dirty="0">
                  <a:solidFill>
                    <a:schemeClr val="bg1"/>
                  </a:solidFill>
                </a:rPr>
                <a:t>Deductive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C5428678-459B-7A4C-A3F2-D05432A62876}"/>
              </a:ext>
            </a:extLst>
          </p:cNvPr>
          <p:cNvSpPr txBox="1"/>
          <p:nvPr/>
        </p:nvSpPr>
        <p:spPr>
          <a:xfrm>
            <a:off x="5852849" y="2859581"/>
            <a:ext cx="5313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&amp;</a:t>
            </a:r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Deductive Reasoning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814200896"/>
              </p:ext>
            </p:extLst>
          </p:nvPr>
        </p:nvGraphicFramePr>
        <p:xfrm>
          <a:off x="3048000" y="159549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6932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Deductive Reasoning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7ED0A8E6-7C57-48CD-8991-3CF1B7938541}"/>
              </a:ext>
            </a:extLst>
          </p:cNvPr>
          <p:cNvSpPr/>
          <p:nvPr/>
        </p:nvSpPr>
        <p:spPr>
          <a:xfrm>
            <a:off x="4013489" y="3961372"/>
            <a:ext cx="4139200" cy="2660600"/>
          </a:xfrm>
          <a:custGeom>
            <a:avLst/>
            <a:gdLst>
              <a:gd name="connsiteX0" fmla="*/ 0 w 2660600"/>
              <a:gd name="connsiteY0" fmla="*/ 1330300 h 2660600"/>
              <a:gd name="connsiteX1" fmla="*/ 1330300 w 2660600"/>
              <a:gd name="connsiteY1" fmla="*/ 0 h 2660600"/>
              <a:gd name="connsiteX2" fmla="*/ 2660600 w 2660600"/>
              <a:gd name="connsiteY2" fmla="*/ 1330300 h 2660600"/>
              <a:gd name="connsiteX3" fmla="*/ 1330300 w 2660600"/>
              <a:gd name="connsiteY3" fmla="*/ 2660600 h 2660600"/>
              <a:gd name="connsiteX4" fmla="*/ 0 w 2660600"/>
              <a:gd name="connsiteY4" fmla="*/ 1330300 h 266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0600" h="2660600">
                <a:moveTo>
                  <a:pt x="0" y="1330300"/>
                </a:moveTo>
                <a:cubicBezTo>
                  <a:pt x="0" y="595596"/>
                  <a:pt x="595596" y="0"/>
                  <a:pt x="1330300" y="0"/>
                </a:cubicBezTo>
                <a:cubicBezTo>
                  <a:pt x="2065004" y="0"/>
                  <a:pt x="2660600" y="595596"/>
                  <a:pt x="2660600" y="1330300"/>
                </a:cubicBezTo>
                <a:cubicBezTo>
                  <a:pt x="2660600" y="2065004"/>
                  <a:pt x="2065004" y="2660600"/>
                  <a:pt x="1330300" y="2660600"/>
                </a:cubicBezTo>
                <a:cubicBezTo>
                  <a:pt x="595596" y="2660600"/>
                  <a:pt x="0" y="2065004"/>
                  <a:pt x="0" y="1330300"/>
                </a:cubicBezTo>
                <a:close/>
              </a:path>
            </a:pathLst>
          </a:custGeom>
          <a:ln>
            <a:solidFill>
              <a:srgbClr val="627981"/>
            </a:solidFill>
          </a:ln>
        </p:spPr>
        <p:style>
          <a:lnRef idx="2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6146" tIns="406146" rIns="406146" bIns="406146" numCol="1" spcCol="1270" anchor="ctr" anchorCtr="0">
            <a:noAutofit/>
          </a:bodyPr>
          <a:lstStyle/>
          <a:p>
            <a:pPr marL="0" lvl="0" indent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600" b="1" kern="1200" dirty="0"/>
              <a:t>Conclusion</a:t>
            </a:r>
            <a:r>
              <a:rPr lang="en-US" sz="2600" kern="1200" dirty="0"/>
              <a:t>:</a:t>
            </a:r>
          </a:p>
          <a:p>
            <a:pPr marL="0" lvl="0" indent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600" i="1" kern="1200" dirty="0"/>
              <a:t>Therefore, Raul has received ten paid vacation days.</a:t>
            </a:r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96F73726-42E3-4138-99D3-89922CDC563A}"/>
              </a:ext>
            </a:extLst>
          </p:cNvPr>
          <p:cNvSpPr/>
          <p:nvPr/>
        </p:nvSpPr>
        <p:spPr>
          <a:xfrm rot="14259599">
            <a:off x="3973122" y="3196534"/>
            <a:ext cx="1853603" cy="813414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627981"/>
          </a:solidFill>
        </p:spPr>
        <p:style>
          <a:lnRef idx="0">
            <a:schemeClr val="accent6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6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AAEC48-B483-4541-9245-1258C4175477}"/>
              </a:ext>
            </a:extLst>
          </p:cNvPr>
          <p:cNvSpPr/>
          <p:nvPr/>
        </p:nvSpPr>
        <p:spPr>
          <a:xfrm>
            <a:off x="2313824" y="1271556"/>
            <a:ext cx="3305768" cy="2022056"/>
          </a:xfrm>
          <a:custGeom>
            <a:avLst/>
            <a:gdLst>
              <a:gd name="connsiteX0" fmla="*/ 0 w 3081663"/>
              <a:gd name="connsiteY0" fmla="*/ 202206 h 2022056"/>
              <a:gd name="connsiteX1" fmla="*/ 202206 w 3081663"/>
              <a:gd name="connsiteY1" fmla="*/ 0 h 2022056"/>
              <a:gd name="connsiteX2" fmla="*/ 2879457 w 3081663"/>
              <a:gd name="connsiteY2" fmla="*/ 0 h 2022056"/>
              <a:gd name="connsiteX3" fmla="*/ 3081663 w 3081663"/>
              <a:gd name="connsiteY3" fmla="*/ 202206 h 2022056"/>
              <a:gd name="connsiteX4" fmla="*/ 3081663 w 3081663"/>
              <a:gd name="connsiteY4" fmla="*/ 1819850 h 2022056"/>
              <a:gd name="connsiteX5" fmla="*/ 2879457 w 3081663"/>
              <a:gd name="connsiteY5" fmla="*/ 2022056 h 2022056"/>
              <a:gd name="connsiteX6" fmla="*/ 202206 w 3081663"/>
              <a:gd name="connsiteY6" fmla="*/ 2022056 h 2022056"/>
              <a:gd name="connsiteX7" fmla="*/ 0 w 3081663"/>
              <a:gd name="connsiteY7" fmla="*/ 1819850 h 2022056"/>
              <a:gd name="connsiteX8" fmla="*/ 0 w 3081663"/>
              <a:gd name="connsiteY8" fmla="*/ 202206 h 2022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81663" h="2022056">
                <a:moveTo>
                  <a:pt x="0" y="202206"/>
                </a:moveTo>
                <a:cubicBezTo>
                  <a:pt x="0" y="90531"/>
                  <a:pt x="90531" y="0"/>
                  <a:pt x="202206" y="0"/>
                </a:cubicBezTo>
                <a:lnTo>
                  <a:pt x="2879457" y="0"/>
                </a:lnTo>
                <a:cubicBezTo>
                  <a:pt x="2991132" y="0"/>
                  <a:pt x="3081663" y="90531"/>
                  <a:pt x="3081663" y="202206"/>
                </a:cubicBezTo>
                <a:lnTo>
                  <a:pt x="3081663" y="1819850"/>
                </a:lnTo>
                <a:cubicBezTo>
                  <a:pt x="3081663" y="1931525"/>
                  <a:pt x="2991132" y="2022056"/>
                  <a:pt x="2879457" y="2022056"/>
                </a:cubicBezTo>
                <a:lnTo>
                  <a:pt x="202206" y="2022056"/>
                </a:lnTo>
                <a:cubicBezTo>
                  <a:pt x="90531" y="2022056"/>
                  <a:pt x="0" y="1931525"/>
                  <a:pt x="0" y="1819850"/>
                </a:cubicBezTo>
                <a:lnTo>
                  <a:pt x="0" y="202206"/>
                </a:lnTo>
                <a:close/>
              </a:path>
            </a:pathLst>
          </a:custGeom>
          <a:ln>
            <a:solidFill>
              <a:srgbClr val="627981"/>
            </a:solidFill>
          </a:ln>
        </p:spPr>
        <p:style>
          <a:lnRef idx="2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4944" tIns="104944" rIns="104944" bIns="104944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b="1" kern="1200" dirty="0"/>
              <a:t>Premis</a:t>
            </a:r>
            <a:r>
              <a:rPr lang="en-US" sz="2400" b="1" dirty="0"/>
              <a:t>e 1</a:t>
            </a:r>
            <a:r>
              <a:rPr lang="en-US" sz="2400" dirty="0"/>
              <a:t>:</a:t>
            </a:r>
          </a:p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i="1" kern="1200" dirty="0"/>
              <a:t>All full-time employees at my company receive ten paid vacation days.</a:t>
            </a:r>
          </a:p>
        </p:txBody>
      </p:sp>
      <p:sp>
        <p:nvSpPr>
          <p:cNvPr id="9" name="Arrow: Left 8">
            <a:extLst>
              <a:ext uri="{FF2B5EF4-FFF2-40B4-BE49-F238E27FC236}">
                <a16:creationId xmlns:a16="http://schemas.microsoft.com/office/drawing/2014/main" id="{0F87F97C-8060-4C96-BE98-9D5564809BBC}"/>
              </a:ext>
            </a:extLst>
          </p:cNvPr>
          <p:cNvSpPr/>
          <p:nvPr/>
        </p:nvSpPr>
        <p:spPr>
          <a:xfrm rot="18261164">
            <a:off x="6270529" y="2986324"/>
            <a:ext cx="2377288" cy="813414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627981"/>
          </a:solidFill>
        </p:spPr>
        <p:style>
          <a:lnRef idx="0">
            <a:schemeClr val="accent6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6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A4DE13D-D913-4B60-A600-1E0FB2B1B9BB}"/>
              </a:ext>
            </a:extLst>
          </p:cNvPr>
          <p:cNvSpPr/>
          <p:nvPr/>
        </p:nvSpPr>
        <p:spPr>
          <a:xfrm>
            <a:off x="6572410" y="1271556"/>
            <a:ext cx="3305768" cy="2022056"/>
          </a:xfrm>
          <a:custGeom>
            <a:avLst/>
            <a:gdLst>
              <a:gd name="connsiteX0" fmla="*/ 0 w 3267212"/>
              <a:gd name="connsiteY0" fmla="*/ 202206 h 2022056"/>
              <a:gd name="connsiteX1" fmla="*/ 202206 w 3267212"/>
              <a:gd name="connsiteY1" fmla="*/ 0 h 2022056"/>
              <a:gd name="connsiteX2" fmla="*/ 3065006 w 3267212"/>
              <a:gd name="connsiteY2" fmla="*/ 0 h 2022056"/>
              <a:gd name="connsiteX3" fmla="*/ 3267212 w 3267212"/>
              <a:gd name="connsiteY3" fmla="*/ 202206 h 2022056"/>
              <a:gd name="connsiteX4" fmla="*/ 3267212 w 3267212"/>
              <a:gd name="connsiteY4" fmla="*/ 1819850 h 2022056"/>
              <a:gd name="connsiteX5" fmla="*/ 3065006 w 3267212"/>
              <a:gd name="connsiteY5" fmla="*/ 2022056 h 2022056"/>
              <a:gd name="connsiteX6" fmla="*/ 202206 w 3267212"/>
              <a:gd name="connsiteY6" fmla="*/ 2022056 h 2022056"/>
              <a:gd name="connsiteX7" fmla="*/ 0 w 3267212"/>
              <a:gd name="connsiteY7" fmla="*/ 1819850 h 2022056"/>
              <a:gd name="connsiteX8" fmla="*/ 0 w 3267212"/>
              <a:gd name="connsiteY8" fmla="*/ 202206 h 2022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67212" h="2022056">
                <a:moveTo>
                  <a:pt x="0" y="202206"/>
                </a:moveTo>
                <a:cubicBezTo>
                  <a:pt x="0" y="90531"/>
                  <a:pt x="90531" y="0"/>
                  <a:pt x="202206" y="0"/>
                </a:cubicBezTo>
                <a:lnTo>
                  <a:pt x="3065006" y="0"/>
                </a:lnTo>
                <a:cubicBezTo>
                  <a:pt x="3176681" y="0"/>
                  <a:pt x="3267212" y="90531"/>
                  <a:pt x="3267212" y="202206"/>
                </a:cubicBezTo>
                <a:lnTo>
                  <a:pt x="3267212" y="1819850"/>
                </a:lnTo>
                <a:cubicBezTo>
                  <a:pt x="3267212" y="1931525"/>
                  <a:pt x="3176681" y="2022056"/>
                  <a:pt x="3065006" y="2022056"/>
                </a:cubicBezTo>
                <a:lnTo>
                  <a:pt x="202206" y="2022056"/>
                </a:lnTo>
                <a:cubicBezTo>
                  <a:pt x="90531" y="2022056"/>
                  <a:pt x="0" y="1931525"/>
                  <a:pt x="0" y="1819850"/>
                </a:cubicBezTo>
                <a:lnTo>
                  <a:pt x="0" y="202206"/>
                </a:lnTo>
                <a:close/>
              </a:path>
            </a:pathLst>
          </a:custGeom>
          <a:ln>
            <a:solidFill>
              <a:srgbClr val="627981"/>
            </a:solidFill>
          </a:ln>
        </p:spPr>
        <p:style>
          <a:lnRef idx="2">
            <a:scrgbClr r="0" g="0" b="0"/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4944" tIns="104944" rIns="104944" bIns="104944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b="1" kern="1200" dirty="0"/>
              <a:t>Premise 2</a:t>
            </a:r>
            <a:r>
              <a:rPr lang="en-US" sz="2400" kern="1200" dirty="0"/>
              <a:t>: </a:t>
            </a:r>
          </a:p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i="1" kern="1200" dirty="0"/>
              <a:t>Raul is a full-time employee at my company.</a:t>
            </a:r>
          </a:p>
        </p:txBody>
      </p:sp>
    </p:spTree>
    <p:extLst>
      <p:ext uri="{BB962C8B-B14F-4D97-AF65-F5344CB8AC3E}">
        <p14:creationId xmlns:p14="http://schemas.microsoft.com/office/powerpoint/2010/main" val="2882131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Deductive Reasoning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224188" y="2261531"/>
            <a:ext cx="7743623" cy="98089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480258" y="2333633"/>
            <a:ext cx="69417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 argument: Conclusion is supported by the premises</a:t>
            </a:r>
          </a:p>
        </p:txBody>
      </p:sp>
      <p:sp>
        <p:nvSpPr>
          <p:cNvPr id="6" name="Rectangle 5"/>
          <p:cNvSpPr/>
          <p:nvPr/>
        </p:nvSpPr>
        <p:spPr>
          <a:xfrm>
            <a:off x="2480259" y="4665717"/>
            <a:ext cx="72314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Guideline 3: No new ideas can be introduced into the conclusion.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A17DB7-74F8-1342-B413-C56D3117762F}"/>
              </a:ext>
            </a:extLst>
          </p:cNvPr>
          <p:cNvSpPr/>
          <p:nvPr/>
        </p:nvSpPr>
        <p:spPr>
          <a:xfrm>
            <a:off x="2224188" y="3375113"/>
            <a:ext cx="7743623" cy="2664166"/>
          </a:xfrm>
          <a:prstGeom prst="rect">
            <a:avLst/>
          </a:prstGeom>
          <a:ln>
            <a:solidFill>
              <a:srgbClr val="62798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u="sng" dirty="0"/>
              <a:t>Invalid Argument: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Premise 1</a:t>
            </a:r>
            <a:r>
              <a:rPr lang="en-US" sz="2400" dirty="0"/>
              <a:t>: </a:t>
            </a:r>
            <a:r>
              <a:rPr lang="en-US" sz="2400" i="1" dirty="0"/>
              <a:t>Full-time city bus drivers make less than $40,000 a year.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Premise 2</a:t>
            </a:r>
            <a:r>
              <a:rPr lang="en-US" sz="2400" dirty="0"/>
              <a:t>: </a:t>
            </a:r>
            <a:r>
              <a:rPr lang="en-US" sz="2400" i="1" dirty="0"/>
              <a:t>Rebekah is a full-time city bus driver.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Conclusion</a:t>
            </a:r>
            <a:r>
              <a:rPr lang="en-US" sz="2400" dirty="0"/>
              <a:t>: </a:t>
            </a:r>
            <a:r>
              <a:rPr lang="en-US" sz="2400" i="1" dirty="0"/>
              <a:t>Therefore, the city should raise minimum wage to $15 an hour.</a:t>
            </a:r>
          </a:p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23B78E8-3AF5-4EC4-9847-96BFA1A82833}"/>
              </a:ext>
            </a:extLst>
          </p:cNvPr>
          <p:cNvGrpSpPr/>
          <p:nvPr/>
        </p:nvGrpSpPr>
        <p:grpSpPr>
          <a:xfrm>
            <a:off x="2224189" y="1377257"/>
            <a:ext cx="7743623" cy="764244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423C580-76EA-445D-ABDA-8712D9D882F0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4FEEF7B-5710-4DEF-9E1B-08C1440C47C3}"/>
                </a:ext>
              </a:extLst>
            </p:cNvPr>
            <p:cNvSpPr txBox="1"/>
            <p:nvPr/>
          </p:nvSpPr>
          <p:spPr>
            <a:xfrm>
              <a:off x="1991593" y="1980087"/>
              <a:ext cx="5274381" cy="2747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Must be both </a:t>
              </a:r>
              <a:r>
                <a:rPr lang="en-US" sz="2400" b="1" dirty="0">
                  <a:solidFill>
                    <a:schemeClr val="bg1"/>
                  </a:solidFill>
                </a:rPr>
                <a:t>valid</a:t>
              </a:r>
              <a:r>
                <a:rPr lang="en-US" sz="2400" dirty="0">
                  <a:solidFill>
                    <a:schemeClr val="bg1"/>
                  </a:solidFill>
                </a:rPr>
                <a:t> and </a:t>
              </a:r>
              <a:r>
                <a:rPr lang="en-US" sz="2400" b="1" dirty="0">
                  <a:solidFill>
                    <a:schemeClr val="bg1"/>
                  </a:solidFill>
                </a:rPr>
                <a:t>sound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1344</TotalTime>
  <Words>407</Words>
  <Application>Microsoft Office PowerPoint</Application>
  <PresentationFormat>Widescreen</PresentationFormat>
  <Paragraphs>85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Kenneth Hanson</cp:lastModifiedBy>
  <cp:revision>112</cp:revision>
  <dcterms:created xsi:type="dcterms:W3CDTF">2014-11-06T15:36:04Z</dcterms:created>
  <dcterms:modified xsi:type="dcterms:W3CDTF">2021-11-23T21:45:57Z</dcterms:modified>
</cp:coreProperties>
</file>