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61" r:id="rId3"/>
    <p:sldId id="327" r:id="rId4"/>
    <p:sldId id="458" r:id="rId5"/>
    <p:sldId id="456" r:id="rId6"/>
    <p:sldId id="461" r:id="rId7"/>
    <p:sldId id="469" r:id="rId8"/>
    <p:sldId id="470" r:id="rId9"/>
    <p:sldId id="471" r:id="rId10"/>
    <p:sldId id="472" r:id="rId11"/>
    <p:sldId id="473" r:id="rId12"/>
    <p:sldId id="474" r:id="rId13"/>
    <p:sldId id="375" r:id="rId14"/>
    <p:sldId id="3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6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5A7E83"/>
    <a:srgbClr val="CCA49C"/>
    <a:srgbClr val="314C57"/>
    <a:srgbClr val="F3EDE7"/>
    <a:srgbClr val="C7D4CB"/>
    <a:srgbClr val="F2E2D2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53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3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6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1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5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3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3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8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8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2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5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9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2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2397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Recognizing 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Logical Fallacies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50772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Hasty Generalization 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249692" y="2741895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014496"/>
                <a:ext cx="5270134" cy="391545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proves that their product works.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973345"/>
                <a:ext cx="5675748" cy="417868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A study with ten people…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noFill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9876F-43E5-6B40-9A37-2627173D2E50}"/>
              </a:ext>
            </a:extLst>
          </p:cNvPr>
          <p:cNvSpPr/>
          <p:nvPr/>
        </p:nvSpPr>
        <p:spPr>
          <a:xfrm>
            <a:off x="2065443" y="4858588"/>
            <a:ext cx="7739915" cy="1093655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Ten people isn’t a large enough sample size to prove a product works.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C9F19-1A18-5A46-B284-1C4EF5FE6C2B}"/>
              </a:ext>
            </a:extLst>
          </p:cNvPr>
          <p:cNvSpPr/>
          <p:nvPr/>
        </p:nvSpPr>
        <p:spPr>
          <a:xfrm>
            <a:off x="2065443" y="1383375"/>
            <a:ext cx="7739915" cy="1093656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07A89-B5B8-854B-87A5-3AA5A399BBCF}"/>
              </a:ext>
            </a:extLst>
          </p:cNvPr>
          <p:cNvSpPr txBox="1"/>
          <p:nvPr/>
        </p:nvSpPr>
        <p:spPr>
          <a:xfrm>
            <a:off x="2410291" y="1633657"/>
            <a:ext cx="7013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Uses insufficient evidence to make a broad claim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0FF8CAA-BA65-4480-AA77-81A5FB70B28A}"/>
              </a:ext>
            </a:extLst>
          </p:cNvPr>
          <p:cNvSpPr/>
          <p:nvPr/>
        </p:nvSpPr>
        <p:spPr>
          <a:xfrm>
            <a:off x="5578296" y="3312444"/>
            <a:ext cx="677616" cy="72975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815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Post Hoc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249692" y="2672794"/>
            <a:ext cx="7371416" cy="2009062"/>
            <a:chOff x="876820" y="3390336"/>
            <a:chExt cx="7371416" cy="1645536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014496"/>
                <a:ext cx="5270134" cy="391545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so the shirt must be good luck.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390336"/>
              <a:ext cx="3221887" cy="1645536"/>
              <a:chOff x="472803" y="1784632"/>
              <a:chExt cx="5675750" cy="795297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784632"/>
                <a:ext cx="5675748" cy="795297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Every time they wore their red shirt something good happened…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noFill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C9F19-1A18-5A46-B284-1C4EF5FE6C2B}"/>
              </a:ext>
            </a:extLst>
          </p:cNvPr>
          <p:cNvSpPr/>
          <p:nvPr/>
        </p:nvSpPr>
        <p:spPr>
          <a:xfrm>
            <a:off x="2065443" y="1383375"/>
            <a:ext cx="7739915" cy="1093656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07A89-B5B8-854B-87A5-3AA5A399BBCF}"/>
              </a:ext>
            </a:extLst>
          </p:cNvPr>
          <p:cNvSpPr txBox="1"/>
          <p:nvPr/>
        </p:nvSpPr>
        <p:spPr>
          <a:xfrm>
            <a:off x="2395535" y="1521958"/>
            <a:ext cx="7013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Assumes that one event caused a second, completely unrelated event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A06CA11-B812-4BCA-822B-3E557201C2F1}"/>
              </a:ext>
            </a:extLst>
          </p:cNvPr>
          <p:cNvSpPr/>
          <p:nvPr/>
        </p:nvSpPr>
        <p:spPr>
          <a:xfrm>
            <a:off x="5573556" y="3312444"/>
            <a:ext cx="677616" cy="72975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280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Straw Man 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249692" y="2741895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75609" y="1862021"/>
                <a:ext cx="5270134" cy="669416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Food industry may then claim that the researchers want to make all sugar consumption illegal.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892468"/>
                <a:ext cx="5675748" cy="579623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Research study could conclude that eating large amounts of sugar can lead to childhood obesity.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noFill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9876F-43E5-6B40-9A37-2627173D2E50}"/>
              </a:ext>
            </a:extLst>
          </p:cNvPr>
          <p:cNvSpPr/>
          <p:nvPr/>
        </p:nvSpPr>
        <p:spPr>
          <a:xfrm>
            <a:off x="2065443" y="4869451"/>
            <a:ext cx="7739915" cy="1093655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Making the opposing viewpoint sound more extreme, the fallacy tries to convince the audience to ignore that viewpoint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C9F19-1A18-5A46-B284-1C4EF5FE6C2B}"/>
              </a:ext>
            </a:extLst>
          </p:cNvPr>
          <p:cNvSpPr/>
          <p:nvPr/>
        </p:nvSpPr>
        <p:spPr>
          <a:xfrm>
            <a:off x="2065443" y="1383375"/>
            <a:ext cx="7739915" cy="1093656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07A89-B5B8-854B-87A5-3AA5A399BBCF}"/>
              </a:ext>
            </a:extLst>
          </p:cNvPr>
          <p:cNvSpPr txBox="1"/>
          <p:nvPr/>
        </p:nvSpPr>
        <p:spPr>
          <a:xfrm>
            <a:off x="2410291" y="1514704"/>
            <a:ext cx="7013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Changes an opponent's argument to make it easier to attack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42ECF4A-BAE4-49BC-974A-BBC8DF3392C5}"/>
              </a:ext>
            </a:extLst>
          </p:cNvPr>
          <p:cNvSpPr/>
          <p:nvPr/>
        </p:nvSpPr>
        <p:spPr>
          <a:xfrm>
            <a:off x="5573556" y="3312444"/>
            <a:ext cx="677616" cy="72975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592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16654"/>
              <a:ext cx="7807571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200" dirty="0">
                  <a:solidFill>
                    <a:schemeClr val="bg1"/>
                  </a:solidFill>
                </a:rPr>
                <a:t>What is the author’s main idea?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20489"/>
              <a:ext cx="7968033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200" dirty="0">
                  <a:solidFill>
                    <a:schemeClr val="bg1"/>
                  </a:solidFill>
                </a:rPr>
                <a:t>What evidence does the author use to support the </a:t>
              </a:r>
              <a:r>
                <a:rPr lang="en-US" sz="2200">
                  <a:solidFill>
                    <a:schemeClr val="bg1"/>
                  </a:solidFill>
                </a:rPr>
                <a:t>main idea?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16102"/>
              <a:ext cx="7807571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200" dirty="0">
                  <a:solidFill>
                    <a:schemeClr val="bg1"/>
                  </a:solidFill>
                </a:rPr>
                <a:t>What is the author’s purpose?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873179"/>
              <a:ext cx="7807571" cy="430887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200" dirty="0">
                  <a:solidFill>
                    <a:schemeClr val="bg1"/>
                  </a:solidFill>
                </a:rPr>
                <a:t>How does the author want me to respond?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6559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5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4352580-2876-4821-B108-F74BE94D1001}"/>
              </a:ext>
            </a:extLst>
          </p:cNvPr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Recognize common logical fallacies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Find fallacies in texts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476890"/>
            <a:ext cx="8429625" cy="3826922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6646" y="1935762"/>
              <a:ext cx="7770707" cy="408185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Logical fallacy = faulty or incorrect argument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Can appear so logical and persuasive that the audience accepts them as fact 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May be used unintentionally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Common 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4">
            <a:extLst>
              <a:ext uri="{FF2B5EF4-FFF2-40B4-BE49-F238E27FC236}">
                <a16:creationId xmlns:a16="http://schemas.microsoft.com/office/drawing/2014/main" id="{F26B1B12-D5D0-744D-B626-8C8D55013172}"/>
              </a:ext>
            </a:extLst>
          </p:cNvPr>
          <p:cNvSpPr/>
          <p:nvPr/>
        </p:nvSpPr>
        <p:spPr>
          <a:xfrm>
            <a:off x="2223006" y="1699229"/>
            <a:ext cx="7739915" cy="938447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To recognize logical fallacies, you need to become familiar with what they look like</a:t>
            </a: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540369AD-20FD-C940-A17A-96E95BB837BE}"/>
              </a:ext>
            </a:extLst>
          </p:cNvPr>
          <p:cNvSpPr/>
          <p:nvPr/>
        </p:nvSpPr>
        <p:spPr>
          <a:xfrm>
            <a:off x="2223006" y="2924419"/>
            <a:ext cx="7739915" cy="938453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Memorizing the names is not as important as knowing their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900592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 Hominem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14"/>
          <p:cNvSpPr/>
          <p:nvPr/>
        </p:nvSpPr>
        <p:spPr>
          <a:xfrm>
            <a:off x="2223006" y="1699230"/>
            <a:ext cx="7739915" cy="780502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23004" y="1820221"/>
            <a:ext cx="7739915" cy="523220"/>
          </a:xfrm>
          <a:prstGeom prst="rect">
            <a:avLst/>
          </a:prstGeom>
          <a:solidFill>
            <a:srgbClr val="386546"/>
          </a:solidFill>
          <a:ln w="285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Attack a person’s character or reputation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64F2AB07-C683-BD45-A2FC-4926A4FCF548}"/>
              </a:ext>
            </a:extLst>
          </p:cNvPr>
          <p:cNvSpPr/>
          <p:nvPr/>
        </p:nvSpPr>
        <p:spPr>
          <a:xfrm>
            <a:off x="2223004" y="2846989"/>
            <a:ext cx="7739915" cy="2311767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Example: </a:t>
            </a:r>
            <a:r>
              <a:rPr lang="en-US" sz="2400" i="1" dirty="0"/>
              <a:t>This author has admitted to being charged with theft in the past. We shouldn't include her book about climate change in our catalog.</a:t>
            </a:r>
            <a:endParaRPr lang="en-US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49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 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231396" y="2763935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1926082"/>
                <a:ext cx="5270134" cy="568372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because it has always been done that way.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2067702"/>
                <a:ext cx="5675748" cy="229153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It is right…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noFill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9876F-43E5-6B40-9A37-2627173D2E50}"/>
              </a:ext>
            </a:extLst>
          </p:cNvPr>
          <p:cNvSpPr/>
          <p:nvPr/>
        </p:nvSpPr>
        <p:spPr>
          <a:xfrm>
            <a:off x="2047146" y="4921686"/>
            <a:ext cx="7739915" cy="1372208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Example: </a:t>
            </a:r>
            <a:r>
              <a:rPr lang="en-US" sz="2400" dirty="0"/>
              <a:t>This kind of fallacy has been used to justify prejudice and discrimination.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C9F19-1A18-5A46-B284-1C4EF5FE6C2B}"/>
              </a:ext>
            </a:extLst>
          </p:cNvPr>
          <p:cNvSpPr/>
          <p:nvPr/>
        </p:nvSpPr>
        <p:spPr>
          <a:xfrm>
            <a:off x="2065443" y="1383375"/>
            <a:ext cx="7739915" cy="1093656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07A89-B5B8-854B-87A5-3AA5A399BBCF}"/>
              </a:ext>
            </a:extLst>
          </p:cNvPr>
          <p:cNvSpPr txBox="1"/>
          <p:nvPr/>
        </p:nvSpPr>
        <p:spPr>
          <a:xfrm>
            <a:off x="2410291" y="1520238"/>
            <a:ext cx="7013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Elevates past customs or patterns—beyond what is reasonable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6C9EDE9-70FB-4896-A5AB-ECC94803B2ED}"/>
              </a:ext>
            </a:extLst>
          </p:cNvPr>
          <p:cNvSpPr/>
          <p:nvPr/>
        </p:nvSpPr>
        <p:spPr>
          <a:xfrm>
            <a:off x="5555260" y="3334482"/>
            <a:ext cx="677616" cy="72975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7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Bandwagon 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391995" y="2727910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1926082"/>
                <a:ext cx="5270134" cy="568372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because everyone else does or believes it.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973345"/>
                <a:ext cx="5675748" cy="417868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You should do or believe something…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noFill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9876F-43E5-6B40-9A37-2627173D2E50}"/>
              </a:ext>
            </a:extLst>
          </p:cNvPr>
          <p:cNvSpPr/>
          <p:nvPr/>
        </p:nvSpPr>
        <p:spPr>
          <a:xfrm>
            <a:off x="2226042" y="4838816"/>
            <a:ext cx="7739915" cy="1372208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Example: </a:t>
            </a:r>
            <a:r>
              <a:rPr lang="en-US" sz="2400" i="1" dirty="0"/>
              <a:t>Everyone is skipping school, so I’m going to skip school.</a:t>
            </a:r>
            <a:endParaRPr lang="en-US" sz="2400" i="1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C9F19-1A18-5A46-B284-1C4EF5FE6C2B}"/>
              </a:ext>
            </a:extLst>
          </p:cNvPr>
          <p:cNvSpPr/>
          <p:nvPr/>
        </p:nvSpPr>
        <p:spPr>
          <a:xfrm>
            <a:off x="2226042" y="1383374"/>
            <a:ext cx="7739915" cy="1093656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07A89-B5B8-854B-87A5-3AA5A399BBCF}"/>
              </a:ext>
            </a:extLst>
          </p:cNvPr>
          <p:cNvSpPr txBox="1"/>
          <p:nvPr/>
        </p:nvSpPr>
        <p:spPr>
          <a:xfrm>
            <a:off x="2570890" y="1520237"/>
            <a:ext cx="7013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Elevates the opinions and/or actions of the majority—beyond what is reasonable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682CA5A-9922-494B-9826-96227E35B7EB}"/>
              </a:ext>
            </a:extLst>
          </p:cNvPr>
          <p:cNvSpPr/>
          <p:nvPr/>
        </p:nvSpPr>
        <p:spPr>
          <a:xfrm>
            <a:off x="5694662" y="3298459"/>
            <a:ext cx="677616" cy="72975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534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Devil Words 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231396" y="4087633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15540"/>
                <a:ext cx="5270134" cy="189457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Don’t listen to them.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919427"/>
                <a:ext cx="5675748" cy="525704"/>
              </a:xfrm>
              <a:prstGeom prst="round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i="1" dirty="0">
                    <a:solidFill>
                      <a:schemeClr val="bg1"/>
                    </a:solidFill>
                  </a:rPr>
                  <a:t>Liberal</a:t>
                </a:r>
                <a:r>
                  <a:rPr lang="en-US" sz="2400" dirty="0">
                    <a:solidFill>
                      <a:schemeClr val="bg1"/>
                    </a:solidFill>
                  </a:rPr>
                  <a:t>/</a:t>
                </a:r>
                <a:r>
                  <a:rPr lang="en-US" sz="2400" i="1" dirty="0">
                    <a:solidFill>
                      <a:schemeClr val="bg1"/>
                    </a:solidFill>
                  </a:rPr>
                  <a:t>Conservative</a:t>
                </a:r>
              </a:p>
              <a:p>
                <a:pPr algn="ctr"/>
                <a:r>
                  <a:rPr lang="en-US" sz="2400" i="1" dirty="0">
                    <a:solidFill>
                      <a:schemeClr val="bg1"/>
                    </a:solidFill>
                  </a:rPr>
                  <a:t>Socialist</a:t>
                </a:r>
              </a:p>
              <a:p>
                <a:pPr algn="ctr"/>
                <a:r>
                  <a:rPr lang="en-US" sz="2400" i="1" dirty="0">
                    <a:solidFill>
                      <a:schemeClr val="bg1"/>
                    </a:solidFill>
                  </a:rPr>
                  <a:t>Communist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noFill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9876F-43E5-6B40-9A37-2627173D2E50}"/>
              </a:ext>
            </a:extLst>
          </p:cNvPr>
          <p:cNvSpPr/>
          <p:nvPr/>
        </p:nvSpPr>
        <p:spPr>
          <a:xfrm>
            <a:off x="2065442" y="2748511"/>
            <a:ext cx="7739915" cy="1093655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Common in political speeches and advertisements, can label a person or stance as negative without evidence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C9F19-1A18-5A46-B284-1C4EF5FE6C2B}"/>
              </a:ext>
            </a:extLst>
          </p:cNvPr>
          <p:cNvSpPr/>
          <p:nvPr/>
        </p:nvSpPr>
        <p:spPr>
          <a:xfrm>
            <a:off x="2065443" y="1383375"/>
            <a:ext cx="7739915" cy="1093656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07A89-B5B8-854B-87A5-3AA5A399BBCF}"/>
              </a:ext>
            </a:extLst>
          </p:cNvPr>
          <p:cNvSpPr txBox="1"/>
          <p:nvPr/>
        </p:nvSpPr>
        <p:spPr>
          <a:xfrm>
            <a:off x="2410291" y="1520238"/>
            <a:ext cx="7013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Uses terms that prompt negative emotions in an audience to discredit an opposing perspective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7B8FA58-E9FD-4E56-BB75-A4717DA8C9D9}"/>
              </a:ext>
            </a:extLst>
          </p:cNvPr>
          <p:cNvSpPr/>
          <p:nvPr/>
        </p:nvSpPr>
        <p:spPr>
          <a:xfrm>
            <a:off x="5565793" y="4655013"/>
            <a:ext cx="677616" cy="729753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900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False Authority Fallacy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9876F-43E5-6B40-9A37-2627173D2E50}"/>
              </a:ext>
            </a:extLst>
          </p:cNvPr>
          <p:cNvSpPr/>
          <p:nvPr/>
        </p:nvSpPr>
        <p:spPr>
          <a:xfrm>
            <a:off x="2065442" y="2748511"/>
            <a:ext cx="7739915" cy="1093655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Commonly used to sell products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C9F19-1A18-5A46-B284-1C4EF5FE6C2B}"/>
              </a:ext>
            </a:extLst>
          </p:cNvPr>
          <p:cNvSpPr/>
          <p:nvPr/>
        </p:nvSpPr>
        <p:spPr>
          <a:xfrm>
            <a:off x="2065443" y="1383375"/>
            <a:ext cx="7739915" cy="1093656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07A89-B5B8-854B-87A5-3AA5A399BBCF}"/>
              </a:ext>
            </a:extLst>
          </p:cNvPr>
          <p:cNvSpPr txBox="1"/>
          <p:nvPr/>
        </p:nvSpPr>
        <p:spPr>
          <a:xfrm>
            <a:off x="2065443" y="1516844"/>
            <a:ext cx="7739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Based on the perceived expertise of someone who has no relevant education, training, or experience in the topic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E3C1ADF-6D69-994B-BE18-5C0CC67F9BE7}"/>
              </a:ext>
            </a:extLst>
          </p:cNvPr>
          <p:cNvSpPr/>
          <p:nvPr/>
        </p:nvSpPr>
        <p:spPr>
          <a:xfrm>
            <a:off x="2065442" y="4114849"/>
            <a:ext cx="7739915" cy="1093655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Example: </a:t>
            </a:r>
            <a:r>
              <a:rPr lang="en-US" sz="2400" dirty="0">
                <a:solidFill>
                  <a:schemeClr val="bg1"/>
                </a:solidFill>
              </a:rPr>
              <a:t>nutrition book written by a celebrity who has no background in nutrition or medicine</a:t>
            </a:r>
          </a:p>
        </p:txBody>
      </p:sp>
    </p:spTree>
    <p:extLst>
      <p:ext uri="{BB962C8B-B14F-4D97-AF65-F5344CB8AC3E}">
        <p14:creationId xmlns:p14="http://schemas.microsoft.com/office/powerpoint/2010/main" val="3717788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2661</TotalTime>
  <Words>485</Words>
  <Application>Microsoft Office PowerPoint</Application>
  <PresentationFormat>Widescreen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166</cp:revision>
  <dcterms:created xsi:type="dcterms:W3CDTF">2014-11-06T15:36:04Z</dcterms:created>
  <dcterms:modified xsi:type="dcterms:W3CDTF">2021-11-24T23:57:26Z</dcterms:modified>
</cp:coreProperties>
</file>