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0"/>
  </p:notesMasterIdLst>
  <p:sldIdLst>
    <p:sldId id="257" r:id="rId3"/>
    <p:sldId id="259" r:id="rId4"/>
    <p:sldId id="274" r:id="rId5"/>
    <p:sldId id="263" r:id="rId6"/>
    <p:sldId id="264" r:id="rId7"/>
    <p:sldId id="279" r:id="rId8"/>
    <p:sldId id="28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4CB"/>
    <a:srgbClr val="A7B7BD"/>
    <a:srgbClr val="627981"/>
    <a:srgbClr val="F3E3D3"/>
    <a:srgbClr val="37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17"/>
    <p:restoredTop sz="93256" autoAdjust="0"/>
  </p:normalViewPr>
  <p:slideViewPr>
    <p:cSldViewPr snapToGrid="0" snapToObjects="1">
      <p:cViewPr varScale="1">
        <p:scale>
          <a:sx n="86" d="100"/>
          <a:sy n="86" d="100"/>
        </p:scale>
        <p:origin x="9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565DA-21AA-6945-B0D9-D37ACB6D4E2E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F9BD6-571E-904B-974E-74ACE04298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028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EAB6-8000-F34C-B1AF-27C1A233241A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FA1CD-2512-C04F-9296-F8D0FE8B8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30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EAB6-8000-F34C-B1AF-27C1A233241A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FA1CD-2512-C04F-9296-F8D0FE8B8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975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EAB6-8000-F34C-B1AF-27C1A233241A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FA1CD-2512-C04F-9296-F8D0FE8B8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813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813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164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351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9517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743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6932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6077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0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EAB6-8000-F34C-B1AF-27C1A233241A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FA1CD-2512-C04F-9296-F8D0FE8B8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3685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3702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9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601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EAB6-8000-F34C-B1AF-27C1A233241A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FA1CD-2512-C04F-9296-F8D0FE8B8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526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EAB6-8000-F34C-B1AF-27C1A233241A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FA1CD-2512-C04F-9296-F8D0FE8B8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62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EAB6-8000-F34C-B1AF-27C1A233241A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FA1CD-2512-C04F-9296-F8D0FE8B8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185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EAB6-8000-F34C-B1AF-27C1A233241A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FA1CD-2512-C04F-9296-F8D0FE8B8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337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EAB6-8000-F34C-B1AF-27C1A233241A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FA1CD-2512-C04F-9296-F8D0FE8B8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56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EAB6-8000-F34C-B1AF-27C1A233241A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FA1CD-2512-C04F-9296-F8D0FE8B8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166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EAB6-8000-F34C-B1AF-27C1A233241A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FA1CD-2512-C04F-9296-F8D0FE8B8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007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CEAB6-8000-F34C-B1AF-27C1A233241A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FA1CD-2512-C04F-9296-F8D0FE8B8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259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63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Understanding an Argument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7399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7933CE0C-6D57-4A7D-889F-CD8ECB76D027}"/>
              </a:ext>
            </a:extLst>
          </p:cNvPr>
          <p:cNvSpPr txBox="1"/>
          <p:nvPr/>
        </p:nvSpPr>
        <p:spPr>
          <a:xfrm>
            <a:off x="1710559" y="1773621"/>
            <a:ext cx="86946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What Is an Argument?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Occasion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Evidence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21303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Is an Argument?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968143D-2C4E-7C49-BDE3-C68B6CCFE016}"/>
              </a:ext>
            </a:extLst>
          </p:cNvPr>
          <p:cNvGrpSpPr/>
          <p:nvPr/>
        </p:nvGrpSpPr>
        <p:grpSpPr>
          <a:xfrm>
            <a:off x="2412460" y="1731504"/>
            <a:ext cx="7431931" cy="1128425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F2BB815-C267-2644-BC8C-BEF3472DFF8A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2210C14-F48B-AA49-B44F-8430AC7F7323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731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/>
                <a:t>Argument: a series of reasons intended to establish and support a point of view 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03C950B-3F63-5E47-974B-DE5B9BE17A34}"/>
              </a:ext>
            </a:extLst>
          </p:cNvPr>
          <p:cNvGrpSpPr/>
          <p:nvPr/>
        </p:nvGrpSpPr>
        <p:grpSpPr>
          <a:xfrm>
            <a:off x="2412460" y="3125604"/>
            <a:ext cx="7431931" cy="1128425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80D5EEF-6A7E-784C-A827-60C9D69536C4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8A18B94-3AAF-5446-A188-F46772C9A56B}"/>
                </a:ext>
              </a:extLst>
            </p:cNvPr>
            <p:cNvSpPr txBox="1"/>
            <p:nvPr/>
          </p:nvSpPr>
          <p:spPr>
            <a:xfrm>
              <a:off x="1967835" y="2073703"/>
              <a:ext cx="5274381" cy="2649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/>
                <a:t>Prioritize planning and evidence, not emotion and opinion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D2A045B-E972-C848-91E1-1048F0D12248}"/>
              </a:ext>
            </a:extLst>
          </p:cNvPr>
          <p:cNvGrpSpPr/>
          <p:nvPr/>
        </p:nvGrpSpPr>
        <p:grpSpPr>
          <a:xfrm>
            <a:off x="2412459" y="4519704"/>
            <a:ext cx="7431931" cy="1128425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DDA2C3C-2114-CD49-AFD8-0E10ED7AB4A8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1038AA72-BFD1-0944-AECA-FA8AA31E6E8F}"/>
                </a:ext>
              </a:extLst>
            </p:cNvPr>
            <p:cNvSpPr txBox="1"/>
            <p:nvPr/>
          </p:nvSpPr>
          <p:spPr>
            <a:xfrm>
              <a:off x="1967835" y="1979068"/>
              <a:ext cx="5274381" cy="4353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Arguments are inherently persuasive—they aim to influence someone's beliefs or actions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7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Occasion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2351992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325813"/>
              <a:ext cx="1664514" cy="46166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/>
                <a:t>Forensic</a:t>
              </a:r>
              <a:endParaRPr lang="en-US" sz="2200" b="1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2354484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320531"/>
              <a:ext cx="1664514" cy="46166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/>
                <a:t>Ceremonial</a:t>
              </a:r>
              <a:endParaRPr lang="en-US" sz="2200" b="1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89" y="4499162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Past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4499162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Future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4497869"/>
            <a:ext cx="2080340" cy="1617913"/>
            <a:chOff x="5914363" y="3623075"/>
            <a:chExt cx="2080340" cy="1617913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Present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2346445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39" y="2320530"/>
              <a:ext cx="1737301" cy="46166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/>
                <a:t>Deliberative</a:t>
              </a:r>
              <a:endParaRPr lang="en-US" sz="2200" b="1" dirty="0"/>
            </a:p>
          </p:txBody>
        </p:sp>
      </p:grpSp>
      <p:sp>
        <p:nvSpPr>
          <p:cNvPr id="3" name="Down Arrow 2"/>
          <p:cNvSpPr/>
          <p:nvPr/>
        </p:nvSpPr>
        <p:spPr>
          <a:xfrm>
            <a:off x="3353536" y="4034060"/>
            <a:ext cx="719847" cy="459977"/>
          </a:xfrm>
          <a:prstGeom prst="downArrow">
            <a:avLst/>
          </a:prstGeom>
          <a:solidFill>
            <a:srgbClr val="A7B7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Down Arrow 30"/>
          <p:cNvSpPr/>
          <p:nvPr/>
        </p:nvSpPr>
        <p:spPr>
          <a:xfrm>
            <a:off x="8079008" y="4034060"/>
            <a:ext cx="719847" cy="459977"/>
          </a:xfrm>
          <a:prstGeom prst="downArrow">
            <a:avLst/>
          </a:prstGeom>
          <a:solidFill>
            <a:srgbClr val="A7B7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Down Arrow 31"/>
          <p:cNvSpPr/>
          <p:nvPr/>
        </p:nvSpPr>
        <p:spPr>
          <a:xfrm>
            <a:off x="5716272" y="4022723"/>
            <a:ext cx="719847" cy="459977"/>
          </a:xfrm>
          <a:prstGeom prst="downArrow">
            <a:avLst/>
          </a:prstGeom>
          <a:solidFill>
            <a:srgbClr val="A7B7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929E8B7-FBA9-D041-B94E-0BB5B8458E8B}"/>
              </a:ext>
            </a:extLst>
          </p:cNvPr>
          <p:cNvGrpSpPr/>
          <p:nvPr/>
        </p:nvGrpSpPr>
        <p:grpSpPr>
          <a:xfrm>
            <a:off x="2380031" y="1401316"/>
            <a:ext cx="7431931" cy="636338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D2E837-7E6C-4040-B7AF-9EDEF591E809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F433B9B9-FC9A-324B-9902-9F68A5C0B382}"/>
                </a:ext>
              </a:extLst>
            </p:cNvPr>
            <p:cNvSpPr txBox="1"/>
            <p:nvPr/>
          </p:nvSpPr>
          <p:spPr>
            <a:xfrm>
              <a:off x="1964937" y="1963741"/>
              <a:ext cx="5274381" cy="46988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/>
                <a:t>Occasion of the argument will affect your purpose and </a:t>
              </a:r>
              <a:r>
                <a:rPr lang="en-US" sz="2200" b="1" dirty="0"/>
                <a:t>topic</a:t>
              </a:r>
              <a:endParaRPr lang="en-US" sz="2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48723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Evidence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8" y="2301061"/>
            <a:ext cx="2371930" cy="1229471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50672" y="2249451"/>
              <a:ext cx="1852458" cy="60752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/>
                <a:t>Anecdote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938882" y="2301059"/>
            <a:ext cx="2371930" cy="122947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72549" y="2227592"/>
              <a:ext cx="1978964" cy="6075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/>
                <a:t>Example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910031" y="2301061"/>
            <a:ext cx="2371930" cy="1229472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2270274"/>
              <a:ext cx="2080340" cy="6075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/>
                <a:t>Description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191A26A-51E8-FB44-B0CC-B4D36F647950}"/>
              </a:ext>
            </a:extLst>
          </p:cNvPr>
          <p:cNvGrpSpPr/>
          <p:nvPr/>
        </p:nvGrpSpPr>
        <p:grpSpPr>
          <a:xfrm>
            <a:off x="2380031" y="1401316"/>
            <a:ext cx="7431931" cy="636338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6D1277E-F455-E948-B1D3-C17D43A783F4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35FD92A-7DEB-BE4C-94F9-5A6C99EA5309}"/>
                </a:ext>
              </a:extLst>
            </p:cNvPr>
            <p:cNvSpPr txBox="1"/>
            <p:nvPr/>
          </p:nvSpPr>
          <p:spPr>
            <a:xfrm>
              <a:off x="1964937" y="1963741"/>
              <a:ext cx="5274381" cy="5034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The specific information used to support a main idea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41A707A-2DC3-0A47-8583-0BF9A669E467}"/>
              </a:ext>
            </a:extLst>
          </p:cNvPr>
          <p:cNvGrpSpPr/>
          <p:nvPr/>
        </p:nvGrpSpPr>
        <p:grpSpPr>
          <a:xfrm>
            <a:off x="592143" y="4009460"/>
            <a:ext cx="2371930" cy="1229472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1A00D34-2190-9749-B3A2-96A96EEB59E1}"/>
                </a:ext>
              </a:extLst>
            </p:cNvPr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CCABB9B-778D-A242-B3C1-C9693351E2D0}"/>
                </a:ext>
              </a:extLst>
            </p:cNvPr>
            <p:cNvSpPr txBox="1"/>
            <p:nvPr/>
          </p:nvSpPr>
          <p:spPr>
            <a:xfrm>
              <a:off x="5993231" y="2227587"/>
              <a:ext cx="1922603" cy="6075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/>
                <a:t>Expert analysis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3B56CCA-3C39-EC4B-8B2E-1BC7528279BE}"/>
              </a:ext>
            </a:extLst>
          </p:cNvPr>
          <p:cNvGrpSpPr/>
          <p:nvPr/>
        </p:nvGrpSpPr>
        <p:grpSpPr>
          <a:xfrm>
            <a:off x="3469002" y="4009459"/>
            <a:ext cx="2371930" cy="122947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4888741-B33C-0E42-8E08-2992B36AB8E6}"/>
                </a:ext>
              </a:extLst>
            </p:cNvPr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91DA36B-DB45-6C45-9C59-954F96A9519C}"/>
                </a:ext>
              </a:extLst>
            </p:cNvPr>
            <p:cNvSpPr txBox="1"/>
            <p:nvPr/>
          </p:nvSpPr>
          <p:spPr>
            <a:xfrm>
              <a:off x="5972549" y="2227592"/>
              <a:ext cx="1978964" cy="6075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/>
                <a:t>Fact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4472F57-63E0-6C44-B44C-7C7DA34AA76A}"/>
              </a:ext>
            </a:extLst>
          </p:cNvPr>
          <p:cNvGrpSpPr/>
          <p:nvPr/>
        </p:nvGrpSpPr>
        <p:grpSpPr>
          <a:xfrm>
            <a:off x="6345861" y="4009460"/>
            <a:ext cx="2371930" cy="1229472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E5FCEA8-3B45-8244-91C5-65F614EFCE7F}"/>
                </a:ext>
              </a:extLst>
            </p:cNvPr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6C40824D-EE0A-0343-8755-DBE9A69F45CD}"/>
                </a:ext>
              </a:extLst>
            </p:cNvPr>
            <p:cNvSpPr txBox="1"/>
            <p:nvPr/>
          </p:nvSpPr>
          <p:spPr>
            <a:xfrm>
              <a:off x="5972549" y="2227591"/>
              <a:ext cx="1978964" cy="6075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/>
                <a:t>Reflection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9214704-8C98-0341-9633-A262BC5230AE}"/>
              </a:ext>
            </a:extLst>
          </p:cNvPr>
          <p:cNvGrpSpPr/>
          <p:nvPr/>
        </p:nvGrpSpPr>
        <p:grpSpPr>
          <a:xfrm>
            <a:off x="9222720" y="4009458"/>
            <a:ext cx="2371930" cy="1229472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BC4779F8-3FC0-434A-B90B-09F28FA0F4DC}"/>
                </a:ext>
              </a:extLst>
            </p:cNvPr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B6DB053-D088-DC40-9898-C7777510995F}"/>
                </a:ext>
              </a:extLst>
            </p:cNvPr>
            <p:cNvSpPr txBox="1"/>
            <p:nvPr/>
          </p:nvSpPr>
          <p:spPr>
            <a:xfrm>
              <a:off x="5972549" y="2227593"/>
              <a:ext cx="1978964" cy="6075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/>
                <a:t>Statistic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22157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F331EBAE-5D9D-4A05-9AA4-74285AF40662}"/>
              </a:ext>
            </a:extLst>
          </p:cNvPr>
          <p:cNvGrpSpPr/>
          <p:nvPr/>
        </p:nvGrpSpPr>
        <p:grpSpPr>
          <a:xfrm>
            <a:off x="1926865" y="2495807"/>
            <a:ext cx="8429626" cy="3395744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6A7DF102-9D8B-4CBF-86D0-7FB22F3711C0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6E8C46B0-58C4-4F0C-9B80-16FF66AA3F7D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5FBF617A-4369-46F8-8FC3-4F1AF14F3485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631FDBEE-FA17-482E-A13D-7D489C0C0AA0}"/>
                  </a:ext>
                </a:extLst>
              </p:cNvPr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39B2D17-8071-4443-8923-3FB3DC7F4696}"/>
                </a:ext>
              </a:extLst>
            </p:cNvPr>
            <p:cNvSpPr txBox="1"/>
            <p:nvPr/>
          </p:nvSpPr>
          <p:spPr>
            <a:xfrm>
              <a:off x="748359" y="1938917"/>
              <a:ext cx="3325552" cy="281038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The Minto Pyramid</a:t>
              </a: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20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structure your argument from the top down, breaking up your thesis statement into specific parts that you will address in your argument</a:t>
              </a:r>
              <a:endParaRPr lang="en-US" sz="4000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2D6B4BB-CCB1-4DBF-B18A-73F50837EF21}"/>
                </a:ext>
              </a:extLst>
            </p:cNvPr>
            <p:cNvSpPr txBox="1"/>
            <p:nvPr/>
          </p:nvSpPr>
          <p:spPr>
            <a:xfrm>
              <a:off x="5049554" y="1938917"/>
              <a:ext cx="3325552" cy="281038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The Toulmin Model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</a:rPr>
                <a:t>breaks up your argument into six distinct parts (claim, grounds, warrant, backing, qualifier, and rebuttal) to help make sure you are covering all parts of your argument</a:t>
              </a:r>
              <a:endParaRPr lang="en-US" sz="3200" dirty="0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Structure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75ADCC9-8AE3-0E41-8D63-AB1E7CBAB22C}"/>
              </a:ext>
            </a:extLst>
          </p:cNvPr>
          <p:cNvGrpSpPr/>
          <p:nvPr/>
        </p:nvGrpSpPr>
        <p:grpSpPr>
          <a:xfrm>
            <a:off x="2380034" y="1252645"/>
            <a:ext cx="7431931" cy="1128425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79A75C-CC14-7A44-98BF-BAE9B0FCBC41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F1D32B0-F93A-1348-9003-BF992F23311A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731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/>
                <a:t>Can guide your rhetoric and shape your evidence to create an effective and persuasive argument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8941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182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Chelsea Olsen</dc:creator>
  <cp:lastModifiedBy>Kenneth Hanson</cp:lastModifiedBy>
  <cp:revision>17</cp:revision>
  <dcterms:created xsi:type="dcterms:W3CDTF">2017-07-31T16:37:36Z</dcterms:created>
  <dcterms:modified xsi:type="dcterms:W3CDTF">2021-11-24T23:58:17Z</dcterms:modified>
</cp:coreProperties>
</file>