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15"/>
  </p:notesMasterIdLst>
  <p:sldIdLst>
    <p:sldId id="256" r:id="rId3"/>
    <p:sldId id="426" r:id="rId4"/>
    <p:sldId id="301" r:id="rId5"/>
    <p:sldId id="302" r:id="rId6"/>
    <p:sldId id="303" r:id="rId7"/>
    <p:sldId id="307" r:id="rId8"/>
    <p:sldId id="308" r:id="rId9"/>
    <p:sldId id="427" r:id="rId10"/>
    <p:sldId id="428" r:id="rId11"/>
    <p:sldId id="309" r:id="rId12"/>
    <p:sldId id="429" r:id="rId13"/>
    <p:sldId id="278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86546"/>
    <a:srgbClr val="627981"/>
    <a:srgbClr val="92A5AC"/>
    <a:srgbClr val="D1ADA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588" autoAdjust="0"/>
    <p:restoredTop sz="92737" autoAdjust="0"/>
  </p:normalViewPr>
  <p:slideViewPr>
    <p:cSldViewPr snapToGrid="0">
      <p:cViewPr varScale="1">
        <p:scale>
          <a:sx n="86" d="100"/>
          <a:sy n="86" d="100"/>
        </p:scale>
        <p:origin x="126" y="2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05D47C1-C345-4C27-9565-D4BD311708D1}" type="datetimeFigureOut">
              <a:rPr lang="en-US" smtClean="0"/>
              <a:t>11/23/2021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331A708-5CB2-4EA3-8968-76536DBC4E3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84727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11/23/2021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1417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11/23/2021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05579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11/23/2021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491568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202977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987162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81761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11/23/2021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473427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11/23/2021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821539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11/23/2021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713167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11/23/2021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119505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11/23/2021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62535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11/23/2021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539465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11/23/2021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765999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613780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39966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11/23/2021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00158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11/23/2021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23558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11/23/2021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88189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11/23/2021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92010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11/23/2021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46907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11/23/2021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83845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11/23/2021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20905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5361F2-EA40-46D2-9907-10E756597DC8}" type="datetimeFigureOut">
              <a:rPr lang="en-US" smtClean="0"/>
              <a:t>11/23/2021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ECE39B-1AE0-48C4-A92B-2CE3121A09B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61701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E999DF-67F9-4B17-A956-0DFCA8913547}" type="datetimeFigureOut">
              <a:rPr lang="en-US" smtClean="0"/>
              <a:t>11/23/2021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50498A-7EB8-497B-A843-BB35444C1AA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94640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1"/>
            <a:ext cx="12192000" cy="1194955"/>
          </a:xfrm>
          <a:prstGeom prst="rect">
            <a:avLst/>
          </a:prstGeom>
          <a:solidFill>
            <a:srgbClr val="5A7E8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53740" y="2202621"/>
            <a:ext cx="1109472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5400" dirty="0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 pitchFamily="34" charset="0"/>
              </a:rPr>
              <a:t>Considering Purpose and Audience</a:t>
            </a:r>
            <a:endParaRPr lang="en-US" sz="5400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cxnSp>
        <p:nvCxnSpPr>
          <p:cNvPr id="14" name="Straight Connector 13"/>
          <p:cNvCxnSpPr/>
          <p:nvPr/>
        </p:nvCxnSpPr>
        <p:spPr>
          <a:xfrm>
            <a:off x="3071447" y="4068137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553740" y="320479"/>
            <a:ext cx="3565361" cy="553998"/>
          </a:xfrm>
          <a:prstGeom prst="rect">
            <a:avLst/>
          </a:prstGeom>
          <a:solidFill>
            <a:srgbClr val="5A7E83"/>
          </a:solidFill>
        </p:spPr>
        <p:txBody>
          <a:bodyPr wrap="square" rtlCol="0">
            <a:spAutoFit/>
          </a:bodyPr>
          <a:lstStyle/>
          <a:p>
            <a:r>
              <a:rPr lang="en-US" sz="3000" b="1" dirty="0">
                <a:solidFill>
                  <a:schemeClr val="bg1"/>
                </a:solidFill>
                <a:latin typeface="Century Gothic" panose="020B0502020202020204" pitchFamily="34" charset="0"/>
              </a:rPr>
              <a:t>HAWKES</a:t>
            </a:r>
            <a:r>
              <a:rPr lang="en-US" sz="2800" dirty="0">
                <a:solidFill>
                  <a:schemeClr val="bg1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3071447" y="2091430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619877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Complexity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3" name="Group 22"/>
          <p:cNvGrpSpPr/>
          <p:nvPr/>
        </p:nvGrpSpPr>
        <p:grpSpPr>
          <a:xfrm>
            <a:off x="2066922" y="4074806"/>
            <a:ext cx="8058154" cy="1067579"/>
            <a:chOff x="542923" y="1736761"/>
            <a:chExt cx="8058154" cy="806935"/>
          </a:xfrm>
          <a:solidFill>
            <a:srgbClr val="386546"/>
          </a:solidFill>
        </p:grpSpPr>
        <p:sp>
          <p:nvSpPr>
            <p:cNvPr id="24" name="Rectangle 23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 dirty="0">
                <a:solidFill>
                  <a:schemeClr val="bg1"/>
                </a:solidFill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633045" y="1986221"/>
              <a:ext cx="7807571" cy="302425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lvl="0"/>
              <a:r>
                <a:rPr lang="en-US" sz="2000" dirty="0">
                  <a:solidFill>
                    <a:schemeClr val="bg1"/>
                  </a:solidFill>
                </a:rPr>
                <a:t>Does this word seem consistent with the rest of my writing?</a:t>
              </a:r>
            </a:p>
          </p:txBody>
        </p:sp>
      </p:grpSp>
      <p:grpSp>
        <p:nvGrpSpPr>
          <p:cNvPr id="31" name="Group 30"/>
          <p:cNvGrpSpPr/>
          <p:nvPr/>
        </p:nvGrpSpPr>
        <p:grpSpPr>
          <a:xfrm>
            <a:off x="2066922" y="2828358"/>
            <a:ext cx="8058154" cy="1067579"/>
            <a:chOff x="542923" y="1736761"/>
            <a:chExt cx="8058154" cy="806935"/>
          </a:xfrm>
          <a:solidFill>
            <a:srgbClr val="386546"/>
          </a:solidFill>
        </p:grpSpPr>
        <p:sp>
          <p:nvSpPr>
            <p:cNvPr id="32" name="Rectangle 31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 dirty="0">
                <a:solidFill>
                  <a:schemeClr val="bg1"/>
                </a:solidFill>
              </a:endParaRPr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633045" y="1986221"/>
              <a:ext cx="7807571" cy="302425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lvl="0"/>
              <a:r>
                <a:rPr lang="en-US" sz="2000" dirty="0">
                  <a:solidFill>
                    <a:schemeClr val="bg1"/>
                  </a:solidFill>
                </a:rPr>
                <a:t>Do I understand exactly what this word means?</a:t>
              </a:r>
            </a:p>
          </p:txBody>
        </p:sp>
      </p:grpSp>
      <p:grpSp>
        <p:nvGrpSpPr>
          <p:cNvPr id="34" name="Group 33"/>
          <p:cNvGrpSpPr/>
          <p:nvPr/>
        </p:nvGrpSpPr>
        <p:grpSpPr>
          <a:xfrm>
            <a:off x="2066922" y="1579037"/>
            <a:ext cx="8058154" cy="1067579"/>
            <a:chOff x="542923" y="1736761"/>
            <a:chExt cx="8058154" cy="806935"/>
          </a:xfrm>
          <a:solidFill>
            <a:srgbClr val="386546"/>
          </a:solidFill>
        </p:grpSpPr>
        <p:sp>
          <p:nvSpPr>
            <p:cNvPr id="35" name="Rectangle 34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 dirty="0">
                <a:solidFill>
                  <a:schemeClr val="bg1"/>
                </a:solidFill>
              </a:endParaRPr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633045" y="1986221"/>
              <a:ext cx="7807571" cy="302425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lvl="0"/>
              <a:r>
                <a:rPr lang="en-US" sz="2000" dirty="0">
                  <a:solidFill>
                    <a:schemeClr val="bg1"/>
                  </a:solidFill>
                </a:rPr>
                <a:t>Would I feel comfortable using this word in conversation?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84573067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Complexity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3" name="Group 22"/>
          <p:cNvGrpSpPr/>
          <p:nvPr/>
        </p:nvGrpSpPr>
        <p:grpSpPr>
          <a:xfrm>
            <a:off x="2066922" y="4074806"/>
            <a:ext cx="8058154" cy="1067579"/>
            <a:chOff x="542923" y="1736761"/>
            <a:chExt cx="8058154" cy="806935"/>
          </a:xfrm>
          <a:solidFill>
            <a:srgbClr val="386546"/>
          </a:solidFill>
        </p:grpSpPr>
        <p:sp>
          <p:nvSpPr>
            <p:cNvPr id="24" name="Rectangle 23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 dirty="0">
                <a:solidFill>
                  <a:schemeClr val="bg1"/>
                </a:solidFill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633045" y="1986221"/>
              <a:ext cx="7807571" cy="348952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dirty="0">
                  <a:solidFill>
                    <a:schemeClr val="bg1"/>
                  </a:solidFill>
                </a:rPr>
                <a:t>Passive voice</a:t>
              </a:r>
            </a:p>
          </p:txBody>
        </p:sp>
      </p:grpSp>
      <p:grpSp>
        <p:nvGrpSpPr>
          <p:cNvPr id="31" name="Group 30"/>
          <p:cNvGrpSpPr/>
          <p:nvPr/>
        </p:nvGrpSpPr>
        <p:grpSpPr>
          <a:xfrm>
            <a:off x="2066922" y="2828358"/>
            <a:ext cx="8058154" cy="1067579"/>
            <a:chOff x="542923" y="1736761"/>
            <a:chExt cx="8058154" cy="806935"/>
          </a:xfrm>
          <a:solidFill>
            <a:srgbClr val="386546"/>
          </a:solidFill>
        </p:grpSpPr>
        <p:sp>
          <p:nvSpPr>
            <p:cNvPr id="32" name="Rectangle 31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 dirty="0">
                <a:solidFill>
                  <a:schemeClr val="bg1"/>
                </a:solidFill>
              </a:endParaRPr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633045" y="1986221"/>
              <a:ext cx="7807571" cy="348952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dirty="0">
                  <a:solidFill>
                    <a:schemeClr val="bg1"/>
                  </a:solidFill>
                </a:rPr>
                <a:t>Dependent clauses</a:t>
              </a:r>
            </a:p>
          </p:txBody>
        </p:sp>
      </p:grpSp>
      <p:grpSp>
        <p:nvGrpSpPr>
          <p:cNvPr id="34" name="Group 33"/>
          <p:cNvGrpSpPr/>
          <p:nvPr/>
        </p:nvGrpSpPr>
        <p:grpSpPr>
          <a:xfrm>
            <a:off x="2066922" y="1579037"/>
            <a:ext cx="8058154" cy="1067579"/>
            <a:chOff x="542923" y="1736761"/>
            <a:chExt cx="8058154" cy="806935"/>
          </a:xfrm>
          <a:solidFill>
            <a:srgbClr val="386546"/>
          </a:solidFill>
        </p:grpSpPr>
        <p:sp>
          <p:nvSpPr>
            <p:cNvPr id="35" name="Rectangle 34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 dirty="0">
                <a:solidFill>
                  <a:schemeClr val="bg1"/>
                </a:solidFill>
              </a:endParaRPr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633045" y="1986221"/>
              <a:ext cx="7807571" cy="348952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dirty="0">
                  <a:solidFill>
                    <a:schemeClr val="bg1"/>
                  </a:solidFill>
                </a:rPr>
                <a:t>Prepositional phrases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76635157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A7E8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10"/>
          <p:cNvCxnSpPr/>
          <p:nvPr/>
        </p:nvCxnSpPr>
        <p:spPr>
          <a:xfrm>
            <a:off x="1859169" y="2729726"/>
            <a:ext cx="8429625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1524000" y="1410227"/>
            <a:ext cx="9144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HAWKES</a:t>
            </a:r>
            <a:r>
              <a:rPr kumimoji="0" lang="en-US" sz="7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 LEARNING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81108" y="3050910"/>
            <a:ext cx="609600" cy="6096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6179" y="3050910"/>
            <a:ext cx="609600" cy="6096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7122" y="3050910"/>
            <a:ext cx="609600" cy="6096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68065" y="305091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00331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Lesson Goals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1710559" y="1773621"/>
            <a:ext cx="869468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Writer’s purpose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Writer’s audience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Adapting your personal writing style </a:t>
            </a:r>
          </a:p>
        </p:txBody>
      </p:sp>
    </p:spTree>
    <p:extLst>
      <p:ext uri="{BB962C8B-B14F-4D97-AF65-F5344CB8AC3E}">
        <p14:creationId xmlns:p14="http://schemas.microsoft.com/office/powerpoint/2010/main" val="4189052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Considering Purpose and Audience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1937656" y="1612192"/>
            <a:ext cx="8321040" cy="3351695"/>
            <a:chOff x="409831" y="1821206"/>
            <a:chExt cx="8312575" cy="3298655"/>
          </a:xfrm>
        </p:grpSpPr>
        <p:grpSp>
          <p:nvGrpSpPr>
            <p:cNvPr id="9" name="Group 8"/>
            <p:cNvGrpSpPr/>
            <p:nvPr/>
          </p:nvGrpSpPr>
          <p:grpSpPr>
            <a:xfrm>
              <a:off x="409831" y="1821206"/>
              <a:ext cx="8312575" cy="3298655"/>
              <a:chOff x="409831" y="1821206"/>
              <a:chExt cx="8312575" cy="3298655"/>
            </a:xfrm>
          </p:grpSpPr>
          <p:sp>
            <p:nvSpPr>
              <p:cNvPr id="16" name="Rectangle 15"/>
              <p:cNvSpPr/>
              <p:nvPr/>
            </p:nvSpPr>
            <p:spPr>
              <a:xfrm>
                <a:off x="409831" y="1821206"/>
                <a:ext cx="4091893" cy="3298655"/>
              </a:xfrm>
              <a:prstGeom prst="rect">
                <a:avLst/>
              </a:prstGeom>
              <a:noFill/>
              <a:ln w="76200">
                <a:solidFill>
                  <a:srgbClr val="38654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7" name="Rectangle 16"/>
              <p:cNvSpPr/>
              <p:nvPr/>
            </p:nvSpPr>
            <p:spPr>
              <a:xfrm>
                <a:off x="4627826" y="1821206"/>
                <a:ext cx="4094580" cy="3298655"/>
              </a:xfrm>
              <a:prstGeom prst="rect">
                <a:avLst/>
              </a:prstGeom>
              <a:noFill/>
              <a:ln w="76200">
                <a:solidFill>
                  <a:srgbClr val="38654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2" name="Oval 21"/>
              <p:cNvSpPr/>
              <p:nvPr/>
            </p:nvSpPr>
            <p:spPr>
              <a:xfrm>
                <a:off x="4164575" y="3058851"/>
                <a:ext cx="800400" cy="823365"/>
              </a:xfrm>
              <a:prstGeom prst="ellipse">
                <a:avLst/>
              </a:prstGeom>
              <a:solidFill>
                <a:schemeClr val="bg1"/>
              </a:solidFill>
              <a:ln w="76200">
                <a:solidFill>
                  <a:srgbClr val="38654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6000" b="1" dirty="0">
                  <a:solidFill>
                    <a:srgbClr val="CCA49C"/>
                  </a:solidFill>
                </a:endParaRP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748359" y="2627810"/>
              <a:ext cx="3325552" cy="1469663"/>
            </a:xfrm>
            <a:prstGeom prst="rect">
              <a:avLst/>
            </a:prstGeom>
            <a:noFill/>
            <a:ln w="76200">
              <a:noFill/>
            </a:ln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3200" dirty="0"/>
                <a:t>Your writing has a specific style.</a:t>
              </a: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5049554" y="2264322"/>
              <a:ext cx="3325552" cy="2196638"/>
            </a:xfrm>
            <a:prstGeom prst="rect">
              <a:avLst/>
            </a:prstGeom>
            <a:noFill/>
            <a:ln w="76200">
              <a:noFill/>
            </a:ln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3200" dirty="0"/>
                <a:t>Adapt it to different purposes and audiences.</a:t>
              </a:r>
            </a:p>
          </p:txBody>
        </p:sp>
      </p:grpSp>
      <p:sp>
        <p:nvSpPr>
          <p:cNvPr id="3" name="Right Arrow 2">
            <a:extLst>
              <a:ext uri="{FF2B5EF4-FFF2-40B4-BE49-F238E27FC236}">
                <a16:creationId xmlns:a16="http://schemas.microsoft.com/office/drawing/2014/main" id="{642E6CF6-A2BC-744B-8CA4-F30FC5678E17}"/>
              </a:ext>
            </a:extLst>
          </p:cNvPr>
          <p:cNvSpPr/>
          <p:nvPr/>
        </p:nvSpPr>
        <p:spPr>
          <a:xfrm>
            <a:off x="5834860" y="3041151"/>
            <a:ext cx="567041" cy="493776"/>
          </a:xfrm>
          <a:prstGeom prst="rightArrow">
            <a:avLst/>
          </a:prstGeom>
          <a:solidFill>
            <a:srgbClr val="386546"/>
          </a:solidFill>
          <a:ln>
            <a:solidFill>
              <a:srgbClr val="38654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95249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Writing Purposes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3812254" y="1610425"/>
            <a:ext cx="2080340" cy="1617913"/>
            <a:chOff x="1149291" y="1753237"/>
            <a:chExt cx="2080340" cy="1617913"/>
          </a:xfrm>
          <a:solidFill>
            <a:srgbClr val="386546"/>
          </a:solidFill>
        </p:grpSpPr>
        <p:sp>
          <p:nvSpPr>
            <p:cNvPr id="9" name="Rectangle 8"/>
            <p:cNvSpPr/>
            <p:nvPr/>
          </p:nvSpPr>
          <p:spPr>
            <a:xfrm>
              <a:off x="1149291" y="1753237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bg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1357203" y="2282789"/>
              <a:ext cx="1664514" cy="547714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dirty="0">
                  <a:solidFill>
                    <a:schemeClr val="bg1"/>
                  </a:solidFill>
                </a:rPr>
                <a:t>Respond</a:t>
              </a:r>
            </a:p>
          </p:txBody>
        </p:sp>
      </p:grpSp>
      <p:grpSp>
        <p:nvGrpSpPr>
          <p:cNvPr id="11" name="Group 10"/>
          <p:cNvGrpSpPr/>
          <p:nvPr/>
        </p:nvGrpSpPr>
        <p:grpSpPr>
          <a:xfrm>
            <a:off x="8379740" y="1615708"/>
            <a:ext cx="2080340" cy="1617913"/>
            <a:chOff x="5914363" y="1747690"/>
            <a:chExt cx="2080340" cy="1617913"/>
          </a:xfrm>
          <a:solidFill>
            <a:srgbClr val="386546"/>
          </a:solidFill>
        </p:grpSpPr>
        <p:sp>
          <p:nvSpPr>
            <p:cNvPr id="12" name="Rectangle 11"/>
            <p:cNvSpPr/>
            <p:nvPr/>
          </p:nvSpPr>
          <p:spPr>
            <a:xfrm>
              <a:off x="5914363" y="1747690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bg1"/>
                </a:solidFill>
              </a:endParaRP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6122276" y="2277507"/>
              <a:ext cx="1664514" cy="547714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dirty="0">
                  <a:solidFill>
                    <a:schemeClr val="bg1"/>
                  </a:solidFill>
                </a:rPr>
                <a:t>Describe</a:t>
              </a:r>
            </a:p>
          </p:txBody>
        </p:sp>
      </p:grpSp>
      <p:grpSp>
        <p:nvGrpSpPr>
          <p:cNvPr id="14" name="Group 13"/>
          <p:cNvGrpSpPr/>
          <p:nvPr/>
        </p:nvGrpSpPr>
        <p:grpSpPr>
          <a:xfrm>
            <a:off x="1524001" y="3480015"/>
            <a:ext cx="2080340" cy="1617913"/>
            <a:chOff x="1149290" y="3617528"/>
            <a:chExt cx="2080340" cy="1617913"/>
          </a:xfrm>
          <a:solidFill>
            <a:srgbClr val="386546"/>
          </a:solidFill>
        </p:grpSpPr>
        <p:sp>
          <p:nvSpPr>
            <p:cNvPr id="15" name="Rectangle 14"/>
            <p:cNvSpPr/>
            <p:nvPr/>
          </p:nvSpPr>
          <p:spPr>
            <a:xfrm>
              <a:off x="1149290" y="3617528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bg1"/>
                </a:solidFill>
              </a:endParaRP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1357203" y="4154602"/>
              <a:ext cx="1664514" cy="547714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dirty="0">
                  <a:solidFill>
                    <a:schemeClr val="bg1"/>
                  </a:solidFill>
                </a:rPr>
                <a:t>Argue</a:t>
              </a:r>
            </a:p>
          </p:txBody>
        </p:sp>
      </p:grpSp>
      <p:grpSp>
        <p:nvGrpSpPr>
          <p:cNvPr id="17" name="Group 16"/>
          <p:cNvGrpSpPr/>
          <p:nvPr/>
        </p:nvGrpSpPr>
        <p:grpSpPr>
          <a:xfrm>
            <a:off x="3812254" y="3478722"/>
            <a:ext cx="2080340" cy="1617913"/>
            <a:chOff x="3531827" y="3615513"/>
            <a:chExt cx="2080340" cy="1617913"/>
          </a:xfrm>
          <a:solidFill>
            <a:srgbClr val="386546"/>
          </a:solidFill>
        </p:grpSpPr>
        <p:sp>
          <p:nvSpPr>
            <p:cNvPr id="18" name="Rectangle 17"/>
            <p:cNvSpPr/>
            <p:nvPr/>
          </p:nvSpPr>
          <p:spPr>
            <a:xfrm>
              <a:off x="3531827" y="3615513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bg1"/>
                </a:solidFill>
              </a:endParaRP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3739740" y="4149320"/>
              <a:ext cx="1664514" cy="547714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dirty="0">
                  <a:solidFill>
                    <a:schemeClr val="bg1"/>
                  </a:solidFill>
                </a:rPr>
                <a:t>Propose</a:t>
              </a:r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6095997" y="3478722"/>
            <a:ext cx="2080340" cy="1617913"/>
            <a:chOff x="5914363" y="3623075"/>
            <a:chExt cx="2080340" cy="1617913"/>
          </a:xfrm>
          <a:solidFill>
            <a:srgbClr val="386546"/>
          </a:solidFill>
        </p:grpSpPr>
        <p:sp>
          <p:nvSpPr>
            <p:cNvPr id="21" name="Rectangle 20"/>
            <p:cNvSpPr/>
            <p:nvPr/>
          </p:nvSpPr>
          <p:spPr>
            <a:xfrm>
              <a:off x="5914363" y="3623075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bg1"/>
                </a:solidFill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6122276" y="4149320"/>
              <a:ext cx="1664514" cy="547714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dirty="0">
                  <a:solidFill>
                    <a:schemeClr val="bg1"/>
                  </a:solidFill>
                </a:rPr>
                <a:t>Analyze</a:t>
              </a: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6095997" y="1612192"/>
            <a:ext cx="2080340" cy="1617913"/>
            <a:chOff x="3531827" y="1747690"/>
            <a:chExt cx="2080340" cy="1617913"/>
          </a:xfrm>
          <a:solidFill>
            <a:srgbClr val="386546"/>
          </a:solidFill>
        </p:grpSpPr>
        <p:sp>
          <p:nvSpPr>
            <p:cNvPr id="24" name="Rectangle 23"/>
            <p:cNvSpPr/>
            <p:nvPr/>
          </p:nvSpPr>
          <p:spPr>
            <a:xfrm>
              <a:off x="3531827" y="1747690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bg1"/>
                </a:solidFill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3739740" y="2277507"/>
              <a:ext cx="1664514" cy="547714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dirty="0">
                  <a:solidFill>
                    <a:schemeClr val="bg1"/>
                  </a:solidFill>
                </a:rPr>
                <a:t>Summarize</a:t>
              </a:r>
            </a:p>
          </p:txBody>
        </p:sp>
      </p:grpSp>
      <p:grpSp>
        <p:nvGrpSpPr>
          <p:cNvPr id="28" name="Group 27"/>
          <p:cNvGrpSpPr/>
          <p:nvPr/>
        </p:nvGrpSpPr>
        <p:grpSpPr>
          <a:xfrm>
            <a:off x="1524001" y="1606677"/>
            <a:ext cx="2080340" cy="1617913"/>
            <a:chOff x="1149291" y="1753237"/>
            <a:chExt cx="2080340" cy="1617913"/>
          </a:xfrm>
          <a:solidFill>
            <a:srgbClr val="386546"/>
          </a:solidFill>
        </p:grpSpPr>
        <p:sp>
          <p:nvSpPr>
            <p:cNvPr id="29" name="Rectangle 28"/>
            <p:cNvSpPr/>
            <p:nvPr/>
          </p:nvSpPr>
          <p:spPr>
            <a:xfrm>
              <a:off x="1149291" y="1753237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bg1"/>
                </a:solidFill>
              </a:endParaRPr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1357203" y="2282789"/>
              <a:ext cx="1664514" cy="547714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dirty="0">
                  <a:solidFill>
                    <a:schemeClr val="bg1"/>
                  </a:solidFill>
                </a:rPr>
                <a:t>Discuss</a:t>
              </a:r>
            </a:p>
          </p:txBody>
        </p:sp>
      </p:grpSp>
      <p:grpSp>
        <p:nvGrpSpPr>
          <p:cNvPr id="34" name="Group 33"/>
          <p:cNvGrpSpPr/>
          <p:nvPr/>
        </p:nvGrpSpPr>
        <p:grpSpPr>
          <a:xfrm>
            <a:off x="8379740" y="3478722"/>
            <a:ext cx="2080340" cy="1617913"/>
            <a:chOff x="5914363" y="1747690"/>
            <a:chExt cx="2080340" cy="1617913"/>
          </a:xfrm>
          <a:solidFill>
            <a:srgbClr val="386546"/>
          </a:solidFill>
        </p:grpSpPr>
        <p:sp>
          <p:nvSpPr>
            <p:cNvPr id="35" name="Rectangle 34"/>
            <p:cNvSpPr/>
            <p:nvPr/>
          </p:nvSpPr>
          <p:spPr>
            <a:xfrm>
              <a:off x="5914363" y="1747690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bg1"/>
                </a:solidFill>
              </a:endParaRPr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6122276" y="2277507"/>
              <a:ext cx="1664514" cy="547714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dirty="0">
                  <a:solidFill>
                    <a:schemeClr val="bg1"/>
                  </a:solidFill>
                </a:rPr>
                <a:t>Evaluate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3774053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Writer’s Audience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6" y="1262595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5" name="Group 24"/>
          <p:cNvGrpSpPr/>
          <p:nvPr/>
        </p:nvGrpSpPr>
        <p:grpSpPr>
          <a:xfrm>
            <a:off x="3363651" y="1531855"/>
            <a:ext cx="5443662" cy="1464479"/>
            <a:chOff x="1906953" y="1849761"/>
            <a:chExt cx="5443662" cy="1128743"/>
          </a:xfrm>
          <a:solidFill>
            <a:srgbClr val="386546"/>
          </a:solidFill>
        </p:grpSpPr>
        <p:sp>
          <p:nvSpPr>
            <p:cNvPr id="28" name="Rectangle 27"/>
            <p:cNvSpPr/>
            <p:nvPr/>
          </p:nvSpPr>
          <p:spPr>
            <a:xfrm>
              <a:off x="1906953" y="1849761"/>
              <a:ext cx="5443662" cy="1128743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 dirty="0">
                <a:solidFill>
                  <a:srgbClr val="323542"/>
                </a:solidFill>
              </a:endParaRP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1967835" y="2059819"/>
              <a:ext cx="5274381" cy="708626"/>
            </a:xfrm>
            <a:prstGeom prst="round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dirty="0">
                  <a:solidFill>
                    <a:schemeClr val="bg1"/>
                  </a:solidFill>
                </a:rPr>
                <a:t>Why does the audience care about this topic?</a:t>
              </a:r>
            </a:p>
          </p:txBody>
        </p:sp>
      </p:grpSp>
      <p:grpSp>
        <p:nvGrpSpPr>
          <p:cNvPr id="30" name="Group 29"/>
          <p:cNvGrpSpPr/>
          <p:nvPr/>
        </p:nvGrpSpPr>
        <p:grpSpPr>
          <a:xfrm>
            <a:off x="3374169" y="3159085"/>
            <a:ext cx="5443662" cy="1464481"/>
            <a:chOff x="1906953" y="2649539"/>
            <a:chExt cx="5443662" cy="1464481"/>
          </a:xfrm>
          <a:solidFill>
            <a:srgbClr val="386546"/>
          </a:solidFill>
        </p:grpSpPr>
        <p:sp>
          <p:nvSpPr>
            <p:cNvPr id="31" name="Rectangle 30"/>
            <p:cNvSpPr/>
            <p:nvPr/>
          </p:nvSpPr>
          <p:spPr>
            <a:xfrm>
              <a:off x="1906953" y="2649539"/>
              <a:ext cx="5443662" cy="1464481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 dirty="0">
                <a:solidFill>
                  <a:srgbClr val="323542"/>
                </a:solidFill>
              </a:endParaRPr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1957317" y="2717767"/>
              <a:ext cx="5274381" cy="1328023"/>
            </a:xfrm>
            <a:prstGeom prst="round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dirty="0">
                  <a:solidFill>
                    <a:schemeClr val="bg1"/>
                  </a:solidFill>
                </a:rPr>
                <a:t>What is the most effective way to deliver this information to the audience?</a:t>
              </a:r>
            </a:p>
          </p:txBody>
        </p:sp>
      </p:grpSp>
      <p:grpSp>
        <p:nvGrpSpPr>
          <p:cNvPr id="33" name="Group 32"/>
          <p:cNvGrpSpPr/>
          <p:nvPr/>
        </p:nvGrpSpPr>
        <p:grpSpPr>
          <a:xfrm>
            <a:off x="3363651" y="4786317"/>
            <a:ext cx="5443662" cy="1549459"/>
            <a:chOff x="1906953" y="3449317"/>
            <a:chExt cx="5443662" cy="1549459"/>
          </a:xfrm>
          <a:solidFill>
            <a:srgbClr val="386546"/>
          </a:solidFill>
        </p:grpSpPr>
        <p:sp>
          <p:nvSpPr>
            <p:cNvPr id="34" name="Rectangle 33"/>
            <p:cNvSpPr/>
            <p:nvPr/>
          </p:nvSpPr>
          <p:spPr>
            <a:xfrm>
              <a:off x="1906953" y="3449317"/>
              <a:ext cx="5443662" cy="1549459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 dirty="0">
                <a:solidFill>
                  <a:srgbClr val="323542"/>
                </a:solidFill>
              </a:endParaRPr>
            </a:p>
          </p:txBody>
        </p:sp>
        <p:sp>
          <p:nvSpPr>
            <p:cNvPr id="35" name="TextBox 34"/>
            <p:cNvSpPr txBox="1"/>
            <p:nvPr/>
          </p:nvSpPr>
          <p:spPr>
            <a:xfrm>
              <a:off x="1967835" y="3560034"/>
              <a:ext cx="5274381" cy="1328023"/>
            </a:xfrm>
            <a:prstGeom prst="round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dirty="0">
                  <a:solidFill>
                    <a:schemeClr val="bg1"/>
                  </a:solidFill>
                </a:rPr>
                <a:t>What are my audience members' characteristics, backgrounds, and perspectives?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1247333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Adapting Your Personal Writing Style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9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1881187" y="1612191"/>
            <a:ext cx="8429626" cy="3395744"/>
            <a:chOff x="365111" y="1821206"/>
            <a:chExt cx="8443024" cy="3298655"/>
          </a:xfrm>
          <a:solidFill>
            <a:srgbClr val="386546"/>
          </a:solidFill>
        </p:grpSpPr>
        <p:grpSp>
          <p:nvGrpSpPr>
            <p:cNvPr id="9" name="Group 8"/>
            <p:cNvGrpSpPr/>
            <p:nvPr/>
          </p:nvGrpSpPr>
          <p:grpSpPr>
            <a:xfrm>
              <a:off x="365111" y="1821206"/>
              <a:ext cx="8443024" cy="3298655"/>
              <a:chOff x="365111" y="1821206"/>
              <a:chExt cx="8443024" cy="3298655"/>
            </a:xfrm>
            <a:grpFill/>
          </p:grpSpPr>
          <p:sp>
            <p:nvSpPr>
              <p:cNvPr id="16" name="Rectangle 15"/>
              <p:cNvSpPr/>
              <p:nvPr/>
            </p:nvSpPr>
            <p:spPr>
              <a:xfrm>
                <a:off x="365111" y="1821206"/>
                <a:ext cx="4175761" cy="32986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17" name="Rectangle 16"/>
              <p:cNvSpPr/>
              <p:nvPr/>
            </p:nvSpPr>
            <p:spPr>
              <a:xfrm>
                <a:off x="4632374" y="1821206"/>
                <a:ext cx="4175761" cy="32986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22" name="Oval 21"/>
              <p:cNvSpPr/>
              <p:nvPr/>
            </p:nvSpPr>
            <p:spPr>
              <a:xfrm>
                <a:off x="4180836" y="3026405"/>
                <a:ext cx="811575" cy="879143"/>
              </a:xfrm>
              <a:prstGeom prst="ellipse">
                <a:avLst/>
              </a:prstGeom>
              <a:grpFill/>
              <a:ln w="762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3200" b="1" dirty="0">
                    <a:solidFill>
                      <a:schemeClr val="bg1"/>
                    </a:solidFill>
                  </a:rPr>
                  <a:t>&amp;</a:t>
                </a:r>
                <a:endParaRPr lang="en-US" sz="4800" b="1" dirty="0">
                  <a:solidFill>
                    <a:schemeClr val="bg1"/>
                  </a:solidFill>
                </a:endParaRP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748359" y="2835260"/>
              <a:ext cx="3325552" cy="1054765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4800" dirty="0">
                  <a:solidFill>
                    <a:schemeClr val="bg1"/>
                  </a:solidFill>
                </a:rPr>
                <a:t>Formality</a:t>
              </a: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5049554" y="2835260"/>
              <a:ext cx="3325552" cy="1054765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4800" dirty="0">
                  <a:solidFill>
                    <a:schemeClr val="bg1"/>
                  </a:solidFill>
                </a:rPr>
                <a:t>Complexity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1493808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38515" y="338445"/>
            <a:ext cx="9144000" cy="6332628"/>
            <a:chOff x="14513" y="463132"/>
            <a:chExt cx="9144000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14513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Formality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6" y="1262595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2" name="Group 21"/>
          <p:cNvGrpSpPr/>
          <p:nvPr/>
        </p:nvGrpSpPr>
        <p:grpSpPr>
          <a:xfrm>
            <a:off x="2139696" y="1536952"/>
            <a:ext cx="7918704" cy="608874"/>
            <a:chOff x="1906953" y="1849761"/>
            <a:chExt cx="5443662" cy="693935"/>
          </a:xfrm>
          <a:solidFill>
            <a:srgbClr val="386546"/>
          </a:solidFill>
        </p:grpSpPr>
        <p:sp>
          <p:nvSpPr>
            <p:cNvPr id="23" name="Rectangle 22"/>
            <p:cNvSpPr/>
            <p:nvPr/>
          </p:nvSpPr>
          <p:spPr>
            <a:xfrm>
              <a:off x="1906953" y="1849761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 dirty="0">
                <a:solidFill>
                  <a:schemeClr val="bg1"/>
                </a:solidFill>
              </a:endParaRPr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2058905" y="1910589"/>
              <a:ext cx="5135568" cy="526161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b="1" dirty="0">
                  <a:solidFill>
                    <a:schemeClr val="bg1"/>
                  </a:solidFill>
                </a:rPr>
                <a:t>Formality</a:t>
              </a:r>
              <a:r>
                <a:rPr lang="en-US" sz="2400" dirty="0">
                  <a:solidFill>
                    <a:schemeClr val="bg1"/>
                  </a:solidFill>
                </a:rPr>
                <a:t> is the way a text conforms to certain standards.</a:t>
              </a:r>
              <a:endParaRPr lang="en-US" sz="280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39" name="Group 38"/>
          <p:cNvGrpSpPr/>
          <p:nvPr/>
        </p:nvGrpSpPr>
        <p:grpSpPr>
          <a:xfrm>
            <a:off x="2668282" y="2801717"/>
            <a:ext cx="3037574" cy="2076467"/>
            <a:chOff x="1906953" y="1849761"/>
            <a:chExt cx="5443662" cy="693935"/>
          </a:xfrm>
          <a:solidFill>
            <a:srgbClr val="386546"/>
          </a:solidFill>
        </p:grpSpPr>
        <p:sp>
          <p:nvSpPr>
            <p:cNvPr id="55" name="Rectangle 54"/>
            <p:cNvSpPr/>
            <p:nvPr/>
          </p:nvSpPr>
          <p:spPr>
            <a:xfrm>
              <a:off x="1906953" y="1849761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 dirty="0">
                <a:solidFill>
                  <a:schemeClr val="bg1"/>
                </a:solidFill>
              </a:endParaRPr>
            </a:p>
          </p:txBody>
        </p:sp>
        <p:sp>
          <p:nvSpPr>
            <p:cNvPr id="56" name="TextBox 55"/>
            <p:cNvSpPr txBox="1"/>
            <p:nvPr/>
          </p:nvSpPr>
          <p:spPr>
            <a:xfrm>
              <a:off x="1977501" y="1883364"/>
              <a:ext cx="5274381" cy="647992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b="1" u="sng" dirty="0">
                  <a:solidFill>
                    <a:schemeClr val="bg1"/>
                  </a:solidFill>
                </a:rPr>
                <a:t>Formal</a:t>
              </a:r>
            </a:p>
            <a:p>
              <a:pPr algn="ctr"/>
              <a:r>
                <a:rPr lang="en-US" sz="2400" dirty="0">
                  <a:solidFill>
                    <a:schemeClr val="bg1"/>
                  </a:solidFill>
                </a:rPr>
                <a:t>Academic research papers</a:t>
              </a:r>
            </a:p>
            <a:p>
              <a:pPr algn="ctr"/>
              <a:r>
                <a:rPr lang="en-US" sz="2400" dirty="0">
                  <a:solidFill>
                    <a:schemeClr val="bg1"/>
                  </a:solidFill>
                </a:rPr>
                <a:t>Business proposals</a:t>
              </a:r>
            </a:p>
            <a:p>
              <a:pPr algn="ctr"/>
              <a:r>
                <a:rPr lang="en-US" sz="2400" dirty="0">
                  <a:solidFill>
                    <a:schemeClr val="bg1"/>
                  </a:solidFill>
                </a:rPr>
                <a:t>Cover letters</a:t>
              </a:r>
            </a:p>
          </p:txBody>
        </p:sp>
      </p:grpSp>
      <p:grpSp>
        <p:nvGrpSpPr>
          <p:cNvPr id="57" name="Group 56"/>
          <p:cNvGrpSpPr/>
          <p:nvPr/>
        </p:nvGrpSpPr>
        <p:grpSpPr>
          <a:xfrm>
            <a:off x="6486146" y="2801716"/>
            <a:ext cx="3037574" cy="2076468"/>
            <a:chOff x="1906953" y="1849761"/>
            <a:chExt cx="5443662" cy="693935"/>
          </a:xfrm>
          <a:solidFill>
            <a:srgbClr val="386546"/>
          </a:solidFill>
        </p:grpSpPr>
        <p:sp>
          <p:nvSpPr>
            <p:cNvPr id="58" name="Rectangle 57"/>
            <p:cNvSpPr/>
            <p:nvPr/>
          </p:nvSpPr>
          <p:spPr>
            <a:xfrm>
              <a:off x="1906953" y="1849761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 dirty="0">
                <a:solidFill>
                  <a:schemeClr val="bg1"/>
                </a:solidFill>
              </a:endParaRPr>
            </a:p>
          </p:txBody>
        </p:sp>
        <p:sp>
          <p:nvSpPr>
            <p:cNvPr id="59" name="TextBox 58"/>
            <p:cNvSpPr txBox="1"/>
            <p:nvPr/>
          </p:nvSpPr>
          <p:spPr>
            <a:xfrm>
              <a:off x="1991592" y="1883364"/>
              <a:ext cx="5274381" cy="524565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b="1" u="sng" dirty="0">
                  <a:solidFill>
                    <a:schemeClr val="bg1"/>
                  </a:solidFill>
                </a:rPr>
                <a:t>Informal</a:t>
              </a:r>
            </a:p>
            <a:p>
              <a:pPr algn="ctr"/>
              <a:r>
                <a:rPr lang="en-US" sz="2400" dirty="0">
                  <a:solidFill>
                    <a:schemeClr val="bg1"/>
                  </a:solidFill>
                </a:rPr>
                <a:t>Personal narratives</a:t>
              </a:r>
            </a:p>
            <a:p>
              <a:pPr algn="ctr"/>
              <a:r>
                <a:rPr lang="en-US" sz="2400" dirty="0">
                  <a:solidFill>
                    <a:schemeClr val="bg1"/>
                  </a:solidFill>
                </a:rPr>
                <a:t>Blog posts</a:t>
              </a:r>
            </a:p>
            <a:p>
              <a:pPr algn="ctr"/>
              <a:r>
                <a:rPr lang="en-US" sz="2400" dirty="0">
                  <a:solidFill>
                    <a:schemeClr val="bg1"/>
                  </a:solidFill>
                </a:rPr>
                <a:t>Text messages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21502631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38515" y="338445"/>
            <a:ext cx="9144000" cy="6332628"/>
            <a:chOff x="14513" y="463132"/>
            <a:chExt cx="9144000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14513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Formality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6" y="1262595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9" name="Group 38"/>
          <p:cNvGrpSpPr/>
          <p:nvPr/>
        </p:nvGrpSpPr>
        <p:grpSpPr>
          <a:xfrm>
            <a:off x="3326650" y="2281873"/>
            <a:ext cx="5443662" cy="608874"/>
            <a:chOff x="1906953" y="1849761"/>
            <a:chExt cx="5443662" cy="693935"/>
          </a:xfrm>
          <a:solidFill>
            <a:srgbClr val="386546"/>
          </a:solidFill>
        </p:grpSpPr>
        <p:sp>
          <p:nvSpPr>
            <p:cNvPr id="55" name="Rectangle 54"/>
            <p:cNvSpPr/>
            <p:nvPr/>
          </p:nvSpPr>
          <p:spPr>
            <a:xfrm>
              <a:off x="1906953" y="1849761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 dirty="0">
                <a:solidFill>
                  <a:schemeClr val="bg1"/>
                </a:solidFill>
              </a:endParaRPr>
            </a:p>
          </p:txBody>
        </p:sp>
        <p:sp>
          <p:nvSpPr>
            <p:cNvPr id="56" name="TextBox 55"/>
            <p:cNvSpPr txBox="1"/>
            <p:nvPr/>
          </p:nvSpPr>
          <p:spPr>
            <a:xfrm>
              <a:off x="1967835" y="1986221"/>
              <a:ext cx="5274381" cy="45600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>
                  <a:solidFill>
                    <a:schemeClr val="bg1"/>
                  </a:solidFill>
                </a:rPr>
                <a:t>Slang</a:t>
              </a:r>
            </a:p>
          </p:txBody>
        </p:sp>
      </p:grpSp>
      <p:grpSp>
        <p:nvGrpSpPr>
          <p:cNvPr id="57" name="Group 56"/>
          <p:cNvGrpSpPr/>
          <p:nvPr/>
        </p:nvGrpSpPr>
        <p:grpSpPr>
          <a:xfrm>
            <a:off x="3326650" y="3032690"/>
            <a:ext cx="5443662" cy="608874"/>
            <a:chOff x="1906953" y="1849761"/>
            <a:chExt cx="5443662" cy="693935"/>
          </a:xfrm>
          <a:solidFill>
            <a:srgbClr val="386546"/>
          </a:solidFill>
        </p:grpSpPr>
        <p:sp>
          <p:nvSpPr>
            <p:cNvPr id="58" name="Rectangle 57"/>
            <p:cNvSpPr/>
            <p:nvPr/>
          </p:nvSpPr>
          <p:spPr>
            <a:xfrm>
              <a:off x="1906953" y="1849761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 dirty="0">
                <a:solidFill>
                  <a:schemeClr val="bg1"/>
                </a:solidFill>
              </a:endParaRPr>
            </a:p>
          </p:txBody>
        </p:sp>
        <p:sp>
          <p:nvSpPr>
            <p:cNvPr id="59" name="TextBox 58"/>
            <p:cNvSpPr txBox="1"/>
            <p:nvPr/>
          </p:nvSpPr>
          <p:spPr>
            <a:xfrm>
              <a:off x="1967835" y="1986221"/>
              <a:ext cx="5274381" cy="45600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>
                  <a:solidFill>
                    <a:schemeClr val="bg1"/>
                  </a:solidFill>
                </a:rPr>
                <a:t>Clichés</a:t>
              </a:r>
            </a:p>
          </p:txBody>
        </p:sp>
      </p:grpSp>
      <p:grpSp>
        <p:nvGrpSpPr>
          <p:cNvPr id="60" name="Group 59"/>
          <p:cNvGrpSpPr/>
          <p:nvPr/>
        </p:nvGrpSpPr>
        <p:grpSpPr>
          <a:xfrm>
            <a:off x="3326650" y="3765690"/>
            <a:ext cx="5443662" cy="608874"/>
            <a:chOff x="1906953" y="1849761"/>
            <a:chExt cx="5443662" cy="693935"/>
          </a:xfrm>
          <a:solidFill>
            <a:srgbClr val="386546"/>
          </a:solidFill>
        </p:grpSpPr>
        <p:sp>
          <p:nvSpPr>
            <p:cNvPr id="61" name="Rectangle 60"/>
            <p:cNvSpPr/>
            <p:nvPr/>
          </p:nvSpPr>
          <p:spPr>
            <a:xfrm>
              <a:off x="1906953" y="1849761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 dirty="0">
                <a:solidFill>
                  <a:schemeClr val="bg1"/>
                </a:solidFill>
              </a:endParaRPr>
            </a:p>
          </p:txBody>
        </p:sp>
        <p:sp>
          <p:nvSpPr>
            <p:cNvPr id="62" name="TextBox 61"/>
            <p:cNvSpPr txBox="1"/>
            <p:nvPr/>
          </p:nvSpPr>
          <p:spPr>
            <a:xfrm>
              <a:off x="1967835" y="1986221"/>
              <a:ext cx="5274381" cy="45600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>
                  <a:solidFill>
                    <a:schemeClr val="bg1"/>
                  </a:solidFill>
                </a:rPr>
                <a:t>Idioms</a:t>
              </a:r>
            </a:p>
          </p:txBody>
        </p:sp>
      </p:grpSp>
      <p:grpSp>
        <p:nvGrpSpPr>
          <p:cNvPr id="63" name="Group 62"/>
          <p:cNvGrpSpPr/>
          <p:nvPr/>
        </p:nvGrpSpPr>
        <p:grpSpPr>
          <a:xfrm>
            <a:off x="3326650" y="4494297"/>
            <a:ext cx="5443662" cy="608874"/>
            <a:chOff x="1906953" y="1849761"/>
            <a:chExt cx="5443662" cy="693935"/>
          </a:xfrm>
          <a:solidFill>
            <a:srgbClr val="386546"/>
          </a:solidFill>
        </p:grpSpPr>
        <p:sp>
          <p:nvSpPr>
            <p:cNvPr id="64" name="Rectangle 63"/>
            <p:cNvSpPr/>
            <p:nvPr/>
          </p:nvSpPr>
          <p:spPr>
            <a:xfrm>
              <a:off x="1906953" y="1849761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 dirty="0">
                <a:solidFill>
                  <a:schemeClr val="bg1"/>
                </a:solidFill>
              </a:endParaRPr>
            </a:p>
          </p:txBody>
        </p:sp>
        <p:sp>
          <p:nvSpPr>
            <p:cNvPr id="65" name="TextBox 64"/>
            <p:cNvSpPr txBox="1"/>
            <p:nvPr/>
          </p:nvSpPr>
          <p:spPr>
            <a:xfrm>
              <a:off x="1967835" y="1986221"/>
              <a:ext cx="5274381" cy="45600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>
                  <a:solidFill>
                    <a:schemeClr val="bg1"/>
                  </a:solidFill>
                </a:rPr>
                <a:t>Abbreviations, phrases, and emoticons</a:t>
              </a:r>
            </a:p>
          </p:txBody>
        </p:sp>
      </p:grpSp>
      <p:grpSp>
        <p:nvGrpSpPr>
          <p:cNvPr id="21" name="Group 20">
            <a:extLst>
              <a:ext uri="{FF2B5EF4-FFF2-40B4-BE49-F238E27FC236}">
                <a16:creationId xmlns:a16="http://schemas.microsoft.com/office/drawing/2014/main" id="{AD92DBF1-D551-4841-88A5-669B75251994}"/>
              </a:ext>
            </a:extLst>
          </p:cNvPr>
          <p:cNvGrpSpPr/>
          <p:nvPr/>
        </p:nvGrpSpPr>
        <p:grpSpPr>
          <a:xfrm>
            <a:off x="3326650" y="1552561"/>
            <a:ext cx="5443662" cy="608874"/>
            <a:chOff x="1906953" y="1849761"/>
            <a:chExt cx="5443662" cy="693935"/>
          </a:xfrm>
          <a:solidFill>
            <a:srgbClr val="386546"/>
          </a:solidFill>
        </p:grpSpPr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9A9C205A-8740-3B4D-B725-3B2A051D5B31}"/>
                </a:ext>
              </a:extLst>
            </p:cNvPr>
            <p:cNvSpPr/>
            <p:nvPr/>
          </p:nvSpPr>
          <p:spPr>
            <a:xfrm>
              <a:off x="1906953" y="1849761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 dirty="0">
                <a:solidFill>
                  <a:schemeClr val="bg1"/>
                </a:solidFill>
              </a:endParaRPr>
            </a:p>
          </p:txBody>
        </p:sp>
        <p:sp>
          <p:nvSpPr>
            <p:cNvPr id="28" name="TextBox 27">
              <a:extLst>
                <a:ext uri="{FF2B5EF4-FFF2-40B4-BE49-F238E27FC236}">
                  <a16:creationId xmlns:a16="http://schemas.microsoft.com/office/drawing/2014/main" id="{6A00BA92-86BD-8848-AF9A-F4DC6C8D4DA8}"/>
                </a:ext>
              </a:extLst>
            </p:cNvPr>
            <p:cNvSpPr txBox="1"/>
            <p:nvPr/>
          </p:nvSpPr>
          <p:spPr>
            <a:xfrm>
              <a:off x="1967835" y="1986221"/>
              <a:ext cx="5274381" cy="45600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>
                  <a:solidFill>
                    <a:schemeClr val="bg1"/>
                  </a:solidFill>
                </a:rPr>
                <a:t>Contractions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65539002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Formality: Tone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9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1881187" y="1612191"/>
            <a:ext cx="8429626" cy="3395745"/>
            <a:chOff x="365111" y="1821206"/>
            <a:chExt cx="8443024" cy="3298655"/>
          </a:xfrm>
          <a:solidFill>
            <a:srgbClr val="386546"/>
          </a:solidFill>
        </p:grpSpPr>
        <p:grpSp>
          <p:nvGrpSpPr>
            <p:cNvPr id="9" name="Group 8"/>
            <p:cNvGrpSpPr/>
            <p:nvPr/>
          </p:nvGrpSpPr>
          <p:grpSpPr>
            <a:xfrm>
              <a:off x="365111" y="1821206"/>
              <a:ext cx="8443024" cy="3298655"/>
              <a:chOff x="365111" y="1821206"/>
              <a:chExt cx="8443024" cy="3298655"/>
            </a:xfrm>
            <a:grpFill/>
          </p:grpSpPr>
          <p:sp>
            <p:nvSpPr>
              <p:cNvPr id="16" name="Rectangle 15"/>
              <p:cNvSpPr/>
              <p:nvPr/>
            </p:nvSpPr>
            <p:spPr>
              <a:xfrm>
                <a:off x="365111" y="1821206"/>
                <a:ext cx="4175761" cy="32986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17" name="Rectangle 16"/>
              <p:cNvSpPr/>
              <p:nvPr/>
            </p:nvSpPr>
            <p:spPr>
              <a:xfrm>
                <a:off x="4632374" y="1821206"/>
                <a:ext cx="4175761" cy="32986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22" name="Oval 21"/>
              <p:cNvSpPr/>
              <p:nvPr/>
            </p:nvSpPr>
            <p:spPr>
              <a:xfrm>
                <a:off x="4135084" y="3026404"/>
                <a:ext cx="903077" cy="879143"/>
              </a:xfrm>
              <a:prstGeom prst="ellipse">
                <a:avLst/>
              </a:prstGeom>
              <a:grpFill/>
              <a:ln w="762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b="1" dirty="0">
                    <a:solidFill>
                      <a:schemeClr val="bg1"/>
                    </a:solidFill>
                  </a:rPr>
                  <a:t>vs.</a:t>
                </a: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763783" y="2122075"/>
              <a:ext cx="3325552" cy="2687801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4000" dirty="0">
                  <a:solidFill>
                    <a:schemeClr val="bg1"/>
                  </a:solidFill>
                </a:rPr>
                <a:t>Informal = positive or negative tone</a:t>
              </a: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5129663" y="2570540"/>
              <a:ext cx="3325552" cy="1790871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4000" dirty="0">
                  <a:solidFill>
                    <a:schemeClr val="bg1"/>
                  </a:solidFill>
                </a:rPr>
                <a:t>Formal = neutral tone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38624381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976</TotalTime>
  <Words>206</Words>
  <Application>Microsoft Office PowerPoint</Application>
  <PresentationFormat>Widescreen</PresentationFormat>
  <Paragraphs>65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Arial</vt:lpstr>
      <vt:lpstr>Calibri</vt:lpstr>
      <vt:lpstr>Calibri Light</vt:lpstr>
      <vt:lpstr>Century Gothic</vt:lpstr>
      <vt:lpstr>Office Theme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Caitlin Edahl</dc:creator>
  <cp:lastModifiedBy>Kenneth Hanson</cp:lastModifiedBy>
  <cp:revision>20</cp:revision>
  <dcterms:created xsi:type="dcterms:W3CDTF">2017-06-16T13:06:21Z</dcterms:created>
  <dcterms:modified xsi:type="dcterms:W3CDTF">2021-11-23T21:46:26Z</dcterms:modified>
</cp:coreProperties>
</file>