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353" r:id="rId4"/>
    <p:sldId id="301" r:id="rId5"/>
    <p:sldId id="305" r:id="rId6"/>
    <p:sldId id="354" r:id="rId7"/>
    <p:sldId id="307" r:id="rId8"/>
    <p:sldId id="308" r:id="rId9"/>
    <p:sldId id="306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799782"/>
    <a:srgbClr val="99BAC7"/>
    <a:srgbClr val="C1D5DD"/>
    <a:srgbClr val="6998AB"/>
    <a:srgbClr val="86BC97"/>
    <a:srgbClr val="A1CBAE"/>
    <a:srgbClr val="386546"/>
    <a:srgbClr val="314C57"/>
    <a:srgbClr val="ECC5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89806" autoAdjust="0"/>
  </p:normalViewPr>
  <p:slideViewPr>
    <p:cSldViewPr snapToGrid="0">
      <p:cViewPr varScale="1">
        <p:scale>
          <a:sx n="89" d="100"/>
          <a:sy n="89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9267" y="2526240"/>
            <a:ext cx="106762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Employing Rhetorical Appeals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8A2C2F1-0443-49B0-A041-660087C753F7}"/>
              </a:ext>
            </a:extLst>
          </p:cNvPr>
          <p:cNvSpPr txBox="1"/>
          <p:nvPr/>
        </p:nvSpPr>
        <p:spPr>
          <a:xfrm>
            <a:off x="1710559" y="17736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Learn how to make effective arguments using: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Appeals to </a:t>
            </a:r>
            <a:r>
              <a:rPr lang="en-US" sz="2400" i="1" dirty="0"/>
              <a:t>logos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Appeals to </a:t>
            </a:r>
            <a:r>
              <a:rPr lang="en-US" sz="2400" i="1" dirty="0"/>
              <a:t>ethos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Appeals to </a:t>
            </a:r>
            <a:r>
              <a:rPr lang="en-US" sz="2400" i="1" dirty="0"/>
              <a:t>pathos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6A7BC50-18DC-453A-AE93-E2F9F56CBF74}"/>
              </a:ext>
            </a:extLst>
          </p:cNvPr>
          <p:cNvSpPr txBox="1"/>
          <p:nvPr/>
        </p:nvSpPr>
        <p:spPr>
          <a:xfrm>
            <a:off x="7153441" y="62694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2E14A4-21D4-4EF0-B40D-45D7E5DDC0AD}"/>
              </a:ext>
            </a:extLst>
          </p:cNvPr>
          <p:cNvGrpSpPr/>
          <p:nvPr/>
        </p:nvGrpSpPr>
        <p:grpSpPr>
          <a:xfrm>
            <a:off x="3034047" y="1445874"/>
            <a:ext cx="6428706" cy="5209606"/>
            <a:chOff x="2881647" y="1390789"/>
            <a:chExt cx="6428706" cy="520960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DEE6A0E-723E-4B9F-920C-8E124A3AF01D}"/>
                </a:ext>
              </a:extLst>
            </p:cNvPr>
            <p:cNvSpPr/>
            <p:nvPr/>
          </p:nvSpPr>
          <p:spPr>
            <a:xfrm>
              <a:off x="2881647" y="1666480"/>
              <a:ext cx="6428706" cy="4848459"/>
            </a:xfrm>
            <a:prstGeom prst="rect">
              <a:avLst/>
            </a:prstGeom>
            <a:noFill/>
          </p:spPr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39251DD-08B4-4FC5-A7B9-EE216CD14199}"/>
                </a:ext>
              </a:extLst>
            </p:cNvPr>
            <p:cNvSpPr/>
            <p:nvPr/>
          </p:nvSpPr>
          <p:spPr>
            <a:xfrm>
              <a:off x="3549658" y="1390789"/>
              <a:ext cx="2146399" cy="2266369"/>
            </a:xfrm>
            <a:custGeom>
              <a:avLst/>
              <a:gdLst>
                <a:gd name="connsiteX0" fmla="*/ 0 w 2146399"/>
                <a:gd name="connsiteY0" fmla="*/ 1093546 h 2187092"/>
                <a:gd name="connsiteX1" fmla="*/ 1073200 w 2146399"/>
                <a:gd name="connsiteY1" fmla="*/ 0 h 2187092"/>
                <a:gd name="connsiteX2" fmla="*/ 2146400 w 2146399"/>
                <a:gd name="connsiteY2" fmla="*/ 1093546 h 2187092"/>
                <a:gd name="connsiteX3" fmla="*/ 1073200 w 2146399"/>
                <a:gd name="connsiteY3" fmla="*/ 2187092 h 2187092"/>
                <a:gd name="connsiteX4" fmla="*/ 0 w 2146399"/>
                <a:gd name="connsiteY4" fmla="*/ 1093546 h 2187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6399" h="2187092">
                  <a:moveTo>
                    <a:pt x="0" y="1093546"/>
                  </a:moveTo>
                  <a:cubicBezTo>
                    <a:pt x="0" y="489597"/>
                    <a:pt x="480488" y="0"/>
                    <a:pt x="1073200" y="0"/>
                  </a:cubicBezTo>
                  <a:cubicBezTo>
                    <a:pt x="1665912" y="0"/>
                    <a:pt x="2146400" y="489597"/>
                    <a:pt x="2146400" y="1093546"/>
                  </a:cubicBezTo>
                  <a:cubicBezTo>
                    <a:pt x="2146400" y="1697495"/>
                    <a:pt x="1665912" y="2187092"/>
                    <a:pt x="1073200" y="2187092"/>
                  </a:cubicBezTo>
                  <a:cubicBezTo>
                    <a:pt x="480488" y="2187092"/>
                    <a:pt x="0" y="1697495"/>
                    <a:pt x="0" y="1093546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2273" tIns="348232" rIns="342273" bIns="348232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tx1"/>
                  </a:solidFill>
                </a:rPr>
                <a:t>Logic</a:t>
              </a:r>
              <a:endParaRPr lang="en-US" sz="22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9605046-9B21-4791-8A73-BF6BAA539047}"/>
                </a:ext>
              </a:extLst>
            </p:cNvPr>
            <p:cNvSpPr/>
            <p:nvPr/>
          </p:nvSpPr>
          <p:spPr>
            <a:xfrm>
              <a:off x="4294233" y="3704705"/>
              <a:ext cx="657247" cy="657247"/>
            </a:xfrm>
            <a:custGeom>
              <a:avLst/>
              <a:gdLst>
                <a:gd name="connsiteX0" fmla="*/ 87118 w 657247"/>
                <a:gd name="connsiteY0" fmla="*/ 251331 h 657247"/>
                <a:gd name="connsiteX1" fmla="*/ 251331 w 657247"/>
                <a:gd name="connsiteY1" fmla="*/ 251331 h 657247"/>
                <a:gd name="connsiteX2" fmla="*/ 251331 w 657247"/>
                <a:gd name="connsiteY2" fmla="*/ 87118 h 657247"/>
                <a:gd name="connsiteX3" fmla="*/ 405916 w 657247"/>
                <a:gd name="connsiteY3" fmla="*/ 87118 h 657247"/>
                <a:gd name="connsiteX4" fmla="*/ 405916 w 657247"/>
                <a:gd name="connsiteY4" fmla="*/ 251331 h 657247"/>
                <a:gd name="connsiteX5" fmla="*/ 570129 w 657247"/>
                <a:gd name="connsiteY5" fmla="*/ 251331 h 657247"/>
                <a:gd name="connsiteX6" fmla="*/ 570129 w 657247"/>
                <a:gd name="connsiteY6" fmla="*/ 405916 h 657247"/>
                <a:gd name="connsiteX7" fmla="*/ 405916 w 657247"/>
                <a:gd name="connsiteY7" fmla="*/ 405916 h 657247"/>
                <a:gd name="connsiteX8" fmla="*/ 405916 w 657247"/>
                <a:gd name="connsiteY8" fmla="*/ 570129 h 657247"/>
                <a:gd name="connsiteX9" fmla="*/ 251331 w 657247"/>
                <a:gd name="connsiteY9" fmla="*/ 570129 h 657247"/>
                <a:gd name="connsiteX10" fmla="*/ 251331 w 657247"/>
                <a:gd name="connsiteY10" fmla="*/ 405916 h 657247"/>
                <a:gd name="connsiteX11" fmla="*/ 87118 w 657247"/>
                <a:gd name="connsiteY11" fmla="*/ 405916 h 657247"/>
                <a:gd name="connsiteX12" fmla="*/ 87118 w 657247"/>
                <a:gd name="connsiteY12" fmla="*/ 251331 h 657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7247" h="657247">
                  <a:moveTo>
                    <a:pt x="87118" y="251331"/>
                  </a:moveTo>
                  <a:lnTo>
                    <a:pt x="251331" y="251331"/>
                  </a:lnTo>
                  <a:lnTo>
                    <a:pt x="251331" y="87118"/>
                  </a:lnTo>
                  <a:lnTo>
                    <a:pt x="405916" y="87118"/>
                  </a:lnTo>
                  <a:lnTo>
                    <a:pt x="405916" y="251331"/>
                  </a:lnTo>
                  <a:lnTo>
                    <a:pt x="570129" y="251331"/>
                  </a:lnTo>
                  <a:lnTo>
                    <a:pt x="570129" y="405916"/>
                  </a:lnTo>
                  <a:lnTo>
                    <a:pt x="405916" y="405916"/>
                  </a:lnTo>
                  <a:lnTo>
                    <a:pt x="405916" y="570129"/>
                  </a:lnTo>
                  <a:lnTo>
                    <a:pt x="251331" y="570129"/>
                  </a:lnTo>
                  <a:lnTo>
                    <a:pt x="251331" y="405916"/>
                  </a:lnTo>
                  <a:lnTo>
                    <a:pt x="87118" y="405916"/>
                  </a:lnTo>
                  <a:lnTo>
                    <a:pt x="87118" y="251331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118" tIns="251331" rIns="87118" bIns="251331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269140-6B2F-47E7-BF55-02327B063D8F}"/>
                </a:ext>
              </a:extLst>
            </p:cNvPr>
            <p:cNvSpPr/>
            <p:nvPr/>
          </p:nvSpPr>
          <p:spPr>
            <a:xfrm>
              <a:off x="3517326" y="4334026"/>
              <a:ext cx="2146399" cy="2266369"/>
            </a:xfrm>
            <a:custGeom>
              <a:avLst/>
              <a:gdLst>
                <a:gd name="connsiteX0" fmla="*/ 0 w 1782454"/>
                <a:gd name="connsiteY0" fmla="*/ 909477 h 1818954"/>
                <a:gd name="connsiteX1" fmla="*/ 891227 w 1782454"/>
                <a:gd name="connsiteY1" fmla="*/ 0 h 1818954"/>
                <a:gd name="connsiteX2" fmla="*/ 1782454 w 1782454"/>
                <a:gd name="connsiteY2" fmla="*/ 909477 h 1818954"/>
                <a:gd name="connsiteX3" fmla="*/ 891227 w 1782454"/>
                <a:gd name="connsiteY3" fmla="*/ 1818954 h 1818954"/>
                <a:gd name="connsiteX4" fmla="*/ 0 w 1782454"/>
                <a:gd name="connsiteY4" fmla="*/ 909477 h 181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454" h="1818954">
                  <a:moveTo>
                    <a:pt x="0" y="909477"/>
                  </a:moveTo>
                  <a:cubicBezTo>
                    <a:pt x="0" y="407187"/>
                    <a:pt x="399016" y="0"/>
                    <a:pt x="891227" y="0"/>
                  </a:cubicBezTo>
                  <a:cubicBezTo>
                    <a:pt x="1383438" y="0"/>
                    <a:pt x="1782454" y="407187"/>
                    <a:pt x="1782454" y="909477"/>
                  </a:cubicBezTo>
                  <a:cubicBezTo>
                    <a:pt x="1782454" y="1411767"/>
                    <a:pt x="1383438" y="1818954"/>
                    <a:pt x="891227" y="1818954"/>
                  </a:cubicBezTo>
                  <a:cubicBezTo>
                    <a:pt x="399016" y="1818954"/>
                    <a:pt x="0" y="1411767"/>
                    <a:pt x="0" y="909477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8974" tIns="294320" rIns="288974" bIns="29432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kern="1200" dirty="0">
                  <a:solidFill>
                    <a:schemeClr val="tx1"/>
                  </a:solidFill>
                </a:rPr>
                <a:t>Reasoning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4741BEA-E56D-444C-814D-1CFD45EED199}"/>
                </a:ext>
              </a:extLst>
            </p:cNvPr>
            <p:cNvSpPr/>
            <p:nvPr/>
          </p:nvSpPr>
          <p:spPr>
            <a:xfrm rot="243">
              <a:off x="5405783" y="3826997"/>
              <a:ext cx="820498" cy="421544"/>
            </a:xfrm>
            <a:custGeom>
              <a:avLst/>
              <a:gdLst>
                <a:gd name="connsiteX0" fmla="*/ 0 w 820498"/>
                <a:gd name="connsiteY0" fmla="*/ 84309 h 421544"/>
                <a:gd name="connsiteX1" fmla="*/ 609726 w 820498"/>
                <a:gd name="connsiteY1" fmla="*/ 84309 h 421544"/>
                <a:gd name="connsiteX2" fmla="*/ 609726 w 820498"/>
                <a:gd name="connsiteY2" fmla="*/ 0 h 421544"/>
                <a:gd name="connsiteX3" fmla="*/ 820498 w 820498"/>
                <a:gd name="connsiteY3" fmla="*/ 210772 h 421544"/>
                <a:gd name="connsiteX4" fmla="*/ 609726 w 820498"/>
                <a:gd name="connsiteY4" fmla="*/ 421544 h 421544"/>
                <a:gd name="connsiteX5" fmla="*/ 609726 w 820498"/>
                <a:gd name="connsiteY5" fmla="*/ 337235 h 421544"/>
                <a:gd name="connsiteX6" fmla="*/ 0 w 820498"/>
                <a:gd name="connsiteY6" fmla="*/ 337235 h 421544"/>
                <a:gd name="connsiteX7" fmla="*/ 0 w 820498"/>
                <a:gd name="connsiteY7" fmla="*/ 8430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20498" h="421544">
                  <a:moveTo>
                    <a:pt x="0" y="84309"/>
                  </a:moveTo>
                  <a:lnTo>
                    <a:pt x="609726" y="84309"/>
                  </a:lnTo>
                  <a:lnTo>
                    <a:pt x="609726" y="0"/>
                  </a:lnTo>
                  <a:lnTo>
                    <a:pt x="820498" y="210772"/>
                  </a:lnTo>
                  <a:lnTo>
                    <a:pt x="609726" y="421544"/>
                  </a:lnTo>
                  <a:lnTo>
                    <a:pt x="609726" y="337235"/>
                  </a:lnTo>
                  <a:lnTo>
                    <a:pt x="0" y="337235"/>
                  </a:lnTo>
                  <a:lnTo>
                    <a:pt x="0" y="84309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84309" rIns="126463" bIns="84308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800" kern="120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ECB363E-9F36-40FB-92C8-27D6A732608E}"/>
                </a:ext>
              </a:extLst>
            </p:cNvPr>
            <p:cNvSpPr/>
            <p:nvPr/>
          </p:nvSpPr>
          <p:spPr>
            <a:xfrm>
              <a:off x="6375970" y="2957524"/>
              <a:ext cx="2266369" cy="2266369"/>
            </a:xfrm>
            <a:custGeom>
              <a:avLst/>
              <a:gdLst>
                <a:gd name="connsiteX0" fmla="*/ 0 w 2266369"/>
                <a:gd name="connsiteY0" fmla="*/ 1133185 h 2266369"/>
                <a:gd name="connsiteX1" fmla="*/ 1133185 w 2266369"/>
                <a:gd name="connsiteY1" fmla="*/ 0 h 2266369"/>
                <a:gd name="connsiteX2" fmla="*/ 2266370 w 2266369"/>
                <a:gd name="connsiteY2" fmla="*/ 1133185 h 2266369"/>
                <a:gd name="connsiteX3" fmla="*/ 1133185 w 2266369"/>
                <a:gd name="connsiteY3" fmla="*/ 2266370 h 2266369"/>
                <a:gd name="connsiteX4" fmla="*/ 0 w 2266369"/>
                <a:gd name="connsiteY4" fmla="*/ 1133185 h 2266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369" h="2266369">
                  <a:moveTo>
                    <a:pt x="0" y="1133185"/>
                  </a:moveTo>
                  <a:cubicBezTo>
                    <a:pt x="0" y="507344"/>
                    <a:pt x="507344" y="0"/>
                    <a:pt x="1133185" y="0"/>
                  </a:cubicBezTo>
                  <a:cubicBezTo>
                    <a:pt x="1759026" y="0"/>
                    <a:pt x="2266370" y="507344"/>
                    <a:pt x="2266370" y="1133185"/>
                  </a:cubicBezTo>
                  <a:cubicBezTo>
                    <a:pt x="2266370" y="1759026"/>
                    <a:pt x="1759026" y="2266370"/>
                    <a:pt x="1133185" y="2266370"/>
                  </a:cubicBezTo>
                  <a:cubicBezTo>
                    <a:pt x="507344" y="2266370"/>
                    <a:pt x="0" y="1759026"/>
                    <a:pt x="0" y="1133185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7622" tIns="377622" rIns="377622" bIns="377622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kern="1200" dirty="0">
                  <a:solidFill>
                    <a:schemeClr val="tx1"/>
                  </a:solidFill>
                </a:rPr>
                <a:t>Appeal to </a:t>
              </a:r>
              <a:r>
                <a:rPr lang="en-US" sz="3600" i="1" kern="1200" dirty="0">
                  <a:solidFill>
                    <a:schemeClr val="tx1"/>
                  </a:solidFill>
                </a:rPr>
                <a:t>Logos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3D15199-513D-4A1C-AFEF-3C4413DD014B}"/>
              </a:ext>
            </a:extLst>
          </p:cNvPr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C81A2D4-6E5B-4C87-937D-74EFAE1167F0}"/>
                </a:ext>
              </a:extLst>
            </p:cNvPr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latin typeface="Century Gothic" panose="020B0502020202020204" pitchFamily="34" charset="0"/>
                </a:rPr>
                <a:t>Logos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79C72F0-79E6-4612-932C-CB8F970C7494}"/>
                </a:ext>
              </a:extLst>
            </p:cNvPr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45BEEE7-6383-4F64-893E-8A103DB2D62C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63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16411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Logos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52451" y="1559025"/>
            <a:ext cx="2858238" cy="173736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1962124"/>
              <a:ext cx="1664514" cy="1064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State your claim clearly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666881" y="3561616"/>
            <a:ext cx="2858237" cy="173709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632861"/>
              <a:ext cx="1664514" cy="158063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Connect the evidence to your claim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559025"/>
            <a:ext cx="2858238" cy="1737360"/>
            <a:chOff x="3531827" y="1695229"/>
            <a:chExt cx="2080340" cy="1712272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695229"/>
              <a:ext cx="2080340" cy="171227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88083"/>
              <a:ext cx="1664514" cy="112656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Incorporate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6548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84133085-A1ED-4331-AD4A-9B901034D56B}"/>
              </a:ext>
            </a:extLst>
          </p:cNvPr>
          <p:cNvGrpSpPr/>
          <p:nvPr/>
        </p:nvGrpSpPr>
        <p:grpSpPr>
          <a:xfrm>
            <a:off x="1524000" y="359002"/>
            <a:ext cx="9144000" cy="6332628"/>
            <a:chOff x="0" y="463132"/>
            <a:chExt cx="9144000" cy="6332628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821B5FB-02F0-4267-979A-6ADE77621B0F}"/>
                </a:ext>
              </a:extLst>
            </p:cNvPr>
            <p:cNvSpPr txBox="1"/>
            <p:nvPr/>
          </p:nvSpPr>
          <p:spPr>
            <a:xfrm>
              <a:off x="0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latin typeface="Century Gothic" panose="020B0502020202020204" pitchFamily="34" charset="0"/>
                </a:rPr>
                <a:t>Ethos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3AA6F54-0966-47A6-B671-2D44DB4F7B72}"/>
                </a:ext>
              </a:extLst>
            </p:cNvPr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F6A7BC50-18DC-453A-AE93-E2F9F56CBF74}"/>
              </a:ext>
            </a:extLst>
          </p:cNvPr>
          <p:cNvSpPr txBox="1"/>
          <p:nvPr/>
        </p:nvSpPr>
        <p:spPr>
          <a:xfrm>
            <a:off x="7153441" y="62694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C2E14A4-21D4-4EF0-B40D-45D7E5DDC0AD}"/>
              </a:ext>
            </a:extLst>
          </p:cNvPr>
          <p:cNvGrpSpPr/>
          <p:nvPr/>
        </p:nvGrpSpPr>
        <p:grpSpPr>
          <a:xfrm>
            <a:off x="3496756" y="1482024"/>
            <a:ext cx="6428706" cy="5209606"/>
            <a:chOff x="2881647" y="1390789"/>
            <a:chExt cx="6428706" cy="520960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DEE6A0E-723E-4B9F-920C-8E124A3AF01D}"/>
                </a:ext>
              </a:extLst>
            </p:cNvPr>
            <p:cNvSpPr/>
            <p:nvPr/>
          </p:nvSpPr>
          <p:spPr>
            <a:xfrm>
              <a:off x="2881647" y="1666480"/>
              <a:ext cx="6428706" cy="4848459"/>
            </a:xfrm>
            <a:prstGeom prst="rect">
              <a:avLst/>
            </a:prstGeom>
            <a:noFill/>
          </p:spPr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39251DD-08B4-4FC5-A7B9-EE216CD14199}"/>
                </a:ext>
              </a:extLst>
            </p:cNvPr>
            <p:cNvSpPr/>
            <p:nvPr/>
          </p:nvSpPr>
          <p:spPr>
            <a:xfrm>
              <a:off x="2913980" y="1390789"/>
              <a:ext cx="2782078" cy="2266369"/>
            </a:xfrm>
            <a:custGeom>
              <a:avLst/>
              <a:gdLst>
                <a:gd name="connsiteX0" fmla="*/ 0 w 2146399"/>
                <a:gd name="connsiteY0" fmla="*/ 1093546 h 2187092"/>
                <a:gd name="connsiteX1" fmla="*/ 1073200 w 2146399"/>
                <a:gd name="connsiteY1" fmla="*/ 0 h 2187092"/>
                <a:gd name="connsiteX2" fmla="*/ 2146400 w 2146399"/>
                <a:gd name="connsiteY2" fmla="*/ 1093546 h 2187092"/>
                <a:gd name="connsiteX3" fmla="*/ 1073200 w 2146399"/>
                <a:gd name="connsiteY3" fmla="*/ 2187092 h 2187092"/>
                <a:gd name="connsiteX4" fmla="*/ 0 w 2146399"/>
                <a:gd name="connsiteY4" fmla="*/ 1093546 h 21870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6399" h="2187092">
                  <a:moveTo>
                    <a:pt x="0" y="1093546"/>
                  </a:moveTo>
                  <a:cubicBezTo>
                    <a:pt x="0" y="489597"/>
                    <a:pt x="480488" y="0"/>
                    <a:pt x="1073200" y="0"/>
                  </a:cubicBezTo>
                  <a:cubicBezTo>
                    <a:pt x="1665912" y="0"/>
                    <a:pt x="2146400" y="489597"/>
                    <a:pt x="2146400" y="1093546"/>
                  </a:cubicBezTo>
                  <a:cubicBezTo>
                    <a:pt x="2146400" y="1697495"/>
                    <a:pt x="1665912" y="2187092"/>
                    <a:pt x="1073200" y="2187092"/>
                  </a:cubicBezTo>
                  <a:cubicBezTo>
                    <a:pt x="480488" y="2187092"/>
                    <a:pt x="0" y="1697495"/>
                    <a:pt x="0" y="1093546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2273" tIns="348232" rIns="342273" bIns="348232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Authority</a:t>
              </a:r>
              <a:endParaRPr lang="en-US" sz="20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9605046-9B21-4791-8A73-BF6BAA539047}"/>
                </a:ext>
              </a:extLst>
            </p:cNvPr>
            <p:cNvSpPr/>
            <p:nvPr/>
          </p:nvSpPr>
          <p:spPr>
            <a:xfrm>
              <a:off x="3944063" y="3709145"/>
              <a:ext cx="657247" cy="657247"/>
            </a:xfrm>
            <a:custGeom>
              <a:avLst/>
              <a:gdLst>
                <a:gd name="connsiteX0" fmla="*/ 87118 w 657247"/>
                <a:gd name="connsiteY0" fmla="*/ 251331 h 657247"/>
                <a:gd name="connsiteX1" fmla="*/ 251331 w 657247"/>
                <a:gd name="connsiteY1" fmla="*/ 251331 h 657247"/>
                <a:gd name="connsiteX2" fmla="*/ 251331 w 657247"/>
                <a:gd name="connsiteY2" fmla="*/ 87118 h 657247"/>
                <a:gd name="connsiteX3" fmla="*/ 405916 w 657247"/>
                <a:gd name="connsiteY3" fmla="*/ 87118 h 657247"/>
                <a:gd name="connsiteX4" fmla="*/ 405916 w 657247"/>
                <a:gd name="connsiteY4" fmla="*/ 251331 h 657247"/>
                <a:gd name="connsiteX5" fmla="*/ 570129 w 657247"/>
                <a:gd name="connsiteY5" fmla="*/ 251331 h 657247"/>
                <a:gd name="connsiteX6" fmla="*/ 570129 w 657247"/>
                <a:gd name="connsiteY6" fmla="*/ 405916 h 657247"/>
                <a:gd name="connsiteX7" fmla="*/ 405916 w 657247"/>
                <a:gd name="connsiteY7" fmla="*/ 405916 h 657247"/>
                <a:gd name="connsiteX8" fmla="*/ 405916 w 657247"/>
                <a:gd name="connsiteY8" fmla="*/ 570129 h 657247"/>
                <a:gd name="connsiteX9" fmla="*/ 251331 w 657247"/>
                <a:gd name="connsiteY9" fmla="*/ 570129 h 657247"/>
                <a:gd name="connsiteX10" fmla="*/ 251331 w 657247"/>
                <a:gd name="connsiteY10" fmla="*/ 405916 h 657247"/>
                <a:gd name="connsiteX11" fmla="*/ 87118 w 657247"/>
                <a:gd name="connsiteY11" fmla="*/ 405916 h 657247"/>
                <a:gd name="connsiteX12" fmla="*/ 87118 w 657247"/>
                <a:gd name="connsiteY12" fmla="*/ 251331 h 657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57247" h="657247">
                  <a:moveTo>
                    <a:pt x="87118" y="251331"/>
                  </a:moveTo>
                  <a:lnTo>
                    <a:pt x="251331" y="251331"/>
                  </a:lnTo>
                  <a:lnTo>
                    <a:pt x="251331" y="87118"/>
                  </a:lnTo>
                  <a:lnTo>
                    <a:pt x="405916" y="87118"/>
                  </a:lnTo>
                  <a:lnTo>
                    <a:pt x="405916" y="251331"/>
                  </a:lnTo>
                  <a:lnTo>
                    <a:pt x="570129" y="251331"/>
                  </a:lnTo>
                  <a:lnTo>
                    <a:pt x="570129" y="405916"/>
                  </a:lnTo>
                  <a:lnTo>
                    <a:pt x="405916" y="405916"/>
                  </a:lnTo>
                  <a:lnTo>
                    <a:pt x="405916" y="570129"/>
                  </a:lnTo>
                  <a:lnTo>
                    <a:pt x="251331" y="570129"/>
                  </a:lnTo>
                  <a:lnTo>
                    <a:pt x="251331" y="405916"/>
                  </a:lnTo>
                  <a:lnTo>
                    <a:pt x="87118" y="405916"/>
                  </a:lnTo>
                  <a:lnTo>
                    <a:pt x="87118" y="251331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7118" tIns="251331" rIns="87118" bIns="251331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1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269140-6B2F-47E7-BF55-02327B063D8F}"/>
                </a:ext>
              </a:extLst>
            </p:cNvPr>
            <p:cNvSpPr/>
            <p:nvPr/>
          </p:nvSpPr>
          <p:spPr>
            <a:xfrm>
              <a:off x="2881648" y="4334026"/>
              <a:ext cx="2782078" cy="2266369"/>
            </a:xfrm>
            <a:custGeom>
              <a:avLst/>
              <a:gdLst>
                <a:gd name="connsiteX0" fmla="*/ 0 w 1782454"/>
                <a:gd name="connsiteY0" fmla="*/ 909477 h 1818954"/>
                <a:gd name="connsiteX1" fmla="*/ 891227 w 1782454"/>
                <a:gd name="connsiteY1" fmla="*/ 0 h 1818954"/>
                <a:gd name="connsiteX2" fmla="*/ 1782454 w 1782454"/>
                <a:gd name="connsiteY2" fmla="*/ 909477 h 1818954"/>
                <a:gd name="connsiteX3" fmla="*/ 891227 w 1782454"/>
                <a:gd name="connsiteY3" fmla="*/ 1818954 h 1818954"/>
                <a:gd name="connsiteX4" fmla="*/ 0 w 1782454"/>
                <a:gd name="connsiteY4" fmla="*/ 909477 h 1818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2454" h="1818954">
                  <a:moveTo>
                    <a:pt x="0" y="909477"/>
                  </a:moveTo>
                  <a:cubicBezTo>
                    <a:pt x="0" y="407187"/>
                    <a:pt x="399016" y="0"/>
                    <a:pt x="891227" y="0"/>
                  </a:cubicBezTo>
                  <a:cubicBezTo>
                    <a:pt x="1383438" y="0"/>
                    <a:pt x="1782454" y="407187"/>
                    <a:pt x="1782454" y="909477"/>
                  </a:cubicBezTo>
                  <a:cubicBezTo>
                    <a:pt x="1782454" y="1411767"/>
                    <a:pt x="1383438" y="1818954"/>
                    <a:pt x="891227" y="1818954"/>
                  </a:cubicBezTo>
                  <a:cubicBezTo>
                    <a:pt x="399016" y="1818954"/>
                    <a:pt x="0" y="1411767"/>
                    <a:pt x="0" y="909477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88974" tIns="294320" rIns="288974" bIns="294320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dirty="0">
                  <a:solidFill>
                    <a:schemeClr val="tx1"/>
                  </a:solidFill>
                </a:rPr>
                <a:t>Trustworthiness</a:t>
              </a:r>
              <a:endParaRPr lang="en-US" sz="2400" kern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4741BEA-E56D-444C-814D-1CFD45EED199}"/>
                </a:ext>
              </a:extLst>
            </p:cNvPr>
            <p:cNvSpPr/>
            <p:nvPr/>
          </p:nvSpPr>
          <p:spPr>
            <a:xfrm rot="243">
              <a:off x="5405783" y="3826997"/>
              <a:ext cx="820498" cy="421544"/>
            </a:xfrm>
            <a:custGeom>
              <a:avLst/>
              <a:gdLst>
                <a:gd name="connsiteX0" fmla="*/ 0 w 820498"/>
                <a:gd name="connsiteY0" fmla="*/ 84309 h 421544"/>
                <a:gd name="connsiteX1" fmla="*/ 609726 w 820498"/>
                <a:gd name="connsiteY1" fmla="*/ 84309 h 421544"/>
                <a:gd name="connsiteX2" fmla="*/ 609726 w 820498"/>
                <a:gd name="connsiteY2" fmla="*/ 0 h 421544"/>
                <a:gd name="connsiteX3" fmla="*/ 820498 w 820498"/>
                <a:gd name="connsiteY3" fmla="*/ 210772 h 421544"/>
                <a:gd name="connsiteX4" fmla="*/ 609726 w 820498"/>
                <a:gd name="connsiteY4" fmla="*/ 421544 h 421544"/>
                <a:gd name="connsiteX5" fmla="*/ 609726 w 820498"/>
                <a:gd name="connsiteY5" fmla="*/ 337235 h 421544"/>
                <a:gd name="connsiteX6" fmla="*/ 0 w 820498"/>
                <a:gd name="connsiteY6" fmla="*/ 337235 h 421544"/>
                <a:gd name="connsiteX7" fmla="*/ 0 w 820498"/>
                <a:gd name="connsiteY7" fmla="*/ 84309 h 421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20498" h="421544">
                  <a:moveTo>
                    <a:pt x="0" y="84309"/>
                  </a:moveTo>
                  <a:lnTo>
                    <a:pt x="609726" y="84309"/>
                  </a:lnTo>
                  <a:lnTo>
                    <a:pt x="609726" y="0"/>
                  </a:lnTo>
                  <a:lnTo>
                    <a:pt x="820498" y="210772"/>
                  </a:lnTo>
                  <a:lnTo>
                    <a:pt x="609726" y="421544"/>
                  </a:lnTo>
                  <a:lnTo>
                    <a:pt x="609726" y="337235"/>
                  </a:lnTo>
                  <a:lnTo>
                    <a:pt x="0" y="337235"/>
                  </a:lnTo>
                  <a:lnTo>
                    <a:pt x="0" y="84309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-1" tIns="84309" rIns="126463" bIns="84308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1800" kern="1200">
                <a:solidFill>
                  <a:schemeClr val="tx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ECB363E-9F36-40FB-92C8-27D6A732608E}"/>
                </a:ext>
              </a:extLst>
            </p:cNvPr>
            <p:cNvSpPr/>
            <p:nvPr/>
          </p:nvSpPr>
          <p:spPr>
            <a:xfrm>
              <a:off x="6375970" y="2957524"/>
              <a:ext cx="2266369" cy="2266369"/>
            </a:xfrm>
            <a:custGeom>
              <a:avLst/>
              <a:gdLst>
                <a:gd name="connsiteX0" fmla="*/ 0 w 2266369"/>
                <a:gd name="connsiteY0" fmla="*/ 1133185 h 2266369"/>
                <a:gd name="connsiteX1" fmla="*/ 1133185 w 2266369"/>
                <a:gd name="connsiteY1" fmla="*/ 0 h 2266369"/>
                <a:gd name="connsiteX2" fmla="*/ 2266370 w 2266369"/>
                <a:gd name="connsiteY2" fmla="*/ 1133185 h 2266369"/>
                <a:gd name="connsiteX3" fmla="*/ 1133185 w 2266369"/>
                <a:gd name="connsiteY3" fmla="*/ 2266370 h 2266369"/>
                <a:gd name="connsiteX4" fmla="*/ 0 w 2266369"/>
                <a:gd name="connsiteY4" fmla="*/ 1133185 h 2266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369" h="2266369">
                  <a:moveTo>
                    <a:pt x="0" y="1133185"/>
                  </a:moveTo>
                  <a:cubicBezTo>
                    <a:pt x="0" y="507344"/>
                    <a:pt x="507344" y="0"/>
                    <a:pt x="1133185" y="0"/>
                  </a:cubicBezTo>
                  <a:cubicBezTo>
                    <a:pt x="1759026" y="0"/>
                    <a:pt x="2266370" y="507344"/>
                    <a:pt x="2266370" y="1133185"/>
                  </a:cubicBezTo>
                  <a:cubicBezTo>
                    <a:pt x="2266370" y="1759026"/>
                    <a:pt x="1759026" y="2266370"/>
                    <a:pt x="1133185" y="2266370"/>
                  </a:cubicBezTo>
                  <a:cubicBezTo>
                    <a:pt x="507344" y="2266370"/>
                    <a:pt x="0" y="1759026"/>
                    <a:pt x="0" y="1133185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7622" tIns="377622" rIns="377622" bIns="377622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kern="1200" dirty="0">
                  <a:solidFill>
                    <a:schemeClr val="tx1"/>
                  </a:solidFill>
                </a:rPr>
                <a:t>Appeal to </a:t>
              </a:r>
              <a:r>
                <a:rPr lang="en-US" sz="3600" i="1" dirty="0">
                  <a:solidFill>
                    <a:schemeClr val="tx1"/>
                  </a:solidFill>
                </a:rPr>
                <a:t>Eth</a:t>
              </a:r>
              <a:r>
                <a:rPr lang="en-US" sz="3600" i="1" kern="1200" dirty="0">
                  <a:solidFill>
                    <a:schemeClr val="tx1"/>
                  </a:solidFill>
                </a:rPr>
                <a:t>os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A2C808-2DA6-4B42-ABFE-0AE19C762D5B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075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Ethos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10149" y="1547186"/>
            <a:ext cx="3144276" cy="173736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1766452"/>
              <a:ext cx="1664514" cy="158039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Convey knowledgeability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523863" y="3573454"/>
            <a:ext cx="3144274" cy="173736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0937"/>
              <a:ext cx="1664514" cy="1064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Recognize the complexity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337576" y="1547186"/>
            <a:ext cx="3144275" cy="1737360"/>
            <a:chOff x="3531827" y="1682894"/>
            <a:chExt cx="2080340" cy="1737360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682894"/>
              <a:ext cx="2080340" cy="1737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79829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Demonstrate fair judgment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07602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29458C3-345C-494D-8560-8108F25065E1}"/>
              </a:ext>
            </a:extLst>
          </p:cNvPr>
          <p:cNvSpPr txBox="1"/>
          <p:nvPr/>
        </p:nvSpPr>
        <p:spPr>
          <a:xfrm>
            <a:off x="7153441" y="62694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E05AFB9-1C59-4378-BDF2-62B2A47C5E1E}"/>
              </a:ext>
            </a:extLst>
          </p:cNvPr>
          <p:cNvGrpSpPr/>
          <p:nvPr/>
        </p:nvGrpSpPr>
        <p:grpSpPr>
          <a:xfrm>
            <a:off x="1881187" y="622208"/>
            <a:ext cx="8128000" cy="5418667"/>
            <a:chOff x="1881188" y="1252406"/>
            <a:chExt cx="8128000" cy="541866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944A29-78CF-4757-AC92-B858B6DD5132}"/>
                </a:ext>
              </a:extLst>
            </p:cNvPr>
            <p:cNvSpPr/>
            <p:nvPr/>
          </p:nvSpPr>
          <p:spPr>
            <a:xfrm>
              <a:off x="1881188" y="1252406"/>
              <a:ext cx="8128000" cy="5418667"/>
            </a:xfrm>
            <a:prstGeom prst="rect">
              <a:avLst/>
            </a:prstGeom>
            <a:noFill/>
          </p:spPr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FE09247-F04A-4DD3-89EC-4E78CA210031}"/>
                </a:ext>
              </a:extLst>
            </p:cNvPr>
            <p:cNvSpPr/>
            <p:nvPr/>
          </p:nvSpPr>
          <p:spPr>
            <a:xfrm>
              <a:off x="1884759" y="2400036"/>
              <a:ext cx="3123406" cy="3123406"/>
            </a:xfrm>
            <a:custGeom>
              <a:avLst/>
              <a:gdLst>
                <a:gd name="connsiteX0" fmla="*/ 0 w 3123406"/>
                <a:gd name="connsiteY0" fmla="*/ 1561703 h 3123406"/>
                <a:gd name="connsiteX1" fmla="*/ 1561703 w 3123406"/>
                <a:gd name="connsiteY1" fmla="*/ 0 h 3123406"/>
                <a:gd name="connsiteX2" fmla="*/ 3123406 w 3123406"/>
                <a:gd name="connsiteY2" fmla="*/ 1561703 h 3123406"/>
                <a:gd name="connsiteX3" fmla="*/ 1561703 w 3123406"/>
                <a:gd name="connsiteY3" fmla="*/ 3123406 h 3123406"/>
                <a:gd name="connsiteX4" fmla="*/ 0 w 3123406"/>
                <a:gd name="connsiteY4" fmla="*/ 1561703 h 3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3406" h="3123406">
                  <a:moveTo>
                    <a:pt x="0" y="1561703"/>
                  </a:moveTo>
                  <a:cubicBezTo>
                    <a:pt x="0" y="699198"/>
                    <a:pt x="699198" y="0"/>
                    <a:pt x="1561703" y="0"/>
                  </a:cubicBezTo>
                  <a:cubicBezTo>
                    <a:pt x="2424208" y="0"/>
                    <a:pt x="3123406" y="699198"/>
                    <a:pt x="3123406" y="1561703"/>
                  </a:cubicBezTo>
                  <a:cubicBezTo>
                    <a:pt x="3123406" y="2424208"/>
                    <a:pt x="2424208" y="3123406"/>
                    <a:pt x="1561703" y="3123406"/>
                  </a:cubicBezTo>
                  <a:cubicBezTo>
                    <a:pt x="699198" y="3123406"/>
                    <a:pt x="0" y="2424208"/>
                    <a:pt x="0" y="1561703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7102" tIns="517102" rIns="517102" bIns="517102" numCol="1" spcCol="1270" anchor="ctr" anchorCtr="0">
              <a:noAutofit/>
            </a:bodyPr>
            <a:lstStyle/>
            <a:p>
              <a:pPr marL="0" lvl="0" indent="0" algn="ctr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700" kern="1200" dirty="0">
                  <a:solidFill>
                    <a:schemeClr val="tx1"/>
                  </a:solidFill>
                </a:rPr>
                <a:t>Emotion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E045708-E601-4482-8F43-C09D6DF6F35C}"/>
                </a:ext>
              </a:extLst>
            </p:cNvPr>
            <p:cNvSpPr/>
            <p:nvPr/>
          </p:nvSpPr>
          <p:spPr>
            <a:xfrm>
              <a:off x="4559183" y="3336052"/>
              <a:ext cx="2261545" cy="1161907"/>
            </a:xfrm>
            <a:custGeom>
              <a:avLst/>
              <a:gdLst>
                <a:gd name="connsiteX0" fmla="*/ 0 w 2261545"/>
                <a:gd name="connsiteY0" fmla="*/ 232381 h 1161907"/>
                <a:gd name="connsiteX1" fmla="*/ 1680592 w 2261545"/>
                <a:gd name="connsiteY1" fmla="*/ 232381 h 1161907"/>
                <a:gd name="connsiteX2" fmla="*/ 1680592 w 2261545"/>
                <a:gd name="connsiteY2" fmla="*/ 0 h 1161907"/>
                <a:gd name="connsiteX3" fmla="*/ 2261545 w 2261545"/>
                <a:gd name="connsiteY3" fmla="*/ 580954 h 1161907"/>
                <a:gd name="connsiteX4" fmla="*/ 1680592 w 2261545"/>
                <a:gd name="connsiteY4" fmla="*/ 1161907 h 1161907"/>
                <a:gd name="connsiteX5" fmla="*/ 1680592 w 2261545"/>
                <a:gd name="connsiteY5" fmla="*/ 929526 h 1161907"/>
                <a:gd name="connsiteX6" fmla="*/ 0 w 2261545"/>
                <a:gd name="connsiteY6" fmla="*/ 929526 h 1161907"/>
                <a:gd name="connsiteX7" fmla="*/ 0 w 2261545"/>
                <a:gd name="connsiteY7" fmla="*/ 232381 h 1161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61545" h="1161907">
                  <a:moveTo>
                    <a:pt x="0" y="232381"/>
                  </a:moveTo>
                  <a:lnTo>
                    <a:pt x="1680592" y="232381"/>
                  </a:lnTo>
                  <a:lnTo>
                    <a:pt x="1680592" y="0"/>
                  </a:lnTo>
                  <a:lnTo>
                    <a:pt x="2261545" y="580954"/>
                  </a:lnTo>
                  <a:lnTo>
                    <a:pt x="1680592" y="1161907"/>
                  </a:lnTo>
                  <a:lnTo>
                    <a:pt x="1680592" y="929526"/>
                  </a:lnTo>
                  <a:lnTo>
                    <a:pt x="0" y="929526"/>
                  </a:lnTo>
                  <a:lnTo>
                    <a:pt x="0" y="232381"/>
                  </a:lnTo>
                  <a:close/>
                </a:path>
              </a:pathLst>
            </a:custGeom>
            <a:solidFill>
              <a:srgbClr val="C7D4CB"/>
            </a:soli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0" tIns="232381" rIns="348572" bIns="232381" numCol="1" spcCol="1270" anchor="ctr" anchorCtr="0">
              <a:noAutofit/>
            </a:bodyPr>
            <a:lstStyle/>
            <a:p>
              <a:pPr marL="0" lvl="0" indent="0" algn="ctr" defTabSz="1689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800" kern="1200">
                <a:solidFill>
                  <a:schemeClr val="tx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EBFBF40-07B3-4152-BE51-5E9A7D366524}"/>
                </a:ext>
              </a:extLst>
            </p:cNvPr>
            <p:cNvSpPr/>
            <p:nvPr/>
          </p:nvSpPr>
          <p:spPr>
            <a:xfrm>
              <a:off x="6882209" y="2400036"/>
              <a:ext cx="3123406" cy="3123406"/>
            </a:xfrm>
            <a:custGeom>
              <a:avLst/>
              <a:gdLst>
                <a:gd name="connsiteX0" fmla="*/ 0 w 3123406"/>
                <a:gd name="connsiteY0" fmla="*/ 1561703 h 3123406"/>
                <a:gd name="connsiteX1" fmla="*/ 1561703 w 3123406"/>
                <a:gd name="connsiteY1" fmla="*/ 0 h 3123406"/>
                <a:gd name="connsiteX2" fmla="*/ 3123406 w 3123406"/>
                <a:gd name="connsiteY2" fmla="*/ 1561703 h 3123406"/>
                <a:gd name="connsiteX3" fmla="*/ 1561703 w 3123406"/>
                <a:gd name="connsiteY3" fmla="*/ 3123406 h 3123406"/>
                <a:gd name="connsiteX4" fmla="*/ 0 w 3123406"/>
                <a:gd name="connsiteY4" fmla="*/ 1561703 h 3123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23406" h="3123406">
                  <a:moveTo>
                    <a:pt x="0" y="1561703"/>
                  </a:moveTo>
                  <a:cubicBezTo>
                    <a:pt x="0" y="699198"/>
                    <a:pt x="699198" y="0"/>
                    <a:pt x="1561703" y="0"/>
                  </a:cubicBezTo>
                  <a:cubicBezTo>
                    <a:pt x="2424208" y="0"/>
                    <a:pt x="3123406" y="699198"/>
                    <a:pt x="3123406" y="1561703"/>
                  </a:cubicBezTo>
                  <a:cubicBezTo>
                    <a:pt x="3123406" y="2424208"/>
                    <a:pt x="2424208" y="3123406"/>
                    <a:pt x="1561703" y="3123406"/>
                  </a:cubicBezTo>
                  <a:cubicBezTo>
                    <a:pt x="699198" y="3123406"/>
                    <a:pt x="0" y="2424208"/>
                    <a:pt x="0" y="1561703"/>
                  </a:cubicBezTo>
                  <a:close/>
                </a:path>
              </a:pathLst>
            </a:custGeom>
            <a:solidFill>
              <a:srgbClr val="C7D4CB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7102" tIns="517102" rIns="517102" bIns="517102" numCol="1" spcCol="1270" anchor="ctr" anchorCtr="0">
              <a:noAutofit/>
            </a:bodyPr>
            <a:lstStyle/>
            <a:p>
              <a:pPr marL="0" lvl="0" indent="0" algn="ctr" defTabSz="2089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700" kern="1200" dirty="0">
                  <a:solidFill>
                    <a:schemeClr val="tx1"/>
                  </a:solidFill>
                </a:rPr>
                <a:t>Appeals to </a:t>
              </a:r>
              <a:r>
                <a:rPr lang="en-US" sz="4700" i="1" kern="1200" dirty="0">
                  <a:solidFill>
                    <a:schemeClr val="tx1"/>
                  </a:solidFill>
                </a:rPr>
                <a:t>Pathos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A3BA56-A5AE-460F-A8A3-D2E4B8879C2B}"/>
              </a:ext>
            </a:extLst>
          </p:cNvPr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8B56646-39C1-40FD-B3C4-01732854AE2F}"/>
                </a:ext>
              </a:extLst>
            </p:cNvPr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Pathos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FA36FA-E8CC-48CB-AB09-434BDD175BC6}"/>
                </a:ext>
              </a:extLst>
            </p:cNvPr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D92752B-63BE-491D-BBF1-C669D3D72317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537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16411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Appeals to </a:t>
              </a:r>
              <a:r>
                <a:rPr lang="en-US" sz="3000" i="1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Pathos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038529" y="1547186"/>
            <a:ext cx="2872160" cy="1737360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47364" y="2019123"/>
              <a:ext cx="1884194" cy="1064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Acknowledge your audience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659920" y="3573454"/>
            <a:ext cx="2872160" cy="1737360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0937"/>
              <a:ext cx="1664514" cy="1064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Consider the tone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547186"/>
            <a:ext cx="2872160" cy="1737360"/>
            <a:chOff x="3531827" y="1682684"/>
            <a:chExt cx="2080340" cy="1737360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682684"/>
              <a:ext cx="2080340" cy="17373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6828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Use evidence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9452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106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21</cp:revision>
  <dcterms:created xsi:type="dcterms:W3CDTF">2017-06-16T13:06:21Z</dcterms:created>
  <dcterms:modified xsi:type="dcterms:W3CDTF">2021-11-24T23:58:11Z</dcterms:modified>
</cp:coreProperties>
</file>