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369" r:id="rId4"/>
    <p:sldId id="260" r:id="rId5"/>
    <p:sldId id="262" r:id="rId6"/>
    <p:sldId id="264" r:id="rId7"/>
    <p:sldId id="263" r:id="rId8"/>
    <p:sldId id="370" r:id="rId9"/>
    <p:sldId id="371" r:id="rId10"/>
    <p:sldId id="268" r:id="rId11"/>
    <p:sldId id="269" r:id="rId12"/>
    <p:sldId id="276" r:id="rId13"/>
    <p:sldId id="277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386546"/>
    <a:srgbClr val="627981"/>
    <a:srgbClr val="76B693"/>
    <a:srgbClr val="77B5AF"/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89744" autoAdjust="0"/>
  </p:normalViewPr>
  <p:slideViewPr>
    <p:cSldViewPr>
      <p:cViewPr varScale="1">
        <p:scale>
          <a:sx n="90" d="100"/>
          <a:sy n="90" d="100"/>
        </p:scale>
        <p:origin x="9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2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0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3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849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947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41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96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70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35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588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60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38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844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084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5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4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7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2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3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6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6093-5B29-40C5-A1DB-9F6B02AB9CE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Word and Sentence Variety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2" y="320477"/>
            <a:ext cx="4753815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060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7284" y="1600200"/>
            <a:ext cx="8429625" cy="1630763"/>
            <a:chOff x="365111" y="1821206"/>
            <a:chExt cx="4175761" cy="3298655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7128" y="2148650"/>
              <a:ext cx="4001181" cy="24279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Independent Clause:</a:t>
              </a:r>
            </a:p>
            <a:p>
              <a:pPr lvl="1"/>
              <a:r>
                <a:rPr lang="en-US" sz="2400" dirty="0">
                  <a:solidFill>
                    <a:schemeClr val="bg1"/>
                  </a:solidFill>
                </a:rPr>
                <a:t>a group of words that has a subject and verb and expresses a complete thought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805B75E-020A-DF47-A94C-75C7E7A89C69}"/>
              </a:ext>
            </a:extLst>
          </p:cNvPr>
          <p:cNvGrpSpPr/>
          <p:nvPr/>
        </p:nvGrpSpPr>
        <p:grpSpPr>
          <a:xfrm>
            <a:off x="1896428" y="3857715"/>
            <a:ext cx="8429625" cy="1630763"/>
            <a:chOff x="365111" y="1821206"/>
            <a:chExt cx="4175761" cy="3298655"/>
          </a:xfrm>
          <a:solidFill>
            <a:srgbClr val="314C57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2FAD009-B53A-7D4F-A7DA-C9FFC28B6192}"/>
                </a:ext>
              </a:extLst>
            </p:cNvPr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F3D8A95-9DC4-8F42-9DA0-BF000FA482E9}"/>
                </a:ext>
              </a:extLst>
            </p:cNvPr>
            <p:cNvSpPr txBox="1"/>
            <p:nvPr/>
          </p:nvSpPr>
          <p:spPr>
            <a:xfrm>
              <a:off x="482597" y="2522186"/>
              <a:ext cx="3963435" cy="16809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Simple Sentence:</a:t>
              </a:r>
            </a:p>
            <a:p>
              <a:pPr lvl="1"/>
              <a:r>
                <a:rPr lang="en-US" sz="2400" dirty="0">
                  <a:solidFill>
                    <a:schemeClr val="bg1"/>
                  </a:solidFill>
                </a:rPr>
                <a:t>one independent clause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024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F56EA96-AFD7-467D-95F4-EBBFF2AEE12C}"/>
              </a:ext>
            </a:extLst>
          </p:cNvPr>
          <p:cNvSpPr/>
          <p:nvPr/>
        </p:nvSpPr>
        <p:spPr>
          <a:xfrm>
            <a:off x="1898394" y="3165771"/>
            <a:ext cx="8429625" cy="163076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79D8BE-1D2D-423C-83F7-D667215019F0}"/>
              </a:ext>
            </a:extLst>
          </p:cNvPr>
          <p:cNvSpPr/>
          <p:nvPr/>
        </p:nvSpPr>
        <p:spPr>
          <a:xfrm>
            <a:off x="1898394" y="1413289"/>
            <a:ext cx="8429625" cy="163076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15307" y="1813173"/>
            <a:ext cx="7561386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Mickey wanted to go to the movies; she planned to go with her roommate.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CF4D99-58FC-8E4A-9572-E628893803A7}"/>
              </a:ext>
            </a:extLst>
          </p:cNvPr>
          <p:cNvSpPr txBox="1"/>
          <p:nvPr/>
        </p:nvSpPr>
        <p:spPr>
          <a:xfrm>
            <a:off x="2315307" y="3565655"/>
            <a:ext cx="7561386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Mickey wanted to go to the movies, so she planned to go with her roommate.</a:t>
            </a:r>
          </a:p>
        </p:txBody>
      </p:sp>
    </p:spTree>
    <p:extLst>
      <p:ext uri="{BB962C8B-B14F-4D97-AF65-F5344CB8AC3E}">
        <p14:creationId xmlns:p14="http://schemas.microsoft.com/office/powerpoint/2010/main" val="1941194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239FF53-048B-6C4C-86D5-12EFF621D267}"/>
              </a:ext>
            </a:extLst>
          </p:cNvPr>
          <p:cNvGrpSpPr/>
          <p:nvPr/>
        </p:nvGrpSpPr>
        <p:grpSpPr>
          <a:xfrm>
            <a:off x="2291768" y="1776788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0D70D51-B5C2-0E4B-BD16-858C0C7C0FFC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B89F264-7091-164D-84E8-C0B90976B591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79BBD0A-36B5-4843-8501-DBAF9CE89696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34825180-E81B-194A-B2EC-BDD8E6D33982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7069BA-84A3-394B-AEDA-34C104E74B1A}"/>
                </a:ext>
              </a:extLst>
            </p:cNvPr>
            <p:cNvSpPr txBox="1"/>
            <p:nvPr/>
          </p:nvSpPr>
          <p:spPr>
            <a:xfrm>
              <a:off x="748359" y="2441689"/>
              <a:ext cx="3325552" cy="184191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Shauna paid her cell phone bill late. Her service was disconnected.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B57A5DD-D0BE-3847-BABC-E179B1508CED}"/>
                </a:ext>
              </a:extLst>
            </p:cNvPr>
            <p:cNvSpPr txBox="1"/>
            <p:nvPr/>
          </p:nvSpPr>
          <p:spPr>
            <a:xfrm>
              <a:off x="5090250" y="2441689"/>
              <a:ext cx="3511308" cy="184191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Because Shauna paid her cell phone bill late, her service was disconnected.</a:t>
              </a:r>
            </a:p>
          </p:txBody>
        </p:sp>
      </p:grpSp>
      <p:sp>
        <p:nvSpPr>
          <p:cNvPr id="17" name="Right Arrow 16">
            <a:extLst>
              <a:ext uri="{FF2B5EF4-FFF2-40B4-BE49-F238E27FC236}">
                <a16:creationId xmlns:a16="http://schemas.microsoft.com/office/drawing/2014/main" id="{9AFF46B3-9A62-D94A-9A57-831B6F24B8C5}"/>
              </a:ext>
            </a:extLst>
          </p:cNvPr>
          <p:cNvSpPr/>
          <p:nvPr/>
        </p:nvSpPr>
        <p:spPr>
          <a:xfrm>
            <a:off x="5893870" y="3114493"/>
            <a:ext cx="422940" cy="44998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17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Compound-Complex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5C867854-B3EC-114C-9D33-13A0DC10C085}"/>
              </a:ext>
            </a:extLst>
          </p:cNvPr>
          <p:cNvGrpSpPr/>
          <p:nvPr/>
        </p:nvGrpSpPr>
        <p:grpSpPr>
          <a:xfrm>
            <a:off x="2291768" y="1776788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CCC6A5C-0321-D44F-A69F-6B0C56D3E02F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25DC8D8-6F27-CD49-8477-84139C87DC74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DAA82B1-00E0-6C40-8186-DFE682F5E3C7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8FCB3032-FD06-8D4D-A3A1-E80CD1D5AAD3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F8BB93A-96B9-2B4C-A522-C77596797A12}"/>
                </a:ext>
              </a:extLst>
            </p:cNvPr>
            <p:cNvSpPr txBox="1"/>
            <p:nvPr/>
          </p:nvSpPr>
          <p:spPr>
            <a:xfrm>
              <a:off x="504074" y="1925202"/>
              <a:ext cx="3610532" cy="3090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The recruits had rigorous physical training in the morning. They were already exhausted. The drill instructors sent them to the obstacle course that afternoon.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3183C9C-595E-A84B-8E20-8B751AAACAE2}"/>
                </a:ext>
              </a:extLst>
            </p:cNvPr>
            <p:cNvSpPr txBox="1"/>
            <p:nvPr/>
          </p:nvSpPr>
          <p:spPr>
            <a:xfrm>
              <a:off x="5102193" y="1925202"/>
              <a:ext cx="3566981" cy="3090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The recruits had rigorous physical training in the morning, so they were already exhausted when the drill instructors sent them to the obstacle course that afternoon.</a:t>
              </a:r>
            </a:p>
          </p:txBody>
        </p:sp>
      </p:grpSp>
      <p:sp>
        <p:nvSpPr>
          <p:cNvPr id="15" name="Right Arrow 14">
            <a:extLst>
              <a:ext uri="{FF2B5EF4-FFF2-40B4-BE49-F238E27FC236}">
                <a16:creationId xmlns:a16="http://schemas.microsoft.com/office/drawing/2014/main" id="{758340A9-920F-1244-8666-12D44585B4C3}"/>
              </a:ext>
            </a:extLst>
          </p:cNvPr>
          <p:cNvSpPr/>
          <p:nvPr/>
        </p:nvSpPr>
        <p:spPr>
          <a:xfrm>
            <a:off x="5884529" y="3114493"/>
            <a:ext cx="422940" cy="44998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7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00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to introduce more variety into your writing in your: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Words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Word groups and clauses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Sentences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Pronouns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1" y="2580466"/>
            <a:ext cx="7807571" cy="1697068"/>
          </a:xfrm>
          <a:prstGeom prst="rect">
            <a:avLst/>
          </a:prstGeom>
          <a:noFill/>
          <a:ln>
            <a:solidFill>
              <a:srgbClr val="386546"/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/>
              <a:t>Instead of: </a:t>
            </a:r>
            <a:r>
              <a:rPr lang="en-US" sz="2400" dirty="0"/>
              <a:t>Freddie Mercury was the lead singer of the rock band Queen. Freddie Mercury was known for Freddie Mercury’s impressive voice and energetic stage presence.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066920" y="1502682"/>
            <a:ext cx="8058154" cy="822960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13" name="Rectangle 12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7823" y="1883713"/>
              <a:ext cx="7807571" cy="5130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Pronouns</a:t>
              </a:r>
              <a:r>
                <a:rPr lang="en-US" sz="2800" dirty="0">
                  <a:solidFill>
                    <a:schemeClr val="bg1"/>
                  </a:solidFill>
                </a:rPr>
                <a:t>: take the place of nouns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977C0C3-3E43-6546-A1DB-E76C5ED23C99}"/>
              </a:ext>
            </a:extLst>
          </p:cNvPr>
          <p:cNvSpPr txBox="1"/>
          <p:nvPr/>
        </p:nvSpPr>
        <p:spPr>
          <a:xfrm>
            <a:off x="2181820" y="4535406"/>
            <a:ext cx="7807571" cy="1697068"/>
          </a:xfrm>
          <a:prstGeom prst="rect">
            <a:avLst/>
          </a:prstGeom>
          <a:noFill/>
          <a:ln>
            <a:solidFill>
              <a:srgbClr val="386546"/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/>
              <a:t>Say: </a:t>
            </a:r>
            <a:r>
              <a:rPr lang="en-US" sz="2400" dirty="0"/>
              <a:t>Freddie Mercury was the lead singer of the rock band Queen. </a:t>
            </a:r>
            <a:r>
              <a:rPr lang="en-US" sz="2400" i="1" dirty="0"/>
              <a:t>He</a:t>
            </a:r>
            <a:r>
              <a:rPr lang="en-US" sz="2400" b="1" dirty="0"/>
              <a:t> </a:t>
            </a:r>
            <a:r>
              <a:rPr lang="en-US" sz="2400" dirty="0"/>
              <a:t>was known for </a:t>
            </a:r>
            <a:r>
              <a:rPr lang="en-US" sz="2400" i="1" dirty="0"/>
              <a:t>his</a:t>
            </a:r>
            <a:r>
              <a:rPr lang="en-US" sz="2400" b="1" dirty="0"/>
              <a:t> </a:t>
            </a:r>
            <a:r>
              <a:rPr lang="en-US" sz="2400" dirty="0"/>
              <a:t>impressive voice and energetic stage presence.</a:t>
            </a:r>
          </a:p>
        </p:txBody>
      </p:sp>
    </p:spTree>
    <p:extLst>
      <p:ext uri="{BB962C8B-B14F-4D97-AF65-F5344CB8AC3E}">
        <p14:creationId xmlns:p14="http://schemas.microsoft.com/office/powerpoint/2010/main" val="2972880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Synonyms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45211" y="2895600"/>
            <a:ext cx="2276642" cy="26108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Joyful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Blissful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Delighted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Pleased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066645" y="1548099"/>
            <a:ext cx="8058154" cy="822960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14" name="Rectangle 1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68214" y="1830118"/>
              <a:ext cx="7807571" cy="573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Synonyms</a:t>
              </a:r>
              <a:r>
                <a:rPr lang="en-US" sz="3200" dirty="0">
                  <a:solidFill>
                    <a:schemeClr val="bg1"/>
                  </a:solidFill>
                </a:rPr>
                <a:t>: words with similar meanings</a:t>
              </a:r>
            </a:p>
          </p:txBody>
        </p:sp>
      </p:grpSp>
      <p:sp>
        <p:nvSpPr>
          <p:cNvPr id="3" name="Right Arrow 2">
            <a:extLst>
              <a:ext uri="{FF2B5EF4-FFF2-40B4-BE49-F238E27FC236}">
                <a16:creationId xmlns:a16="http://schemas.microsoft.com/office/drawing/2014/main" id="{B31B10A5-12F2-F94B-9861-DC1D9A941053}"/>
              </a:ext>
            </a:extLst>
          </p:cNvPr>
          <p:cNvSpPr/>
          <p:nvPr/>
        </p:nvSpPr>
        <p:spPr>
          <a:xfrm>
            <a:off x="5056338" y="3100645"/>
            <a:ext cx="2276641" cy="2200754"/>
          </a:xfrm>
          <a:prstGeom prst="rightArrow">
            <a:avLst>
              <a:gd name="adj1" fmla="val 50000"/>
              <a:gd name="adj2" fmla="val 51000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F44BDA-D8A9-5341-AD53-61057B2A207F}"/>
              </a:ext>
            </a:extLst>
          </p:cNvPr>
          <p:cNvSpPr txBox="1"/>
          <p:nvPr/>
        </p:nvSpPr>
        <p:spPr>
          <a:xfrm>
            <a:off x="8028139" y="3865095"/>
            <a:ext cx="1981200" cy="6718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Happy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E77C35-024B-EC46-85D5-459ED80B83DD}"/>
              </a:ext>
            </a:extLst>
          </p:cNvPr>
          <p:cNvSpPr txBox="1"/>
          <p:nvPr/>
        </p:nvSpPr>
        <p:spPr>
          <a:xfrm>
            <a:off x="5208739" y="3772496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Synonyms for</a:t>
            </a:r>
          </a:p>
        </p:txBody>
      </p:sp>
    </p:spTree>
    <p:extLst>
      <p:ext uri="{BB962C8B-B14F-4D97-AF65-F5344CB8AC3E}">
        <p14:creationId xmlns:p14="http://schemas.microsoft.com/office/powerpoint/2010/main" val="3029127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Synonyms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8" y="1828800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15397" y="3074236"/>
                <a:ext cx="850948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vs.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91439"/>
              <a:ext cx="3325552" cy="1342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Denotative Meaning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91438"/>
              <a:ext cx="3511308" cy="1342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Connotative Meaning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186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3" y="2966150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Suddenly</a:t>
            </a:r>
            <a:r>
              <a:rPr lang="en-US" sz="3200" b="1" dirty="0"/>
              <a:t>, </a:t>
            </a:r>
            <a:r>
              <a:rPr lang="en-US" sz="3200" dirty="0"/>
              <a:t>my brother jumped out of his hiding place.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066921" y="1752600"/>
            <a:ext cx="8058154" cy="822960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8214" y="1830118"/>
              <a:ext cx="7807571" cy="573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</a:rPr>
                <a:t>Introductory words</a:t>
              </a:r>
              <a:r>
                <a:rPr lang="en-US" sz="3200" dirty="0">
                  <a:solidFill>
                    <a:schemeClr val="bg1"/>
                  </a:solidFill>
                </a:rPr>
                <a:t>: adjectives and adverbs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186670" y="4267200"/>
            <a:ext cx="80581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Exhausted, he collapsed into bed after working an eighteen-hour shift.</a:t>
            </a:r>
          </a:p>
        </p:txBody>
      </p:sp>
    </p:spTree>
    <p:extLst>
      <p:ext uri="{BB962C8B-B14F-4D97-AF65-F5344CB8AC3E}">
        <p14:creationId xmlns:p14="http://schemas.microsoft.com/office/powerpoint/2010/main" val="30233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Word Groups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3E5B617-D918-FF4A-9F5B-995C2EDE558B}"/>
              </a:ext>
            </a:extLst>
          </p:cNvPr>
          <p:cNvSpPr/>
          <p:nvPr/>
        </p:nvSpPr>
        <p:spPr>
          <a:xfrm>
            <a:off x="2362200" y="1600200"/>
            <a:ext cx="7467600" cy="1697068"/>
          </a:xfrm>
          <a:prstGeom prst="rect">
            <a:avLst/>
          </a:prstGeom>
          <a:solidFill>
            <a:srgbClr val="314C57"/>
          </a:solidFill>
          <a:ln>
            <a:solidFill>
              <a:srgbClr val="386546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You can use websites to help you find a job. Websites list jobs, and other websites provide searchable information about jobs.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ED4905-8464-3543-88EF-A56A6C01FE65}"/>
              </a:ext>
            </a:extLst>
          </p:cNvPr>
          <p:cNvSpPr/>
          <p:nvPr/>
        </p:nvSpPr>
        <p:spPr>
          <a:xfrm>
            <a:off x="2362200" y="3759559"/>
            <a:ext cx="7467600" cy="2251065"/>
          </a:xfrm>
          <a:prstGeom prst="rect">
            <a:avLst/>
          </a:prstGeom>
          <a:solidFill>
            <a:srgbClr val="314C57"/>
          </a:solidFill>
          <a:ln>
            <a:solidFill>
              <a:srgbClr val="386546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You can use </a:t>
            </a:r>
            <a:r>
              <a:rPr lang="en-US" sz="2400" i="1" dirty="0">
                <a:solidFill>
                  <a:schemeClr val="bg1"/>
                </a:solidFill>
              </a:rPr>
              <a:t>the Internet </a:t>
            </a:r>
            <a:r>
              <a:rPr lang="en-US" sz="2400" dirty="0">
                <a:solidFill>
                  <a:schemeClr val="bg1"/>
                </a:solidFill>
              </a:rPr>
              <a:t>to find </a:t>
            </a:r>
            <a:r>
              <a:rPr lang="en-US" sz="2400" i="1" dirty="0">
                <a:solidFill>
                  <a:schemeClr val="bg1"/>
                </a:solidFill>
              </a:rPr>
              <a:t>your dream career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i="1" dirty="0">
                <a:solidFill>
                  <a:schemeClr val="bg1"/>
                </a:solidFill>
              </a:rPr>
              <a:t>Individual company websites </a:t>
            </a:r>
            <a:r>
              <a:rPr lang="en-US" sz="2400" dirty="0">
                <a:solidFill>
                  <a:schemeClr val="bg1"/>
                </a:solidFill>
              </a:rPr>
              <a:t>list </a:t>
            </a:r>
            <a:r>
              <a:rPr lang="en-US" sz="2400" i="1" dirty="0">
                <a:solidFill>
                  <a:schemeClr val="bg1"/>
                </a:solidFill>
              </a:rPr>
              <a:t>job postings</a:t>
            </a:r>
            <a:r>
              <a:rPr lang="en-US" sz="2400" dirty="0">
                <a:solidFill>
                  <a:schemeClr val="bg1"/>
                </a:solidFill>
              </a:rPr>
              <a:t>, and other </a:t>
            </a:r>
            <a:r>
              <a:rPr lang="en-US" sz="2400" i="1" dirty="0">
                <a:solidFill>
                  <a:schemeClr val="bg1"/>
                </a:solidFill>
              </a:rPr>
              <a:t>online resources </a:t>
            </a:r>
            <a:r>
              <a:rPr lang="en-US" sz="2400" dirty="0">
                <a:solidFill>
                  <a:schemeClr val="bg1"/>
                </a:solidFill>
              </a:rPr>
              <a:t>provide searchable information about </a:t>
            </a:r>
            <a:r>
              <a:rPr lang="en-US" sz="2400" i="1" dirty="0">
                <a:solidFill>
                  <a:schemeClr val="bg1"/>
                </a:solidFill>
              </a:rPr>
              <a:t>a wide range of employment opportunities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1883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Groups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8" y="1776788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79252"/>
              <a:ext cx="3325552" cy="19667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Don’t overuse description.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3804" y="2379252"/>
              <a:ext cx="3511308" cy="19667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Too many details can be confusing.</a:t>
              </a:r>
            </a:p>
          </p:txBody>
        </p:sp>
      </p:grpSp>
      <p:sp>
        <p:nvSpPr>
          <p:cNvPr id="3" name="Right Arrow 2">
            <a:extLst>
              <a:ext uri="{FF2B5EF4-FFF2-40B4-BE49-F238E27FC236}">
                <a16:creationId xmlns:a16="http://schemas.microsoft.com/office/drawing/2014/main" id="{78592E8B-D871-BD42-9BBD-B90C89F7E282}"/>
              </a:ext>
            </a:extLst>
          </p:cNvPr>
          <p:cNvSpPr/>
          <p:nvPr/>
        </p:nvSpPr>
        <p:spPr>
          <a:xfrm>
            <a:off x="5884529" y="3114493"/>
            <a:ext cx="422940" cy="44998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37516198-BA82-1E44-ADEF-743C9730668F}"/>
              </a:ext>
            </a:extLst>
          </p:cNvPr>
          <p:cNvGrpSpPr/>
          <p:nvPr/>
        </p:nvGrpSpPr>
        <p:grpSpPr>
          <a:xfrm>
            <a:off x="2066923" y="1393139"/>
            <a:ext cx="8058154" cy="4478469"/>
            <a:chOff x="542923" y="1649683"/>
            <a:chExt cx="8058154" cy="894013"/>
          </a:xfrm>
          <a:solidFill>
            <a:srgbClr val="314C57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C1CD48B-669B-3942-A5B9-47DEBFD99121}"/>
                </a:ext>
              </a:extLst>
            </p:cNvPr>
            <p:cNvSpPr/>
            <p:nvPr/>
          </p:nvSpPr>
          <p:spPr>
            <a:xfrm>
              <a:off x="542923" y="1649683"/>
              <a:ext cx="8058154" cy="8940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8A6B333-52A4-CF43-832F-A175CFD5786B}"/>
                </a:ext>
              </a:extLst>
            </p:cNvPr>
            <p:cNvSpPr txBox="1"/>
            <p:nvPr/>
          </p:nvSpPr>
          <p:spPr>
            <a:xfrm>
              <a:off x="668214" y="1715100"/>
              <a:ext cx="7807571" cy="68198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chemeClr val="bg1"/>
                  </a:solidFill>
                </a:rPr>
                <a:t>Dependent clause: </a:t>
              </a:r>
              <a:r>
                <a:rPr lang="en-US" sz="2400" dirty="0">
                  <a:solidFill>
                    <a:schemeClr val="bg1"/>
                  </a:solidFill>
                </a:rPr>
                <a:t>a group of words that has a subject and verb but does not express a complete thought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400" i="1" dirty="0">
                  <a:solidFill>
                    <a:schemeClr val="bg1"/>
                  </a:solidFill>
                </a:rPr>
                <a:t>Example: </a:t>
              </a:r>
              <a:r>
                <a:rPr lang="en-US" sz="2400" dirty="0">
                  <a:solidFill>
                    <a:schemeClr val="bg1"/>
                  </a:solidFill>
                </a:rPr>
                <a:t>After Sayed finished the painting, he felt a great sense of accomplishment.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400" dirty="0">
                <a:solidFill>
                  <a:schemeClr val="bg1"/>
                </a:solidFill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chemeClr val="bg1"/>
                  </a:solidFill>
                </a:rPr>
                <a:t>Prepositional phrase: </a:t>
              </a:r>
              <a:r>
                <a:rPr lang="en-US" sz="2400" dirty="0">
                  <a:solidFill>
                    <a:schemeClr val="bg1"/>
                  </a:solidFill>
                </a:rPr>
                <a:t>a group of related words that starts with a preposition and ends with a noun or pronoun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en-US" sz="2400" i="1" dirty="0">
                  <a:solidFill>
                    <a:schemeClr val="bg1"/>
                  </a:solidFill>
                </a:rPr>
                <a:t>Example: </a:t>
              </a:r>
              <a:r>
                <a:rPr lang="en-US" sz="2400" dirty="0">
                  <a:solidFill>
                    <a:schemeClr val="bg1"/>
                  </a:solidFill>
                </a:rPr>
                <a:t>During the drought, the flower garden withered and died.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388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449</Words>
  <Application>Microsoft Office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43</cp:revision>
  <dcterms:created xsi:type="dcterms:W3CDTF">2015-07-15T11:59:58Z</dcterms:created>
  <dcterms:modified xsi:type="dcterms:W3CDTF">2021-11-23T21:46:48Z</dcterms:modified>
</cp:coreProperties>
</file>