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sldIdLst>
    <p:sldId id="293" r:id="rId2"/>
    <p:sldId id="351" r:id="rId3"/>
    <p:sldId id="369" r:id="rId4"/>
    <p:sldId id="379" r:id="rId5"/>
    <p:sldId id="370" r:id="rId6"/>
    <p:sldId id="380" r:id="rId7"/>
    <p:sldId id="372" r:id="rId8"/>
    <p:sldId id="325" r:id="rId9"/>
    <p:sldId id="367" r:id="rId10"/>
    <p:sldId id="381" r:id="rId11"/>
    <p:sldId id="373" r:id="rId12"/>
    <p:sldId id="374" r:id="rId13"/>
    <p:sldId id="364" r:id="rId14"/>
    <p:sldId id="375" r:id="rId15"/>
    <p:sldId id="382" r:id="rId16"/>
    <p:sldId id="329" r:id="rId17"/>
    <p:sldId id="376" r:id="rId18"/>
    <p:sldId id="383" r:id="rId19"/>
    <p:sldId id="378" r:id="rId20"/>
    <p:sldId id="377" r:id="rId21"/>
    <p:sldId id="360" r:id="rId22"/>
    <p:sldId id="340"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le Slide" id="{C20EFC2B-9051-4829-A227-F214F56605EE}">
          <p14:sldIdLst>
            <p14:sldId id="293"/>
          </p14:sldIdLst>
        </p14:section>
        <p14:section name="Basic Template" id="{7905D23A-0D7F-465E-9A2A-8136E59C1D3A}">
          <p14:sldIdLst>
            <p14:sldId id="351"/>
          </p14:sldIdLst>
        </p14:section>
        <p14:section name="Bullet Lists" id="{75E99226-54C6-4B40-9F9B-803C5E10A6BA}">
          <p14:sldIdLst>
            <p14:sldId id="369"/>
            <p14:sldId id="379"/>
            <p14:sldId id="370"/>
            <p14:sldId id="380"/>
            <p14:sldId id="372"/>
            <p14:sldId id="325"/>
            <p14:sldId id="367"/>
            <p14:sldId id="381"/>
            <p14:sldId id="373"/>
            <p14:sldId id="374"/>
            <p14:sldId id="364"/>
            <p14:sldId id="375"/>
            <p14:sldId id="382"/>
            <p14:sldId id="329"/>
            <p14:sldId id="376"/>
            <p14:sldId id="383"/>
            <p14:sldId id="378"/>
            <p14:sldId id="377"/>
            <p14:sldId id="360"/>
          </p14:sldIdLst>
        </p14:section>
        <p14:section name="Final Screen" id="{941AB549-D318-4A60-B111-F18247015FD3}">
          <p14:sldIdLst>
            <p14:sldId id="340"/>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itlin Coleman" initials="CC" lastIdx="10" clrIdx="0">
    <p:extLst>
      <p:ext uri="{19B8F6BF-5375-455C-9EA6-DF929625EA0E}">
        <p15:presenceInfo xmlns:p15="http://schemas.microsoft.com/office/powerpoint/2012/main" userId="S::cclark@hawkeslearning.com::96f87ca1-0e64-4ae8-8d77-98757b85df0b"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14C57"/>
    <a:srgbClr val="627981"/>
    <a:srgbClr val="386546"/>
    <a:srgbClr val="318295"/>
    <a:srgbClr val="C7D4CB"/>
    <a:srgbClr val="F3EDE7"/>
    <a:srgbClr val="CCA49C"/>
    <a:srgbClr val="F2E2D2"/>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69" autoAdjust="0"/>
    <p:restoredTop sz="94660"/>
  </p:normalViewPr>
  <p:slideViewPr>
    <p:cSldViewPr snapToGrid="0">
      <p:cViewPr varScale="1">
        <p:scale>
          <a:sx n="89" d="100"/>
          <a:sy n="89" d="100"/>
        </p:scale>
        <p:origin x="108" y="37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11/24/2021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465385" y="2294954"/>
            <a:ext cx="9144000" cy="1569660"/>
          </a:xfrm>
          <a:prstGeom prst="rect">
            <a:avLst/>
          </a:prstGeom>
          <a:noFill/>
        </p:spPr>
        <p:txBody>
          <a:bodyPr wrap="square" rtlCol="0">
            <a:spAutoFit/>
          </a:bodyPr>
          <a:lstStyle/>
          <a:p>
            <a:pPr lvl="0" algn="ctr"/>
            <a:r>
              <a:rPr lang="en-US" sz="4800" dirty="0">
                <a:latin typeface="Century Gothic" panose="020B0502020202020204" pitchFamily="34" charset="0"/>
              </a:rPr>
              <a:t>Responding Critically </a:t>
            </a:r>
          </a:p>
          <a:p>
            <a:pPr lvl="0" algn="ctr"/>
            <a:r>
              <a:rPr lang="en-US" sz="4800" dirty="0">
                <a:latin typeface="Century Gothic" panose="020B0502020202020204" pitchFamily="34" charset="0"/>
              </a:rPr>
              <a:t>to Literature</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5" name="Group 14">
            <a:extLst>
              <a:ext uri="{FF2B5EF4-FFF2-40B4-BE49-F238E27FC236}">
                <a16:creationId xmlns:a16="http://schemas.microsoft.com/office/drawing/2014/main" id="{5ED42E76-E263-4B0F-8173-3F3DABBCB6B4}"/>
              </a:ext>
            </a:extLst>
          </p:cNvPr>
          <p:cNvGrpSpPr/>
          <p:nvPr/>
        </p:nvGrpSpPr>
        <p:grpSpPr>
          <a:xfrm>
            <a:off x="3079246" y="1610500"/>
            <a:ext cx="6115966" cy="2594889"/>
            <a:chOff x="365111" y="1821206"/>
            <a:chExt cx="8443025" cy="3298656"/>
          </a:xfrm>
          <a:solidFill>
            <a:srgbClr val="314C57"/>
          </a:solidFill>
        </p:grpSpPr>
        <p:grpSp>
          <p:nvGrpSpPr>
            <p:cNvPr id="16" name="Group 15">
              <a:extLst>
                <a:ext uri="{FF2B5EF4-FFF2-40B4-BE49-F238E27FC236}">
                  <a16:creationId xmlns:a16="http://schemas.microsoft.com/office/drawing/2014/main" id="{A88AE9BC-CE89-45BF-8A50-7B65FC82A667}"/>
                </a:ext>
              </a:extLst>
            </p:cNvPr>
            <p:cNvGrpSpPr/>
            <p:nvPr/>
          </p:nvGrpSpPr>
          <p:grpSpPr>
            <a:xfrm>
              <a:off x="365111" y="1821206"/>
              <a:ext cx="8443025" cy="3298656"/>
              <a:chOff x="365111" y="1821206"/>
              <a:chExt cx="8443025" cy="3298656"/>
            </a:xfrm>
            <a:grpFill/>
          </p:grpSpPr>
          <p:sp>
            <p:nvSpPr>
              <p:cNvPr id="20" name="Rectangle 19">
                <a:extLst>
                  <a:ext uri="{FF2B5EF4-FFF2-40B4-BE49-F238E27FC236}">
                    <a16:creationId xmlns:a16="http://schemas.microsoft.com/office/drawing/2014/main" id="{5E198BFD-3771-4DA3-8143-FABE2B6CC3D0}"/>
                  </a:ext>
                </a:extLst>
              </p:cNvPr>
              <p:cNvSpPr/>
              <p:nvPr/>
            </p:nvSpPr>
            <p:spPr>
              <a:xfrm>
                <a:off x="365111" y="1821206"/>
                <a:ext cx="4175760"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C0B18B37-BF14-4A41-9163-DDD857C8BCEF}"/>
                  </a:ext>
                </a:extLst>
              </p:cNvPr>
              <p:cNvSpPr/>
              <p:nvPr/>
            </p:nvSpPr>
            <p:spPr>
              <a:xfrm>
                <a:off x="4632375" y="1821207"/>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C35802BE-EE21-4F8E-B2EB-AB759EAA698B}"/>
                  </a:ext>
                </a:extLst>
              </p:cNvPr>
              <p:cNvSpPr/>
              <p:nvPr/>
            </p:nvSpPr>
            <p:spPr>
              <a:xfrm>
                <a:off x="3751901" y="3036198"/>
                <a:ext cx="1526704"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and</a:t>
                </a:r>
                <a:endParaRPr lang="en-US" sz="3200" b="1" dirty="0">
                  <a:solidFill>
                    <a:schemeClr val="bg1"/>
                  </a:solidFill>
                </a:endParaRPr>
              </a:p>
            </p:txBody>
          </p:sp>
        </p:grpSp>
        <p:sp>
          <p:nvSpPr>
            <p:cNvPr id="17" name="TextBox 16">
              <a:extLst>
                <a:ext uri="{FF2B5EF4-FFF2-40B4-BE49-F238E27FC236}">
                  <a16:creationId xmlns:a16="http://schemas.microsoft.com/office/drawing/2014/main" id="{8750B474-CF98-4319-88A5-E5081EDF8379}"/>
                </a:ext>
              </a:extLst>
            </p:cNvPr>
            <p:cNvSpPr txBox="1"/>
            <p:nvPr/>
          </p:nvSpPr>
          <p:spPr>
            <a:xfrm>
              <a:off x="1024318" y="2740506"/>
              <a:ext cx="2636079" cy="1263491"/>
            </a:xfrm>
            <a:prstGeom prst="rect">
              <a:avLst/>
            </a:prstGeom>
            <a:grpFill/>
          </p:spPr>
          <p:txBody>
            <a:bodyPr wrap="square" rtlCol="0" anchor="ctr">
              <a:spAutoFit/>
            </a:bodyPr>
            <a:lstStyle/>
            <a:p>
              <a:pPr marR="0" lvl="0" algn="ctr">
                <a:lnSpc>
                  <a:spcPct val="107000"/>
                </a:lnSpc>
                <a:spcBef>
                  <a:spcPts val="300"/>
                </a:spcBef>
                <a:spcAft>
                  <a:spcPts val="0"/>
                </a:spcAft>
                <a:buSzPts val="1000"/>
                <a:tabLst>
                  <a:tab pos="457200" algn="l"/>
                </a:tabLst>
              </a:pPr>
              <a:r>
                <a:rPr lang="en-US" sz="2800" b="1" dirty="0">
                  <a:solidFill>
                    <a:schemeClr val="bg1"/>
                  </a:solidFill>
                  <a:effectLst/>
                  <a:ea typeface="Times New Roman" panose="02020603050405020304" pitchFamily="18" charset="0"/>
                  <a:cs typeface="Times New Roman" panose="02020603050405020304" pitchFamily="18" charset="0"/>
                </a:rPr>
                <a:t>Literary Criticism</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7C8A5033-F8A8-4FE0-9EB0-6949E2A6AC5E}"/>
                </a:ext>
              </a:extLst>
            </p:cNvPr>
            <p:cNvSpPr txBox="1"/>
            <p:nvPr/>
          </p:nvSpPr>
          <p:spPr>
            <a:xfrm>
              <a:off x="5370109" y="2740506"/>
              <a:ext cx="3013214" cy="1263491"/>
            </a:xfrm>
            <a:prstGeom prst="rect">
              <a:avLst/>
            </a:prstGeom>
            <a:grpFill/>
          </p:spPr>
          <p:txBody>
            <a:bodyPr wrap="square" rtlCol="0" anchor="ctr">
              <a:spAutoFit/>
            </a:bodyPr>
            <a:lstStyle/>
            <a:p>
              <a:pPr marR="0" lvl="0" algn="ctr">
                <a:lnSpc>
                  <a:spcPct val="107000"/>
                </a:lnSpc>
                <a:spcBef>
                  <a:spcPts val="300"/>
                </a:spcBef>
                <a:spcAft>
                  <a:spcPts val="0"/>
                </a:spcAft>
                <a:buSzPts val="1000"/>
                <a:tabLst>
                  <a:tab pos="457200" algn="l"/>
                </a:tabLst>
              </a:pPr>
              <a:r>
                <a:rPr lang="en-US" sz="2800" b="1" dirty="0">
                  <a:solidFill>
                    <a:schemeClr val="bg1"/>
                  </a:solidFill>
                  <a:effectLst/>
                  <a:ea typeface="Times New Roman" panose="02020603050405020304" pitchFamily="18" charset="0"/>
                  <a:cs typeface="Arial" panose="020B0604020202020204" pitchFamily="34" charset="0"/>
                </a:rPr>
                <a:t>Literary Theory</a:t>
              </a:r>
              <a:endParaRPr lang="en-US" sz="2000" dirty="0">
                <a:solidFill>
                  <a:schemeClr val="bg1"/>
                </a:solidFill>
                <a:effectLst/>
                <a:ea typeface="Calibri" panose="020F0502020204030204" pitchFamily="34" charset="0"/>
                <a:cs typeface="Arial" panose="020B0604020202020204" pitchFamily="34" charset="0"/>
              </a:endParaRPr>
            </a:p>
          </p:txBody>
        </p:sp>
      </p:grpSp>
      <p:sp>
        <p:nvSpPr>
          <p:cNvPr id="18" name="TextBox 17">
            <a:extLst>
              <a:ext uri="{FF2B5EF4-FFF2-40B4-BE49-F238E27FC236}">
                <a16:creationId xmlns:a16="http://schemas.microsoft.com/office/drawing/2014/main" id="{3690A000-B511-4068-93D3-A3ABCE7BBFAF}"/>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Methods of Response</a:t>
            </a:r>
          </a:p>
        </p:txBody>
      </p:sp>
    </p:spTree>
    <p:extLst>
      <p:ext uri="{BB962C8B-B14F-4D97-AF65-F5344CB8AC3E}">
        <p14:creationId xmlns:p14="http://schemas.microsoft.com/office/powerpoint/2010/main" val="40379042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1" name="Group 10"/>
          <p:cNvGrpSpPr/>
          <p:nvPr/>
        </p:nvGrpSpPr>
        <p:grpSpPr>
          <a:xfrm>
            <a:off x="7692406" y="2838382"/>
            <a:ext cx="2080340" cy="2002058"/>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Box 12"/>
            <p:cNvSpPr txBox="1"/>
            <p:nvPr/>
          </p:nvSpPr>
          <p:spPr>
            <a:xfrm>
              <a:off x="6122276" y="1822917"/>
              <a:ext cx="1664514" cy="1467460"/>
            </a:xfrm>
            <a:prstGeom prst="rect">
              <a:avLst/>
            </a:prstGeom>
            <a:grpFill/>
          </p:spPr>
          <p:txBody>
            <a:bodyPr wrap="square" rtlCol="0" anchor="ctr">
              <a:spAutoFit/>
            </a:bodyPr>
            <a:lstStyle/>
            <a:p>
              <a:pPr algn="ctr"/>
              <a:r>
                <a:rPr lang="en-US" sz="2000" b="1" dirty="0">
                  <a:solidFill>
                    <a:schemeClr val="bg1"/>
                  </a:solidFill>
                </a:rPr>
                <a:t>Reader-Response</a:t>
              </a:r>
            </a:p>
            <a:p>
              <a:pPr algn="ctr"/>
              <a:r>
                <a:rPr lang="en-US" dirty="0">
                  <a:solidFill>
                    <a:schemeClr val="bg1"/>
                  </a:solidFill>
                </a:rPr>
                <a:t>Considers how a reader experiences a text</a:t>
              </a:r>
            </a:p>
          </p:txBody>
        </p:sp>
      </p:grpSp>
      <p:grpSp>
        <p:nvGrpSpPr>
          <p:cNvPr id="17" name="Group 16"/>
          <p:cNvGrpSpPr/>
          <p:nvPr/>
        </p:nvGrpSpPr>
        <p:grpSpPr>
          <a:xfrm>
            <a:off x="2419256" y="2838382"/>
            <a:ext cx="2080340" cy="2002059"/>
            <a:chOff x="3531827" y="2654604"/>
            <a:chExt cx="2080340" cy="1617913"/>
          </a:xfrm>
          <a:solidFill>
            <a:srgbClr val="627981"/>
          </a:solidFill>
        </p:grpSpPr>
        <p:sp>
          <p:nvSpPr>
            <p:cNvPr id="18" name="Rectangle 17"/>
            <p:cNvSpPr/>
            <p:nvPr/>
          </p:nvSpPr>
          <p:spPr>
            <a:xfrm>
              <a:off x="3531827" y="2654604"/>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9" name="TextBox 18"/>
            <p:cNvSpPr txBox="1"/>
            <p:nvPr/>
          </p:nvSpPr>
          <p:spPr>
            <a:xfrm>
              <a:off x="3556296" y="2733729"/>
              <a:ext cx="2031402" cy="994887"/>
            </a:xfrm>
            <a:prstGeom prst="rect">
              <a:avLst/>
            </a:prstGeom>
            <a:grpFill/>
          </p:spPr>
          <p:txBody>
            <a:bodyPr wrap="square" rtlCol="0" anchor="ctr">
              <a:spAutoFit/>
            </a:bodyPr>
            <a:lstStyle/>
            <a:p>
              <a:pPr algn="ctr"/>
              <a:r>
                <a:rPr lang="en-US" sz="2000" b="1" dirty="0">
                  <a:solidFill>
                    <a:schemeClr val="bg1"/>
                  </a:solidFill>
                </a:rPr>
                <a:t>Biographical</a:t>
              </a:r>
            </a:p>
            <a:p>
              <a:pPr algn="ctr"/>
              <a:r>
                <a:rPr lang="en-US" dirty="0">
                  <a:solidFill>
                    <a:schemeClr val="bg1"/>
                  </a:solidFill>
                </a:rPr>
                <a:t>Considers the author’s life and/or intentions</a:t>
              </a:r>
              <a:endParaRPr lang="en-US" sz="1600" dirty="0">
                <a:solidFill>
                  <a:schemeClr val="bg1"/>
                </a:solidFill>
              </a:endParaRPr>
            </a:p>
          </p:txBody>
        </p:sp>
      </p:grpSp>
      <p:sp>
        <p:nvSpPr>
          <p:cNvPr id="27" name="TextBox 26">
            <a:extLst>
              <a:ext uri="{FF2B5EF4-FFF2-40B4-BE49-F238E27FC236}">
                <a16:creationId xmlns:a16="http://schemas.microsoft.com/office/drawing/2014/main" id="{B5647FF3-3C9B-48C6-85B8-921B95BFC76D}"/>
              </a:ext>
            </a:extLst>
          </p:cNvPr>
          <p:cNvSpPr txBox="1"/>
          <p:nvPr/>
        </p:nvSpPr>
        <p:spPr>
          <a:xfrm>
            <a:off x="2064124" y="1366175"/>
            <a:ext cx="8058154" cy="1297791"/>
          </a:xfrm>
          <a:prstGeom prst="rect">
            <a:avLst/>
          </a:prstGeom>
          <a:solidFill>
            <a:srgbClr val="314C57"/>
          </a:solidFill>
        </p:spPr>
        <p:txBody>
          <a:bodyPr wrap="square" rtlCol="0">
            <a:spAutoFit/>
          </a:bodyPr>
          <a:lstStyle/>
          <a:p>
            <a:pPr marL="114300" marR="114300" algn="l">
              <a:lnSpc>
                <a:spcPts val="1920"/>
              </a:lnSpc>
              <a:spcBef>
                <a:spcPts val="300"/>
              </a:spcBef>
              <a:spcAft>
                <a:spcPts val="1500"/>
              </a:spcAft>
            </a:pPr>
            <a:r>
              <a:rPr lang="en-US" sz="2000" b="1" i="0" dirty="0">
                <a:solidFill>
                  <a:schemeClr val="bg1"/>
                </a:solidFill>
                <a:effectLst/>
                <a:ea typeface="Times New Roman" panose="02020603050405020304" pitchFamily="18" charset="0"/>
              </a:rPr>
              <a:t>Literary criticism</a:t>
            </a:r>
            <a:r>
              <a:rPr lang="en-US" sz="2000" dirty="0">
                <a:solidFill>
                  <a:schemeClr val="bg1"/>
                </a:solidFill>
                <a:effectLst/>
                <a:ea typeface="Times New Roman" panose="02020603050405020304" pitchFamily="18" charset="0"/>
              </a:rPr>
              <a:t> is the process of closely examining a work of literature and its parts, with the added layer of forming meaningful opinions and interpretations. </a:t>
            </a:r>
          </a:p>
          <a:p>
            <a:pPr marL="114300" marR="114300" algn="ctr">
              <a:lnSpc>
                <a:spcPts val="1920"/>
              </a:lnSpc>
              <a:spcBef>
                <a:spcPts val="300"/>
              </a:spcBef>
              <a:spcAft>
                <a:spcPts val="1500"/>
              </a:spcAft>
            </a:pPr>
            <a:r>
              <a:rPr lang="en-US" sz="2000" dirty="0">
                <a:solidFill>
                  <a:schemeClr val="bg1"/>
                </a:solidFill>
                <a:ea typeface="Times New Roman" panose="02020603050405020304" pitchFamily="18" charset="0"/>
              </a:rPr>
              <a:t>Three </a:t>
            </a:r>
            <a:r>
              <a:rPr lang="en-US" sz="2000" dirty="0">
                <a:solidFill>
                  <a:schemeClr val="bg1"/>
                </a:solidFill>
                <a:effectLst/>
                <a:ea typeface="Times New Roman" panose="02020603050405020304" pitchFamily="18" charset="0"/>
              </a:rPr>
              <a:t>of the most common types of literary criticism:</a:t>
            </a:r>
          </a:p>
        </p:txBody>
      </p:sp>
      <p:grpSp>
        <p:nvGrpSpPr>
          <p:cNvPr id="34" name="Group 33">
            <a:extLst>
              <a:ext uri="{FF2B5EF4-FFF2-40B4-BE49-F238E27FC236}">
                <a16:creationId xmlns:a16="http://schemas.microsoft.com/office/drawing/2014/main" id="{72501EB5-B2C0-4384-A83F-EF0EC7F3E080}"/>
              </a:ext>
            </a:extLst>
          </p:cNvPr>
          <p:cNvGrpSpPr/>
          <p:nvPr/>
        </p:nvGrpSpPr>
        <p:grpSpPr>
          <a:xfrm>
            <a:off x="5053031" y="2838382"/>
            <a:ext cx="2080340" cy="2002058"/>
            <a:chOff x="1149290" y="3617528"/>
            <a:chExt cx="2080340" cy="1617913"/>
          </a:xfrm>
          <a:solidFill>
            <a:srgbClr val="627981"/>
          </a:solidFill>
        </p:grpSpPr>
        <p:sp>
          <p:nvSpPr>
            <p:cNvPr id="35" name="Rectangle 34">
              <a:extLst>
                <a:ext uri="{FF2B5EF4-FFF2-40B4-BE49-F238E27FC236}">
                  <a16:creationId xmlns:a16="http://schemas.microsoft.com/office/drawing/2014/main" id="{0DB313CC-4EA1-4A2C-A7C6-0A781590F55B}"/>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6" name="TextBox 35">
              <a:extLst>
                <a:ext uri="{FF2B5EF4-FFF2-40B4-BE49-F238E27FC236}">
                  <a16:creationId xmlns:a16="http://schemas.microsoft.com/office/drawing/2014/main" id="{7520B9AD-F7A2-4138-B169-77593D800AB5}"/>
                </a:ext>
              </a:extLst>
            </p:cNvPr>
            <p:cNvSpPr txBox="1"/>
            <p:nvPr/>
          </p:nvSpPr>
          <p:spPr>
            <a:xfrm>
              <a:off x="1160468" y="3692755"/>
              <a:ext cx="2069162" cy="994887"/>
            </a:xfrm>
            <a:prstGeom prst="rect">
              <a:avLst/>
            </a:prstGeom>
            <a:grpFill/>
          </p:spPr>
          <p:txBody>
            <a:bodyPr wrap="square" rtlCol="0" anchor="ctr">
              <a:spAutoFit/>
            </a:bodyPr>
            <a:lstStyle/>
            <a:p>
              <a:pPr algn="ctr"/>
              <a:r>
                <a:rPr lang="en-US" sz="2000" b="1" dirty="0">
                  <a:solidFill>
                    <a:schemeClr val="bg1"/>
                  </a:solidFill>
                </a:rPr>
                <a:t>Historical </a:t>
              </a:r>
            </a:p>
            <a:p>
              <a:pPr algn="ctr"/>
              <a:r>
                <a:rPr lang="en-US" dirty="0">
                  <a:solidFill>
                    <a:schemeClr val="bg1"/>
                  </a:solidFill>
                </a:rPr>
                <a:t>Considers a text’s historical and social context</a:t>
              </a:r>
            </a:p>
          </p:txBody>
        </p:sp>
      </p:grpSp>
      <p:sp>
        <p:nvSpPr>
          <p:cNvPr id="16" name="TextBox 15">
            <a:extLst>
              <a:ext uri="{FF2B5EF4-FFF2-40B4-BE49-F238E27FC236}">
                <a16:creationId xmlns:a16="http://schemas.microsoft.com/office/drawing/2014/main" id="{5B0C4593-708B-4CAC-8BA7-CEEC8059B3BE}"/>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Literary Criticism</a:t>
            </a:r>
          </a:p>
        </p:txBody>
      </p:sp>
    </p:spTree>
    <p:extLst>
      <p:ext uri="{BB962C8B-B14F-4D97-AF65-F5344CB8AC3E}">
        <p14:creationId xmlns:p14="http://schemas.microsoft.com/office/powerpoint/2010/main" val="8342787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2130767" y="4336012"/>
            <a:ext cx="7930457" cy="1046440"/>
          </a:xfrm>
          <a:prstGeom prst="rect">
            <a:avLst/>
          </a:prstGeom>
          <a:solidFill>
            <a:srgbClr val="314C57"/>
          </a:solidFill>
        </p:spPr>
        <p:txBody>
          <a:bodyPr wrap="square" rtlCol="0" anchor="ctr">
            <a:spAutoFit/>
          </a:bodyPr>
          <a:lstStyle/>
          <a:p>
            <a:r>
              <a:rPr lang="en-US" sz="2000" dirty="0">
                <a:solidFill>
                  <a:schemeClr val="bg1"/>
                </a:solidFill>
              </a:rPr>
              <a:t>Critical Race </a:t>
            </a:r>
            <a:r>
              <a:rPr lang="en-US" sz="1400" dirty="0">
                <a:solidFill>
                  <a:schemeClr val="bg1"/>
                </a:solidFill>
                <a:cs typeface="Arial" panose="020B0604020202020204" pitchFamily="34" charset="0"/>
              </a:rPr>
              <a:t>theory approaches literature by </a:t>
            </a:r>
            <a:r>
              <a:rPr lang="en-US" sz="1400" dirty="0">
                <a:solidFill>
                  <a:schemeClr val="bg1"/>
                </a:solidFill>
                <a:effectLst/>
                <a:ea typeface="Times New Roman" panose="02020603050405020304" pitchFamily="18" charset="0"/>
                <a:cs typeface="Arial" panose="020B0604020202020204" pitchFamily="34" charset="0"/>
              </a:rPr>
              <a:t>examining race, ethnicity, and racism. Initially, critics focused on the historical oppression of African Americans in the United States, but smaller subgroups have formed that emphasize the experiences of other ethnicities, including Latinx, Native American, and Asian American.</a:t>
            </a:r>
            <a:endParaRPr lang="en-US" sz="1400" dirty="0">
              <a:solidFill>
                <a:schemeClr val="bg1"/>
              </a:solidFill>
              <a:effectLst/>
              <a:ea typeface="Calibri" panose="020F0502020204030204" pitchFamily="34" charset="0"/>
              <a:cs typeface="Arial" panose="020B0604020202020204" pitchFamily="34" charset="0"/>
            </a:endParaRPr>
          </a:p>
        </p:txBody>
      </p:sp>
      <p:sp>
        <p:nvSpPr>
          <p:cNvPr id="19" name="TextBox 18"/>
          <p:cNvSpPr txBox="1"/>
          <p:nvPr/>
        </p:nvSpPr>
        <p:spPr>
          <a:xfrm>
            <a:off x="2130767" y="2258094"/>
            <a:ext cx="7930453" cy="1077218"/>
          </a:xfrm>
          <a:prstGeom prst="rect">
            <a:avLst/>
          </a:prstGeom>
          <a:solidFill>
            <a:srgbClr val="314C57"/>
          </a:solidFill>
        </p:spPr>
        <p:txBody>
          <a:bodyPr wrap="square" rtlCol="0" anchor="ctr">
            <a:spAutoFit/>
          </a:bodyPr>
          <a:lstStyle/>
          <a:p>
            <a:r>
              <a:rPr lang="en-US" sz="2000" dirty="0">
                <a:solidFill>
                  <a:schemeClr val="bg1"/>
                </a:solidFill>
              </a:rPr>
              <a:t>Psychoanalytic</a:t>
            </a:r>
            <a:r>
              <a:rPr lang="en-US" sz="2200" dirty="0">
                <a:solidFill>
                  <a:schemeClr val="bg1"/>
                </a:solidFill>
              </a:rPr>
              <a:t> </a:t>
            </a:r>
            <a:r>
              <a:rPr lang="en-US" sz="1400" dirty="0">
                <a:solidFill>
                  <a:schemeClr val="bg1"/>
                </a:solidFill>
                <a:effectLst/>
                <a:ea typeface="Times New Roman" panose="02020603050405020304" pitchFamily="18" charset="0"/>
                <a:cs typeface="Times New Roman" panose="02020603050405020304" pitchFamily="18" charset="0"/>
              </a:rPr>
              <a:t>theory assumes that literature is an expression of the author's psychological state. Psychoanalytic criticism was shaped by the work of Austrian neurologist Sigmund Freud. Freud emphasized the idea that a person's dreams, thoughts, and behavior are influenced by unconscious desires, fears, and needs.</a:t>
            </a:r>
            <a:endParaRPr lang="en-US" sz="1200" dirty="0">
              <a:solidFill>
                <a:schemeClr val="bg1"/>
              </a:solidFill>
              <a:effectLst/>
              <a:ea typeface="Calibri" panose="020F050202020403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B5647FF3-3C9B-48C6-85B8-921B95BFC76D}"/>
              </a:ext>
            </a:extLst>
          </p:cNvPr>
          <p:cNvSpPr txBox="1"/>
          <p:nvPr/>
        </p:nvSpPr>
        <p:spPr>
          <a:xfrm>
            <a:off x="1881181" y="1183114"/>
            <a:ext cx="8429624" cy="1054135"/>
          </a:xfrm>
          <a:prstGeom prst="rect">
            <a:avLst/>
          </a:prstGeom>
          <a:solidFill>
            <a:srgbClr val="627981"/>
          </a:solidFill>
        </p:spPr>
        <p:txBody>
          <a:bodyPr wrap="square" rtlCol="0">
            <a:spAutoFit/>
          </a:bodyPr>
          <a:lstStyle/>
          <a:p>
            <a:pPr marL="114300" marR="114300">
              <a:lnSpc>
                <a:spcPts val="1920"/>
              </a:lnSpc>
              <a:spcBef>
                <a:spcPts val="300"/>
              </a:spcBef>
              <a:spcAft>
                <a:spcPts val="1500"/>
              </a:spcAft>
            </a:pPr>
            <a:r>
              <a:rPr lang="en-US" sz="1800" dirty="0">
                <a:solidFill>
                  <a:schemeClr val="bg1"/>
                </a:solidFill>
                <a:effectLst/>
                <a:ea typeface="Times New Roman" panose="02020603050405020304" pitchFamily="18" charset="0"/>
              </a:rPr>
              <a:t>A </a:t>
            </a:r>
            <a:r>
              <a:rPr lang="en-US" sz="1800" b="1" dirty="0">
                <a:solidFill>
                  <a:schemeClr val="bg1"/>
                </a:solidFill>
                <a:effectLst/>
                <a:ea typeface="Times New Roman" panose="02020603050405020304" pitchFamily="18" charset="0"/>
              </a:rPr>
              <a:t>literary theory</a:t>
            </a:r>
            <a:r>
              <a:rPr lang="en-US" sz="1800" dirty="0">
                <a:solidFill>
                  <a:schemeClr val="bg1"/>
                </a:solidFill>
                <a:effectLst/>
                <a:ea typeface="Times New Roman" panose="02020603050405020304" pitchFamily="18" charset="0"/>
              </a:rPr>
              <a:t> is a group of ideas organized around certain assumptions and used to interpret texts. </a:t>
            </a:r>
          </a:p>
          <a:p>
            <a:pPr marL="114300" marR="114300" algn="ctr">
              <a:lnSpc>
                <a:spcPts val="1920"/>
              </a:lnSpc>
              <a:spcBef>
                <a:spcPts val="300"/>
              </a:spcBef>
              <a:spcAft>
                <a:spcPts val="1500"/>
              </a:spcAft>
            </a:pPr>
            <a:r>
              <a:rPr lang="en-US" sz="1600" dirty="0">
                <a:solidFill>
                  <a:schemeClr val="bg1"/>
                </a:solidFill>
                <a:effectLst/>
                <a:ea typeface="Calibri" panose="020F0502020204030204" pitchFamily="34" charset="0"/>
                <a:cs typeface="Times New Roman" panose="02020603050405020304" pitchFamily="18" charset="0"/>
              </a:rPr>
              <a:t>A few examples of established theories include:</a:t>
            </a:r>
          </a:p>
        </p:txBody>
      </p:sp>
      <p:grpSp>
        <p:nvGrpSpPr>
          <p:cNvPr id="34" name="Group 33">
            <a:extLst>
              <a:ext uri="{FF2B5EF4-FFF2-40B4-BE49-F238E27FC236}">
                <a16:creationId xmlns:a16="http://schemas.microsoft.com/office/drawing/2014/main" id="{72501EB5-B2C0-4384-A83F-EF0EC7F3E080}"/>
              </a:ext>
            </a:extLst>
          </p:cNvPr>
          <p:cNvGrpSpPr/>
          <p:nvPr/>
        </p:nvGrpSpPr>
        <p:grpSpPr>
          <a:xfrm>
            <a:off x="2130767" y="3302045"/>
            <a:ext cx="7930457" cy="1046440"/>
            <a:chOff x="1149290" y="3394420"/>
            <a:chExt cx="2080341" cy="2681793"/>
          </a:xfrm>
          <a:solidFill>
            <a:srgbClr val="627981"/>
          </a:solidFill>
        </p:grpSpPr>
        <p:sp>
          <p:nvSpPr>
            <p:cNvPr id="35" name="Rectangle 34">
              <a:extLst>
                <a:ext uri="{FF2B5EF4-FFF2-40B4-BE49-F238E27FC236}">
                  <a16:creationId xmlns:a16="http://schemas.microsoft.com/office/drawing/2014/main" id="{0DB313CC-4EA1-4A2C-A7C6-0A781590F55B}"/>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6" name="TextBox 35">
              <a:extLst>
                <a:ext uri="{FF2B5EF4-FFF2-40B4-BE49-F238E27FC236}">
                  <a16:creationId xmlns:a16="http://schemas.microsoft.com/office/drawing/2014/main" id="{7520B9AD-F7A2-4138-B169-77593D800AB5}"/>
                </a:ext>
              </a:extLst>
            </p:cNvPr>
            <p:cNvSpPr txBox="1"/>
            <p:nvPr/>
          </p:nvSpPr>
          <p:spPr>
            <a:xfrm>
              <a:off x="1149290" y="3394420"/>
              <a:ext cx="2080341" cy="2681793"/>
            </a:xfrm>
            <a:prstGeom prst="rect">
              <a:avLst/>
            </a:prstGeom>
            <a:grpFill/>
          </p:spPr>
          <p:txBody>
            <a:bodyPr wrap="square" rtlCol="0" anchor="ctr">
              <a:spAutoFit/>
            </a:bodyPr>
            <a:lstStyle/>
            <a:p>
              <a:r>
                <a:rPr lang="en-US" sz="2000" dirty="0">
                  <a:solidFill>
                    <a:schemeClr val="bg1"/>
                  </a:solidFill>
                </a:rPr>
                <a:t>Gender/Queer </a:t>
              </a:r>
              <a:r>
                <a:rPr lang="en-US" sz="1400" dirty="0">
                  <a:solidFill>
                    <a:schemeClr val="bg1"/>
                  </a:solidFill>
                  <a:cs typeface="Arial" panose="020B0604020202020204" pitchFamily="34" charset="0"/>
                </a:rPr>
                <a:t>theory</a:t>
              </a:r>
              <a:r>
                <a:rPr lang="en-US" sz="1400" dirty="0">
                  <a:solidFill>
                    <a:schemeClr val="bg1"/>
                  </a:solidFill>
                </a:rPr>
                <a:t> </a:t>
              </a:r>
              <a:r>
                <a:rPr lang="en-US" sz="1400" dirty="0">
                  <a:solidFill>
                    <a:schemeClr val="bg1"/>
                  </a:solidFill>
                  <a:effectLst/>
                  <a:ea typeface="Times New Roman" panose="02020603050405020304" pitchFamily="18" charset="0"/>
                  <a:cs typeface="Arial" panose="020B0604020202020204" pitchFamily="34" charset="0"/>
                </a:rPr>
                <a:t>focuses on gender and sexuality in literature, especially the historical and cultural treatment of marginalized groups of people. The predecessor was feminist theory. However, while feminist theory tends to emphasize the oppression and exclusion of women in a male-dominated society, gender/queer theory is interested in nonbinary gender and sexuality.</a:t>
              </a:r>
              <a:endParaRPr lang="en-US" sz="1400" dirty="0">
                <a:solidFill>
                  <a:schemeClr val="bg1"/>
                </a:solidFill>
                <a:effectLst/>
                <a:ea typeface="Calibri" panose="020F0502020204030204" pitchFamily="34" charset="0"/>
                <a:cs typeface="Arial" panose="020B0604020202020204" pitchFamily="34" charset="0"/>
              </a:endParaRPr>
            </a:p>
          </p:txBody>
        </p:sp>
      </p:grpSp>
      <p:sp>
        <p:nvSpPr>
          <p:cNvPr id="22" name="TextBox 21">
            <a:extLst>
              <a:ext uri="{FF2B5EF4-FFF2-40B4-BE49-F238E27FC236}">
                <a16:creationId xmlns:a16="http://schemas.microsoft.com/office/drawing/2014/main" id="{C0E52B1C-6239-43B4-A19B-897DF49B973B}"/>
              </a:ext>
            </a:extLst>
          </p:cNvPr>
          <p:cNvSpPr txBox="1"/>
          <p:nvPr/>
        </p:nvSpPr>
        <p:spPr>
          <a:xfrm>
            <a:off x="2130763" y="5349185"/>
            <a:ext cx="7930457" cy="1077218"/>
          </a:xfrm>
          <a:prstGeom prst="rect">
            <a:avLst/>
          </a:prstGeom>
          <a:solidFill>
            <a:srgbClr val="627981"/>
          </a:solidFill>
        </p:spPr>
        <p:txBody>
          <a:bodyPr wrap="square" rtlCol="0" anchor="ctr">
            <a:spAutoFit/>
          </a:bodyPr>
          <a:lstStyle/>
          <a:p>
            <a:r>
              <a:rPr lang="en-US" sz="2000" dirty="0">
                <a:solidFill>
                  <a:schemeClr val="bg1"/>
                </a:solidFill>
              </a:rPr>
              <a:t>Postcolonial</a:t>
            </a:r>
            <a:r>
              <a:rPr lang="en-US" sz="2200" dirty="0">
                <a:solidFill>
                  <a:schemeClr val="bg1"/>
                </a:solidFill>
              </a:rPr>
              <a:t> </a:t>
            </a:r>
            <a:r>
              <a:rPr lang="en-US" sz="1400" dirty="0">
                <a:solidFill>
                  <a:schemeClr val="bg1"/>
                </a:solidFill>
                <a:effectLst/>
                <a:ea typeface="Times New Roman" panose="02020603050405020304" pitchFamily="18" charset="0"/>
                <a:cs typeface="Arial" panose="020B0604020202020204" pitchFamily="34" charset="0"/>
              </a:rPr>
              <a:t>theory considers how literature is shaped by the practice of colonization when one culture forcefully imposes itself on another. Therefore, postcolonial critics are interested in literature that explores power, culture, and economics, as well as the complex relationship between the colonized and the colonizer.</a:t>
            </a:r>
            <a:endParaRPr lang="en-US" sz="1400" dirty="0">
              <a:solidFill>
                <a:schemeClr val="bg1"/>
              </a:solidFill>
            </a:endParaRPr>
          </a:p>
        </p:txBody>
      </p:sp>
      <p:sp>
        <p:nvSpPr>
          <p:cNvPr id="23" name="TextBox 22">
            <a:extLst>
              <a:ext uri="{FF2B5EF4-FFF2-40B4-BE49-F238E27FC236}">
                <a16:creationId xmlns:a16="http://schemas.microsoft.com/office/drawing/2014/main" id="{720375C8-8A7C-41DF-A412-0054F12B215F}"/>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Literary Theory</a:t>
            </a:r>
          </a:p>
        </p:txBody>
      </p:sp>
    </p:spTree>
    <p:extLst>
      <p:ext uri="{BB962C8B-B14F-4D97-AF65-F5344CB8AC3E}">
        <p14:creationId xmlns:p14="http://schemas.microsoft.com/office/powerpoint/2010/main" val="31323227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130173"/>
            <a:ext cx="9144003" cy="6491023"/>
            <a:chOff x="-3" y="304737"/>
            <a:chExt cx="9144003" cy="6491023"/>
          </a:xfrm>
        </p:grpSpPr>
        <p:sp>
          <p:nvSpPr>
            <p:cNvPr id="26" name="TextBox 25"/>
            <p:cNvSpPr txBox="1"/>
            <p:nvPr/>
          </p:nvSpPr>
          <p:spPr>
            <a:xfrm>
              <a:off x="-3" y="304737"/>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 Synthesis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341780"/>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686002" y="1965555"/>
            <a:ext cx="8819994" cy="3609130"/>
          </a:xfrm>
          <a:prstGeom prst="rect">
            <a:avLst/>
          </a:prstGeom>
          <a:solidFill>
            <a:srgbClr val="314C57"/>
          </a:solidFill>
        </p:spPr>
        <p:txBody>
          <a:bodyPr wrap="square" rtlCol="0" anchor="ctr">
            <a:spAutoFit/>
          </a:bodyPr>
          <a:lstStyle/>
          <a:p>
            <a:pPr>
              <a:lnSpc>
                <a:spcPct val="150000"/>
              </a:lnSpc>
            </a:pPr>
            <a:r>
              <a:rPr lang="en-US" sz="1800" dirty="0">
                <a:solidFill>
                  <a:schemeClr val="bg1"/>
                </a:solidFill>
                <a:effectLst/>
                <a:ea typeface="Times New Roman" panose="02020603050405020304" pitchFamily="18" charset="0"/>
              </a:rPr>
              <a:t>Crafting a response involves taking all the information you’ve gathered by analyzing and thinking critically about a work of literature and performing synthesis to communicate a unified, consistent message.</a:t>
            </a:r>
          </a:p>
          <a:p>
            <a:pPr>
              <a:lnSpc>
                <a:spcPct val="150000"/>
              </a:lnSpc>
            </a:pPr>
            <a:endParaRPr lang="en-US" sz="1400" dirty="0">
              <a:solidFill>
                <a:schemeClr val="bg1"/>
              </a:solidFill>
              <a:effectLst/>
              <a:ea typeface="Times New Roman" panose="02020603050405020304" pitchFamily="18" charset="0"/>
            </a:endParaRPr>
          </a:p>
          <a:p>
            <a:pPr marL="400050" marR="114300" indent="-285750">
              <a:lnSpc>
                <a:spcPts val="1920"/>
              </a:lnSpc>
              <a:spcBef>
                <a:spcPts val="300"/>
              </a:spcBef>
              <a:spcAft>
                <a:spcPts val="1500"/>
              </a:spcAft>
              <a:buFont typeface="Arial" panose="020B0604020202020204" pitchFamily="34" charset="0"/>
              <a:buChar char="•"/>
            </a:pPr>
            <a:r>
              <a:rPr lang="en-US" dirty="0">
                <a:solidFill>
                  <a:schemeClr val="bg1"/>
                </a:solidFill>
                <a:effectLst/>
                <a:ea typeface="Times New Roman" panose="02020603050405020304" pitchFamily="18" charset="0"/>
                <a:cs typeface="Arial" panose="020B0604020202020204" pitchFamily="34" charset="0"/>
              </a:rPr>
              <a:t>Literary criticism and theory are primarily methods for reading literature and generating ideas. However, to write a response, you need to guide and focus those ideas. </a:t>
            </a:r>
          </a:p>
          <a:p>
            <a:pPr marL="400050" marR="114300" indent="-285750">
              <a:lnSpc>
                <a:spcPts val="1920"/>
              </a:lnSpc>
              <a:spcBef>
                <a:spcPts val="300"/>
              </a:spcBef>
              <a:spcAft>
                <a:spcPts val="1500"/>
              </a:spcAft>
              <a:buFont typeface="Arial" panose="020B0604020202020204" pitchFamily="34" charset="0"/>
              <a:buChar char="•"/>
            </a:pPr>
            <a:r>
              <a:rPr lang="en-US" dirty="0">
                <a:solidFill>
                  <a:schemeClr val="bg1"/>
                </a:solidFill>
                <a:effectLst/>
                <a:ea typeface="Times New Roman" panose="02020603050405020304" pitchFamily="18" charset="0"/>
                <a:cs typeface="Arial" panose="020B0604020202020204" pitchFamily="34" charset="0"/>
              </a:rPr>
              <a:t>Choosing an approach for your response is like using a funnel to pour a large bucket of water into a smaller container.</a:t>
            </a:r>
            <a:endParaRPr lang="en-US" dirty="0">
              <a:solidFill>
                <a:schemeClr val="bg1"/>
              </a:solidFill>
              <a:effectLst/>
              <a:ea typeface="Calibri" panose="020F0502020204030204" pitchFamily="34" charset="0"/>
              <a:cs typeface="Arial" panose="020B0604020202020204" pitchFamily="34" charset="0"/>
            </a:endParaRPr>
          </a:p>
          <a:p>
            <a:pPr marL="114300" marR="114300">
              <a:lnSpc>
                <a:spcPts val="1920"/>
              </a:lnSpc>
              <a:spcBef>
                <a:spcPts val="300"/>
              </a:spcBef>
              <a:spcAft>
                <a:spcPts val="1500"/>
              </a:spcAft>
            </a:pPr>
            <a:r>
              <a:rPr lang="en-US" sz="1400" b="1" dirty="0">
                <a:solidFill>
                  <a:schemeClr val="bg1"/>
                </a:solidFill>
                <a:latin typeface="Arial" panose="020B0604020202020204" pitchFamily="34" charset="0"/>
                <a:ea typeface="Times New Roman" panose="02020603050405020304" pitchFamily="18" charset="0"/>
                <a:cs typeface="Arial" panose="020B0604020202020204" pitchFamily="34" charset="0"/>
              </a:rPr>
              <a:t>	</a:t>
            </a:r>
            <a:endParaRPr lang="en-US" sz="22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22245"/>
            <a:ext cx="9144000" cy="6498951"/>
            <a:chOff x="0" y="296809"/>
            <a:chExt cx="9144000" cy="6498951"/>
          </a:xfrm>
        </p:grpSpPr>
        <p:sp>
          <p:nvSpPr>
            <p:cNvPr id="26" name="TextBox 25"/>
            <p:cNvSpPr txBox="1"/>
            <p:nvPr/>
          </p:nvSpPr>
          <p:spPr>
            <a:xfrm>
              <a:off x="0" y="296809"/>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Choose an Approach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8" y="1248062"/>
            <a:ext cx="9273061"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50531" y="1545750"/>
            <a:ext cx="8819994" cy="3947043"/>
          </a:xfrm>
          <a:prstGeom prst="rect">
            <a:avLst/>
          </a:prstGeom>
          <a:solidFill>
            <a:srgbClr val="314C57"/>
          </a:solidFill>
        </p:spPr>
        <p:txBody>
          <a:bodyPr wrap="square" rtlCol="0" anchor="ctr">
            <a:spAutoFit/>
          </a:bodyPr>
          <a:lstStyle/>
          <a:p>
            <a:pPr marL="114300" marR="114300">
              <a:lnSpc>
                <a:spcPts val="1920"/>
              </a:lnSpc>
              <a:spcBef>
                <a:spcPts val="300"/>
              </a:spcBef>
              <a:spcAft>
                <a:spcPts val="1500"/>
              </a:spcAft>
            </a:pPr>
            <a:r>
              <a:rPr lang="en-US" dirty="0">
                <a:solidFill>
                  <a:schemeClr val="bg1"/>
                </a:solidFill>
                <a:ea typeface="Times New Roman" panose="02020603050405020304" pitchFamily="18" charset="0"/>
                <a:cs typeface="Arial" panose="020B0604020202020204" pitchFamily="34" charset="0"/>
              </a:rPr>
              <a:t>The f</a:t>
            </a:r>
            <a:r>
              <a:rPr lang="en-US" dirty="0">
                <a:solidFill>
                  <a:schemeClr val="bg1"/>
                </a:solidFill>
                <a:effectLst/>
                <a:ea typeface="Times New Roman" panose="02020603050405020304" pitchFamily="18" charset="0"/>
                <a:cs typeface="Arial" panose="020B0604020202020204" pitchFamily="34" charset="0"/>
              </a:rPr>
              <a:t>ollowing are several common approaches, which you can use individually or in combination</a:t>
            </a:r>
            <a:r>
              <a:rPr lang="en-US" dirty="0">
                <a:solidFill>
                  <a:schemeClr val="bg1"/>
                </a:solidFill>
                <a:ea typeface="Times New Roman" panose="02020603050405020304" pitchFamily="18" charset="0"/>
                <a:cs typeface="Arial" panose="020B0604020202020204" pitchFamily="34" charset="0"/>
              </a:rPr>
              <a:t>:</a:t>
            </a:r>
            <a:endParaRPr lang="en-US" dirty="0">
              <a:solidFill>
                <a:schemeClr val="bg1"/>
              </a:solidFill>
              <a:effectLst/>
              <a:ea typeface="Times New Roman" panose="02020603050405020304" pitchFamily="18" charset="0"/>
              <a:cs typeface="Arial" panose="020B0604020202020204" pitchFamily="34" charset="0"/>
            </a:endParaRPr>
          </a:p>
          <a:p>
            <a:pPr marL="114300" marR="114300">
              <a:lnSpc>
                <a:spcPts val="1920"/>
              </a:lnSpc>
              <a:spcBef>
                <a:spcPts val="300"/>
              </a:spcBef>
              <a:spcAft>
                <a:spcPts val="1500"/>
              </a:spcAft>
            </a:pPr>
            <a:r>
              <a:rPr lang="en-US" sz="1800" dirty="0">
                <a:solidFill>
                  <a:schemeClr val="bg1"/>
                </a:solidFill>
                <a:effectLst/>
                <a:latin typeface="Arial" panose="020B0604020202020204" pitchFamily="34" charset="0"/>
                <a:ea typeface="Times New Roman" panose="02020603050405020304" pitchFamily="18" charset="0"/>
                <a:cs typeface="Times New Roman" panose="02020603050405020304" pitchFamily="18" charset="0"/>
              </a:rPr>
              <a:t>	</a:t>
            </a:r>
            <a:r>
              <a:rPr lang="en-US" b="1" dirty="0">
                <a:solidFill>
                  <a:schemeClr val="bg1"/>
                </a:solidFill>
                <a:effectLst/>
                <a:ea typeface="Times New Roman" panose="02020603050405020304" pitchFamily="18" charset="0"/>
                <a:cs typeface="Times New Roman" panose="02020603050405020304" pitchFamily="18" charset="0"/>
              </a:rPr>
              <a:t>Interpretive</a:t>
            </a:r>
            <a:r>
              <a:rPr lang="en-US" dirty="0">
                <a:solidFill>
                  <a:schemeClr val="bg1"/>
                </a:solidFill>
                <a:effectLst/>
                <a:ea typeface="Times New Roman" panose="02020603050405020304" pitchFamily="18" charset="0"/>
                <a:cs typeface="Times New Roman" panose="02020603050405020304" pitchFamily="18" charset="0"/>
              </a:rPr>
              <a:t>: explain the meaning of one or more elements within the work or the 	work as a whole</a:t>
            </a:r>
          </a:p>
          <a:p>
            <a:pPr marL="114300" marR="114300">
              <a:lnSpc>
                <a:spcPts val="1920"/>
              </a:lnSpc>
              <a:spcBef>
                <a:spcPts val="300"/>
              </a:spcBef>
              <a:spcAft>
                <a:spcPts val="1500"/>
              </a:spcAft>
            </a:pPr>
            <a:r>
              <a:rPr lang="en-US" dirty="0">
                <a:solidFill>
                  <a:schemeClr val="bg1"/>
                </a:solidFill>
                <a:ea typeface="Calibri" panose="020F0502020204030204" pitchFamily="34" charset="0"/>
                <a:cs typeface="Times New Roman" panose="02020603050405020304" pitchFamily="18" charset="0"/>
              </a:rPr>
              <a:t>	</a:t>
            </a:r>
            <a:r>
              <a:rPr lang="en-US" b="1" dirty="0">
                <a:solidFill>
                  <a:schemeClr val="bg1"/>
                </a:solidFill>
                <a:ea typeface="Calibri" panose="020F0502020204030204" pitchFamily="34" charset="0"/>
                <a:cs typeface="Times New Roman" panose="02020603050405020304" pitchFamily="18" charset="0"/>
              </a:rPr>
              <a:t>Analytical</a:t>
            </a:r>
            <a:r>
              <a:rPr lang="en-US" dirty="0">
                <a:solidFill>
                  <a:schemeClr val="bg1"/>
                </a:solidFill>
                <a:ea typeface="Calibri" panose="020F0502020204030204" pitchFamily="34" charset="0"/>
                <a:cs typeface="Times New Roman" panose="02020603050405020304" pitchFamily="18" charset="0"/>
              </a:rPr>
              <a:t>: </a:t>
            </a:r>
            <a:r>
              <a:rPr lang="en-US" dirty="0">
                <a:solidFill>
                  <a:schemeClr val="bg1"/>
                </a:solidFill>
                <a:effectLst/>
                <a:ea typeface="Times New Roman" panose="02020603050405020304" pitchFamily="18" charset="0"/>
                <a:cs typeface="Calibri" panose="020F0502020204030204" pitchFamily="34" charset="0"/>
              </a:rPr>
              <a:t>examine elements within the work and how they function together or how 	the work fits into a larger category/conversation</a:t>
            </a:r>
          </a:p>
          <a:p>
            <a:pPr marL="114300" marR="114300">
              <a:lnSpc>
                <a:spcPts val="1920"/>
              </a:lnSpc>
              <a:spcBef>
                <a:spcPts val="300"/>
              </a:spcBef>
              <a:spcAft>
                <a:spcPts val="1500"/>
              </a:spcAft>
            </a:pPr>
            <a:r>
              <a:rPr lang="en-US" dirty="0">
                <a:solidFill>
                  <a:schemeClr val="bg1"/>
                </a:solidFill>
                <a:ea typeface="Calibri" panose="020F0502020204030204" pitchFamily="34" charset="0"/>
                <a:cs typeface="Calibri" panose="020F0502020204030204" pitchFamily="34" charset="0"/>
              </a:rPr>
              <a:t>	</a:t>
            </a:r>
            <a:r>
              <a:rPr lang="en-US" b="1" dirty="0">
                <a:solidFill>
                  <a:schemeClr val="bg1"/>
                </a:solidFill>
                <a:ea typeface="Calibri" panose="020F0502020204030204" pitchFamily="34" charset="0"/>
                <a:cs typeface="Calibri" panose="020F0502020204030204" pitchFamily="34" charset="0"/>
              </a:rPr>
              <a:t>Reflective: </a:t>
            </a:r>
            <a:r>
              <a:rPr lang="en-US" dirty="0">
                <a:solidFill>
                  <a:schemeClr val="bg1"/>
                </a:solidFill>
                <a:effectLst/>
                <a:ea typeface="Times New Roman" panose="02020603050405020304" pitchFamily="18" charset="0"/>
                <a:cs typeface="Times New Roman" panose="02020603050405020304" pitchFamily="18" charset="0"/>
              </a:rPr>
              <a:t>explore the attitudes and experiences of you and/or other readers toward 	the work</a:t>
            </a:r>
          </a:p>
          <a:p>
            <a:pPr marL="114300" marR="114300">
              <a:lnSpc>
                <a:spcPts val="1920"/>
              </a:lnSpc>
              <a:spcBef>
                <a:spcPts val="300"/>
              </a:spcBef>
              <a:spcAft>
                <a:spcPts val="1500"/>
              </a:spcAft>
            </a:pPr>
            <a:r>
              <a:rPr lang="en-US" dirty="0">
                <a:solidFill>
                  <a:schemeClr val="bg1"/>
                </a:solidFill>
                <a:ea typeface="Calibri" panose="020F0502020204030204" pitchFamily="34" charset="0"/>
                <a:cs typeface="Times New Roman" panose="02020603050405020304" pitchFamily="18" charset="0"/>
              </a:rPr>
              <a:t>	</a:t>
            </a:r>
            <a:r>
              <a:rPr lang="en-US" b="1" dirty="0">
                <a:solidFill>
                  <a:schemeClr val="bg1"/>
                </a:solidFill>
                <a:ea typeface="Calibri" panose="020F0502020204030204" pitchFamily="34" charset="0"/>
                <a:cs typeface="Times New Roman" panose="02020603050405020304" pitchFamily="18" charset="0"/>
              </a:rPr>
              <a:t>Evaluative: </a:t>
            </a:r>
            <a:r>
              <a:rPr lang="en-US" dirty="0">
                <a:solidFill>
                  <a:schemeClr val="bg1"/>
                </a:solidFill>
                <a:effectLst/>
                <a:ea typeface="Times New Roman" panose="02020603050405020304" pitchFamily="18" charset="0"/>
                <a:cs typeface="Times New Roman" panose="02020603050405020304" pitchFamily="18" charset="0"/>
              </a:rPr>
              <a:t>judge the value of the work based on specific standards</a:t>
            </a:r>
          </a:p>
          <a:p>
            <a:pPr marL="114300" marR="114300">
              <a:lnSpc>
                <a:spcPts val="1920"/>
              </a:lnSpc>
              <a:spcBef>
                <a:spcPts val="300"/>
              </a:spcBef>
              <a:spcAft>
                <a:spcPts val="1500"/>
              </a:spcAft>
            </a:pPr>
            <a:r>
              <a:rPr lang="en-US" dirty="0">
                <a:solidFill>
                  <a:schemeClr val="bg1"/>
                </a:solidFill>
                <a:ea typeface="Calibri" panose="020F0502020204030204" pitchFamily="34" charset="0"/>
                <a:cs typeface="Times New Roman" panose="02020603050405020304" pitchFamily="18" charset="0"/>
              </a:rPr>
              <a:t>	</a:t>
            </a:r>
            <a:r>
              <a:rPr lang="en-US" b="1" dirty="0">
                <a:solidFill>
                  <a:schemeClr val="bg1"/>
                </a:solidFill>
                <a:ea typeface="Calibri" panose="020F0502020204030204" pitchFamily="34" charset="0"/>
                <a:cs typeface="Times New Roman" panose="02020603050405020304" pitchFamily="18" charset="0"/>
              </a:rPr>
              <a:t>Comparative: </a:t>
            </a:r>
            <a:r>
              <a:rPr lang="en-US" dirty="0">
                <a:solidFill>
                  <a:schemeClr val="bg1"/>
                </a:solidFill>
                <a:effectLst/>
                <a:ea typeface="Times New Roman" panose="02020603050405020304" pitchFamily="18" charset="0"/>
                <a:cs typeface="Times New Roman" panose="02020603050405020304" pitchFamily="18" charset="0"/>
              </a:rPr>
              <a:t>review the similarities and/or differences between elements within the 	work or between the text and other works</a:t>
            </a:r>
            <a:endParaRPr lang="en-US" sz="1600" dirty="0">
              <a:solidFill>
                <a:schemeClr val="bg1"/>
              </a:solidFill>
              <a:effectLst/>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275999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22245"/>
            <a:ext cx="9144000" cy="6498951"/>
            <a:chOff x="0" y="296809"/>
            <a:chExt cx="9144000" cy="6498951"/>
          </a:xfrm>
        </p:grpSpPr>
        <p:sp>
          <p:nvSpPr>
            <p:cNvPr id="26" name="TextBox 25"/>
            <p:cNvSpPr txBox="1"/>
            <p:nvPr/>
          </p:nvSpPr>
          <p:spPr>
            <a:xfrm>
              <a:off x="0" y="296809"/>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Choose an Approach</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523999" y="1248059"/>
            <a:ext cx="9235046" cy="4708981"/>
          </a:xfrm>
          <a:prstGeom prst="rect">
            <a:avLst/>
          </a:prstGeom>
          <a:solidFill>
            <a:srgbClr val="314C57"/>
          </a:solidFill>
        </p:spPr>
        <p:txBody>
          <a:bodyPr wrap="square" rtlCol="0" anchor="ctr">
            <a:spAutoFit/>
          </a:bodyPr>
          <a:lstStyle/>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a:p>
            <a:endParaRPr lang="en-US" sz="2000" b="0" dirty="0">
              <a:ea typeface="Cambria Math" panose="02040503050406030204" pitchFamily="18" charset="0"/>
            </a:endParaRPr>
          </a:p>
        </p:txBody>
      </p:sp>
      <p:sp>
        <p:nvSpPr>
          <p:cNvPr id="9" name="TextBox 8">
            <a:extLst>
              <a:ext uri="{FF2B5EF4-FFF2-40B4-BE49-F238E27FC236}">
                <a16:creationId xmlns:a16="http://schemas.microsoft.com/office/drawing/2014/main" id="{A7E8372D-36D2-456F-8C12-2DB123C1456A}"/>
              </a:ext>
            </a:extLst>
          </p:cNvPr>
          <p:cNvSpPr txBox="1"/>
          <p:nvPr/>
        </p:nvSpPr>
        <p:spPr>
          <a:xfrm>
            <a:off x="1731525" y="1325003"/>
            <a:ext cx="8819994" cy="4632037"/>
          </a:xfrm>
          <a:prstGeom prst="rect">
            <a:avLst/>
          </a:prstGeom>
          <a:solidFill>
            <a:srgbClr val="314C57"/>
          </a:solidFill>
        </p:spPr>
        <p:txBody>
          <a:bodyPr wrap="square" rtlCol="0" anchor="ctr">
            <a:spAutoFit/>
          </a:bodyPr>
          <a:lstStyle/>
          <a:p>
            <a:pPr marL="114300" marR="114300">
              <a:lnSpc>
                <a:spcPts val="1920"/>
              </a:lnSpc>
              <a:spcBef>
                <a:spcPts val="300"/>
              </a:spcBef>
              <a:spcAft>
                <a:spcPts val="1500"/>
              </a:spcAft>
            </a:pPr>
            <a:r>
              <a:rPr lang="en-US" sz="1600" i="1" dirty="0">
                <a:solidFill>
                  <a:schemeClr val="bg1"/>
                </a:solidFill>
                <a:effectLst/>
                <a:ea typeface="Calibri" panose="020F0502020204030204" pitchFamily="34" charset="0"/>
                <a:cs typeface="Arial" panose="020B0604020202020204" pitchFamily="34" charset="0"/>
              </a:rPr>
              <a:t>Heart of Darkness </a:t>
            </a:r>
            <a:r>
              <a:rPr lang="en-US" sz="1600" dirty="0">
                <a:solidFill>
                  <a:schemeClr val="bg1"/>
                </a:solidFill>
                <a:effectLst/>
                <a:ea typeface="Calibri" panose="020F0502020204030204" pitchFamily="34" charset="0"/>
                <a:cs typeface="Arial" panose="020B0604020202020204" pitchFamily="34" charset="0"/>
              </a:rPr>
              <a:t>by Joseph Conrad</a:t>
            </a:r>
          </a:p>
          <a:p>
            <a:pPr marL="400050" marR="114300" indent="-285750">
              <a:lnSpc>
                <a:spcPts val="1920"/>
              </a:lnSpc>
              <a:spcBef>
                <a:spcPts val="300"/>
              </a:spcBef>
              <a:spcAft>
                <a:spcPts val="1500"/>
              </a:spcAft>
              <a:buFont typeface="Arial" panose="020B0604020202020204" pitchFamily="34" charset="0"/>
              <a:buChar char="•"/>
            </a:pPr>
            <a:r>
              <a:rPr lang="en-US" sz="1600" dirty="0">
                <a:solidFill>
                  <a:schemeClr val="bg1"/>
                </a:solidFill>
                <a:effectLst/>
                <a:ea typeface="Calibri" panose="020F0502020204030204" pitchFamily="34" charset="0"/>
                <a:cs typeface="Arial" panose="020B0604020202020204" pitchFamily="34" charset="0"/>
              </a:rPr>
              <a:t>Setting: Congo in early 1900s</a:t>
            </a:r>
          </a:p>
          <a:p>
            <a:pPr marL="400050" marR="114300" indent="-285750">
              <a:lnSpc>
                <a:spcPts val="1920"/>
              </a:lnSpc>
              <a:spcBef>
                <a:spcPts val="300"/>
              </a:spcBef>
              <a:spcAft>
                <a:spcPts val="1500"/>
              </a:spcAft>
              <a:buFont typeface="Arial" panose="020B0604020202020204" pitchFamily="34" charset="0"/>
              <a:buChar char="•"/>
            </a:pPr>
            <a:r>
              <a:rPr lang="en-US" sz="1600" dirty="0">
                <a:solidFill>
                  <a:schemeClr val="bg1"/>
                </a:solidFill>
                <a:ea typeface="Calibri" panose="020F0502020204030204" pitchFamily="34" charset="0"/>
                <a:cs typeface="Arial" panose="020B0604020202020204" pitchFamily="34" charset="0"/>
              </a:rPr>
              <a:t>Biographical criticism: how Conrad’s background affected his writing</a:t>
            </a:r>
          </a:p>
          <a:p>
            <a:pPr marL="400050" marR="114300" indent="-285750">
              <a:lnSpc>
                <a:spcPts val="1920"/>
              </a:lnSpc>
              <a:spcBef>
                <a:spcPts val="300"/>
              </a:spcBef>
              <a:spcAft>
                <a:spcPts val="1500"/>
              </a:spcAft>
              <a:buFont typeface="Arial" panose="020B0604020202020204" pitchFamily="34" charset="0"/>
              <a:buChar char="•"/>
            </a:pPr>
            <a:r>
              <a:rPr lang="en-US" sz="1600" dirty="0">
                <a:solidFill>
                  <a:schemeClr val="bg1"/>
                </a:solidFill>
                <a:effectLst/>
                <a:ea typeface="Calibri" panose="020F0502020204030204" pitchFamily="34" charset="0"/>
                <a:cs typeface="Arial" panose="020B0604020202020204" pitchFamily="34" charset="0"/>
              </a:rPr>
              <a:t>Postcolonial theory: relationships between the indigenous people of Congo and the Europeans who had colonized</a:t>
            </a:r>
          </a:p>
          <a:p>
            <a:pPr marL="400050" marR="114300" indent="-285750">
              <a:lnSpc>
                <a:spcPts val="1920"/>
              </a:lnSpc>
              <a:spcBef>
                <a:spcPts val="300"/>
              </a:spcBef>
              <a:spcAft>
                <a:spcPts val="1500"/>
              </a:spcAft>
              <a:buFont typeface="Arial" panose="020B0604020202020204" pitchFamily="34" charset="0"/>
              <a:buChar char="•"/>
            </a:pPr>
            <a:r>
              <a:rPr lang="en-US" sz="1600" dirty="0">
                <a:solidFill>
                  <a:schemeClr val="bg1"/>
                </a:solidFill>
                <a:ea typeface="Calibri" panose="020F0502020204030204" pitchFamily="34" charset="0"/>
                <a:cs typeface="Arial" panose="020B0604020202020204" pitchFamily="34" charset="0"/>
              </a:rPr>
              <a:t>Several approaches for a written response:</a:t>
            </a:r>
          </a:p>
          <a:p>
            <a:pPr marL="857250" marR="114300" lvl="1" indent="-285750">
              <a:lnSpc>
                <a:spcPts val="1920"/>
              </a:lnSpc>
              <a:spcBef>
                <a:spcPts val="300"/>
              </a:spcBef>
              <a:spcAft>
                <a:spcPts val="1500"/>
              </a:spcAft>
              <a:buFont typeface="Arial" panose="020B0604020202020204" pitchFamily="34" charset="0"/>
              <a:buChar char="•"/>
            </a:pPr>
            <a:r>
              <a:rPr lang="en-US" sz="1600" b="1" dirty="0">
                <a:solidFill>
                  <a:schemeClr val="bg1"/>
                </a:solidFill>
                <a:effectLst/>
                <a:ea typeface="Calibri" panose="020F0502020204030204" pitchFamily="34" charset="0"/>
                <a:cs typeface="Arial" panose="020B0604020202020204" pitchFamily="34" charset="0"/>
              </a:rPr>
              <a:t>Comparative</a:t>
            </a:r>
            <a:r>
              <a:rPr lang="en-US" sz="1600" dirty="0">
                <a:solidFill>
                  <a:schemeClr val="bg1"/>
                </a:solidFill>
                <a:effectLst/>
                <a:ea typeface="Calibri" panose="020F0502020204030204" pitchFamily="34" charset="0"/>
                <a:cs typeface="Arial" panose="020B0604020202020204" pitchFamily="34" charset="0"/>
              </a:rPr>
              <a:t>: She will review the differences between Conrad's condemnation of colonial oppression and his demeaning, prejudiced portrayals of native people and Africa.</a:t>
            </a:r>
          </a:p>
          <a:p>
            <a:pPr marL="857250" marR="114300" lvl="1" indent="-285750">
              <a:lnSpc>
                <a:spcPts val="1920"/>
              </a:lnSpc>
              <a:spcBef>
                <a:spcPts val="300"/>
              </a:spcBef>
              <a:spcAft>
                <a:spcPts val="1500"/>
              </a:spcAft>
              <a:buFont typeface="Arial" panose="020B0604020202020204" pitchFamily="34" charset="0"/>
              <a:buChar char="•"/>
            </a:pPr>
            <a:r>
              <a:rPr lang="en-US" sz="1600" b="1" dirty="0">
                <a:solidFill>
                  <a:schemeClr val="bg1"/>
                </a:solidFill>
                <a:effectLst/>
                <a:ea typeface="Calibri" panose="020F0502020204030204" pitchFamily="34" charset="0"/>
                <a:cs typeface="Arial" panose="020B0604020202020204" pitchFamily="34" charset="0"/>
              </a:rPr>
              <a:t>Analytical</a:t>
            </a:r>
            <a:r>
              <a:rPr lang="en-US" sz="1600" dirty="0">
                <a:solidFill>
                  <a:schemeClr val="bg1"/>
                </a:solidFill>
                <a:effectLst/>
                <a:ea typeface="Calibri" panose="020F0502020204030204" pitchFamily="34" charset="0"/>
                <a:cs typeface="Arial" panose="020B0604020202020204" pitchFamily="34" charset="0"/>
              </a:rPr>
              <a:t>: She will examine how </a:t>
            </a:r>
            <a:r>
              <a:rPr lang="en-US" sz="1600" i="1" dirty="0">
                <a:solidFill>
                  <a:schemeClr val="bg1"/>
                </a:solidFill>
                <a:effectLst/>
                <a:ea typeface="Calibri" panose="020F0502020204030204" pitchFamily="34" charset="0"/>
                <a:cs typeface="Arial" panose="020B0604020202020204" pitchFamily="34" charset="0"/>
              </a:rPr>
              <a:t>Heart of Darkness </a:t>
            </a:r>
            <a:r>
              <a:rPr lang="en-US" sz="1600" dirty="0">
                <a:solidFill>
                  <a:schemeClr val="bg1"/>
                </a:solidFill>
                <a:effectLst/>
                <a:ea typeface="Calibri" panose="020F0502020204030204" pitchFamily="34" charset="0"/>
                <a:cs typeface="Arial" panose="020B0604020202020204" pitchFamily="34" charset="0"/>
              </a:rPr>
              <a:t>fits into a larger category of books about colonization written by people who belong to the invading culture.</a:t>
            </a:r>
          </a:p>
          <a:p>
            <a:pPr marL="857250" marR="114300" lvl="1" indent="-285750">
              <a:lnSpc>
                <a:spcPts val="1920"/>
              </a:lnSpc>
              <a:spcBef>
                <a:spcPts val="300"/>
              </a:spcBef>
              <a:spcAft>
                <a:spcPts val="1500"/>
              </a:spcAft>
              <a:buFont typeface="Arial" panose="020B0604020202020204" pitchFamily="34" charset="0"/>
              <a:buChar char="•"/>
            </a:pPr>
            <a:r>
              <a:rPr lang="en-US" sz="1600" b="1" dirty="0">
                <a:solidFill>
                  <a:schemeClr val="bg1"/>
                </a:solidFill>
                <a:effectLst/>
                <a:ea typeface="Calibri" panose="020F0502020204030204" pitchFamily="34" charset="0"/>
                <a:cs typeface="Arial" panose="020B0604020202020204" pitchFamily="34" charset="0"/>
              </a:rPr>
              <a:t>Reflective</a:t>
            </a:r>
            <a:r>
              <a:rPr lang="en-US" sz="1600" dirty="0">
                <a:solidFill>
                  <a:schemeClr val="bg1"/>
                </a:solidFill>
                <a:effectLst/>
                <a:ea typeface="Calibri" panose="020F0502020204030204" pitchFamily="34" charset="0"/>
                <a:cs typeface="Arial" panose="020B0604020202020204" pitchFamily="34" charset="0"/>
              </a:rPr>
              <a:t>: She will explore her experience reading </a:t>
            </a:r>
            <a:r>
              <a:rPr lang="en-US" sz="1600" i="1" dirty="0">
                <a:solidFill>
                  <a:schemeClr val="bg1"/>
                </a:solidFill>
                <a:effectLst/>
                <a:ea typeface="Calibri" panose="020F0502020204030204" pitchFamily="34" charset="0"/>
                <a:cs typeface="Arial" panose="020B0604020202020204" pitchFamily="34" charset="0"/>
              </a:rPr>
              <a:t>Heart of Darkness </a:t>
            </a:r>
            <a:r>
              <a:rPr lang="en-US" sz="1600" dirty="0">
                <a:solidFill>
                  <a:schemeClr val="bg1"/>
                </a:solidFill>
                <a:effectLst/>
                <a:ea typeface="Calibri" panose="020F0502020204030204" pitchFamily="34" charset="0"/>
                <a:cs typeface="Arial" panose="020B0604020202020204" pitchFamily="34" charset="0"/>
              </a:rPr>
              <a:t>as a descendant of people from Central Africa.</a:t>
            </a:r>
          </a:p>
        </p:txBody>
      </p:sp>
    </p:spTree>
    <p:extLst>
      <p:ext uri="{BB962C8B-B14F-4D97-AF65-F5344CB8AC3E}">
        <p14:creationId xmlns:p14="http://schemas.microsoft.com/office/powerpoint/2010/main" val="13517727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65229" y="160895"/>
            <a:ext cx="9144000" cy="6536210"/>
            <a:chOff x="41227" y="259550"/>
            <a:chExt cx="9144000" cy="6536210"/>
          </a:xfrm>
        </p:grpSpPr>
        <p:sp>
          <p:nvSpPr>
            <p:cNvPr id="26" name="TextBox 25"/>
            <p:cNvSpPr txBox="1"/>
            <p:nvPr/>
          </p:nvSpPr>
          <p:spPr>
            <a:xfrm>
              <a:off x="41227" y="259550"/>
              <a:ext cx="9144000" cy="1477328"/>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Build a Thesis</a:t>
              </a:r>
            </a:p>
            <a:p>
              <a:pPr algn="ctr"/>
              <a:endParaRPr lang="en-US" sz="3000" dirty="0">
                <a:latin typeface="Century Gothic" panose="020B0502020202020204" pitchFamily="34" charset="0"/>
              </a:endParaRP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314662" y="1632028"/>
            <a:ext cx="7585569" cy="3232201"/>
            <a:chOff x="390515" y="1841328"/>
            <a:chExt cx="8417620" cy="3278532"/>
          </a:xfrm>
          <a:solidFill>
            <a:srgbClr val="314C57"/>
          </a:solidFill>
        </p:grpSpPr>
        <p:grpSp>
          <p:nvGrpSpPr>
            <p:cNvPr id="9" name="Group 8"/>
            <p:cNvGrpSpPr/>
            <p:nvPr/>
          </p:nvGrpSpPr>
          <p:grpSpPr>
            <a:xfrm>
              <a:off x="390515" y="1841328"/>
              <a:ext cx="8417620" cy="3278532"/>
              <a:chOff x="390515" y="1841328"/>
              <a:chExt cx="8417620" cy="3278532"/>
            </a:xfrm>
            <a:grpFill/>
          </p:grpSpPr>
          <p:sp>
            <p:nvSpPr>
              <p:cNvPr id="16" name="Rectangle 15"/>
              <p:cNvSpPr/>
              <p:nvPr/>
            </p:nvSpPr>
            <p:spPr>
              <a:xfrm>
                <a:off x="390515" y="1847611"/>
                <a:ext cx="4175761" cy="3272248"/>
              </a:xfrm>
              <a:prstGeom prst="rect">
                <a:avLst/>
              </a:prstGeom>
              <a:grpFill/>
              <a:ln>
                <a:solidFill>
                  <a:srgbClr val="318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632374" y="1841328"/>
                <a:ext cx="4175761" cy="3278532"/>
              </a:xfrm>
              <a:prstGeom prst="rect">
                <a:avLst/>
              </a:prstGeom>
              <a:grpFill/>
              <a:ln>
                <a:solidFill>
                  <a:srgbClr val="318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206109" y="3036198"/>
                <a:ext cx="751943" cy="740213"/>
              </a:xfrm>
              <a:prstGeom prst="ellipse">
                <a:avLst/>
              </a:prstGeom>
              <a:grpFill/>
              <a:ln w="76200">
                <a:solidFill>
                  <a:srgbClr val="318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t>
                </a:r>
                <a:endParaRPr lang="en-US" sz="4000" b="1" dirty="0">
                  <a:solidFill>
                    <a:schemeClr val="bg1"/>
                  </a:solidFill>
                </a:endParaRPr>
              </a:p>
            </p:txBody>
          </p:sp>
        </p:grpSp>
        <p:sp>
          <p:nvSpPr>
            <p:cNvPr id="11" name="TextBox 10"/>
            <p:cNvSpPr txBox="1"/>
            <p:nvPr/>
          </p:nvSpPr>
          <p:spPr>
            <a:xfrm>
              <a:off x="748359" y="2254374"/>
              <a:ext cx="3325552" cy="2216537"/>
            </a:xfrm>
            <a:prstGeom prst="rect">
              <a:avLst/>
            </a:prstGeom>
            <a:grpFill/>
            <a:ln>
              <a:solidFill>
                <a:srgbClr val="318295"/>
              </a:solidFill>
            </a:ln>
          </p:spPr>
          <p:txBody>
            <a:bodyPr wrap="square" rtlCol="0" anchor="ctr">
              <a:spAutoFit/>
            </a:bodyPr>
            <a:lstStyle/>
            <a:p>
              <a:pPr algn="ctr"/>
              <a:endParaRPr lang="en-US" sz="2400" dirty="0">
                <a:solidFill>
                  <a:schemeClr val="bg1"/>
                </a:solidFill>
              </a:endParaRPr>
            </a:p>
            <a:p>
              <a:pPr algn="ctr"/>
              <a:r>
                <a:rPr lang="en-US" sz="4400" dirty="0">
                  <a:solidFill>
                    <a:schemeClr val="bg1"/>
                  </a:solidFill>
                </a:rPr>
                <a:t>Thesis</a:t>
              </a:r>
            </a:p>
            <a:p>
              <a:pPr algn="ctr"/>
              <a:r>
                <a:rPr lang="en-US" sz="4400" dirty="0">
                  <a:solidFill>
                    <a:schemeClr val="bg1"/>
                  </a:solidFill>
                </a:rPr>
                <a:t>Statement</a:t>
              </a:r>
            </a:p>
            <a:p>
              <a:pPr algn="ctr"/>
              <a:endParaRPr lang="en-US" sz="2400" dirty="0">
                <a:solidFill>
                  <a:schemeClr val="bg1"/>
                </a:solidFill>
              </a:endParaRPr>
            </a:p>
          </p:txBody>
        </p:sp>
        <p:sp>
          <p:nvSpPr>
            <p:cNvPr id="12" name="TextBox 11"/>
            <p:cNvSpPr txBox="1"/>
            <p:nvPr/>
          </p:nvSpPr>
          <p:spPr>
            <a:xfrm>
              <a:off x="5049554" y="2242539"/>
              <a:ext cx="3325552" cy="2240210"/>
            </a:xfrm>
            <a:prstGeom prst="rect">
              <a:avLst/>
            </a:prstGeom>
            <a:grpFill/>
            <a:ln>
              <a:solidFill>
                <a:srgbClr val="318295"/>
              </a:solidFill>
            </a:ln>
          </p:spPr>
          <p:txBody>
            <a:bodyPr wrap="square" rtlCol="0" anchor="ctr">
              <a:spAutoFit/>
            </a:bodyPr>
            <a:lstStyle/>
            <a:p>
              <a:pPr algn="ctr"/>
              <a:endParaRPr lang="en-US" dirty="0">
                <a:solidFill>
                  <a:schemeClr val="bg1"/>
                </a:solidFill>
                <a:effectLst/>
                <a:latin typeface="Arial" panose="020B0604020202020204" pitchFamily="34" charset="0"/>
                <a:ea typeface="Calibri" panose="020F0502020204030204" pitchFamily="34" charset="0"/>
              </a:endParaRPr>
            </a:p>
            <a:p>
              <a:pPr algn="ctr"/>
              <a:endParaRPr lang="en-US" dirty="0">
                <a:solidFill>
                  <a:schemeClr val="bg1"/>
                </a:solidFill>
                <a:latin typeface="Arial" panose="020B0604020202020204" pitchFamily="34" charset="0"/>
                <a:ea typeface="Calibri" panose="020F0502020204030204" pitchFamily="34" charset="0"/>
              </a:endParaRPr>
            </a:p>
            <a:p>
              <a:pPr algn="ctr"/>
              <a:r>
                <a:rPr lang="en-US" sz="2000" dirty="0">
                  <a:solidFill>
                    <a:schemeClr val="bg1"/>
                  </a:solidFill>
                  <a:effectLst/>
                  <a:ea typeface="Calibri" panose="020F0502020204030204" pitchFamily="34" charset="0"/>
                </a:rPr>
                <a:t>a sentence or group of sentences that express your main idea and is supported by</a:t>
              </a:r>
              <a:r>
                <a:rPr lang="en-US" sz="2000" b="1" dirty="0">
                  <a:solidFill>
                    <a:schemeClr val="bg1"/>
                  </a:solidFill>
                  <a:effectLst/>
                  <a:ea typeface="Calibri" panose="020F0502020204030204" pitchFamily="34" charset="0"/>
                </a:rPr>
                <a:t> </a:t>
              </a:r>
              <a:r>
                <a:rPr lang="en-US" sz="2000" dirty="0">
                  <a:solidFill>
                    <a:schemeClr val="bg1"/>
                  </a:solidFill>
                  <a:effectLst/>
                  <a:ea typeface="Calibri" panose="020F0502020204030204" pitchFamily="34" charset="0"/>
                </a:rPr>
                <a:t>evidence</a:t>
              </a:r>
            </a:p>
            <a:p>
              <a:pPr algn="ctr">
                <a:lnSpc>
                  <a:spcPct val="150000"/>
                </a:lnSpc>
              </a:pPr>
              <a:endParaRPr lang="en-US" sz="1600" dirty="0">
                <a:solidFill>
                  <a:schemeClr val="bg1"/>
                </a:solidFill>
              </a:endParaRPr>
            </a:p>
          </p:txBody>
        </p:sp>
      </p:grpSp>
    </p:spTree>
    <p:extLst>
      <p:ext uri="{BB962C8B-B14F-4D97-AF65-F5344CB8AC3E}">
        <p14:creationId xmlns:p14="http://schemas.microsoft.com/office/powerpoint/2010/main" val="26997794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22245"/>
            <a:ext cx="9144000" cy="6548828"/>
            <a:chOff x="0" y="246932"/>
            <a:chExt cx="9144000" cy="6548828"/>
          </a:xfrm>
        </p:grpSpPr>
        <p:sp>
          <p:nvSpPr>
            <p:cNvPr id="26" name="TextBox 25"/>
            <p:cNvSpPr txBox="1"/>
            <p:nvPr/>
          </p:nvSpPr>
          <p:spPr>
            <a:xfrm>
              <a:off x="0" y="2469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Build a Thesis (continued)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066921" y="1534892"/>
            <a:ext cx="8058154" cy="461665"/>
          </a:xfrm>
          <a:prstGeom prst="rect">
            <a:avLst/>
          </a:prstGeom>
          <a:solidFill>
            <a:srgbClr val="314C57"/>
          </a:solidFill>
        </p:spPr>
        <p:txBody>
          <a:bodyPr wrap="square" rtlCol="0">
            <a:spAutoFit/>
          </a:bodyPr>
          <a:lstStyle/>
          <a:p>
            <a:r>
              <a:rPr lang="en-US" sz="2400" b="1" dirty="0">
                <a:solidFill>
                  <a:schemeClr val="bg1"/>
                </a:solidFill>
              </a:rPr>
              <a:t>The thesis should accomplish the following goals:</a:t>
            </a:r>
            <a:endParaRPr lang="en-US" sz="2400" dirty="0">
              <a:solidFill>
                <a:schemeClr val="bg1"/>
              </a:solidFill>
            </a:endParaRPr>
          </a:p>
        </p:txBody>
      </p:sp>
      <p:grpSp>
        <p:nvGrpSpPr>
          <p:cNvPr id="27" name="Group 26"/>
          <p:cNvGrpSpPr/>
          <p:nvPr/>
        </p:nvGrpSpPr>
        <p:grpSpPr>
          <a:xfrm>
            <a:off x="2239271" y="2977573"/>
            <a:ext cx="7885801" cy="641810"/>
            <a:chOff x="542923" y="1736761"/>
            <a:chExt cx="8058154" cy="1540682"/>
          </a:xfrm>
          <a:solidFill>
            <a:srgbClr val="627981"/>
          </a:solidFill>
        </p:grpSpPr>
        <p:sp>
          <p:nvSpPr>
            <p:cNvPr id="28" name="Rectangle 27"/>
            <p:cNvSpPr/>
            <p:nvPr/>
          </p:nvSpPr>
          <p:spPr>
            <a:xfrm>
              <a:off x="542923" y="1736761"/>
              <a:ext cx="8058154" cy="15406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9" name="TextBox 28"/>
            <p:cNvSpPr txBox="1"/>
            <p:nvPr/>
          </p:nvSpPr>
          <p:spPr>
            <a:xfrm>
              <a:off x="542923" y="2119138"/>
              <a:ext cx="7741725" cy="855346"/>
            </a:xfrm>
            <a:prstGeom prst="rect">
              <a:avLst/>
            </a:prstGeom>
            <a:grpFill/>
          </p:spPr>
          <p:txBody>
            <a:bodyPr wrap="square" rtlCol="0">
              <a:spAutoFit/>
            </a:bodyPr>
            <a:lstStyle/>
            <a:p>
              <a:pPr marR="114300" lvl="0">
                <a:lnSpc>
                  <a:spcPts val="1920"/>
                </a:lnSpc>
                <a:spcBef>
                  <a:spcPts val="300"/>
                </a:spcBef>
                <a:spcAft>
                  <a:spcPts val="1500"/>
                </a:spcAft>
                <a:buSzPts val="1000"/>
                <a:tabLst>
                  <a:tab pos="457200" algn="l"/>
                </a:tabLst>
              </a:pPr>
              <a:r>
                <a:rPr lang="en-US" sz="2400" dirty="0">
                  <a:solidFill>
                    <a:schemeClr val="bg1"/>
                  </a:solidFill>
                  <a:effectLst/>
                  <a:ea typeface="Times New Roman" panose="02020603050405020304" pitchFamily="18" charset="0"/>
                </a:rPr>
                <a:t>Set expectations for the audience</a:t>
              </a:r>
            </a:p>
          </p:txBody>
        </p:sp>
      </p:grpSp>
      <p:grpSp>
        <p:nvGrpSpPr>
          <p:cNvPr id="11" name="Group 10">
            <a:extLst>
              <a:ext uri="{FF2B5EF4-FFF2-40B4-BE49-F238E27FC236}">
                <a16:creationId xmlns:a16="http://schemas.microsoft.com/office/drawing/2014/main" id="{227318FE-FCB3-4CFB-BB1F-D13B003DA7AF}"/>
              </a:ext>
            </a:extLst>
          </p:cNvPr>
          <p:cNvGrpSpPr/>
          <p:nvPr/>
        </p:nvGrpSpPr>
        <p:grpSpPr>
          <a:xfrm>
            <a:off x="2239272" y="3796318"/>
            <a:ext cx="7885801" cy="678862"/>
            <a:chOff x="542923" y="1736761"/>
            <a:chExt cx="8058154" cy="1540682"/>
          </a:xfrm>
          <a:solidFill>
            <a:srgbClr val="627981"/>
          </a:solidFill>
        </p:grpSpPr>
        <p:sp>
          <p:nvSpPr>
            <p:cNvPr id="12" name="Rectangle 11">
              <a:extLst>
                <a:ext uri="{FF2B5EF4-FFF2-40B4-BE49-F238E27FC236}">
                  <a16:creationId xmlns:a16="http://schemas.microsoft.com/office/drawing/2014/main" id="{E894B701-418A-45FA-8819-AF8E5701D78B}"/>
                </a:ext>
              </a:extLst>
            </p:cNvPr>
            <p:cNvSpPr/>
            <p:nvPr/>
          </p:nvSpPr>
          <p:spPr>
            <a:xfrm>
              <a:off x="542923" y="1736761"/>
              <a:ext cx="8058154" cy="15406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605B817D-FF5D-4DAE-9F98-AFD7D1C79E29}"/>
                </a:ext>
              </a:extLst>
            </p:cNvPr>
            <p:cNvSpPr txBox="1"/>
            <p:nvPr/>
          </p:nvSpPr>
          <p:spPr>
            <a:xfrm>
              <a:off x="542923" y="2184476"/>
              <a:ext cx="7809855" cy="808662"/>
            </a:xfrm>
            <a:prstGeom prst="rect">
              <a:avLst/>
            </a:prstGeom>
            <a:grpFill/>
          </p:spPr>
          <p:txBody>
            <a:bodyPr wrap="square" rtlCol="0">
              <a:spAutoFit/>
            </a:bodyPr>
            <a:lstStyle/>
            <a:p>
              <a:pPr marR="114300" lvl="0">
                <a:lnSpc>
                  <a:spcPts val="1920"/>
                </a:lnSpc>
                <a:spcBef>
                  <a:spcPts val="300"/>
                </a:spcBef>
                <a:spcAft>
                  <a:spcPts val="1500"/>
                </a:spcAft>
                <a:buSzPts val="1000"/>
                <a:tabLst>
                  <a:tab pos="457200" algn="l"/>
                </a:tabLst>
              </a:pPr>
              <a:r>
                <a:rPr lang="en-US" sz="2400" dirty="0">
                  <a:solidFill>
                    <a:schemeClr val="bg1"/>
                  </a:solidFill>
                  <a:effectLst/>
                  <a:ea typeface="Times New Roman" panose="02020603050405020304" pitchFamily="18" charset="0"/>
                </a:rPr>
                <a:t>Demonstrate a relationship between concepts or events</a:t>
              </a:r>
            </a:p>
          </p:txBody>
        </p:sp>
      </p:grpSp>
      <p:grpSp>
        <p:nvGrpSpPr>
          <p:cNvPr id="14" name="Group 13">
            <a:extLst>
              <a:ext uri="{FF2B5EF4-FFF2-40B4-BE49-F238E27FC236}">
                <a16:creationId xmlns:a16="http://schemas.microsoft.com/office/drawing/2014/main" id="{9A6E8B8B-785B-4171-9034-EA596CA7DFE2}"/>
              </a:ext>
            </a:extLst>
          </p:cNvPr>
          <p:cNvGrpSpPr/>
          <p:nvPr/>
        </p:nvGrpSpPr>
        <p:grpSpPr>
          <a:xfrm>
            <a:off x="2239272" y="4654966"/>
            <a:ext cx="7885801" cy="603461"/>
            <a:chOff x="542923" y="1736761"/>
            <a:chExt cx="8058154" cy="1540682"/>
          </a:xfrm>
          <a:solidFill>
            <a:srgbClr val="627981"/>
          </a:solidFill>
        </p:grpSpPr>
        <p:sp>
          <p:nvSpPr>
            <p:cNvPr id="15" name="Rectangle 14">
              <a:extLst>
                <a:ext uri="{FF2B5EF4-FFF2-40B4-BE49-F238E27FC236}">
                  <a16:creationId xmlns:a16="http://schemas.microsoft.com/office/drawing/2014/main" id="{5FA365A7-E08C-4848-AA35-44C76836F3F2}"/>
                </a:ext>
              </a:extLst>
            </p:cNvPr>
            <p:cNvSpPr/>
            <p:nvPr/>
          </p:nvSpPr>
          <p:spPr>
            <a:xfrm>
              <a:off x="542923" y="1736761"/>
              <a:ext cx="8058154" cy="15406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6" name="TextBox 15">
              <a:extLst>
                <a:ext uri="{FF2B5EF4-FFF2-40B4-BE49-F238E27FC236}">
                  <a16:creationId xmlns:a16="http://schemas.microsoft.com/office/drawing/2014/main" id="{D4B3C58E-AF95-452B-BC76-B8B6803CEB14}"/>
                </a:ext>
              </a:extLst>
            </p:cNvPr>
            <p:cNvSpPr txBox="1"/>
            <p:nvPr/>
          </p:nvSpPr>
          <p:spPr>
            <a:xfrm>
              <a:off x="542923" y="2162379"/>
              <a:ext cx="7809855" cy="909702"/>
            </a:xfrm>
            <a:prstGeom prst="rect">
              <a:avLst/>
            </a:prstGeom>
            <a:grpFill/>
          </p:spPr>
          <p:txBody>
            <a:bodyPr wrap="square" rtlCol="0">
              <a:spAutoFit/>
            </a:bodyPr>
            <a:lstStyle/>
            <a:p>
              <a:pPr marR="114300" lvl="0">
                <a:lnSpc>
                  <a:spcPts val="1920"/>
                </a:lnSpc>
                <a:spcBef>
                  <a:spcPts val="300"/>
                </a:spcBef>
                <a:spcAft>
                  <a:spcPts val="1500"/>
                </a:spcAft>
                <a:buSzPts val="1000"/>
                <a:tabLst>
                  <a:tab pos="457200" algn="l"/>
                </a:tabLst>
              </a:pPr>
              <a:r>
                <a:rPr lang="en-US" sz="2400" dirty="0">
                  <a:solidFill>
                    <a:schemeClr val="bg1"/>
                  </a:solidFill>
                  <a:effectLst/>
                  <a:ea typeface="Times New Roman" panose="02020603050405020304" pitchFamily="18" charset="0"/>
                </a:rPr>
                <a:t>Provide an organizational path for the author</a:t>
              </a:r>
            </a:p>
          </p:txBody>
        </p:sp>
      </p:grpSp>
      <p:grpSp>
        <p:nvGrpSpPr>
          <p:cNvPr id="17" name="Group 16">
            <a:extLst>
              <a:ext uri="{FF2B5EF4-FFF2-40B4-BE49-F238E27FC236}">
                <a16:creationId xmlns:a16="http://schemas.microsoft.com/office/drawing/2014/main" id="{91733FBA-C6DB-427B-8A36-9BE6112918AB}"/>
              </a:ext>
            </a:extLst>
          </p:cNvPr>
          <p:cNvGrpSpPr/>
          <p:nvPr/>
        </p:nvGrpSpPr>
        <p:grpSpPr>
          <a:xfrm>
            <a:off x="2239271" y="2133339"/>
            <a:ext cx="7885801" cy="641810"/>
            <a:chOff x="542923" y="1736761"/>
            <a:chExt cx="8058154" cy="1540682"/>
          </a:xfrm>
          <a:solidFill>
            <a:srgbClr val="627981"/>
          </a:solidFill>
        </p:grpSpPr>
        <p:sp>
          <p:nvSpPr>
            <p:cNvPr id="19" name="Rectangle 18">
              <a:extLst>
                <a:ext uri="{FF2B5EF4-FFF2-40B4-BE49-F238E27FC236}">
                  <a16:creationId xmlns:a16="http://schemas.microsoft.com/office/drawing/2014/main" id="{5CB8E895-86DC-42CB-8DDF-984F186AF048}"/>
                </a:ext>
              </a:extLst>
            </p:cNvPr>
            <p:cNvSpPr/>
            <p:nvPr/>
          </p:nvSpPr>
          <p:spPr>
            <a:xfrm>
              <a:off x="542923" y="1736761"/>
              <a:ext cx="8058154" cy="15406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B2002154-4B88-44DC-8ED2-BE600D3F2510}"/>
                </a:ext>
              </a:extLst>
            </p:cNvPr>
            <p:cNvSpPr txBox="1"/>
            <p:nvPr/>
          </p:nvSpPr>
          <p:spPr>
            <a:xfrm>
              <a:off x="542923" y="2119138"/>
              <a:ext cx="7741725" cy="855346"/>
            </a:xfrm>
            <a:prstGeom prst="rect">
              <a:avLst/>
            </a:prstGeom>
            <a:grpFill/>
          </p:spPr>
          <p:txBody>
            <a:bodyPr wrap="square" rtlCol="0">
              <a:spAutoFit/>
            </a:bodyPr>
            <a:lstStyle/>
            <a:p>
              <a:pPr marR="114300" lvl="0">
                <a:lnSpc>
                  <a:spcPts val="1920"/>
                </a:lnSpc>
                <a:spcBef>
                  <a:spcPts val="300"/>
                </a:spcBef>
                <a:spcAft>
                  <a:spcPts val="1500"/>
                </a:spcAft>
                <a:buSzPts val="1000"/>
                <a:tabLst>
                  <a:tab pos="457200" algn="l"/>
                </a:tabLst>
              </a:pPr>
              <a:r>
                <a:rPr lang="en-US" sz="2400" dirty="0">
                  <a:solidFill>
                    <a:schemeClr val="bg1"/>
                  </a:solidFill>
                  <a:effectLst/>
                  <a:ea typeface="Times New Roman" panose="02020603050405020304" pitchFamily="18" charset="0"/>
                </a:rPr>
                <a:t>Explain the author’s perspective</a:t>
              </a:r>
            </a:p>
          </p:txBody>
        </p:sp>
      </p:grpSp>
    </p:spTree>
    <p:extLst>
      <p:ext uri="{BB962C8B-B14F-4D97-AF65-F5344CB8AC3E}">
        <p14:creationId xmlns:p14="http://schemas.microsoft.com/office/powerpoint/2010/main" val="19296139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964A51CB-7830-4F61-9B3C-A77E7983B101}"/>
              </a:ext>
            </a:extLst>
          </p:cNvPr>
          <p:cNvSpPr/>
          <p:nvPr/>
        </p:nvSpPr>
        <p:spPr>
          <a:xfrm>
            <a:off x="1609195" y="1315222"/>
            <a:ext cx="9132111" cy="4815068"/>
          </a:xfrm>
          <a:prstGeom prst="rect">
            <a:avLst/>
          </a:prstGeom>
          <a:solidFill>
            <a:srgbClr val="314C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4" name="Group 3"/>
          <p:cNvGrpSpPr/>
          <p:nvPr/>
        </p:nvGrpSpPr>
        <p:grpSpPr>
          <a:xfrm>
            <a:off x="1524002" y="122245"/>
            <a:ext cx="9217304" cy="6567922"/>
            <a:chOff x="0" y="296809"/>
            <a:chExt cx="9144000" cy="6498951"/>
          </a:xfrm>
        </p:grpSpPr>
        <p:sp>
          <p:nvSpPr>
            <p:cNvPr id="26" name="TextBox 25"/>
            <p:cNvSpPr txBox="1"/>
            <p:nvPr/>
          </p:nvSpPr>
          <p:spPr>
            <a:xfrm>
              <a:off x="0" y="296809"/>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Thesis Statements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778878" y="2199262"/>
            <a:ext cx="8792743" cy="3046988"/>
          </a:xfrm>
          <a:prstGeom prst="rect">
            <a:avLst/>
          </a:prstGeom>
          <a:solidFill>
            <a:srgbClr val="314C57"/>
          </a:solidFill>
        </p:spPr>
        <p:txBody>
          <a:bodyPr wrap="square" rtlCol="0" anchor="ctr">
            <a:spAutoFit/>
          </a:bodyPr>
          <a:lstStyle/>
          <a:p>
            <a:pPr marL="342900" indent="-342900" algn="l">
              <a:buFont typeface="Arial" panose="020B0604020202020204" pitchFamily="34" charset="0"/>
              <a:buChar char="•"/>
            </a:pPr>
            <a:r>
              <a:rPr lang="en-US" sz="2400" b="0" i="0" dirty="0">
                <a:solidFill>
                  <a:schemeClr val="bg1"/>
                </a:solidFill>
                <a:effectLst/>
              </a:rPr>
              <a:t>Does the thesis explain the author's perspective? </a:t>
            </a:r>
          </a:p>
          <a:p>
            <a:pPr marL="342900" indent="-342900" algn="l">
              <a:buFont typeface="Arial" panose="020B0604020202020204" pitchFamily="34" charset="0"/>
              <a:buChar char="•"/>
            </a:pPr>
            <a:endParaRPr lang="en-US" sz="2400" dirty="0">
              <a:solidFill>
                <a:schemeClr val="bg1"/>
              </a:solidFill>
            </a:endParaRPr>
          </a:p>
          <a:p>
            <a:pPr marL="342900" indent="-342900" algn="l">
              <a:buFont typeface="Arial" panose="020B0604020202020204" pitchFamily="34" charset="0"/>
              <a:buChar char="•"/>
            </a:pPr>
            <a:r>
              <a:rPr lang="en-US" sz="2400" b="0" i="0" dirty="0">
                <a:solidFill>
                  <a:schemeClr val="bg1"/>
                </a:solidFill>
                <a:effectLst/>
              </a:rPr>
              <a:t>Does the thesis set expectations for the audience?</a:t>
            </a:r>
          </a:p>
          <a:p>
            <a:pPr marL="342900" indent="-342900" algn="l">
              <a:buFont typeface="Arial" panose="020B0604020202020204" pitchFamily="34" charset="0"/>
              <a:buChar char="•"/>
            </a:pPr>
            <a:endParaRPr lang="en-US" sz="2400" b="0" i="0" dirty="0">
              <a:solidFill>
                <a:schemeClr val="bg1"/>
              </a:solidFill>
              <a:effectLst/>
            </a:endParaRPr>
          </a:p>
          <a:p>
            <a:pPr marL="342900" indent="-342900" algn="l">
              <a:buFont typeface="Arial" panose="020B0604020202020204" pitchFamily="34" charset="0"/>
              <a:buChar char="•"/>
            </a:pPr>
            <a:r>
              <a:rPr lang="en-US" sz="2400" b="0" i="0" dirty="0">
                <a:solidFill>
                  <a:schemeClr val="bg1"/>
                </a:solidFill>
                <a:effectLst/>
              </a:rPr>
              <a:t>Does the thesis demonstrate a relationship between concepts or events? </a:t>
            </a:r>
          </a:p>
          <a:p>
            <a:pPr marL="342900" indent="-342900" algn="l">
              <a:buFont typeface="Arial" panose="020B0604020202020204" pitchFamily="34" charset="0"/>
              <a:buChar char="•"/>
            </a:pPr>
            <a:endParaRPr lang="en-US" sz="2400" b="0" i="0" dirty="0">
              <a:solidFill>
                <a:schemeClr val="bg1"/>
              </a:solidFill>
              <a:effectLst/>
            </a:endParaRPr>
          </a:p>
          <a:p>
            <a:pPr marL="342900" indent="-342900" algn="l">
              <a:buFont typeface="Arial" panose="020B0604020202020204" pitchFamily="34" charset="0"/>
              <a:buChar char="•"/>
            </a:pPr>
            <a:r>
              <a:rPr lang="en-US" sz="2400" b="0" i="0" dirty="0">
                <a:solidFill>
                  <a:schemeClr val="bg1"/>
                </a:solidFill>
                <a:effectLst/>
              </a:rPr>
              <a:t>Does the thesis provide an organizational path for the author?  </a:t>
            </a:r>
          </a:p>
        </p:txBody>
      </p:sp>
    </p:spTree>
    <p:extLst>
      <p:ext uri="{BB962C8B-B14F-4D97-AF65-F5344CB8AC3E}">
        <p14:creationId xmlns:p14="http://schemas.microsoft.com/office/powerpoint/2010/main" val="722945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22245"/>
            <a:ext cx="9217304" cy="6567922"/>
            <a:chOff x="0" y="296809"/>
            <a:chExt cx="9144000" cy="6498951"/>
          </a:xfrm>
        </p:grpSpPr>
        <p:sp>
          <p:nvSpPr>
            <p:cNvPr id="26" name="TextBox 25"/>
            <p:cNvSpPr txBox="1"/>
            <p:nvPr/>
          </p:nvSpPr>
          <p:spPr>
            <a:xfrm>
              <a:off x="0" y="296809"/>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Thesis Statements (continued)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A7E8372D-36D2-456F-8C12-2DB123C1456A}"/>
              </a:ext>
            </a:extLst>
          </p:cNvPr>
          <p:cNvSpPr txBox="1"/>
          <p:nvPr/>
        </p:nvSpPr>
        <p:spPr>
          <a:xfrm>
            <a:off x="1673919" y="1236643"/>
            <a:ext cx="8917469" cy="4893647"/>
          </a:xfrm>
          <a:prstGeom prst="rect">
            <a:avLst/>
          </a:prstGeom>
          <a:solidFill>
            <a:srgbClr val="314C57"/>
          </a:solidFill>
        </p:spPr>
        <p:txBody>
          <a:bodyPr wrap="square" rtlCol="0" anchor="ctr">
            <a:spAutoFit/>
          </a:bodyPr>
          <a:lstStyle/>
          <a:p>
            <a:pPr algn="l"/>
            <a:r>
              <a:rPr lang="en-US" sz="2400" b="0" i="0" dirty="0">
                <a:solidFill>
                  <a:schemeClr val="bg1"/>
                </a:solidFill>
                <a:effectLst/>
              </a:rPr>
              <a:t>Consider the following </a:t>
            </a:r>
            <a:r>
              <a:rPr lang="en-US" sz="2400" b="1" i="0" dirty="0">
                <a:solidFill>
                  <a:schemeClr val="bg1"/>
                </a:solidFill>
                <a:effectLst/>
              </a:rPr>
              <a:t>thesis statements</a:t>
            </a:r>
            <a:r>
              <a:rPr lang="en-US" sz="2400" b="0" i="0" dirty="0">
                <a:solidFill>
                  <a:schemeClr val="bg1"/>
                </a:solidFill>
                <a:effectLst/>
              </a:rPr>
              <a:t>; the </a:t>
            </a:r>
            <a:r>
              <a:rPr lang="en-US" sz="2400" b="1" i="0" dirty="0">
                <a:solidFill>
                  <a:schemeClr val="bg1"/>
                </a:solidFill>
                <a:effectLst/>
              </a:rPr>
              <a:t>main idea </a:t>
            </a:r>
            <a:r>
              <a:rPr lang="en-US" sz="2400" b="0" i="0" dirty="0">
                <a:solidFill>
                  <a:schemeClr val="bg1"/>
                </a:solidFill>
                <a:effectLst/>
              </a:rPr>
              <a:t>is highlighted:</a:t>
            </a:r>
          </a:p>
          <a:p>
            <a:pPr algn="l"/>
            <a:endParaRPr lang="en-US" sz="2400" b="0" i="0" dirty="0">
              <a:solidFill>
                <a:schemeClr val="bg1"/>
              </a:solidFill>
              <a:effectLst/>
            </a:endParaRPr>
          </a:p>
          <a:p>
            <a:pPr marL="342900" indent="-342900" algn="l">
              <a:buFont typeface="Arial" panose="020B0604020202020204" pitchFamily="34" charset="0"/>
              <a:buChar char="•"/>
            </a:pPr>
            <a:r>
              <a:rPr lang="en-US" sz="2400" b="0" i="0" dirty="0">
                <a:solidFill>
                  <a:schemeClr val="bg1"/>
                </a:solidFill>
                <a:effectLst/>
              </a:rPr>
              <a:t>George Saunders uses imagery, tone, and diction in the short story "Adams" to </a:t>
            </a:r>
            <a:r>
              <a:rPr lang="en-US" sz="2400" b="0" i="0" dirty="0">
                <a:solidFill>
                  <a:schemeClr val="bg1"/>
                </a:solidFill>
                <a:effectLst/>
                <a:highlight>
                  <a:srgbClr val="627981"/>
                </a:highlight>
              </a:rPr>
              <a:t>give ironic commentary on the idea of "security" in American suburbia.</a:t>
            </a:r>
          </a:p>
          <a:p>
            <a:pPr marL="342900" indent="-342900" algn="l">
              <a:buFont typeface="Arial" panose="020B0604020202020204" pitchFamily="34" charset="0"/>
              <a:buChar char="•"/>
            </a:pPr>
            <a:r>
              <a:rPr lang="en-US" sz="2400" b="0" i="0" dirty="0">
                <a:solidFill>
                  <a:schemeClr val="bg1"/>
                </a:solidFill>
                <a:effectLst/>
              </a:rPr>
              <a:t>On the surface, </a:t>
            </a:r>
            <a:r>
              <a:rPr lang="en-US" sz="2400" b="0" i="1" dirty="0">
                <a:solidFill>
                  <a:schemeClr val="bg1"/>
                </a:solidFill>
                <a:effectLst/>
              </a:rPr>
              <a:t>Watership Down</a:t>
            </a:r>
            <a:r>
              <a:rPr lang="en-US" sz="2400" b="0" i="0" dirty="0">
                <a:solidFill>
                  <a:schemeClr val="bg1"/>
                </a:solidFill>
                <a:effectLst/>
              </a:rPr>
              <a:t> chronicles a society of rabbits, but </a:t>
            </a:r>
            <a:r>
              <a:rPr lang="en-US" sz="2400" b="0" i="0" dirty="0">
                <a:solidFill>
                  <a:schemeClr val="bg1"/>
                </a:solidFill>
                <a:effectLst/>
                <a:highlight>
                  <a:srgbClr val="627981"/>
                </a:highlight>
              </a:rPr>
              <a:t>Richard Adams deliberately uses the rabbits to communicate a subversive message about the dangers of capitalism and tyranny.</a:t>
            </a:r>
          </a:p>
          <a:p>
            <a:pPr marL="342900" indent="-342900" algn="l">
              <a:buFont typeface="Arial" panose="020B0604020202020204" pitchFamily="34" charset="0"/>
              <a:buChar char="•"/>
            </a:pPr>
            <a:r>
              <a:rPr lang="en-US" sz="2400" b="0" i="0" dirty="0">
                <a:solidFill>
                  <a:schemeClr val="bg1"/>
                </a:solidFill>
                <a:effectLst/>
              </a:rPr>
              <a:t>According to theorist Sigmund Freud, </a:t>
            </a:r>
            <a:r>
              <a:rPr lang="en-US" sz="2400" b="0" i="0" dirty="0">
                <a:solidFill>
                  <a:schemeClr val="bg1"/>
                </a:solidFill>
                <a:effectLst/>
                <a:highlight>
                  <a:srgbClr val="627981"/>
                </a:highlight>
              </a:rPr>
              <a:t>the Oedipus complex is characterized by the desire to marry one's mother and kill one's father; Shakespeare personifies this in the character Hamlet </a:t>
            </a:r>
            <a:r>
              <a:rPr lang="en-US" sz="2400" b="0" i="0" dirty="0">
                <a:solidFill>
                  <a:schemeClr val="bg1"/>
                </a:solidFill>
                <a:effectLst/>
              </a:rPr>
              <a:t>through dialogue, soliloquy, and symbolism.</a:t>
            </a:r>
          </a:p>
        </p:txBody>
      </p:sp>
    </p:spTree>
    <p:extLst>
      <p:ext uri="{BB962C8B-B14F-4D97-AF65-F5344CB8AC3E}">
        <p14:creationId xmlns:p14="http://schemas.microsoft.com/office/powerpoint/2010/main" val="510545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Lesson Goals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748659" y="1530340"/>
            <a:ext cx="8694682" cy="2585323"/>
          </a:xfrm>
          <a:prstGeom prst="rect">
            <a:avLst/>
          </a:prstGeom>
          <a:noFill/>
          <a:ln w="76200">
            <a:noFill/>
          </a:ln>
        </p:spPr>
        <p:txBody>
          <a:bodyPr wrap="square" rtlCol="0">
            <a:spAutoFit/>
          </a:bodyPr>
          <a:lstStyle/>
          <a:p>
            <a:pPr marL="285750" indent="-285750">
              <a:buFont typeface="Arial" panose="020B0604020202020204" pitchFamily="34" charset="0"/>
              <a:buChar char="•"/>
            </a:pPr>
            <a:endParaRPr lang="en-US" sz="2400" dirty="0">
              <a:solidFill>
                <a:srgbClr val="314C57"/>
              </a:solidFill>
            </a:endParaRPr>
          </a:p>
          <a:p>
            <a:pPr marL="285750" indent="-285750">
              <a:buFont typeface="Arial" panose="020B0604020202020204" pitchFamily="34" charset="0"/>
              <a:buChar char="•"/>
            </a:pPr>
            <a:r>
              <a:rPr lang="en-US" sz="2400" dirty="0"/>
              <a:t>Preparing for a Response</a:t>
            </a:r>
          </a:p>
          <a:p>
            <a:pPr marL="285750" indent="-285750">
              <a:buFont typeface="Arial" panose="020B0604020202020204" pitchFamily="34" charset="0"/>
              <a:buChar char="•"/>
            </a:pPr>
            <a:r>
              <a:rPr lang="en-US" sz="2400" dirty="0"/>
              <a:t>Areas of Response</a:t>
            </a:r>
          </a:p>
          <a:p>
            <a:pPr marL="285750" indent="-285750">
              <a:buFont typeface="Arial" panose="020B0604020202020204" pitchFamily="34" charset="0"/>
              <a:buChar char="•"/>
            </a:pPr>
            <a:r>
              <a:rPr lang="en-US" sz="2400" dirty="0"/>
              <a:t>Methods of Response</a:t>
            </a:r>
          </a:p>
          <a:p>
            <a:pPr marL="285750" indent="-285750">
              <a:buFont typeface="Arial" panose="020B0604020202020204" pitchFamily="34" charset="0"/>
              <a:buChar char="•"/>
            </a:pPr>
            <a:r>
              <a:rPr lang="en-US" sz="2400" dirty="0"/>
              <a:t>Crafting a Response</a:t>
            </a:r>
          </a:p>
          <a:p>
            <a:endParaRPr lang="en-US" sz="2400" dirty="0"/>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443456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7CE3998-AD64-4D60-8638-6A7F9A7026C3}"/>
              </a:ext>
            </a:extLst>
          </p:cNvPr>
          <p:cNvSpPr>
            <a:spLocks noGrp="1"/>
          </p:cNvSpPr>
          <p:nvPr>
            <p:ph idx="1"/>
          </p:nvPr>
        </p:nvSpPr>
        <p:spPr>
          <a:xfrm>
            <a:off x="1524002" y="1368754"/>
            <a:ext cx="9217304" cy="4129222"/>
          </a:xfrm>
          <a:solidFill>
            <a:srgbClr val="314C57"/>
          </a:solidFill>
        </p:spPr>
        <p:txBody>
          <a:bodyPr/>
          <a:lstStyle/>
          <a:p>
            <a:pPr marL="0" marR="114300" indent="0">
              <a:lnSpc>
                <a:spcPct val="100000"/>
              </a:lnSpc>
              <a:spcBef>
                <a:spcPts val="300"/>
              </a:spcBef>
              <a:spcAft>
                <a:spcPts val="1500"/>
              </a:spcAft>
              <a:buNone/>
            </a:pPr>
            <a:r>
              <a:rPr lang="en-US" sz="2400" dirty="0">
                <a:solidFill>
                  <a:schemeClr val="bg1"/>
                </a:solidFill>
                <a:effectLst/>
                <a:ea typeface="Times New Roman" panose="02020603050405020304" pitchFamily="18" charset="0"/>
              </a:rPr>
              <a:t>To be successful, a literary response must also use evidence. This evidence comes from two main sources: </a:t>
            </a:r>
            <a:r>
              <a:rPr lang="en-US" sz="2400" b="1" dirty="0">
                <a:solidFill>
                  <a:schemeClr val="bg1"/>
                </a:solidFill>
                <a:ea typeface="Times New Roman" panose="02020603050405020304" pitchFamily="18" charset="0"/>
              </a:rPr>
              <a:t>i</a:t>
            </a:r>
            <a:r>
              <a:rPr lang="en-US" sz="2400" b="1" dirty="0">
                <a:solidFill>
                  <a:schemeClr val="bg1"/>
                </a:solidFill>
                <a:effectLst/>
                <a:ea typeface="Times New Roman" panose="02020603050405020304" pitchFamily="18" charset="0"/>
              </a:rPr>
              <a:t>nside and outside information.</a:t>
            </a:r>
            <a:endParaRPr lang="en-US" sz="2400" b="1" dirty="0">
              <a:solidFill>
                <a:schemeClr val="bg1"/>
              </a:solidFill>
              <a:ea typeface="Times New Roman" panose="02020603050405020304" pitchFamily="18" charset="0"/>
            </a:endParaRPr>
          </a:p>
          <a:p>
            <a:pPr marR="114300">
              <a:lnSpc>
                <a:spcPts val="1920"/>
              </a:lnSpc>
              <a:spcBef>
                <a:spcPts val="300"/>
              </a:spcBef>
              <a:spcAft>
                <a:spcPts val="1500"/>
              </a:spcAft>
            </a:pPr>
            <a:r>
              <a:rPr lang="en-US" sz="2000" b="1" dirty="0">
                <a:solidFill>
                  <a:schemeClr val="bg1"/>
                </a:solidFill>
                <a:effectLst/>
                <a:ea typeface="Times New Roman" panose="02020603050405020304" pitchFamily="18" charset="0"/>
              </a:rPr>
              <a:t>Inside information </a:t>
            </a:r>
            <a:r>
              <a:rPr lang="en-US" sz="2000" dirty="0">
                <a:solidFill>
                  <a:schemeClr val="bg1"/>
                </a:solidFill>
                <a:effectLst/>
                <a:ea typeface="Times New Roman" panose="02020603050405020304" pitchFamily="18" charset="0"/>
              </a:rPr>
              <a:t>comes from the literary work itself.</a:t>
            </a:r>
          </a:p>
          <a:p>
            <a:pPr marL="457200" marR="114300" lvl="1" indent="0">
              <a:lnSpc>
                <a:spcPts val="1920"/>
              </a:lnSpc>
              <a:spcBef>
                <a:spcPts val="300"/>
              </a:spcBef>
              <a:spcAft>
                <a:spcPts val="1500"/>
              </a:spcAft>
              <a:buNone/>
            </a:pPr>
            <a:r>
              <a:rPr lang="en-US" sz="1800" dirty="0">
                <a:solidFill>
                  <a:schemeClr val="bg1"/>
                </a:solidFill>
                <a:effectLst/>
                <a:ea typeface="Times New Roman" panose="02020603050405020304" pitchFamily="18" charset="0"/>
              </a:rPr>
              <a:t>The actual words of the literary work should be the first place you look for evidence that supports your main idea. This is often called "textual evidence" because it comes straight from the text. It’s best to form your main idea based on what you read in the work.</a:t>
            </a:r>
          </a:p>
          <a:p>
            <a:pPr marR="114300">
              <a:lnSpc>
                <a:spcPts val="1920"/>
              </a:lnSpc>
              <a:spcBef>
                <a:spcPts val="300"/>
              </a:spcBef>
              <a:spcAft>
                <a:spcPts val="1500"/>
              </a:spcAft>
            </a:pPr>
            <a:r>
              <a:rPr lang="en-US" sz="2000" b="1" dirty="0">
                <a:solidFill>
                  <a:schemeClr val="bg1"/>
                </a:solidFill>
                <a:effectLst/>
                <a:ea typeface="Times New Roman" panose="02020603050405020304" pitchFamily="18" charset="0"/>
              </a:rPr>
              <a:t>Outside information </a:t>
            </a:r>
            <a:r>
              <a:rPr lang="en-US" sz="2000" dirty="0">
                <a:solidFill>
                  <a:schemeClr val="bg1"/>
                </a:solidFill>
                <a:effectLst/>
                <a:ea typeface="Times New Roman" panose="02020603050405020304" pitchFamily="18" charset="0"/>
              </a:rPr>
              <a:t>comes from other relevant sources.</a:t>
            </a:r>
          </a:p>
          <a:p>
            <a:pPr marL="457200" marR="114300" lvl="1" indent="0">
              <a:lnSpc>
                <a:spcPts val="1920"/>
              </a:lnSpc>
              <a:spcBef>
                <a:spcPts val="300"/>
              </a:spcBef>
              <a:spcAft>
                <a:spcPts val="1500"/>
              </a:spcAft>
              <a:buNone/>
            </a:pPr>
            <a:r>
              <a:rPr lang="en-US" sz="1800" dirty="0">
                <a:solidFill>
                  <a:schemeClr val="bg1"/>
                </a:solidFill>
                <a:ea typeface="Times New Roman" panose="02020603050405020304" pitchFamily="18" charset="0"/>
              </a:rPr>
              <a:t>Y</a:t>
            </a:r>
            <a:r>
              <a:rPr lang="en-US" sz="1800" dirty="0">
                <a:solidFill>
                  <a:schemeClr val="bg1"/>
                </a:solidFill>
                <a:effectLst/>
                <a:ea typeface="Times New Roman" panose="02020603050405020304" pitchFamily="18" charset="0"/>
              </a:rPr>
              <a:t>ou can add extra support from outside information, such as expert analysis; other literary works; and relevant information, like historical background and cultural observations.</a:t>
            </a:r>
          </a:p>
        </p:txBody>
      </p:sp>
      <p:sp>
        <p:nvSpPr>
          <p:cNvPr id="10" name="TextBox 9">
            <a:extLst>
              <a:ext uri="{FF2B5EF4-FFF2-40B4-BE49-F238E27FC236}">
                <a16:creationId xmlns:a16="http://schemas.microsoft.com/office/drawing/2014/main" id="{1D0BD2ED-4258-489B-BCDD-99BD6811D9B7}"/>
              </a:ext>
            </a:extLst>
          </p:cNvPr>
          <p:cNvSpPr txBox="1"/>
          <p:nvPr/>
        </p:nvSpPr>
        <p:spPr>
          <a:xfrm>
            <a:off x="1524002" y="122245"/>
            <a:ext cx="9217304" cy="1026442"/>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Support Your Ideas</a:t>
            </a:r>
          </a:p>
        </p:txBody>
      </p:sp>
      <p:cxnSp>
        <p:nvCxnSpPr>
          <p:cNvPr id="11" name="Straight Connector 10">
            <a:extLst>
              <a:ext uri="{FF2B5EF4-FFF2-40B4-BE49-F238E27FC236}">
                <a16:creationId xmlns:a16="http://schemas.microsoft.com/office/drawing/2014/main" id="{66F108C2-AF41-4613-9A30-A847F2EF234E}"/>
              </a:ext>
            </a:extLst>
          </p:cNvPr>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17111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65978" y="122245"/>
            <a:ext cx="9144000" cy="6548828"/>
            <a:chOff x="41976" y="246932"/>
            <a:chExt cx="9144000" cy="6548828"/>
          </a:xfrm>
        </p:grpSpPr>
        <p:sp>
          <p:nvSpPr>
            <p:cNvPr id="26" name="TextBox 25"/>
            <p:cNvSpPr txBox="1"/>
            <p:nvPr/>
          </p:nvSpPr>
          <p:spPr>
            <a:xfrm>
              <a:off x="41976" y="246932"/>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Crafting a Response:</a:t>
              </a:r>
            </a:p>
            <a:p>
              <a:pPr algn="ctr"/>
              <a:r>
                <a:rPr lang="en-US" sz="3000" dirty="0">
                  <a:latin typeface="Century Gothic" panose="020B0502020202020204" pitchFamily="34" charset="0"/>
                </a:rPr>
                <a:t> Counterarguments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9"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1861460" y="1612192"/>
            <a:ext cx="8449447" cy="3427895"/>
            <a:chOff x="386917" y="1821206"/>
            <a:chExt cx="8344989" cy="3197722"/>
          </a:xfrm>
        </p:grpSpPr>
        <p:grpSp>
          <p:nvGrpSpPr>
            <p:cNvPr id="9" name="Group 8"/>
            <p:cNvGrpSpPr/>
            <p:nvPr/>
          </p:nvGrpSpPr>
          <p:grpSpPr>
            <a:xfrm>
              <a:off x="386917" y="1821206"/>
              <a:ext cx="8344989" cy="3197722"/>
              <a:chOff x="386917" y="1821206"/>
              <a:chExt cx="8344989" cy="3197722"/>
            </a:xfrm>
          </p:grpSpPr>
          <p:sp>
            <p:nvSpPr>
              <p:cNvPr id="16" name="Rectangle 15"/>
              <p:cNvSpPr/>
              <p:nvPr/>
            </p:nvSpPr>
            <p:spPr>
              <a:xfrm>
                <a:off x="386917" y="1821206"/>
                <a:ext cx="4121340" cy="3197721"/>
              </a:xfrm>
              <a:prstGeom prst="rect">
                <a:avLst/>
              </a:prstGeom>
              <a:noFill/>
              <a:ln w="57150">
                <a:solidFill>
                  <a:srgbClr val="318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610566" y="1821206"/>
                <a:ext cx="4121340" cy="3197722"/>
              </a:xfrm>
              <a:prstGeom prst="rect">
                <a:avLst/>
              </a:prstGeom>
              <a:noFill/>
              <a:ln w="57150">
                <a:solidFill>
                  <a:srgbClr val="318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4153624" y="2969324"/>
                <a:ext cx="811575" cy="841186"/>
              </a:xfrm>
              <a:prstGeom prst="ellipse">
                <a:avLst/>
              </a:prstGeom>
              <a:solidFill>
                <a:schemeClr val="bg1"/>
              </a:solidFill>
              <a:ln w="76200">
                <a:solidFill>
                  <a:srgbClr val="31829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a:solidFill>
                      <a:schemeClr val="tx1"/>
                    </a:solidFill>
                  </a:rPr>
                  <a:t>&amp;</a:t>
                </a:r>
                <a:endParaRPr lang="en-US" sz="4800" b="1" dirty="0">
                  <a:solidFill>
                    <a:schemeClr val="tx1"/>
                  </a:solidFill>
                </a:endParaRPr>
              </a:p>
            </p:txBody>
          </p:sp>
        </p:grpSp>
        <p:sp>
          <p:nvSpPr>
            <p:cNvPr id="11" name="TextBox 10"/>
            <p:cNvSpPr txBox="1"/>
            <p:nvPr/>
          </p:nvSpPr>
          <p:spPr>
            <a:xfrm>
              <a:off x="748359" y="2265164"/>
              <a:ext cx="3325552" cy="2194958"/>
            </a:xfrm>
            <a:prstGeom prst="rect">
              <a:avLst/>
            </a:prstGeom>
            <a:noFill/>
            <a:ln>
              <a:noFill/>
            </a:ln>
          </p:spPr>
          <p:txBody>
            <a:bodyPr wrap="square" rtlCol="0" anchor="ctr">
              <a:spAutoFit/>
            </a:bodyPr>
            <a:lstStyle/>
            <a:p>
              <a:pPr algn="ctr">
                <a:lnSpc>
                  <a:spcPct val="150000"/>
                </a:lnSpc>
              </a:pPr>
              <a:r>
                <a:rPr lang="en-US" sz="2000" dirty="0">
                  <a:effectLst/>
                  <a:ea typeface="Calibri" panose="020F0502020204030204" pitchFamily="34" charset="0"/>
                </a:rPr>
                <a:t>A </a:t>
              </a:r>
              <a:r>
                <a:rPr lang="en-US" sz="2000" b="1" i="0" dirty="0">
                  <a:effectLst/>
                  <a:ea typeface="Calibri" panose="020F0502020204030204" pitchFamily="34" charset="0"/>
                </a:rPr>
                <a:t>counterargument</a:t>
              </a:r>
              <a:r>
                <a:rPr lang="en-US" sz="2000" dirty="0">
                  <a:effectLst/>
                  <a:ea typeface="Calibri" panose="020F0502020204030204" pitchFamily="34" charset="0"/>
                </a:rPr>
                <a:t> is an author's anticipation of objections from the audience, including refuting the objections with logic. </a:t>
              </a:r>
              <a:endParaRPr lang="en-US" sz="2000" dirty="0"/>
            </a:p>
          </p:txBody>
        </p:sp>
        <p:sp>
          <p:nvSpPr>
            <p:cNvPr id="12" name="TextBox 11"/>
            <p:cNvSpPr txBox="1"/>
            <p:nvPr/>
          </p:nvSpPr>
          <p:spPr>
            <a:xfrm>
              <a:off x="5049554" y="2265166"/>
              <a:ext cx="3325552" cy="2194958"/>
            </a:xfrm>
            <a:prstGeom prst="rect">
              <a:avLst/>
            </a:prstGeom>
            <a:noFill/>
            <a:ln>
              <a:noFill/>
            </a:ln>
          </p:spPr>
          <p:txBody>
            <a:bodyPr wrap="square" rtlCol="0" anchor="ctr">
              <a:spAutoFit/>
            </a:bodyPr>
            <a:lstStyle/>
            <a:p>
              <a:pPr algn="ctr">
                <a:lnSpc>
                  <a:spcPct val="150000"/>
                </a:lnSpc>
              </a:pPr>
              <a:r>
                <a:rPr lang="en-US" sz="2000" b="1" dirty="0">
                  <a:effectLst/>
                  <a:ea typeface="Calibri" panose="020F0502020204030204" pitchFamily="34" charset="0"/>
                </a:rPr>
                <a:t>Counterarguments</a:t>
              </a:r>
              <a:r>
                <a:rPr lang="en-US" sz="2000" dirty="0">
                  <a:effectLst/>
                  <a:ea typeface="Calibri" panose="020F0502020204030204" pitchFamily="34" charset="0"/>
                </a:rPr>
                <a:t> allow you to control the conversation and strengthen your main idea by preemptively addressing potential criticism. </a:t>
              </a:r>
              <a:endParaRPr lang="en-US" sz="2000" dirty="0">
                <a:cs typeface="Arial" panose="020B0604020202020204" pitchFamily="34" charset="0"/>
              </a:endParaRPr>
            </a:p>
          </p:txBody>
        </p:sp>
      </p:grpSp>
    </p:spTree>
    <p:extLst>
      <p:ext uri="{BB962C8B-B14F-4D97-AF65-F5344CB8AC3E}">
        <p14:creationId xmlns:p14="http://schemas.microsoft.com/office/powerpoint/2010/main" val="20226188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066921" y="3231096"/>
            <a:ext cx="8058154" cy="1015663"/>
          </a:xfrm>
          <a:prstGeom prst="rect">
            <a:avLst/>
          </a:prstGeom>
          <a:solidFill>
            <a:srgbClr val="627981"/>
          </a:solidFill>
        </p:spPr>
        <p:txBody>
          <a:bodyPr wrap="square" rtlCol="0">
            <a:spAutoFit/>
          </a:bodyPr>
          <a:lstStyle/>
          <a:p>
            <a:r>
              <a:rPr lang="en-US" sz="2000" b="1" dirty="0">
                <a:solidFill>
                  <a:schemeClr val="bg1"/>
                </a:solidFill>
              </a:rPr>
              <a:t>Who is the author? </a:t>
            </a:r>
            <a:r>
              <a:rPr lang="en-US" sz="1800" dirty="0">
                <a:solidFill>
                  <a:schemeClr val="bg1"/>
                </a:solidFill>
                <a:effectLst/>
                <a:ea typeface="Calibri" panose="020F0502020204030204" pitchFamily="34" charset="0"/>
              </a:rPr>
              <a:t>Conduct some research on the author's background and any of their other works. Identify </a:t>
            </a:r>
            <a:r>
              <a:rPr lang="en-US" sz="2000" b="1" dirty="0">
                <a:solidFill>
                  <a:schemeClr val="bg1"/>
                </a:solidFill>
                <a:effectLst/>
              </a:rPr>
              <a:t>bias</a:t>
            </a:r>
            <a:r>
              <a:rPr lang="en-US" sz="2000" dirty="0">
                <a:solidFill>
                  <a:schemeClr val="bg1"/>
                </a:solidFill>
                <a:effectLst/>
              </a:rPr>
              <a:t> and other factors that may have influenced the author.</a:t>
            </a:r>
            <a:endParaRPr lang="en-US" sz="2000" dirty="0">
              <a:solidFill>
                <a:schemeClr val="bg1"/>
              </a:solidFill>
            </a:endParaRPr>
          </a:p>
        </p:txBody>
      </p:sp>
      <p:grpSp>
        <p:nvGrpSpPr>
          <p:cNvPr id="27" name="Group 26"/>
          <p:cNvGrpSpPr/>
          <p:nvPr/>
        </p:nvGrpSpPr>
        <p:grpSpPr>
          <a:xfrm>
            <a:off x="2066921" y="5371768"/>
            <a:ext cx="8058154" cy="696647"/>
            <a:chOff x="542923" y="1736761"/>
            <a:chExt cx="8058154" cy="1540682"/>
          </a:xfrm>
          <a:solidFill>
            <a:srgbClr val="627981"/>
          </a:solidFill>
        </p:grpSpPr>
        <p:sp>
          <p:nvSpPr>
            <p:cNvPr id="28" name="Rectangle 27"/>
            <p:cNvSpPr/>
            <p:nvPr/>
          </p:nvSpPr>
          <p:spPr>
            <a:xfrm>
              <a:off x="542923" y="1736761"/>
              <a:ext cx="8058154" cy="1540682"/>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9" name="TextBox 28"/>
            <p:cNvSpPr txBox="1"/>
            <p:nvPr/>
          </p:nvSpPr>
          <p:spPr>
            <a:xfrm>
              <a:off x="542923" y="1736761"/>
              <a:ext cx="7807571" cy="1497470"/>
            </a:xfrm>
            <a:prstGeom prst="rect">
              <a:avLst/>
            </a:prstGeom>
            <a:grpFill/>
          </p:spPr>
          <p:txBody>
            <a:bodyPr wrap="square" rtlCol="0">
              <a:spAutoFit/>
            </a:bodyPr>
            <a:lstStyle/>
            <a:p>
              <a:r>
                <a:rPr lang="en-US" sz="2000" b="1" i="0" dirty="0">
                  <a:solidFill>
                    <a:schemeClr val="bg1"/>
                  </a:solidFill>
                  <a:effectLst/>
                </a:rPr>
                <a:t>How is it similar to other works?</a:t>
              </a:r>
              <a:r>
                <a:rPr lang="en-US" sz="2000" b="0" i="0" dirty="0">
                  <a:solidFill>
                    <a:schemeClr val="bg1"/>
                  </a:solidFill>
                  <a:effectLst/>
                </a:rPr>
                <a:t> </a:t>
              </a:r>
              <a:r>
                <a:rPr lang="en-US" b="0" i="0" dirty="0">
                  <a:solidFill>
                    <a:schemeClr val="bg1"/>
                  </a:solidFill>
                  <a:effectLst/>
                </a:rPr>
                <a:t>Compare the text with similar works you've read or know about. Identify specific ways that the works are alike. </a:t>
              </a:r>
              <a:endParaRPr lang="en-US" sz="2000" dirty="0">
                <a:solidFill>
                  <a:schemeClr val="bg1"/>
                </a:solidFill>
              </a:endParaRPr>
            </a:p>
          </p:txBody>
        </p:sp>
      </p:grpSp>
      <p:sp>
        <p:nvSpPr>
          <p:cNvPr id="18" name="TextBox 17">
            <a:extLst>
              <a:ext uri="{FF2B5EF4-FFF2-40B4-BE49-F238E27FC236}">
                <a16:creationId xmlns:a16="http://schemas.microsoft.com/office/drawing/2014/main" id="{A095C469-B911-48D0-9E9F-C4C9E7DD65D3}"/>
              </a:ext>
            </a:extLst>
          </p:cNvPr>
          <p:cNvSpPr txBox="1"/>
          <p:nvPr/>
        </p:nvSpPr>
        <p:spPr>
          <a:xfrm>
            <a:off x="2066921" y="4332210"/>
            <a:ext cx="8058154" cy="954107"/>
          </a:xfrm>
          <a:prstGeom prst="rect">
            <a:avLst/>
          </a:prstGeom>
          <a:solidFill>
            <a:srgbClr val="627981"/>
          </a:solidFill>
        </p:spPr>
        <p:txBody>
          <a:bodyPr wrap="square" rtlCol="0">
            <a:spAutoFit/>
          </a:bodyPr>
          <a:lstStyle/>
          <a:p>
            <a:r>
              <a:rPr lang="en-US" sz="2000" b="1" i="0" dirty="0">
                <a:solidFill>
                  <a:schemeClr val="bg1"/>
                </a:solidFill>
                <a:effectLst/>
              </a:rPr>
              <a:t>What is the context?</a:t>
            </a:r>
            <a:r>
              <a:rPr lang="en-US" sz="2000" b="0" i="0" dirty="0">
                <a:solidFill>
                  <a:schemeClr val="bg1"/>
                </a:solidFill>
                <a:effectLst/>
              </a:rPr>
              <a:t> </a:t>
            </a:r>
            <a:r>
              <a:rPr lang="en-US" b="0" i="0" dirty="0">
                <a:solidFill>
                  <a:schemeClr val="bg1"/>
                </a:solidFill>
                <a:effectLst/>
              </a:rPr>
              <a:t>Consider the historical, social, and economic climate at the time the work was written. Investigate whether the author responds to and references other works or addresses a specific audience. </a:t>
            </a:r>
            <a:endParaRPr lang="en-US" sz="2000" dirty="0">
              <a:solidFill>
                <a:schemeClr val="bg1"/>
              </a:solidFill>
            </a:endParaRPr>
          </a:p>
        </p:txBody>
      </p:sp>
      <p:sp>
        <p:nvSpPr>
          <p:cNvPr id="19" name="TextBox 18">
            <a:extLst>
              <a:ext uri="{FF2B5EF4-FFF2-40B4-BE49-F238E27FC236}">
                <a16:creationId xmlns:a16="http://schemas.microsoft.com/office/drawing/2014/main" id="{AC3FE96C-14C0-4057-B53B-4E66001AFEC6}"/>
              </a:ext>
            </a:extLst>
          </p:cNvPr>
          <p:cNvSpPr txBox="1"/>
          <p:nvPr/>
        </p:nvSpPr>
        <p:spPr>
          <a:xfrm>
            <a:off x="1881188" y="1435937"/>
            <a:ext cx="8429625" cy="1541448"/>
          </a:xfrm>
          <a:prstGeom prst="rect">
            <a:avLst/>
          </a:prstGeom>
          <a:solidFill>
            <a:srgbClr val="314C57"/>
          </a:solidFill>
        </p:spPr>
        <p:txBody>
          <a:bodyPr wrap="square" rtlCol="0">
            <a:spAutoFit/>
          </a:bodyPr>
          <a:lstStyle/>
          <a:p>
            <a:pPr marL="0" marR="114300">
              <a:lnSpc>
                <a:spcPts val="1920"/>
              </a:lnSpc>
              <a:spcBef>
                <a:spcPts val="300"/>
              </a:spcBef>
              <a:spcAft>
                <a:spcPts val="1500"/>
              </a:spcAft>
            </a:pPr>
            <a:r>
              <a:rPr lang="en-US" sz="1800" b="1" dirty="0">
                <a:solidFill>
                  <a:schemeClr val="bg1"/>
                </a:solidFill>
                <a:effectLst/>
                <a:latin typeface="Arial" panose="020B0604020202020204" pitchFamily="34" charset="0"/>
                <a:ea typeface="Times New Roman" panose="02020603050405020304" pitchFamily="18" charset="0"/>
              </a:rPr>
              <a:t>Before you respond to literature, you must first read it carefully and critically. This will help you identify key information that you'll use in your written response.</a:t>
            </a:r>
          </a:p>
          <a:p>
            <a:pPr marR="114300">
              <a:lnSpc>
                <a:spcPts val="1920"/>
              </a:lnSpc>
              <a:spcBef>
                <a:spcPts val="300"/>
              </a:spcBef>
              <a:spcAft>
                <a:spcPts val="1500"/>
              </a:spcAft>
            </a:pPr>
            <a:r>
              <a:rPr lang="en-US" sz="1800" b="1" dirty="0">
                <a:solidFill>
                  <a:schemeClr val="bg1"/>
                </a:solidFill>
                <a:effectLst/>
                <a:latin typeface="Arial" panose="020B0604020202020204" pitchFamily="34" charset="0"/>
                <a:ea typeface="Times New Roman" panose="02020603050405020304" pitchFamily="18" charset="0"/>
              </a:rPr>
              <a:t>To prepare yourself for reading and responding critically to a work of literature, ask yourself the following questions.</a:t>
            </a:r>
            <a:endParaRPr lang="en-US" sz="1800" dirty="0">
              <a:solidFill>
                <a:schemeClr val="bg1"/>
              </a:solidFill>
              <a:effectLst/>
              <a:latin typeface="Times New Roman" panose="02020603050405020304" pitchFamily="18" charset="0"/>
              <a:ea typeface="Times New Roman" panose="02020603050405020304" pitchFamily="18" charset="0"/>
            </a:endParaRPr>
          </a:p>
        </p:txBody>
      </p:sp>
      <p:sp>
        <p:nvSpPr>
          <p:cNvPr id="12" name="TextBox 11">
            <a:extLst>
              <a:ext uri="{FF2B5EF4-FFF2-40B4-BE49-F238E27FC236}">
                <a16:creationId xmlns:a16="http://schemas.microsoft.com/office/drawing/2014/main" id="{749EF929-4762-47AA-893B-87171F795360}"/>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Preparing for a Response</a:t>
            </a:r>
          </a:p>
        </p:txBody>
      </p:sp>
    </p:spTree>
    <p:extLst>
      <p:ext uri="{BB962C8B-B14F-4D97-AF65-F5344CB8AC3E}">
        <p14:creationId xmlns:p14="http://schemas.microsoft.com/office/powerpoint/2010/main" val="19714140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65229" y="391727"/>
            <a:ext cx="9144000" cy="6305378"/>
            <a:chOff x="41227" y="490382"/>
            <a:chExt cx="9144000" cy="6305378"/>
          </a:xfrm>
        </p:grpSpPr>
        <p:sp>
          <p:nvSpPr>
            <p:cNvPr id="26" name="TextBox 25"/>
            <p:cNvSpPr txBox="1"/>
            <p:nvPr/>
          </p:nvSpPr>
          <p:spPr>
            <a:xfrm>
              <a:off x="41227" y="490382"/>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Areas of Response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291767" y="2741510"/>
            <a:ext cx="7608462" cy="3252040"/>
            <a:chOff x="365111" y="1821206"/>
            <a:chExt cx="8443024" cy="3298655"/>
          </a:xfrm>
          <a:solidFill>
            <a:srgbClr val="314C57"/>
          </a:solidFill>
        </p:grpSpPr>
        <p:grpSp>
          <p:nvGrpSpPr>
            <p:cNvPr id="9" name="Group 8"/>
            <p:cNvGrpSpPr/>
            <p:nvPr/>
          </p:nvGrpSpPr>
          <p:grpSpPr>
            <a:xfrm>
              <a:off x="365111" y="1821206"/>
              <a:ext cx="8443024" cy="3298655"/>
              <a:chOff x="365111" y="1821206"/>
              <a:chExt cx="8443024" cy="3298655"/>
            </a:xfrm>
            <a:grpFill/>
          </p:grpSpPr>
          <p:sp>
            <p:nvSpPr>
              <p:cNvPr id="16" name="Rectangle 15"/>
              <p:cNvSpPr/>
              <p:nvPr/>
            </p:nvSpPr>
            <p:spPr>
              <a:xfrm>
                <a:off x="365111"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p:cNvSpPr/>
              <p:nvPr/>
            </p:nvSpPr>
            <p:spPr>
              <a:xfrm>
                <a:off x="4632374" y="1821206"/>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Oval 21"/>
              <p:cNvSpPr/>
              <p:nvPr/>
            </p:nvSpPr>
            <p:spPr>
              <a:xfrm>
                <a:off x="3751901" y="3036198"/>
                <a:ext cx="1526704"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b="1" dirty="0">
                    <a:solidFill>
                      <a:schemeClr val="bg1"/>
                    </a:solidFill>
                  </a:rPr>
                  <a:t>and</a:t>
                </a:r>
                <a:endParaRPr lang="en-US" sz="4000" b="1" dirty="0">
                  <a:solidFill>
                    <a:schemeClr val="bg1"/>
                  </a:solidFill>
                </a:endParaRPr>
              </a:p>
            </p:txBody>
          </p:sp>
        </p:grpSp>
        <p:sp>
          <p:nvSpPr>
            <p:cNvPr id="11" name="TextBox 10"/>
            <p:cNvSpPr txBox="1"/>
            <p:nvPr/>
          </p:nvSpPr>
          <p:spPr>
            <a:xfrm>
              <a:off x="748359" y="1959358"/>
              <a:ext cx="3325552" cy="2806572"/>
            </a:xfrm>
            <a:prstGeom prst="rect">
              <a:avLst/>
            </a:prstGeom>
            <a:grpFill/>
          </p:spPr>
          <p:txBody>
            <a:bodyPr wrap="square" rtlCol="0" anchor="ctr">
              <a:spAutoFit/>
            </a:bodyPr>
            <a:lstStyle/>
            <a:p>
              <a:pPr algn="ctr">
                <a:lnSpc>
                  <a:spcPct val="150000"/>
                </a:lnSpc>
              </a:pPr>
              <a:r>
                <a:rPr lang="en-US" sz="4000" dirty="0">
                  <a:solidFill>
                    <a:schemeClr val="bg1"/>
                  </a:solidFill>
                </a:rPr>
                <a:t>Literary Forms &amp; Genres</a:t>
              </a:r>
            </a:p>
          </p:txBody>
        </p:sp>
        <p:sp>
          <p:nvSpPr>
            <p:cNvPr id="12" name="TextBox 11"/>
            <p:cNvSpPr txBox="1"/>
            <p:nvPr/>
          </p:nvSpPr>
          <p:spPr>
            <a:xfrm>
              <a:off x="5049554" y="2429656"/>
              <a:ext cx="3325552" cy="1865975"/>
            </a:xfrm>
            <a:prstGeom prst="rect">
              <a:avLst/>
            </a:prstGeom>
            <a:grpFill/>
          </p:spPr>
          <p:txBody>
            <a:bodyPr wrap="square" rtlCol="0" anchor="ctr">
              <a:spAutoFit/>
            </a:bodyPr>
            <a:lstStyle/>
            <a:p>
              <a:pPr algn="ctr">
                <a:lnSpc>
                  <a:spcPct val="150000"/>
                </a:lnSpc>
              </a:pPr>
              <a:r>
                <a:rPr lang="en-US" sz="4000" dirty="0">
                  <a:solidFill>
                    <a:schemeClr val="bg1"/>
                  </a:solidFill>
                  <a:effectLst/>
                  <a:ea typeface="Calibri" panose="020F0502020204030204" pitchFamily="34" charset="0"/>
                </a:rPr>
                <a:t>Literary Elements</a:t>
              </a:r>
              <a:endParaRPr lang="en-US" sz="4000" dirty="0">
                <a:solidFill>
                  <a:schemeClr val="bg1"/>
                </a:solidFill>
              </a:endParaRPr>
            </a:p>
          </p:txBody>
        </p:sp>
      </p:grpSp>
      <p:sp>
        <p:nvSpPr>
          <p:cNvPr id="13" name="TextBox 12">
            <a:extLst>
              <a:ext uri="{FF2B5EF4-FFF2-40B4-BE49-F238E27FC236}">
                <a16:creationId xmlns:a16="http://schemas.microsoft.com/office/drawing/2014/main" id="{57ED350F-33B9-4DA3-83FA-FC39EB98F6AF}"/>
              </a:ext>
            </a:extLst>
          </p:cNvPr>
          <p:cNvSpPr txBox="1"/>
          <p:nvPr/>
        </p:nvSpPr>
        <p:spPr>
          <a:xfrm>
            <a:off x="2066921" y="1268515"/>
            <a:ext cx="8058154" cy="1323439"/>
          </a:xfrm>
          <a:prstGeom prst="rect">
            <a:avLst/>
          </a:prstGeom>
          <a:solidFill>
            <a:srgbClr val="627981"/>
          </a:solidFill>
        </p:spPr>
        <p:txBody>
          <a:bodyPr wrap="square" rtlCol="0">
            <a:spAutoFit/>
          </a:bodyPr>
          <a:lstStyle/>
          <a:p>
            <a:pPr algn="l"/>
            <a:r>
              <a:rPr lang="en-US" sz="2000" b="0" i="0" dirty="0">
                <a:solidFill>
                  <a:schemeClr val="bg1"/>
                </a:solidFill>
                <a:effectLst/>
                <a:latin typeface="Lato"/>
              </a:rPr>
              <a:t>Once you've considered the author and context of a literary work, the next step is reading and </a:t>
            </a:r>
            <a:r>
              <a:rPr lang="en-US" sz="2000" b="1" i="0" dirty="0">
                <a:solidFill>
                  <a:schemeClr val="bg1"/>
                </a:solidFill>
                <a:effectLst/>
                <a:latin typeface="Lato"/>
              </a:rPr>
              <a:t>analysis </a:t>
            </a:r>
            <a:r>
              <a:rPr lang="en-US" sz="2000" i="0" dirty="0">
                <a:solidFill>
                  <a:schemeClr val="bg1"/>
                </a:solidFill>
                <a:effectLst/>
                <a:latin typeface="Lato"/>
              </a:rPr>
              <a:t>(the process of interpreting something by examining its parts)</a:t>
            </a:r>
            <a:r>
              <a:rPr lang="en-US" sz="2000" dirty="0">
                <a:solidFill>
                  <a:schemeClr val="bg1"/>
                </a:solidFill>
                <a:latin typeface="Lato"/>
              </a:rPr>
              <a:t>. </a:t>
            </a:r>
            <a:r>
              <a:rPr lang="en-US" sz="2000" b="0" i="0" dirty="0">
                <a:solidFill>
                  <a:schemeClr val="bg1"/>
                </a:solidFill>
                <a:effectLst/>
                <a:latin typeface="Lato"/>
              </a:rPr>
              <a:t>You can base your analysis and response on one or both of these broad categories:</a:t>
            </a:r>
          </a:p>
        </p:txBody>
      </p:sp>
    </p:spTree>
    <p:extLst>
      <p:ext uri="{BB962C8B-B14F-4D97-AF65-F5344CB8AC3E}">
        <p14:creationId xmlns:p14="http://schemas.microsoft.com/office/powerpoint/2010/main" val="796332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A095C469-B911-48D0-9E9F-C4C9E7DD65D3}"/>
              </a:ext>
            </a:extLst>
          </p:cNvPr>
          <p:cNvSpPr txBox="1"/>
          <p:nvPr/>
        </p:nvSpPr>
        <p:spPr>
          <a:xfrm>
            <a:off x="2066923" y="1543719"/>
            <a:ext cx="8058154" cy="4127412"/>
          </a:xfrm>
          <a:prstGeom prst="rect">
            <a:avLst/>
          </a:prstGeom>
          <a:solidFill>
            <a:srgbClr val="627981"/>
          </a:solidFill>
        </p:spPr>
        <p:txBody>
          <a:bodyPr wrap="square" rtlCol="0">
            <a:spAutoFit/>
          </a:bodyPr>
          <a:lstStyle/>
          <a:p>
            <a:pPr algn="l"/>
            <a:endParaRPr lang="en-US" sz="2000" b="0" i="0" dirty="0">
              <a:solidFill>
                <a:schemeClr val="bg1"/>
              </a:solidFill>
              <a:effectLst/>
              <a:latin typeface="Lato"/>
            </a:endParaRPr>
          </a:p>
          <a:p>
            <a:pPr marL="342900" marR="0" lvl="0" indent="-342900">
              <a:lnSpc>
                <a:spcPct val="107000"/>
              </a:lnSpc>
              <a:spcBef>
                <a:spcPts val="300"/>
              </a:spcBef>
              <a:spcAft>
                <a:spcPts val="0"/>
              </a:spcAft>
              <a:buSzPts val="1000"/>
              <a:buFont typeface="Symbol" panose="05050102010706020507" pitchFamily="18" charset="2"/>
              <a:buChar char=""/>
              <a:tabLst>
                <a:tab pos="457200" algn="l"/>
              </a:tabLst>
            </a:pPr>
            <a:r>
              <a:rPr lang="en-US" sz="2800" b="1" dirty="0">
                <a:solidFill>
                  <a:schemeClr val="bg1"/>
                </a:solidFill>
                <a:effectLst/>
                <a:ea typeface="Times New Roman" panose="02020603050405020304" pitchFamily="18" charset="0"/>
                <a:cs typeface="Times New Roman" panose="02020603050405020304" pitchFamily="18" charset="0"/>
              </a:rPr>
              <a:t>Poetry: </a:t>
            </a:r>
            <a:r>
              <a:rPr lang="en-US" sz="2800" dirty="0">
                <a:solidFill>
                  <a:schemeClr val="bg1"/>
                </a:solidFill>
                <a:effectLst/>
                <a:ea typeface="Times New Roman" panose="02020603050405020304" pitchFamily="18" charset="0"/>
                <a:cs typeface="Times New Roman" panose="02020603050405020304" pitchFamily="18" charset="0"/>
              </a:rPr>
              <a:t>a form of literature that uses distinctive styles and rhythms to express feelings and ideas</a:t>
            </a:r>
          </a:p>
          <a:p>
            <a:pPr marL="342900" marR="0" lvl="0" indent="-342900">
              <a:lnSpc>
                <a:spcPct val="107000"/>
              </a:lnSpc>
              <a:spcBef>
                <a:spcPts val="300"/>
              </a:spcBef>
              <a:spcAft>
                <a:spcPts val="0"/>
              </a:spcAft>
              <a:buSzPts val="1000"/>
              <a:buFont typeface="Symbol" panose="05050102010706020507" pitchFamily="18" charset="2"/>
              <a:buChar char=""/>
              <a:tabLst>
                <a:tab pos="457200" algn="l"/>
              </a:tabLst>
            </a:pPr>
            <a:endParaRPr lang="en-US" sz="2800" dirty="0">
              <a:solidFill>
                <a:schemeClr val="bg1"/>
              </a:solidFill>
              <a:effectLst/>
              <a:ea typeface="Times New Roman" panose="02020603050405020304" pitchFamily="18" charset="0"/>
              <a:cs typeface="Times New Roman" panose="02020603050405020304" pitchFamily="18" charset="0"/>
            </a:endParaRPr>
          </a:p>
          <a:p>
            <a:pPr marL="342900" marR="0" lvl="0" indent="-342900">
              <a:lnSpc>
                <a:spcPct val="107000"/>
              </a:lnSpc>
              <a:spcBef>
                <a:spcPts val="300"/>
              </a:spcBef>
              <a:spcAft>
                <a:spcPts val="0"/>
              </a:spcAft>
              <a:buSzPts val="1000"/>
              <a:buFont typeface="Symbol" panose="05050102010706020507" pitchFamily="18" charset="2"/>
              <a:buChar char=""/>
              <a:tabLst>
                <a:tab pos="457200" algn="l"/>
              </a:tabLst>
            </a:pPr>
            <a:r>
              <a:rPr lang="en-US" sz="2800" b="1" dirty="0">
                <a:solidFill>
                  <a:schemeClr val="bg1"/>
                </a:solidFill>
                <a:ea typeface="Calibri" panose="020F0502020204030204" pitchFamily="34" charset="0"/>
                <a:cs typeface="Times New Roman" panose="02020603050405020304" pitchFamily="18" charset="0"/>
              </a:rPr>
              <a:t>Prose:</a:t>
            </a:r>
            <a:r>
              <a:rPr lang="en-US" sz="2800" dirty="0">
                <a:solidFill>
                  <a:schemeClr val="bg1"/>
                </a:solidFill>
                <a:ea typeface="Calibri" panose="020F0502020204030204" pitchFamily="34" charset="0"/>
                <a:cs typeface="Times New Roman" panose="02020603050405020304" pitchFamily="18" charset="0"/>
              </a:rPr>
              <a:t> a form of literature that has no structure</a:t>
            </a:r>
          </a:p>
          <a:p>
            <a:pPr marL="342900" marR="0" lvl="0" indent="-342900">
              <a:lnSpc>
                <a:spcPct val="107000"/>
              </a:lnSpc>
              <a:spcBef>
                <a:spcPts val="300"/>
              </a:spcBef>
              <a:spcAft>
                <a:spcPts val="0"/>
              </a:spcAft>
              <a:buSzPts val="1000"/>
              <a:buFont typeface="Symbol" panose="05050102010706020507" pitchFamily="18" charset="2"/>
              <a:buChar char=""/>
              <a:tabLst>
                <a:tab pos="457200" algn="l"/>
              </a:tabLst>
            </a:pPr>
            <a:endParaRPr lang="en-US" sz="2800" dirty="0">
              <a:solidFill>
                <a:schemeClr val="bg1"/>
              </a:solidFill>
              <a:ea typeface="Calibri" panose="020F0502020204030204" pitchFamily="34" charset="0"/>
              <a:cs typeface="Times New Roman" panose="02020603050405020304" pitchFamily="18" charset="0"/>
            </a:endParaRPr>
          </a:p>
          <a:p>
            <a:pPr marL="342900" marR="0" lvl="0" indent="-342900">
              <a:lnSpc>
                <a:spcPct val="107000"/>
              </a:lnSpc>
              <a:spcBef>
                <a:spcPts val="300"/>
              </a:spcBef>
              <a:spcAft>
                <a:spcPts val="0"/>
              </a:spcAft>
              <a:buSzPts val="1000"/>
              <a:buFont typeface="Symbol" panose="05050102010706020507" pitchFamily="18" charset="2"/>
              <a:buChar char=""/>
              <a:tabLst>
                <a:tab pos="457200" algn="l"/>
              </a:tabLst>
            </a:pPr>
            <a:r>
              <a:rPr lang="en-US" sz="2800" b="1" dirty="0">
                <a:solidFill>
                  <a:schemeClr val="bg1"/>
                </a:solidFill>
                <a:effectLst/>
                <a:ea typeface="Calibri" panose="020F0502020204030204" pitchFamily="34" charset="0"/>
                <a:cs typeface="Times New Roman" panose="02020603050405020304" pitchFamily="18" charset="0"/>
              </a:rPr>
              <a:t>Drama:</a:t>
            </a:r>
            <a:r>
              <a:rPr lang="en-US" sz="2800" dirty="0">
                <a:solidFill>
                  <a:schemeClr val="bg1"/>
                </a:solidFill>
                <a:effectLst/>
                <a:ea typeface="Calibri" panose="020F0502020204030204" pitchFamily="34" charset="0"/>
                <a:cs typeface="Times New Roman" panose="02020603050405020304" pitchFamily="18" charset="0"/>
              </a:rPr>
              <a:t> a form of literature that primarily uses dialogue, monologue, and stage direction</a:t>
            </a:r>
          </a:p>
          <a:p>
            <a:pPr algn="l"/>
            <a:endParaRPr lang="en-US" sz="2000" b="0" i="0" dirty="0">
              <a:solidFill>
                <a:schemeClr val="bg1"/>
              </a:solidFill>
              <a:effectLst/>
              <a:latin typeface="Lato"/>
            </a:endParaRPr>
          </a:p>
        </p:txBody>
      </p:sp>
      <p:sp>
        <p:nvSpPr>
          <p:cNvPr id="8" name="TextBox 7">
            <a:extLst>
              <a:ext uri="{FF2B5EF4-FFF2-40B4-BE49-F238E27FC236}">
                <a16:creationId xmlns:a16="http://schemas.microsoft.com/office/drawing/2014/main" id="{DBA0E458-92AE-4713-AE88-012F46AF6037}"/>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Literary Forms</a:t>
            </a:r>
          </a:p>
        </p:txBody>
      </p:sp>
    </p:spTree>
    <p:extLst>
      <p:ext uri="{BB962C8B-B14F-4D97-AF65-F5344CB8AC3E}">
        <p14:creationId xmlns:p14="http://schemas.microsoft.com/office/powerpoint/2010/main" val="41258590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066921" y="1260126"/>
            <a:ext cx="8058154" cy="1054135"/>
          </a:xfrm>
          <a:prstGeom prst="rect">
            <a:avLst/>
          </a:prstGeom>
          <a:solidFill>
            <a:srgbClr val="627981"/>
          </a:solidFill>
        </p:spPr>
        <p:txBody>
          <a:bodyPr wrap="square" rtlCol="0">
            <a:spAutoFit/>
          </a:bodyPr>
          <a:lstStyle/>
          <a:p>
            <a:pPr marL="0" marR="114300">
              <a:lnSpc>
                <a:spcPts val="1920"/>
              </a:lnSpc>
              <a:spcBef>
                <a:spcPts val="300"/>
              </a:spcBef>
              <a:spcAft>
                <a:spcPts val="1500"/>
              </a:spcAft>
            </a:pPr>
            <a:r>
              <a:rPr lang="en-US" sz="2000" dirty="0">
                <a:solidFill>
                  <a:schemeClr val="bg1"/>
                </a:solidFill>
                <a:effectLst/>
                <a:ea typeface="Times New Roman" panose="02020603050405020304" pitchFamily="18" charset="0"/>
                <a:cs typeface="Times New Roman" panose="02020603050405020304" pitchFamily="18" charset="0"/>
              </a:rPr>
              <a:t>Within these literary forms are </a:t>
            </a:r>
            <a:r>
              <a:rPr lang="en-US" sz="2000" b="1" dirty="0">
                <a:solidFill>
                  <a:schemeClr val="bg1"/>
                </a:solidFill>
                <a:effectLst/>
                <a:ea typeface="Times New Roman" panose="02020603050405020304" pitchFamily="18" charset="0"/>
                <a:cs typeface="Times New Roman" panose="02020603050405020304" pitchFamily="18" charset="0"/>
              </a:rPr>
              <a:t>genres</a:t>
            </a:r>
            <a:r>
              <a:rPr lang="en-US" sz="2000" dirty="0">
                <a:solidFill>
                  <a:schemeClr val="bg1"/>
                </a:solidFill>
                <a:effectLst/>
                <a:ea typeface="Times New Roman" panose="02020603050405020304" pitchFamily="18" charset="0"/>
                <a:cs typeface="Times New Roman" panose="02020603050405020304" pitchFamily="18" charset="0"/>
              </a:rPr>
              <a:t>, which are </a:t>
            </a:r>
            <a:r>
              <a:rPr lang="en-US" sz="2000" dirty="0">
                <a:solidFill>
                  <a:schemeClr val="bg1"/>
                </a:solidFill>
                <a:ea typeface="Times New Roman" panose="02020603050405020304" pitchFamily="18" charset="0"/>
                <a:cs typeface="Times New Roman" panose="02020603050405020304" pitchFamily="18" charset="0"/>
              </a:rPr>
              <a:t>categories or types </a:t>
            </a:r>
            <a:r>
              <a:rPr lang="en-US" sz="2000" dirty="0">
                <a:solidFill>
                  <a:schemeClr val="bg1"/>
                </a:solidFill>
                <a:effectLst/>
                <a:ea typeface="Times New Roman" panose="02020603050405020304" pitchFamily="18" charset="0"/>
                <a:cs typeface="Times New Roman" panose="02020603050405020304" pitchFamily="18" charset="0"/>
              </a:rPr>
              <a:t>based on factors like content, form, and style. </a:t>
            </a:r>
          </a:p>
          <a:p>
            <a:pPr marL="0" marR="114300" algn="ctr">
              <a:lnSpc>
                <a:spcPts val="1920"/>
              </a:lnSpc>
              <a:spcBef>
                <a:spcPts val="300"/>
              </a:spcBef>
              <a:spcAft>
                <a:spcPts val="1500"/>
              </a:spcAft>
            </a:pPr>
            <a:r>
              <a:rPr lang="en-US" sz="2000" dirty="0">
                <a:solidFill>
                  <a:schemeClr val="bg1"/>
                </a:solidFill>
                <a:effectLst/>
                <a:ea typeface="Times New Roman" panose="02020603050405020304" pitchFamily="18" charset="0"/>
                <a:cs typeface="Times New Roman" panose="02020603050405020304" pitchFamily="18" charset="0"/>
              </a:rPr>
              <a:t>Two of the most basic genres in prose are:</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FDCC3BD1-8C21-47D6-B771-F2DA0A1D137A}"/>
              </a:ext>
            </a:extLst>
          </p:cNvPr>
          <p:cNvSpPr txBox="1"/>
          <p:nvPr/>
        </p:nvSpPr>
        <p:spPr>
          <a:xfrm>
            <a:off x="2066922" y="5157196"/>
            <a:ext cx="8058153" cy="1065676"/>
          </a:xfrm>
          <a:prstGeom prst="rect">
            <a:avLst/>
          </a:prstGeom>
          <a:solidFill>
            <a:srgbClr val="627981"/>
          </a:solidFill>
        </p:spPr>
        <p:txBody>
          <a:bodyPr wrap="square" rtlCol="0">
            <a:spAutoFit/>
          </a:bodyPr>
          <a:lstStyle/>
          <a:p>
            <a:pPr marR="0" lvl="0">
              <a:lnSpc>
                <a:spcPct val="107000"/>
              </a:lnSpc>
              <a:spcBef>
                <a:spcPts val="300"/>
              </a:spcBef>
              <a:spcAft>
                <a:spcPts val="0"/>
              </a:spcAft>
              <a:buSzPts val="1000"/>
              <a:tabLst>
                <a:tab pos="457200" algn="l"/>
              </a:tabLst>
            </a:pPr>
            <a:r>
              <a:rPr lang="en-US" sz="2000" dirty="0">
                <a:solidFill>
                  <a:schemeClr val="bg1"/>
                </a:solidFill>
                <a:effectLst/>
                <a:ea typeface="Times New Roman" panose="02020603050405020304" pitchFamily="18" charset="0"/>
              </a:rPr>
              <a:t>As you read a literary work, analyze it, and prepare to respond, consider how it does or does not conform to the expectations of form and genre. Many literary works fall into more than one genre.</a:t>
            </a:r>
            <a:endParaRPr lang="en-US" sz="2400" b="0" i="0" dirty="0">
              <a:solidFill>
                <a:schemeClr val="bg1"/>
              </a:solidFill>
              <a:effectLst/>
            </a:endParaRPr>
          </a:p>
        </p:txBody>
      </p:sp>
      <p:grpSp>
        <p:nvGrpSpPr>
          <p:cNvPr id="15" name="Group 14">
            <a:extLst>
              <a:ext uri="{FF2B5EF4-FFF2-40B4-BE49-F238E27FC236}">
                <a16:creationId xmlns:a16="http://schemas.microsoft.com/office/drawing/2014/main" id="{5ED42E76-E263-4B0F-8173-3F3DABBCB6B4}"/>
              </a:ext>
            </a:extLst>
          </p:cNvPr>
          <p:cNvGrpSpPr/>
          <p:nvPr/>
        </p:nvGrpSpPr>
        <p:grpSpPr>
          <a:xfrm>
            <a:off x="3038015" y="2436478"/>
            <a:ext cx="6115966" cy="2594889"/>
            <a:chOff x="365111" y="1821206"/>
            <a:chExt cx="8443025" cy="3298656"/>
          </a:xfrm>
          <a:solidFill>
            <a:srgbClr val="314C57"/>
          </a:solidFill>
        </p:grpSpPr>
        <p:grpSp>
          <p:nvGrpSpPr>
            <p:cNvPr id="16" name="Group 15">
              <a:extLst>
                <a:ext uri="{FF2B5EF4-FFF2-40B4-BE49-F238E27FC236}">
                  <a16:creationId xmlns:a16="http://schemas.microsoft.com/office/drawing/2014/main" id="{A88AE9BC-CE89-45BF-8A50-7B65FC82A667}"/>
                </a:ext>
              </a:extLst>
            </p:cNvPr>
            <p:cNvGrpSpPr/>
            <p:nvPr/>
          </p:nvGrpSpPr>
          <p:grpSpPr>
            <a:xfrm>
              <a:off x="365111" y="1821206"/>
              <a:ext cx="8443025" cy="3298656"/>
              <a:chOff x="365111" y="1821206"/>
              <a:chExt cx="8443025" cy="3298656"/>
            </a:xfrm>
            <a:grpFill/>
          </p:grpSpPr>
          <p:sp>
            <p:nvSpPr>
              <p:cNvPr id="20" name="Rectangle 19">
                <a:extLst>
                  <a:ext uri="{FF2B5EF4-FFF2-40B4-BE49-F238E27FC236}">
                    <a16:creationId xmlns:a16="http://schemas.microsoft.com/office/drawing/2014/main" id="{5E198BFD-3771-4DA3-8143-FABE2B6CC3D0}"/>
                  </a:ext>
                </a:extLst>
              </p:cNvPr>
              <p:cNvSpPr/>
              <p:nvPr/>
            </p:nvSpPr>
            <p:spPr>
              <a:xfrm>
                <a:off x="365111" y="1821206"/>
                <a:ext cx="4175760"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20">
                <a:extLst>
                  <a:ext uri="{FF2B5EF4-FFF2-40B4-BE49-F238E27FC236}">
                    <a16:creationId xmlns:a16="http://schemas.microsoft.com/office/drawing/2014/main" id="{C0B18B37-BF14-4A41-9163-DDD857C8BCEF}"/>
                  </a:ext>
                </a:extLst>
              </p:cNvPr>
              <p:cNvSpPr/>
              <p:nvPr/>
            </p:nvSpPr>
            <p:spPr>
              <a:xfrm>
                <a:off x="4632375" y="1821207"/>
                <a:ext cx="4175761" cy="32986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C35802BE-EE21-4F8E-B2EB-AB759EAA698B}"/>
                  </a:ext>
                </a:extLst>
              </p:cNvPr>
              <p:cNvSpPr/>
              <p:nvPr/>
            </p:nvSpPr>
            <p:spPr>
              <a:xfrm>
                <a:off x="3751901" y="3036198"/>
                <a:ext cx="1526704" cy="740213"/>
              </a:xfrm>
              <a:prstGeom prst="ellipse">
                <a:avLst/>
              </a:prstGeom>
              <a:grpFill/>
              <a:ln w="762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rPr>
                  <a:t>and</a:t>
                </a:r>
                <a:endParaRPr lang="en-US" sz="3200" b="1" dirty="0">
                  <a:solidFill>
                    <a:schemeClr val="bg1"/>
                  </a:solidFill>
                </a:endParaRPr>
              </a:p>
            </p:txBody>
          </p:sp>
        </p:grpSp>
        <p:sp>
          <p:nvSpPr>
            <p:cNvPr id="17" name="TextBox 16">
              <a:extLst>
                <a:ext uri="{FF2B5EF4-FFF2-40B4-BE49-F238E27FC236}">
                  <a16:creationId xmlns:a16="http://schemas.microsoft.com/office/drawing/2014/main" id="{8750B474-CF98-4319-88A5-E5081EDF8379}"/>
                </a:ext>
              </a:extLst>
            </p:cNvPr>
            <p:cNvSpPr txBox="1"/>
            <p:nvPr/>
          </p:nvSpPr>
          <p:spPr>
            <a:xfrm>
              <a:off x="1024318" y="1915825"/>
              <a:ext cx="2636079" cy="2912853"/>
            </a:xfrm>
            <a:prstGeom prst="rect">
              <a:avLst/>
            </a:prstGeom>
            <a:grpFill/>
          </p:spPr>
          <p:txBody>
            <a:bodyPr wrap="square" rtlCol="0" anchor="ctr">
              <a:spAutoFit/>
            </a:bodyPr>
            <a:lstStyle/>
            <a:p>
              <a:pPr marR="0" lvl="0" algn="ctr">
                <a:lnSpc>
                  <a:spcPct val="107000"/>
                </a:lnSpc>
                <a:spcBef>
                  <a:spcPts val="300"/>
                </a:spcBef>
                <a:spcAft>
                  <a:spcPts val="0"/>
                </a:spcAft>
                <a:buSzPts val="1000"/>
                <a:tabLst>
                  <a:tab pos="457200" algn="l"/>
                </a:tabLst>
              </a:pPr>
              <a:r>
                <a:rPr lang="en-US" sz="2800" b="1" dirty="0">
                  <a:solidFill>
                    <a:schemeClr val="bg1"/>
                  </a:solidFill>
                  <a:effectLst/>
                  <a:ea typeface="Times New Roman" panose="02020603050405020304" pitchFamily="18" charset="0"/>
                  <a:cs typeface="Times New Roman" panose="02020603050405020304" pitchFamily="18" charset="0"/>
                </a:rPr>
                <a:t>Fiction:</a:t>
              </a:r>
              <a:endParaRPr lang="en-US" sz="2800" dirty="0">
                <a:solidFill>
                  <a:schemeClr val="bg1"/>
                </a:solidFill>
                <a:effectLst/>
                <a:ea typeface="Calibri" panose="020F0502020204030204" pitchFamily="34" charset="0"/>
                <a:cs typeface="Times New Roman" panose="02020603050405020304" pitchFamily="18" charset="0"/>
              </a:endParaRPr>
            </a:p>
            <a:p>
              <a:pPr marR="0" lvl="0" algn="ctr">
                <a:lnSpc>
                  <a:spcPts val="1920"/>
                </a:lnSpc>
                <a:spcBef>
                  <a:spcPts val="300"/>
                </a:spcBef>
                <a:spcAft>
                  <a:spcPts val="1500"/>
                </a:spcAft>
                <a:buSzPts val="1000"/>
                <a:tabLst>
                  <a:tab pos="457200" algn="l"/>
                </a:tabLst>
              </a:pPr>
              <a:endParaRPr lang="en-US" sz="2000" dirty="0">
                <a:solidFill>
                  <a:schemeClr val="bg1"/>
                </a:solidFill>
                <a:effectLst/>
                <a:ea typeface="Times New Roman" panose="02020603050405020304" pitchFamily="18" charset="0"/>
                <a:cs typeface="Times New Roman" panose="02020603050405020304" pitchFamily="18" charset="0"/>
              </a:endParaRPr>
            </a:p>
            <a:p>
              <a:pPr marR="0" lvl="0" algn="ctr">
                <a:lnSpc>
                  <a:spcPts val="1920"/>
                </a:lnSpc>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cs typeface="Times New Roman" panose="02020603050405020304" pitchFamily="18" charset="0"/>
                </a:rPr>
                <a:t>a text that deals with content imagined or invented by the author</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7C8A5033-F8A8-4FE0-9EB0-6949E2A6AC5E}"/>
                </a:ext>
              </a:extLst>
            </p:cNvPr>
            <p:cNvSpPr txBox="1"/>
            <p:nvPr/>
          </p:nvSpPr>
          <p:spPr>
            <a:xfrm>
              <a:off x="5359608" y="1909292"/>
              <a:ext cx="3013214" cy="1983635"/>
            </a:xfrm>
            <a:prstGeom prst="rect">
              <a:avLst/>
            </a:prstGeom>
            <a:grpFill/>
          </p:spPr>
          <p:txBody>
            <a:bodyPr wrap="square" rtlCol="0" anchor="ctr">
              <a:spAutoFit/>
            </a:bodyPr>
            <a:lstStyle/>
            <a:p>
              <a:pPr marR="0" lvl="0" algn="ctr">
                <a:lnSpc>
                  <a:spcPct val="107000"/>
                </a:lnSpc>
                <a:spcBef>
                  <a:spcPts val="300"/>
                </a:spcBef>
                <a:spcAft>
                  <a:spcPts val="0"/>
                </a:spcAft>
                <a:buSzPts val="1000"/>
                <a:tabLst>
                  <a:tab pos="457200" algn="l"/>
                </a:tabLst>
              </a:pPr>
              <a:r>
                <a:rPr lang="en-US" sz="2800" b="1" dirty="0">
                  <a:solidFill>
                    <a:schemeClr val="bg1"/>
                  </a:solidFill>
                  <a:effectLst/>
                  <a:ea typeface="Times New Roman" panose="02020603050405020304" pitchFamily="18" charset="0"/>
                  <a:cs typeface="Arial" panose="020B0604020202020204" pitchFamily="34" charset="0"/>
                </a:rPr>
                <a:t>Nonfiction:</a:t>
              </a:r>
              <a:endParaRPr lang="en-US" sz="2800" dirty="0">
                <a:solidFill>
                  <a:schemeClr val="bg1"/>
                </a:solidFill>
                <a:effectLst/>
                <a:ea typeface="Calibri" panose="020F0502020204030204" pitchFamily="34" charset="0"/>
                <a:cs typeface="Arial" panose="020B0604020202020204" pitchFamily="34" charset="0"/>
              </a:endParaRPr>
            </a:p>
            <a:p>
              <a:pPr marR="0" lvl="0" algn="ctr">
                <a:lnSpc>
                  <a:spcPts val="1920"/>
                </a:lnSpc>
                <a:spcBef>
                  <a:spcPts val="300"/>
                </a:spcBef>
                <a:spcAft>
                  <a:spcPts val="1500"/>
                </a:spcAft>
                <a:buSzPts val="1000"/>
                <a:tabLst>
                  <a:tab pos="457200" algn="l"/>
                </a:tabLst>
              </a:pPr>
              <a:endParaRPr lang="en-US" sz="2000" dirty="0">
                <a:solidFill>
                  <a:schemeClr val="bg1"/>
                </a:solidFill>
                <a:effectLst/>
                <a:ea typeface="Times New Roman" panose="02020603050405020304" pitchFamily="18" charset="0"/>
                <a:cs typeface="Arial" panose="020B0604020202020204" pitchFamily="34" charset="0"/>
              </a:endParaRPr>
            </a:p>
            <a:p>
              <a:pPr marR="0" lvl="0" algn="ctr">
                <a:lnSpc>
                  <a:spcPts val="1920"/>
                </a:lnSpc>
                <a:spcBef>
                  <a:spcPts val="300"/>
                </a:spcBef>
                <a:spcAft>
                  <a:spcPts val="1500"/>
                </a:spcAft>
                <a:buSzPts val="1000"/>
                <a:tabLst>
                  <a:tab pos="457200" algn="l"/>
                </a:tabLst>
              </a:pPr>
              <a:r>
                <a:rPr lang="en-US" sz="2000" dirty="0">
                  <a:solidFill>
                    <a:schemeClr val="bg1"/>
                  </a:solidFill>
                  <a:effectLst/>
                  <a:ea typeface="Times New Roman" panose="02020603050405020304" pitchFamily="18" charset="0"/>
                  <a:cs typeface="Arial" panose="020B0604020202020204" pitchFamily="34" charset="0"/>
                </a:rPr>
                <a:t>a text about reality and facts</a:t>
              </a:r>
              <a:endParaRPr lang="en-US" sz="2000" dirty="0">
                <a:solidFill>
                  <a:schemeClr val="bg1"/>
                </a:solidFill>
                <a:effectLst/>
                <a:ea typeface="Calibri" panose="020F0502020204030204" pitchFamily="34" charset="0"/>
                <a:cs typeface="Arial" panose="020B0604020202020204" pitchFamily="34" charset="0"/>
              </a:endParaRPr>
            </a:p>
          </p:txBody>
        </p:sp>
      </p:grpSp>
      <p:sp>
        <p:nvSpPr>
          <p:cNvPr id="18" name="TextBox 17">
            <a:extLst>
              <a:ext uri="{FF2B5EF4-FFF2-40B4-BE49-F238E27FC236}">
                <a16:creationId xmlns:a16="http://schemas.microsoft.com/office/drawing/2014/main" id="{3690A000-B511-4068-93D3-A3ABCE7BBFAF}"/>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Literary Genres</a:t>
            </a:r>
          </a:p>
        </p:txBody>
      </p:sp>
    </p:spTree>
    <p:extLst>
      <p:ext uri="{BB962C8B-B14F-4D97-AF65-F5344CB8AC3E}">
        <p14:creationId xmlns:p14="http://schemas.microsoft.com/office/powerpoint/2010/main" val="41169739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p:cNvSpPr txBox="1"/>
          <p:nvPr/>
        </p:nvSpPr>
        <p:spPr>
          <a:xfrm>
            <a:off x="2066921" y="1260126"/>
            <a:ext cx="8058154" cy="3664208"/>
          </a:xfrm>
          <a:prstGeom prst="rect">
            <a:avLst/>
          </a:prstGeom>
          <a:solidFill>
            <a:srgbClr val="627981"/>
          </a:solidFill>
        </p:spPr>
        <p:txBody>
          <a:bodyPr wrap="square" rtlCol="0">
            <a:spAutoFit/>
          </a:bodyPr>
          <a:lstStyle/>
          <a:p>
            <a:pPr marL="0" marR="114300">
              <a:lnSpc>
                <a:spcPts val="1920"/>
              </a:lnSpc>
              <a:spcBef>
                <a:spcPts val="300"/>
              </a:spcBef>
              <a:spcAft>
                <a:spcPts val="1500"/>
              </a:spcAft>
            </a:pPr>
            <a:r>
              <a:rPr lang="en-US" sz="2000" dirty="0">
                <a:solidFill>
                  <a:schemeClr val="bg1"/>
                </a:solidFill>
                <a:effectLst/>
                <a:ea typeface="Calibri" panose="020F0502020204030204" pitchFamily="34" charset="0"/>
                <a:cs typeface="Times New Roman" panose="02020603050405020304" pitchFamily="18" charset="0"/>
              </a:rPr>
              <a:t>Isabel Allende’s </a:t>
            </a:r>
            <a:r>
              <a:rPr lang="en-US" sz="2000" i="1" dirty="0">
                <a:solidFill>
                  <a:schemeClr val="bg1"/>
                </a:solidFill>
                <a:effectLst/>
                <a:ea typeface="Calibri" panose="020F0502020204030204" pitchFamily="34" charset="0"/>
                <a:cs typeface="Times New Roman" panose="02020603050405020304" pitchFamily="18" charset="0"/>
              </a:rPr>
              <a:t>The House of the Spirits</a:t>
            </a:r>
          </a:p>
          <a:p>
            <a:pPr marL="3429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Calibri" panose="020F0502020204030204" pitchFamily="34" charset="0"/>
                <a:cs typeface="Times New Roman" panose="02020603050405020304" pitchFamily="18" charset="0"/>
              </a:rPr>
              <a:t>Genre:</a:t>
            </a:r>
          </a:p>
          <a:p>
            <a:pPr marL="800100" marR="114300" lvl="1" indent="-342900">
              <a:lnSpc>
                <a:spcPts val="1920"/>
              </a:lnSpc>
              <a:spcBef>
                <a:spcPts val="300"/>
              </a:spcBef>
              <a:spcAft>
                <a:spcPts val="1500"/>
              </a:spcAft>
              <a:buFont typeface="Arial" panose="020B0604020202020204" pitchFamily="34" charset="0"/>
              <a:buChar char="•"/>
            </a:pPr>
            <a:r>
              <a:rPr lang="en-US" sz="2000" dirty="0">
                <a:solidFill>
                  <a:schemeClr val="bg1"/>
                </a:solidFill>
                <a:effectLst/>
                <a:ea typeface="Calibri" panose="020F0502020204030204" pitchFamily="34" charset="0"/>
                <a:cs typeface="Times New Roman" panose="02020603050405020304" pitchFamily="18" charset="0"/>
              </a:rPr>
              <a:t>Romance</a:t>
            </a:r>
          </a:p>
          <a:p>
            <a:pPr marL="800100" marR="114300" lvl="1"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Calibri" panose="020F0502020204030204" pitchFamily="34" charset="0"/>
                <a:cs typeface="Times New Roman" panose="02020603050405020304" pitchFamily="18" charset="0"/>
              </a:rPr>
              <a:t>Fantasy</a:t>
            </a:r>
          </a:p>
          <a:p>
            <a:pPr marR="114300">
              <a:lnSpc>
                <a:spcPts val="1920"/>
              </a:lnSpc>
              <a:spcBef>
                <a:spcPts val="300"/>
              </a:spcBef>
              <a:spcAft>
                <a:spcPts val="1500"/>
              </a:spcAft>
            </a:pPr>
            <a:r>
              <a:rPr lang="en-US" sz="2000" dirty="0">
                <a:solidFill>
                  <a:schemeClr val="bg1"/>
                </a:solidFill>
                <a:effectLst/>
                <a:ea typeface="Calibri" panose="020F0502020204030204" pitchFamily="34" charset="0"/>
                <a:cs typeface="Times New Roman" panose="02020603050405020304" pitchFamily="18" charset="0"/>
              </a:rPr>
              <a:t>J</a:t>
            </a:r>
            <a:r>
              <a:rPr lang="en-US" sz="2000" dirty="0">
                <a:solidFill>
                  <a:schemeClr val="bg1"/>
                </a:solidFill>
                <a:ea typeface="Calibri" panose="020F0502020204030204" pitchFamily="34" charset="0"/>
                <a:cs typeface="Times New Roman" panose="02020603050405020304" pitchFamily="18" charset="0"/>
              </a:rPr>
              <a:t>.R.R Tolkien’s </a:t>
            </a:r>
            <a:r>
              <a:rPr lang="en-US" sz="2000" i="1" dirty="0">
                <a:solidFill>
                  <a:schemeClr val="bg1"/>
                </a:solidFill>
                <a:ea typeface="Calibri" panose="020F0502020204030204" pitchFamily="34" charset="0"/>
                <a:cs typeface="Times New Roman" panose="02020603050405020304" pitchFamily="18" charset="0"/>
              </a:rPr>
              <a:t>The Fellowship of the Ring</a:t>
            </a:r>
          </a:p>
          <a:p>
            <a:pPr marL="342900" marR="114300" indent="-342900">
              <a:lnSpc>
                <a:spcPts val="1920"/>
              </a:lnSpc>
              <a:spcBef>
                <a:spcPts val="300"/>
              </a:spcBef>
              <a:spcAft>
                <a:spcPts val="1500"/>
              </a:spcAft>
              <a:buFont typeface="Arial" panose="020B0604020202020204" pitchFamily="34" charset="0"/>
              <a:buChar char="•"/>
            </a:pPr>
            <a:r>
              <a:rPr lang="en-US" sz="2000" dirty="0">
                <a:solidFill>
                  <a:schemeClr val="bg1"/>
                </a:solidFill>
                <a:ea typeface="Calibri" panose="020F0502020204030204" pitchFamily="34" charset="0"/>
                <a:cs typeface="Times New Roman" panose="02020603050405020304" pitchFamily="18" charset="0"/>
              </a:rPr>
              <a:t>Form:</a:t>
            </a:r>
          </a:p>
          <a:p>
            <a:pPr marL="800100" marR="114300" lvl="1" indent="-342900">
              <a:lnSpc>
                <a:spcPts val="1920"/>
              </a:lnSpc>
              <a:spcBef>
                <a:spcPts val="300"/>
              </a:spcBef>
              <a:spcAft>
                <a:spcPts val="1500"/>
              </a:spcAft>
              <a:buFont typeface="Arial" panose="020B0604020202020204" pitchFamily="34" charset="0"/>
              <a:buChar char="•"/>
            </a:pPr>
            <a:r>
              <a:rPr lang="en-US" sz="2000" dirty="0">
                <a:solidFill>
                  <a:schemeClr val="bg1"/>
                </a:solidFill>
                <a:effectLst/>
                <a:ea typeface="Calibri" panose="020F0502020204030204" pitchFamily="34" charset="0"/>
                <a:cs typeface="Times New Roman" panose="02020603050405020304" pitchFamily="18" charset="0"/>
              </a:rPr>
              <a:t>Prose</a:t>
            </a:r>
          </a:p>
          <a:p>
            <a:pPr marL="800100" marR="114300" lvl="1" indent="-342900">
              <a:lnSpc>
                <a:spcPts val="1920"/>
              </a:lnSpc>
              <a:spcBef>
                <a:spcPts val="300"/>
              </a:spcBef>
              <a:spcAft>
                <a:spcPts val="1500"/>
              </a:spcAft>
              <a:buFont typeface="Arial" panose="020B0604020202020204" pitchFamily="34" charset="0"/>
              <a:buChar char="•"/>
            </a:pPr>
            <a:r>
              <a:rPr lang="en-US" sz="2000" dirty="0">
                <a:solidFill>
                  <a:schemeClr val="bg1"/>
                </a:solidFill>
                <a:effectLst/>
                <a:ea typeface="Calibri" panose="020F0502020204030204" pitchFamily="34" charset="0"/>
                <a:cs typeface="Times New Roman" panose="02020603050405020304" pitchFamily="18" charset="0"/>
              </a:rPr>
              <a:t>P</a:t>
            </a:r>
            <a:r>
              <a:rPr lang="en-US" sz="2000" dirty="0">
                <a:solidFill>
                  <a:schemeClr val="bg1"/>
                </a:solidFill>
                <a:ea typeface="Calibri" panose="020F0502020204030204" pitchFamily="34" charset="0"/>
                <a:cs typeface="Times New Roman" panose="02020603050405020304" pitchFamily="18" charset="0"/>
              </a:rPr>
              <a:t>oems and songs</a:t>
            </a:r>
            <a:endParaRPr lang="en-US" sz="2000" dirty="0">
              <a:solidFill>
                <a:schemeClr val="bg1"/>
              </a:solidFill>
              <a:effectLst/>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3690A000-B511-4068-93D3-A3ABCE7BBFAF}"/>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Examples of Literary Genres and Forms</a:t>
            </a:r>
          </a:p>
        </p:txBody>
      </p:sp>
    </p:spTree>
    <p:extLst>
      <p:ext uri="{BB962C8B-B14F-4D97-AF65-F5344CB8AC3E}">
        <p14:creationId xmlns:p14="http://schemas.microsoft.com/office/powerpoint/2010/main" val="821587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586471" y="2825877"/>
            <a:ext cx="2080340" cy="1444417"/>
            <a:chOff x="1149291" y="1753237"/>
            <a:chExt cx="2080340" cy="1617913"/>
          </a:xfrm>
          <a:solidFill>
            <a:srgbClr val="627981"/>
          </a:solidFill>
        </p:grpSpPr>
        <p:sp>
          <p:nvSpPr>
            <p:cNvPr id="9" name="Rectangle 8"/>
            <p:cNvSpPr/>
            <p:nvPr/>
          </p:nvSpPr>
          <p:spPr>
            <a:xfrm>
              <a:off x="1149291" y="1753237"/>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0" name="TextBox 9"/>
            <p:cNvSpPr txBox="1"/>
            <p:nvPr/>
          </p:nvSpPr>
          <p:spPr>
            <a:xfrm>
              <a:off x="1357204" y="1807420"/>
              <a:ext cx="1664514" cy="1275557"/>
            </a:xfrm>
            <a:prstGeom prst="rect">
              <a:avLst/>
            </a:prstGeom>
            <a:grpFill/>
          </p:spPr>
          <p:txBody>
            <a:bodyPr wrap="square" rtlCol="0" anchor="ctr">
              <a:spAutoFit/>
            </a:bodyPr>
            <a:lstStyle/>
            <a:p>
              <a:pPr algn="ctr"/>
              <a:r>
                <a:rPr lang="en-US" sz="2000" b="1" dirty="0">
                  <a:solidFill>
                    <a:schemeClr val="bg1"/>
                  </a:solidFill>
                </a:rPr>
                <a:t>Setting</a:t>
              </a:r>
            </a:p>
            <a:p>
              <a:pPr algn="ctr"/>
              <a:r>
                <a:rPr lang="en-US" sz="1600" dirty="0">
                  <a:solidFill>
                    <a:schemeClr val="bg1"/>
                  </a:solidFill>
                </a:rPr>
                <a:t>The time and place in which a story takes place </a:t>
              </a:r>
            </a:p>
          </p:txBody>
        </p:sp>
      </p:grpSp>
      <p:grpSp>
        <p:nvGrpSpPr>
          <p:cNvPr id="11" name="Group 10"/>
          <p:cNvGrpSpPr/>
          <p:nvPr/>
        </p:nvGrpSpPr>
        <p:grpSpPr>
          <a:xfrm>
            <a:off x="7449681" y="2829973"/>
            <a:ext cx="2080340" cy="1444417"/>
            <a:chOff x="5914363" y="1747690"/>
            <a:chExt cx="2080340" cy="1617913"/>
          </a:xfrm>
          <a:solidFill>
            <a:srgbClr val="627981"/>
          </a:solidFill>
        </p:grpSpPr>
        <p:sp>
          <p:nvSpPr>
            <p:cNvPr id="12" name="Rectangle 11"/>
            <p:cNvSpPr/>
            <p:nvPr/>
          </p:nvSpPr>
          <p:spPr>
            <a:xfrm>
              <a:off x="5914363"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3" name="TextBox 12"/>
            <p:cNvSpPr txBox="1"/>
            <p:nvPr/>
          </p:nvSpPr>
          <p:spPr>
            <a:xfrm>
              <a:off x="6122276" y="1810746"/>
              <a:ext cx="1664514" cy="999761"/>
            </a:xfrm>
            <a:prstGeom prst="rect">
              <a:avLst/>
            </a:prstGeom>
            <a:grpFill/>
          </p:spPr>
          <p:txBody>
            <a:bodyPr wrap="square" rtlCol="0" anchor="ctr">
              <a:spAutoFit/>
            </a:bodyPr>
            <a:lstStyle/>
            <a:p>
              <a:pPr algn="ctr"/>
              <a:r>
                <a:rPr lang="en-US" sz="2000" b="1" dirty="0">
                  <a:solidFill>
                    <a:schemeClr val="bg1"/>
                  </a:solidFill>
                </a:rPr>
                <a:t>Plot</a:t>
              </a:r>
            </a:p>
            <a:p>
              <a:pPr algn="ctr"/>
              <a:r>
                <a:rPr lang="en-US" sz="1600" dirty="0">
                  <a:solidFill>
                    <a:schemeClr val="bg1"/>
                  </a:solidFill>
                </a:rPr>
                <a:t>The sequence of events in a story </a:t>
              </a:r>
            </a:p>
          </p:txBody>
        </p:sp>
      </p:grpSp>
      <p:grpSp>
        <p:nvGrpSpPr>
          <p:cNvPr id="17" name="Group 16"/>
          <p:cNvGrpSpPr/>
          <p:nvPr/>
        </p:nvGrpSpPr>
        <p:grpSpPr>
          <a:xfrm>
            <a:off x="3702150" y="4444315"/>
            <a:ext cx="2080340" cy="1766568"/>
            <a:chOff x="3494077" y="3670149"/>
            <a:chExt cx="2080340" cy="1617913"/>
          </a:xfrm>
          <a:solidFill>
            <a:srgbClr val="627981"/>
          </a:solidFill>
        </p:grpSpPr>
        <p:sp>
          <p:nvSpPr>
            <p:cNvPr id="18" name="Rectangle 17"/>
            <p:cNvSpPr/>
            <p:nvPr/>
          </p:nvSpPr>
          <p:spPr>
            <a:xfrm>
              <a:off x="3494077" y="3670149"/>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19" name="TextBox 18"/>
            <p:cNvSpPr txBox="1"/>
            <p:nvPr/>
          </p:nvSpPr>
          <p:spPr>
            <a:xfrm>
              <a:off x="3512952" y="3722411"/>
              <a:ext cx="2042590" cy="817445"/>
            </a:xfrm>
            <a:prstGeom prst="rect">
              <a:avLst/>
            </a:prstGeom>
            <a:grpFill/>
          </p:spPr>
          <p:txBody>
            <a:bodyPr wrap="square" rtlCol="0" anchor="ctr">
              <a:spAutoFit/>
            </a:bodyPr>
            <a:lstStyle/>
            <a:p>
              <a:pPr algn="ctr"/>
              <a:r>
                <a:rPr lang="en-US" sz="2000" b="1" dirty="0">
                  <a:solidFill>
                    <a:schemeClr val="bg1"/>
                  </a:solidFill>
                </a:rPr>
                <a:t>Point of View</a:t>
              </a:r>
            </a:p>
            <a:p>
              <a:pPr algn="ctr"/>
              <a:r>
                <a:rPr lang="en-US" sz="1600" dirty="0">
                  <a:solidFill>
                    <a:schemeClr val="bg1"/>
                  </a:solidFill>
                </a:rPr>
                <a:t>A narrator's position in relation to a story</a:t>
              </a:r>
            </a:p>
          </p:txBody>
        </p:sp>
      </p:grpSp>
      <p:grpSp>
        <p:nvGrpSpPr>
          <p:cNvPr id="23" name="Group 22"/>
          <p:cNvGrpSpPr/>
          <p:nvPr/>
        </p:nvGrpSpPr>
        <p:grpSpPr>
          <a:xfrm>
            <a:off x="5018076" y="2819514"/>
            <a:ext cx="2080340" cy="1444417"/>
            <a:chOff x="3531827" y="1747690"/>
            <a:chExt cx="2080340" cy="1617913"/>
          </a:xfrm>
          <a:solidFill>
            <a:srgbClr val="627981"/>
          </a:solidFill>
        </p:grpSpPr>
        <p:sp>
          <p:nvSpPr>
            <p:cNvPr id="24" name="Rectangle 23"/>
            <p:cNvSpPr/>
            <p:nvPr/>
          </p:nvSpPr>
          <p:spPr>
            <a:xfrm>
              <a:off x="3531827" y="1747690"/>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5" name="TextBox 24"/>
            <p:cNvSpPr txBox="1"/>
            <p:nvPr/>
          </p:nvSpPr>
          <p:spPr>
            <a:xfrm>
              <a:off x="3777490" y="1780206"/>
              <a:ext cx="1664514" cy="1551354"/>
            </a:xfrm>
            <a:prstGeom prst="rect">
              <a:avLst/>
            </a:prstGeom>
            <a:grpFill/>
          </p:spPr>
          <p:txBody>
            <a:bodyPr wrap="square" rtlCol="0" anchor="ctr">
              <a:spAutoFit/>
            </a:bodyPr>
            <a:lstStyle/>
            <a:p>
              <a:pPr algn="ctr"/>
              <a:r>
                <a:rPr lang="en-US" sz="2000" b="1" dirty="0">
                  <a:solidFill>
                    <a:schemeClr val="bg1"/>
                  </a:solidFill>
                </a:rPr>
                <a:t>Characters</a:t>
              </a:r>
            </a:p>
            <a:p>
              <a:pPr algn="ctr"/>
              <a:r>
                <a:rPr lang="en-US" sz="1600" dirty="0">
                  <a:solidFill>
                    <a:schemeClr val="bg1"/>
                  </a:solidFill>
                  <a:ea typeface="Times New Roman" panose="02020603050405020304" pitchFamily="18" charset="0"/>
                  <a:cs typeface="Times New Roman" panose="02020603050405020304" pitchFamily="18" charset="0"/>
                </a:rPr>
                <a:t>P</a:t>
              </a:r>
              <a:r>
                <a:rPr lang="en-US" sz="1600" dirty="0">
                  <a:solidFill>
                    <a:schemeClr val="bg1"/>
                  </a:solidFill>
                  <a:effectLst/>
                  <a:ea typeface="Times New Roman" panose="02020603050405020304" pitchFamily="18" charset="0"/>
                  <a:cs typeface="Times New Roman" panose="02020603050405020304" pitchFamily="18" charset="0"/>
                </a:rPr>
                <a:t>eople or things, either imagined or real, that play a role in a story</a:t>
              </a:r>
              <a:r>
                <a:rPr lang="en-US" sz="1050" dirty="0">
                  <a:solidFill>
                    <a:schemeClr val="bg1"/>
                  </a:solidFill>
                  <a:latin typeface="+mj-lt"/>
                </a:rPr>
                <a:t> </a:t>
              </a:r>
            </a:p>
          </p:txBody>
        </p:sp>
      </p:grpSp>
      <p:sp>
        <p:nvSpPr>
          <p:cNvPr id="27" name="TextBox 26">
            <a:extLst>
              <a:ext uri="{FF2B5EF4-FFF2-40B4-BE49-F238E27FC236}">
                <a16:creationId xmlns:a16="http://schemas.microsoft.com/office/drawing/2014/main" id="{B5647FF3-3C9B-48C6-85B8-921B95BFC76D}"/>
              </a:ext>
            </a:extLst>
          </p:cNvPr>
          <p:cNvSpPr txBox="1"/>
          <p:nvPr/>
        </p:nvSpPr>
        <p:spPr>
          <a:xfrm>
            <a:off x="2066919" y="1259575"/>
            <a:ext cx="8058154" cy="1304588"/>
          </a:xfrm>
          <a:prstGeom prst="rect">
            <a:avLst/>
          </a:prstGeom>
          <a:solidFill>
            <a:srgbClr val="314C57"/>
          </a:solidFill>
        </p:spPr>
        <p:txBody>
          <a:bodyPr wrap="square" rtlCol="0">
            <a:spAutoFit/>
          </a:bodyPr>
          <a:lstStyle/>
          <a:p>
            <a:pPr marL="228600" marR="114300">
              <a:lnSpc>
                <a:spcPts val="1920"/>
              </a:lnSpc>
              <a:spcBef>
                <a:spcPts val="300"/>
              </a:spcBef>
              <a:spcAft>
                <a:spcPts val="1500"/>
              </a:spcAft>
            </a:pPr>
            <a:r>
              <a:rPr lang="en-US" sz="2000" dirty="0">
                <a:solidFill>
                  <a:schemeClr val="bg1"/>
                </a:solidFill>
                <a:effectLst/>
                <a:ea typeface="Times New Roman" panose="02020603050405020304" pitchFamily="18" charset="0"/>
                <a:cs typeface="Times New Roman" panose="02020603050405020304" pitchFamily="18" charset="0"/>
              </a:rPr>
              <a:t>You can also analyze and respond to the specific parts of a work, known as literary elements.</a:t>
            </a:r>
          </a:p>
          <a:p>
            <a:pPr marL="228600" marR="114300">
              <a:lnSpc>
                <a:spcPts val="1920"/>
              </a:lnSpc>
              <a:spcBef>
                <a:spcPts val="300"/>
              </a:spcBef>
              <a:spcAft>
                <a:spcPts val="1500"/>
              </a:spcAft>
            </a:pPr>
            <a:r>
              <a:rPr lang="en-US" sz="2000" dirty="0">
                <a:solidFill>
                  <a:schemeClr val="bg1"/>
                </a:solidFill>
                <a:ea typeface="Times New Roman" panose="02020603050405020304" pitchFamily="18" charset="0"/>
                <a:cs typeface="Times New Roman" panose="02020603050405020304" pitchFamily="18" charset="0"/>
              </a:rPr>
              <a:t>You can analyze them</a:t>
            </a:r>
            <a:r>
              <a:rPr lang="en-US" sz="2000" dirty="0">
                <a:solidFill>
                  <a:schemeClr val="bg1"/>
                </a:solidFill>
                <a:effectLst/>
                <a:ea typeface="Times New Roman" panose="02020603050405020304" pitchFamily="18" charset="0"/>
                <a:cs typeface="Times New Roman" panose="02020603050405020304" pitchFamily="18" charset="0"/>
              </a:rPr>
              <a:t> individually, then step back and see how they function together as a whole.</a:t>
            </a:r>
            <a:endParaRPr lang="en-US" sz="2000" dirty="0">
              <a:solidFill>
                <a:schemeClr val="bg1"/>
              </a:solidFill>
              <a:effectLst/>
              <a:ea typeface="Calibri" panose="020F0502020204030204" pitchFamily="34" charset="0"/>
              <a:cs typeface="Times New Roman" panose="02020603050405020304" pitchFamily="18" charset="0"/>
            </a:endParaRPr>
          </a:p>
        </p:txBody>
      </p:sp>
      <p:grpSp>
        <p:nvGrpSpPr>
          <p:cNvPr id="34" name="Group 33">
            <a:extLst>
              <a:ext uri="{FF2B5EF4-FFF2-40B4-BE49-F238E27FC236}">
                <a16:creationId xmlns:a16="http://schemas.microsoft.com/office/drawing/2014/main" id="{72501EB5-B2C0-4384-A83F-EF0EC7F3E080}"/>
              </a:ext>
            </a:extLst>
          </p:cNvPr>
          <p:cNvGrpSpPr/>
          <p:nvPr/>
        </p:nvGrpSpPr>
        <p:grpSpPr>
          <a:xfrm>
            <a:off x="6409512" y="4444315"/>
            <a:ext cx="2080340" cy="1758669"/>
            <a:chOff x="1149290" y="3617528"/>
            <a:chExt cx="2080340" cy="1617913"/>
          </a:xfrm>
          <a:solidFill>
            <a:srgbClr val="627981"/>
          </a:solidFill>
        </p:grpSpPr>
        <p:sp>
          <p:nvSpPr>
            <p:cNvPr id="35" name="Rectangle 34">
              <a:extLst>
                <a:ext uri="{FF2B5EF4-FFF2-40B4-BE49-F238E27FC236}">
                  <a16:creationId xmlns:a16="http://schemas.microsoft.com/office/drawing/2014/main" id="{0DB313CC-4EA1-4A2C-A7C6-0A781590F55B}"/>
                </a:ext>
              </a:extLst>
            </p:cNvPr>
            <p:cNvSpPr/>
            <p:nvPr/>
          </p:nvSpPr>
          <p:spPr>
            <a:xfrm>
              <a:off x="1149290" y="3617528"/>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36" name="TextBox 35">
              <a:extLst>
                <a:ext uri="{FF2B5EF4-FFF2-40B4-BE49-F238E27FC236}">
                  <a16:creationId xmlns:a16="http://schemas.microsoft.com/office/drawing/2014/main" id="{7520B9AD-F7A2-4138-B169-77593D800AB5}"/>
                </a:ext>
              </a:extLst>
            </p:cNvPr>
            <p:cNvSpPr txBox="1"/>
            <p:nvPr/>
          </p:nvSpPr>
          <p:spPr>
            <a:xfrm>
              <a:off x="1149290" y="3670025"/>
              <a:ext cx="2080340" cy="1047631"/>
            </a:xfrm>
            <a:prstGeom prst="rect">
              <a:avLst/>
            </a:prstGeom>
            <a:grpFill/>
          </p:spPr>
          <p:txBody>
            <a:bodyPr wrap="square" rtlCol="0" anchor="ctr">
              <a:spAutoFit/>
            </a:bodyPr>
            <a:lstStyle/>
            <a:p>
              <a:pPr algn="ctr"/>
              <a:r>
                <a:rPr lang="en-US" sz="2000" b="1" dirty="0">
                  <a:solidFill>
                    <a:schemeClr val="bg1"/>
                  </a:solidFill>
                </a:rPr>
                <a:t>Themes</a:t>
              </a:r>
            </a:p>
            <a:p>
              <a:pPr algn="ctr"/>
              <a:r>
                <a:rPr lang="en-US" sz="1600" dirty="0">
                  <a:solidFill>
                    <a:schemeClr val="bg1"/>
                  </a:solidFill>
                </a:rPr>
                <a:t>The dominant subjects or topics explored throughout a story</a:t>
              </a:r>
            </a:p>
          </p:txBody>
        </p:sp>
      </p:grpSp>
      <p:sp>
        <p:nvSpPr>
          <p:cNvPr id="22" name="TextBox 21">
            <a:extLst>
              <a:ext uri="{FF2B5EF4-FFF2-40B4-BE49-F238E27FC236}">
                <a16:creationId xmlns:a16="http://schemas.microsoft.com/office/drawing/2014/main" id="{D8D10A57-E43C-420B-94D8-59006B044017}"/>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Literary Elements</a:t>
            </a:r>
          </a:p>
        </p:txBody>
      </p:sp>
    </p:spTree>
    <p:extLst>
      <p:ext uri="{BB962C8B-B14F-4D97-AF65-F5344CB8AC3E}">
        <p14:creationId xmlns:p14="http://schemas.microsoft.com/office/powerpoint/2010/main" val="15266281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1041" y="6117075"/>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344083" y="2495965"/>
            <a:ext cx="2080340" cy="229779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8" name="Rectangle 17"/>
          <p:cNvSpPr/>
          <p:nvPr/>
        </p:nvSpPr>
        <p:spPr>
          <a:xfrm>
            <a:off x="2767577" y="2478595"/>
            <a:ext cx="2080340" cy="25183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2" name="TextBox 21">
            <a:extLst>
              <a:ext uri="{FF2B5EF4-FFF2-40B4-BE49-F238E27FC236}">
                <a16:creationId xmlns:a16="http://schemas.microsoft.com/office/drawing/2014/main" id="{818E019B-C519-466A-A5F8-C2E8007A7249}"/>
              </a:ext>
            </a:extLst>
          </p:cNvPr>
          <p:cNvSpPr txBox="1"/>
          <p:nvPr/>
        </p:nvSpPr>
        <p:spPr>
          <a:xfrm>
            <a:off x="2767577" y="1272359"/>
            <a:ext cx="6656836" cy="1077218"/>
          </a:xfrm>
          <a:prstGeom prst="rect">
            <a:avLst/>
          </a:prstGeom>
          <a:solidFill>
            <a:srgbClr val="314C57"/>
          </a:solidFill>
        </p:spPr>
        <p:txBody>
          <a:bodyPr wrap="square" rtlCol="0" anchor="ctr">
            <a:spAutoFit/>
          </a:bodyPr>
          <a:lstStyle/>
          <a:p>
            <a:pPr algn="ctr"/>
            <a:r>
              <a:rPr lang="en-US" sz="2400" b="1" dirty="0">
                <a:solidFill>
                  <a:schemeClr val="bg1"/>
                </a:solidFill>
              </a:rPr>
              <a:t>Writing Style</a:t>
            </a:r>
          </a:p>
          <a:p>
            <a:pPr algn="ctr"/>
            <a:r>
              <a:rPr lang="en-US" sz="2000" dirty="0">
                <a:solidFill>
                  <a:schemeClr val="bg1"/>
                </a:solidFill>
              </a:rPr>
              <a:t>The unique way writers use words, sentences, and patterns to communicate ideas</a:t>
            </a:r>
          </a:p>
        </p:txBody>
      </p:sp>
      <p:grpSp>
        <p:nvGrpSpPr>
          <p:cNvPr id="27" name="Group 26">
            <a:extLst>
              <a:ext uri="{FF2B5EF4-FFF2-40B4-BE49-F238E27FC236}">
                <a16:creationId xmlns:a16="http://schemas.microsoft.com/office/drawing/2014/main" id="{11D89BA4-2EA4-4667-8D4E-A05A5733B8F1}"/>
              </a:ext>
            </a:extLst>
          </p:cNvPr>
          <p:cNvGrpSpPr/>
          <p:nvPr/>
        </p:nvGrpSpPr>
        <p:grpSpPr>
          <a:xfrm>
            <a:off x="2767577" y="2499250"/>
            <a:ext cx="2080340" cy="1368351"/>
            <a:chOff x="5914363" y="3228885"/>
            <a:chExt cx="2080340" cy="2012103"/>
          </a:xfrm>
          <a:solidFill>
            <a:srgbClr val="627981"/>
          </a:solidFill>
        </p:grpSpPr>
        <p:sp>
          <p:nvSpPr>
            <p:cNvPr id="28" name="Rectangle 27">
              <a:extLst>
                <a:ext uri="{FF2B5EF4-FFF2-40B4-BE49-F238E27FC236}">
                  <a16:creationId xmlns:a16="http://schemas.microsoft.com/office/drawing/2014/main" id="{14D15E91-5B2E-4CC6-A682-3A942EC3DE11}"/>
                </a:ext>
              </a:extLst>
            </p:cNvPr>
            <p:cNvSpPr/>
            <p:nvPr/>
          </p:nvSpPr>
          <p:spPr>
            <a:xfrm>
              <a:off x="5914363" y="3623075"/>
              <a:ext cx="2080340" cy="161791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
          <p:nvSpPr>
            <p:cNvPr id="29" name="TextBox 28">
              <a:extLst>
                <a:ext uri="{FF2B5EF4-FFF2-40B4-BE49-F238E27FC236}">
                  <a16:creationId xmlns:a16="http://schemas.microsoft.com/office/drawing/2014/main" id="{16EEDC56-4A9E-493E-94CF-0FA3D91E18FB}"/>
                </a:ext>
              </a:extLst>
            </p:cNvPr>
            <p:cNvSpPr txBox="1"/>
            <p:nvPr/>
          </p:nvSpPr>
          <p:spPr>
            <a:xfrm>
              <a:off x="6122276" y="3228885"/>
              <a:ext cx="1664514" cy="1402975"/>
            </a:xfrm>
            <a:prstGeom prst="rect">
              <a:avLst/>
            </a:prstGeom>
            <a:grpFill/>
          </p:spPr>
          <p:txBody>
            <a:bodyPr wrap="square" rtlCol="0" anchor="ctr">
              <a:spAutoFit/>
            </a:bodyPr>
            <a:lstStyle/>
            <a:p>
              <a:pPr algn="ctr"/>
              <a:r>
                <a:rPr lang="en-US" sz="2000" b="1" dirty="0">
                  <a:solidFill>
                    <a:schemeClr val="bg1"/>
                  </a:solidFill>
                </a:rPr>
                <a:t>Diction</a:t>
              </a:r>
            </a:p>
            <a:p>
              <a:pPr algn="ctr"/>
              <a:r>
                <a:rPr lang="en-US" dirty="0">
                  <a:solidFill>
                    <a:schemeClr val="bg1"/>
                  </a:solidFill>
                </a:rPr>
                <a:t>A writer’s word choice</a:t>
              </a:r>
            </a:p>
          </p:txBody>
        </p:sp>
      </p:grpSp>
      <p:sp>
        <p:nvSpPr>
          <p:cNvPr id="30" name="TextBox 29">
            <a:extLst>
              <a:ext uri="{FF2B5EF4-FFF2-40B4-BE49-F238E27FC236}">
                <a16:creationId xmlns:a16="http://schemas.microsoft.com/office/drawing/2014/main" id="{076B9752-1111-41D2-A31D-C64CBC1316DE}"/>
              </a:ext>
            </a:extLst>
          </p:cNvPr>
          <p:cNvSpPr txBox="1"/>
          <p:nvPr/>
        </p:nvSpPr>
        <p:spPr>
          <a:xfrm>
            <a:off x="7344083" y="2478595"/>
            <a:ext cx="2080340" cy="2523768"/>
          </a:xfrm>
          <a:prstGeom prst="rect">
            <a:avLst/>
          </a:prstGeom>
          <a:solidFill>
            <a:srgbClr val="627981"/>
          </a:solidFill>
        </p:spPr>
        <p:txBody>
          <a:bodyPr wrap="square" rtlCol="0" anchor="ctr">
            <a:spAutoFit/>
          </a:bodyPr>
          <a:lstStyle/>
          <a:p>
            <a:pPr algn="ctr"/>
            <a:r>
              <a:rPr lang="en-US" sz="2000" b="1" dirty="0">
                <a:solidFill>
                  <a:schemeClr val="bg1"/>
                </a:solidFill>
              </a:rPr>
              <a:t>Figurative Language</a:t>
            </a:r>
          </a:p>
          <a:p>
            <a:pPr algn="ctr"/>
            <a:r>
              <a:rPr lang="en-US" dirty="0">
                <a:solidFill>
                  <a:schemeClr val="bg1"/>
                </a:solidFill>
              </a:rPr>
              <a:t>A nonliteral word or word group, also known as a literary device, that writer’s use to emphasize an idea or detail</a:t>
            </a:r>
          </a:p>
          <a:p>
            <a:pPr algn="ctr"/>
            <a:endParaRPr lang="en-US" sz="1000" dirty="0">
              <a:solidFill>
                <a:schemeClr val="bg1"/>
              </a:solidFill>
            </a:endParaRPr>
          </a:p>
        </p:txBody>
      </p:sp>
      <p:sp>
        <p:nvSpPr>
          <p:cNvPr id="31" name="Rectangle 30">
            <a:extLst>
              <a:ext uri="{FF2B5EF4-FFF2-40B4-BE49-F238E27FC236}">
                <a16:creationId xmlns:a16="http://schemas.microsoft.com/office/drawing/2014/main" id="{7C73F67C-F0E1-4E06-9F78-EA06128D05D7}"/>
              </a:ext>
            </a:extLst>
          </p:cNvPr>
          <p:cNvSpPr/>
          <p:nvPr/>
        </p:nvSpPr>
        <p:spPr>
          <a:xfrm>
            <a:off x="5055830" y="2484027"/>
            <a:ext cx="2080340" cy="251833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TextBox 31">
            <a:extLst>
              <a:ext uri="{FF2B5EF4-FFF2-40B4-BE49-F238E27FC236}">
                <a16:creationId xmlns:a16="http://schemas.microsoft.com/office/drawing/2014/main" id="{823984F7-B400-438F-940A-0FF63F41E96A}"/>
              </a:ext>
            </a:extLst>
          </p:cNvPr>
          <p:cNvSpPr txBox="1"/>
          <p:nvPr/>
        </p:nvSpPr>
        <p:spPr>
          <a:xfrm>
            <a:off x="5055830" y="2497162"/>
            <a:ext cx="2080340" cy="1892826"/>
          </a:xfrm>
          <a:prstGeom prst="rect">
            <a:avLst/>
          </a:prstGeom>
          <a:solidFill>
            <a:srgbClr val="627981"/>
          </a:solidFill>
        </p:spPr>
        <p:txBody>
          <a:bodyPr wrap="square" rtlCol="0" anchor="ctr">
            <a:spAutoFit/>
          </a:bodyPr>
          <a:lstStyle/>
          <a:p>
            <a:pPr algn="ctr"/>
            <a:r>
              <a:rPr lang="en-US" sz="2000" b="1" dirty="0">
                <a:solidFill>
                  <a:schemeClr val="bg1"/>
                </a:solidFill>
              </a:rPr>
              <a:t>Syntax</a:t>
            </a:r>
          </a:p>
          <a:p>
            <a:pPr marL="0" marR="0" algn="ctr">
              <a:spcBef>
                <a:spcPts val="300"/>
              </a:spcBef>
              <a:spcAft>
                <a:spcPts val="1500"/>
              </a:spcAft>
            </a:pPr>
            <a:r>
              <a:rPr lang="en-US" dirty="0">
                <a:solidFill>
                  <a:schemeClr val="bg1"/>
                </a:solidFill>
                <a:effectLst/>
                <a:latin typeface="Calibri" panose="020F0502020204030204" pitchFamily="34" charset="0"/>
                <a:ea typeface="Times New Roman" panose="02020603050405020304" pitchFamily="18" charset="0"/>
                <a:cs typeface="Calibri" panose="020F0502020204030204" pitchFamily="34" charset="0"/>
              </a:rPr>
              <a:t>The structure and composition of words, phrases, and ideas in sentences</a:t>
            </a:r>
            <a:endParaRPr lang="en-US" sz="1600" dirty="0">
              <a:solidFill>
                <a:schemeClr val="bg1"/>
              </a:solidFill>
              <a:effectLst/>
              <a:latin typeface="Calibri" panose="020F0502020204030204" pitchFamily="34" charset="0"/>
              <a:ea typeface="Calibri" panose="020F0502020204030204" pitchFamily="34" charset="0"/>
              <a:cs typeface="Calibri" panose="020F0502020204030204" pitchFamily="34" charset="0"/>
            </a:endParaRPr>
          </a:p>
          <a:p>
            <a:pPr algn="ctr"/>
            <a:endParaRPr lang="en-US" sz="1000" dirty="0">
              <a:solidFill>
                <a:schemeClr val="bg1"/>
              </a:solidFill>
            </a:endParaRPr>
          </a:p>
        </p:txBody>
      </p:sp>
      <p:sp>
        <p:nvSpPr>
          <p:cNvPr id="16" name="TextBox 15">
            <a:extLst>
              <a:ext uri="{FF2B5EF4-FFF2-40B4-BE49-F238E27FC236}">
                <a16:creationId xmlns:a16="http://schemas.microsoft.com/office/drawing/2014/main" id="{3FCC81B6-A938-4228-8DC3-2457C5163C51}"/>
              </a:ext>
            </a:extLst>
          </p:cNvPr>
          <p:cNvSpPr txBox="1"/>
          <p:nvPr/>
        </p:nvSpPr>
        <p:spPr>
          <a:xfrm>
            <a:off x="1565229" y="391727"/>
            <a:ext cx="9144000" cy="553998"/>
          </a:xfrm>
          <a:prstGeom prst="rect">
            <a:avLst/>
          </a:prstGeom>
          <a:noFill/>
        </p:spPr>
        <p:txBody>
          <a:bodyPr wrap="square" rtlCol="0" anchor="ctr">
            <a:spAutoFit/>
          </a:bodyPr>
          <a:lstStyle/>
          <a:p>
            <a:pPr algn="ctr"/>
            <a:r>
              <a:rPr lang="en-US" sz="3000" dirty="0">
                <a:latin typeface="Century Gothic" panose="020B0502020202020204" pitchFamily="34" charset="0"/>
              </a:rPr>
              <a:t>Literary Elements (continued)</a:t>
            </a:r>
          </a:p>
        </p:txBody>
      </p:sp>
    </p:spTree>
    <p:extLst>
      <p:ext uri="{BB962C8B-B14F-4D97-AF65-F5344CB8AC3E}">
        <p14:creationId xmlns:p14="http://schemas.microsoft.com/office/powerpoint/2010/main" val="42395849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2942</TotalTime>
  <Words>1672</Words>
  <Application>Microsoft Office PowerPoint</Application>
  <PresentationFormat>Widescreen</PresentationFormat>
  <Paragraphs>216</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Calibri</vt:lpstr>
      <vt:lpstr>Calibri Light</vt:lpstr>
      <vt:lpstr>Century Gothic</vt:lpstr>
      <vt:lpstr>Lato</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Kenneth Hanson</cp:lastModifiedBy>
  <cp:revision>168</cp:revision>
  <dcterms:created xsi:type="dcterms:W3CDTF">2014-11-06T15:36:04Z</dcterms:created>
  <dcterms:modified xsi:type="dcterms:W3CDTF">2021-11-24T23:58:09Z</dcterms:modified>
</cp:coreProperties>
</file>