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9" r:id="rId2"/>
    <p:sldId id="315" r:id="rId3"/>
    <p:sldId id="316" r:id="rId4"/>
    <p:sldId id="309" r:id="rId5"/>
    <p:sldId id="317" r:id="rId6"/>
    <p:sldId id="324" r:id="rId7"/>
    <p:sldId id="325" r:id="rId8"/>
    <p:sldId id="326" r:id="rId9"/>
    <p:sldId id="311" r:id="rId10"/>
    <p:sldId id="310" r:id="rId11"/>
    <p:sldId id="313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5A7E83"/>
    <a:srgbClr val="C7D4CB"/>
    <a:srgbClr val="F2E2D2"/>
    <a:srgbClr val="314C57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3" autoAdjust="0"/>
    <p:restoredTop sz="93192" autoAdjust="0"/>
  </p:normalViewPr>
  <p:slideViewPr>
    <p:cSldViewPr snapToGrid="0">
      <p:cViewPr varScale="1">
        <p:scale>
          <a:sx n="89" d="100"/>
          <a:sy n="89" d="100"/>
        </p:scale>
        <p:origin x="120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5FA136-B86D-5444-A7BB-78E99F7F004C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0A132F-946A-1147-9DCA-581892A5E3FA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Signal phrases</a:t>
          </a:r>
        </a:p>
      </dgm:t>
    </dgm:pt>
    <dgm:pt modelId="{AEAA089C-8F52-5E43-B631-1B023BCE5DEF}" type="parTrans" cxnId="{174B3059-F3E3-9448-8972-856DA760D114}">
      <dgm:prSet/>
      <dgm:spPr/>
      <dgm:t>
        <a:bodyPr/>
        <a:lstStyle/>
        <a:p>
          <a:endParaRPr lang="en-US"/>
        </a:p>
      </dgm:t>
    </dgm:pt>
    <dgm:pt modelId="{04FE5CCF-1BD8-F848-9725-311B4AEE7CEB}" type="sibTrans" cxnId="{174B3059-F3E3-9448-8972-856DA760D114}">
      <dgm:prSet/>
      <dgm:spPr/>
      <dgm:t>
        <a:bodyPr/>
        <a:lstStyle/>
        <a:p>
          <a:endParaRPr lang="en-US"/>
        </a:p>
      </dgm:t>
    </dgm:pt>
    <dgm:pt modelId="{ADB01950-2A8C-7C47-ADF0-ACC651FBFF56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In-text citations</a:t>
          </a:r>
        </a:p>
      </dgm:t>
    </dgm:pt>
    <dgm:pt modelId="{7E1DF3F7-39E4-814F-B7F7-BC77B8265532}" type="parTrans" cxnId="{8E306503-FC45-4444-9D74-FE6592917C24}">
      <dgm:prSet/>
      <dgm:spPr/>
      <dgm:t>
        <a:bodyPr/>
        <a:lstStyle/>
        <a:p>
          <a:endParaRPr lang="en-US"/>
        </a:p>
      </dgm:t>
    </dgm:pt>
    <dgm:pt modelId="{8B1AC9D4-9573-9748-A6BE-107F289A6D04}" type="sibTrans" cxnId="{8E306503-FC45-4444-9D74-FE6592917C24}">
      <dgm:prSet/>
      <dgm:spPr/>
      <dgm:t>
        <a:bodyPr/>
        <a:lstStyle/>
        <a:p>
          <a:endParaRPr lang="en-US"/>
        </a:p>
      </dgm:t>
    </dgm:pt>
    <dgm:pt modelId="{25898476-5482-3848-A66B-6061E29A6747}" type="pres">
      <dgm:prSet presAssocID="{615FA136-B86D-5444-A7BB-78E99F7F004C}" presName="diagram" presStyleCnt="0">
        <dgm:presLayoutVars>
          <dgm:dir/>
          <dgm:resizeHandles val="exact"/>
        </dgm:presLayoutVars>
      </dgm:prSet>
      <dgm:spPr/>
    </dgm:pt>
    <dgm:pt modelId="{08D6D24C-EA83-A246-946A-404D0AA36EC7}" type="pres">
      <dgm:prSet presAssocID="{2C0A132F-946A-1147-9DCA-581892A5E3FA}" presName="node" presStyleLbl="node1" presStyleIdx="0" presStyleCnt="2">
        <dgm:presLayoutVars>
          <dgm:bulletEnabled val="1"/>
        </dgm:presLayoutVars>
      </dgm:prSet>
      <dgm:spPr/>
    </dgm:pt>
    <dgm:pt modelId="{CAEED809-2E17-9543-AE03-B8CDABBA08E4}" type="pres">
      <dgm:prSet presAssocID="{04FE5CCF-1BD8-F848-9725-311B4AEE7CEB}" presName="sibTrans" presStyleCnt="0"/>
      <dgm:spPr/>
    </dgm:pt>
    <dgm:pt modelId="{63ADF2C2-58E7-864B-A5DD-B8E233628FBF}" type="pres">
      <dgm:prSet presAssocID="{ADB01950-2A8C-7C47-ADF0-ACC651FBFF56}" presName="node" presStyleLbl="node1" presStyleIdx="1" presStyleCnt="2">
        <dgm:presLayoutVars>
          <dgm:bulletEnabled val="1"/>
        </dgm:presLayoutVars>
      </dgm:prSet>
      <dgm:spPr/>
    </dgm:pt>
  </dgm:ptLst>
  <dgm:cxnLst>
    <dgm:cxn modelId="{8E306503-FC45-4444-9D74-FE6592917C24}" srcId="{615FA136-B86D-5444-A7BB-78E99F7F004C}" destId="{ADB01950-2A8C-7C47-ADF0-ACC651FBFF56}" srcOrd="1" destOrd="0" parTransId="{7E1DF3F7-39E4-814F-B7F7-BC77B8265532}" sibTransId="{8B1AC9D4-9573-9748-A6BE-107F289A6D04}"/>
    <dgm:cxn modelId="{B8F15E31-A7E7-CE42-AE3F-ACC3D42CC299}" type="presOf" srcId="{ADB01950-2A8C-7C47-ADF0-ACC651FBFF56}" destId="{63ADF2C2-58E7-864B-A5DD-B8E233628FBF}" srcOrd="0" destOrd="0" presId="urn:microsoft.com/office/officeart/2005/8/layout/default"/>
    <dgm:cxn modelId="{174B3059-F3E3-9448-8972-856DA760D114}" srcId="{615FA136-B86D-5444-A7BB-78E99F7F004C}" destId="{2C0A132F-946A-1147-9DCA-581892A5E3FA}" srcOrd="0" destOrd="0" parTransId="{AEAA089C-8F52-5E43-B631-1B023BCE5DEF}" sibTransId="{04FE5CCF-1BD8-F848-9725-311B4AEE7CEB}"/>
    <dgm:cxn modelId="{5E5D86B9-9ED4-2044-ABDF-0B398218DA57}" type="presOf" srcId="{615FA136-B86D-5444-A7BB-78E99F7F004C}" destId="{25898476-5482-3848-A66B-6061E29A6747}" srcOrd="0" destOrd="0" presId="urn:microsoft.com/office/officeart/2005/8/layout/default"/>
    <dgm:cxn modelId="{1ECDF9D9-9B0C-6E47-8118-98C79E6EC1C3}" type="presOf" srcId="{2C0A132F-946A-1147-9DCA-581892A5E3FA}" destId="{08D6D24C-EA83-A246-946A-404D0AA36EC7}" srcOrd="0" destOrd="0" presId="urn:microsoft.com/office/officeart/2005/8/layout/default"/>
    <dgm:cxn modelId="{61B0DA10-4137-944D-8811-DA65A1FBDB3B}" type="presParOf" srcId="{25898476-5482-3848-A66B-6061E29A6747}" destId="{08D6D24C-EA83-A246-946A-404D0AA36EC7}" srcOrd="0" destOrd="0" presId="urn:microsoft.com/office/officeart/2005/8/layout/default"/>
    <dgm:cxn modelId="{7800F1D4-9B27-8A44-8867-C91165BC1913}" type="presParOf" srcId="{25898476-5482-3848-A66B-6061E29A6747}" destId="{CAEED809-2E17-9543-AE03-B8CDABBA08E4}" srcOrd="1" destOrd="0" presId="urn:microsoft.com/office/officeart/2005/8/layout/default"/>
    <dgm:cxn modelId="{01236DEE-971E-6C47-8547-A7837683B87D}" type="presParOf" srcId="{25898476-5482-3848-A66B-6061E29A6747}" destId="{63ADF2C2-58E7-864B-A5DD-B8E233628FB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6D24C-EA83-A246-946A-404D0AA36EC7}">
      <dsp:nvSpPr>
        <dsp:cNvPr id="0" name=""/>
        <dsp:cNvSpPr/>
      </dsp:nvSpPr>
      <dsp:spPr>
        <a:xfrm>
          <a:off x="987" y="622199"/>
          <a:ext cx="3852652" cy="2311591"/>
        </a:xfrm>
        <a:prstGeom prst="rect">
          <a:avLst/>
        </a:prstGeom>
        <a:solidFill>
          <a:srgbClr val="3865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Signal phrases</a:t>
          </a:r>
        </a:p>
      </dsp:txBody>
      <dsp:txXfrm>
        <a:off x="987" y="622199"/>
        <a:ext cx="3852652" cy="2311591"/>
      </dsp:txXfrm>
    </dsp:sp>
    <dsp:sp modelId="{63ADF2C2-58E7-864B-A5DD-B8E233628FBF}">
      <dsp:nvSpPr>
        <dsp:cNvPr id="0" name=""/>
        <dsp:cNvSpPr/>
      </dsp:nvSpPr>
      <dsp:spPr>
        <a:xfrm>
          <a:off x="4238906" y="622199"/>
          <a:ext cx="3852652" cy="2311591"/>
        </a:xfrm>
        <a:prstGeom prst="rect">
          <a:avLst/>
        </a:prstGeom>
        <a:solidFill>
          <a:srgbClr val="3865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In-text citations</a:t>
          </a:r>
        </a:p>
      </dsp:txBody>
      <dsp:txXfrm>
        <a:off x="4238906" y="622199"/>
        <a:ext cx="3852652" cy="23115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5196E-7EB8-5E4A-AB0B-14B62CFF70F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CEBDC-21AA-D54F-98EA-776F19B8F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1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Basics of CSE Style</a:t>
            </a:r>
            <a:endParaRPr lang="en-US" sz="5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8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1" y="320480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8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4053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Citation-Sequence: 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81572" y="1638646"/>
            <a:ext cx="8431795" cy="156966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 number of backyard bugs look threatening but are harmless to humans and actually help keep other pests in check. For example, the ominously-named assassin bug kills large prey</a:t>
            </a:r>
            <a:r>
              <a:rPr lang="en-US" sz="2400" baseline="30000" dirty="0">
                <a:solidFill>
                  <a:schemeClr val="bg1"/>
                </a:solidFill>
              </a:rPr>
              <a:t>1</a:t>
            </a:r>
            <a:r>
              <a:rPr lang="en-US" sz="2400" dirty="0">
                <a:solidFill>
                  <a:schemeClr val="bg1"/>
                </a:solidFill>
              </a:rPr>
              <a:t>, while ground beetles help to keep insects that live in the soil under control</a:t>
            </a: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>
            <a:spLocks noChangeAspect="1"/>
          </p:cNvSpPr>
          <p:nvPr/>
        </p:nvSpPr>
        <p:spPr>
          <a:xfrm>
            <a:off x="1841636" y="3801706"/>
            <a:ext cx="8477155" cy="1631216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Cranshaw, W. Garden insects of North America: the ultimate guide to 	backyard bugs. Princeton (NJ): Princeton University Press; 2004.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Penn State Extension: Attracting beneficial insects. University Park (PA): 	Penn State College of Agriculture Sciences; 2015 Jul 30 [accessed 2016 	May 10]. http://</a:t>
            </a:r>
            <a:r>
              <a:rPr lang="en-US" sz="2000" dirty="0" err="1">
                <a:solidFill>
                  <a:schemeClr val="bg1"/>
                </a:solidFill>
              </a:rPr>
              <a:t>extension.psu.edu</a:t>
            </a:r>
            <a:r>
              <a:rPr lang="en-US" sz="2000" dirty="0">
                <a:solidFill>
                  <a:schemeClr val="bg1"/>
                </a:solidFill>
              </a:rPr>
              <a:t>/.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33123" y="1211099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IN-TEXT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0969" y="3351102"/>
            <a:ext cx="1854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REFERENCE LIST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03667" y="324433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55130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Name-Year: 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79019" y="2274838"/>
            <a:ext cx="8431795" cy="193899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Benjamin Franklin's invention of the lightning rod was a direct result of his first experiment. In this experiment, he hypothesized that lightning is a source of electricity and intended to prove it by creating a spark (Allison 1982). Franklin took his kite out during a storm, and lightning hit the kite, igniting the contraption. The lightning rod was then conceived to keep houses from being struck by lightning (Walter 2003).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00965" y="1707295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IN-TEXT</a:t>
            </a:r>
          </a:p>
        </p:txBody>
      </p:sp>
      <p:sp>
        <p:nvSpPr>
          <p:cNvPr id="7" name="Rectangle 6"/>
          <p:cNvSpPr/>
          <p:nvPr/>
        </p:nvSpPr>
        <p:spPr>
          <a:xfrm>
            <a:off x="6003667" y="324433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76966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5" y="1532821"/>
            <a:ext cx="8477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CSE paper format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Integrating outside sources</a:t>
            </a:r>
          </a:p>
        </p:txBody>
      </p:sp>
    </p:spTree>
    <p:extLst>
      <p:ext uri="{BB962C8B-B14F-4D97-AF65-F5344CB8AC3E}">
        <p14:creationId xmlns:p14="http://schemas.microsoft.com/office/powerpoint/2010/main" val="3076609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CSE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Paper Format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456334" y="1802630"/>
            <a:ext cx="727933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The page size is 8.5 x 11 inches.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56334" y="2621394"/>
            <a:ext cx="727933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Margins are 1 inch on all sides.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56334" y="3440158"/>
            <a:ext cx="7279332" cy="693935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66322"/>
              <a:ext cx="538278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The font is easy to read, like 12-point Times New Roman.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456334" y="4258922"/>
            <a:ext cx="7279332" cy="693935"/>
            <a:chOff x="1906953" y="4260384"/>
            <a:chExt cx="5443662" cy="693935"/>
          </a:xfrm>
          <a:solidFill>
            <a:srgbClr val="386546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All text is left aligned and double spaced.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3135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CSE Title Page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446044" y="1366726"/>
            <a:ext cx="727933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Title of the essay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46044" y="2185490"/>
            <a:ext cx="727933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Your first and last name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46044" y="3004254"/>
            <a:ext cx="7279332" cy="693935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The class name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446044" y="3831582"/>
            <a:ext cx="7279332" cy="693935"/>
            <a:chOff x="1906953" y="4260384"/>
            <a:chExt cx="5443662" cy="693935"/>
          </a:xfrm>
          <a:solidFill>
            <a:srgbClr val="386546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The instructor’s name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446044" y="4658145"/>
            <a:ext cx="7279332" cy="693935"/>
            <a:chOff x="1906953" y="5090779"/>
            <a:chExt cx="5443662" cy="693935"/>
          </a:xfrm>
          <a:solidFill>
            <a:srgbClr val="386546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The date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0357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CSE Body and Reference List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881188" y="1366725"/>
            <a:ext cx="8429624" cy="1749370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6953" y="1883726"/>
              <a:ext cx="5443662" cy="64706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Body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Header on all pages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Header is right-aligned, includes title and page number (starting with 2)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881187" y="3741900"/>
            <a:ext cx="8429623" cy="2128950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91593" y="2698928"/>
              <a:ext cx="5274381" cy="4113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Reference Page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Center-align “References” at top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Text is double spaced, no extra spaces between sources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2404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Outside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5" y="1532821"/>
            <a:ext cx="847715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 </a:t>
            </a:r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1019CF-7A82-47EC-80B8-B17A24077291}"/>
              </a:ext>
            </a:extLst>
          </p:cNvPr>
          <p:cNvGrpSpPr/>
          <p:nvPr/>
        </p:nvGrpSpPr>
        <p:grpSpPr>
          <a:xfrm>
            <a:off x="2223248" y="2744081"/>
            <a:ext cx="7835152" cy="930245"/>
            <a:chOff x="1906953" y="1849761"/>
            <a:chExt cx="5443662" cy="930245"/>
          </a:xfrm>
          <a:solidFill>
            <a:srgbClr val="386546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C9732AD-1B62-4CE0-977C-EA3BFDDBEC67}"/>
                </a:ext>
              </a:extLst>
            </p:cNvPr>
            <p:cNvSpPr/>
            <p:nvPr/>
          </p:nvSpPr>
          <p:spPr>
            <a:xfrm>
              <a:off x="1906953" y="1849761"/>
              <a:ext cx="5443662" cy="9302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7F585C5-2961-40C3-8515-265A9CF64254}"/>
                </a:ext>
              </a:extLst>
            </p:cNvPr>
            <p:cNvSpPr txBox="1"/>
            <p:nvPr/>
          </p:nvSpPr>
          <p:spPr>
            <a:xfrm>
              <a:off x="1967835" y="1896576"/>
              <a:ext cx="5274381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Paraphrase: A restatement, in original language, of another person's idea(s) or words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6C81E5-03F8-4724-BF3A-833BECD65CC1}"/>
              </a:ext>
            </a:extLst>
          </p:cNvPr>
          <p:cNvGrpSpPr/>
          <p:nvPr/>
        </p:nvGrpSpPr>
        <p:grpSpPr>
          <a:xfrm>
            <a:off x="2223248" y="3830157"/>
            <a:ext cx="7835152" cy="93024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1603CA-A35A-4A34-9398-953570F074E3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F15DAD7-98F6-4030-AE98-B8DFA0683015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3443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Quotation: The exact source of words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D8BEB2C-375D-4989-821F-4AD49A753672}"/>
              </a:ext>
            </a:extLst>
          </p:cNvPr>
          <p:cNvSpPr/>
          <p:nvPr/>
        </p:nvSpPr>
        <p:spPr>
          <a:xfrm>
            <a:off x="2223248" y="1663177"/>
            <a:ext cx="7835152" cy="93024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E391F-86E2-42E3-B34E-52697D68A949}"/>
              </a:ext>
            </a:extLst>
          </p:cNvPr>
          <p:cNvSpPr txBox="1"/>
          <p:nvPr/>
        </p:nvSpPr>
        <p:spPr>
          <a:xfrm>
            <a:off x="2310876" y="1720323"/>
            <a:ext cx="7591503" cy="830997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solidFill>
                  <a:schemeClr val="bg1"/>
                </a:solidFill>
              </a:rPr>
              <a:t>Summary: A brief, general overview of a larger amount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2995106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Outside Sources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A4F18D8-3687-E346-8229-67842FAE87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2590918"/>
              </p:ext>
            </p:extLst>
          </p:nvPr>
        </p:nvGraphicFramePr>
        <p:xfrm>
          <a:off x="2049726" y="1794944"/>
          <a:ext cx="8092547" cy="3555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7676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CSE Ways of Documenting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3A733256-FBAD-48DF-8115-18B24E7CF9DB}"/>
              </a:ext>
            </a:extLst>
          </p:cNvPr>
          <p:cNvGrpSpPr/>
          <p:nvPr/>
        </p:nvGrpSpPr>
        <p:grpSpPr>
          <a:xfrm>
            <a:off x="3226445" y="1550365"/>
            <a:ext cx="5739109" cy="3003649"/>
            <a:chOff x="2231873" y="1273274"/>
            <a:chExt cx="5739109" cy="3003649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D8A3C24-6F80-4B96-9A60-332B508EFFED}"/>
                </a:ext>
              </a:extLst>
            </p:cNvPr>
            <p:cNvSpPr/>
            <p:nvPr/>
          </p:nvSpPr>
          <p:spPr>
            <a:xfrm>
              <a:off x="2231873" y="1273274"/>
              <a:ext cx="5739109" cy="910972"/>
            </a:xfrm>
            <a:custGeom>
              <a:avLst/>
              <a:gdLst>
                <a:gd name="connsiteX0" fmla="*/ 0 w 4769169"/>
                <a:gd name="connsiteY0" fmla="*/ 0 h 1640637"/>
                <a:gd name="connsiteX1" fmla="*/ 4769169 w 4769169"/>
                <a:gd name="connsiteY1" fmla="*/ 0 h 1640637"/>
                <a:gd name="connsiteX2" fmla="*/ 4769169 w 4769169"/>
                <a:gd name="connsiteY2" fmla="*/ 1640637 h 1640637"/>
                <a:gd name="connsiteX3" fmla="*/ 0 w 4769169"/>
                <a:gd name="connsiteY3" fmla="*/ 1640637 h 1640637"/>
                <a:gd name="connsiteX4" fmla="*/ 0 w 4769169"/>
                <a:gd name="connsiteY4" fmla="*/ 0 h 1640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9169" h="1640637">
                  <a:moveTo>
                    <a:pt x="0" y="0"/>
                  </a:moveTo>
                  <a:lnTo>
                    <a:pt x="4769169" y="0"/>
                  </a:lnTo>
                  <a:lnTo>
                    <a:pt x="4769169" y="1640637"/>
                  </a:lnTo>
                  <a:lnTo>
                    <a:pt x="0" y="16406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654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5260" tIns="175260" rIns="175260" bIns="175260" numCol="1" spcCol="1270" anchor="ctr" anchorCtr="0">
              <a:noAutofit/>
            </a:bodyPr>
            <a:lstStyle/>
            <a:p>
              <a:pPr marL="0" lvl="0" indent="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600" kern="1200" dirty="0"/>
                <a:t>Citation-name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85BCD37-CAF9-4220-96EB-C230E922CFFC}"/>
                </a:ext>
              </a:extLst>
            </p:cNvPr>
            <p:cNvSpPr/>
            <p:nvPr/>
          </p:nvSpPr>
          <p:spPr>
            <a:xfrm>
              <a:off x="2231873" y="2319611"/>
              <a:ext cx="5739109" cy="910973"/>
            </a:xfrm>
            <a:custGeom>
              <a:avLst/>
              <a:gdLst>
                <a:gd name="connsiteX0" fmla="*/ 0 w 2734395"/>
                <a:gd name="connsiteY0" fmla="*/ 0 h 1640637"/>
                <a:gd name="connsiteX1" fmla="*/ 2734395 w 2734395"/>
                <a:gd name="connsiteY1" fmla="*/ 0 h 1640637"/>
                <a:gd name="connsiteX2" fmla="*/ 2734395 w 2734395"/>
                <a:gd name="connsiteY2" fmla="*/ 1640637 h 1640637"/>
                <a:gd name="connsiteX3" fmla="*/ 0 w 2734395"/>
                <a:gd name="connsiteY3" fmla="*/ 1640637 h 1640637"/>
                <a:gd name="connsiteX4" fmla="*/ 0 w 2734395"/>
                <a:gd name="connsiteY4" fmla="*/ 0 h 1640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4395" h="1640637">
                  <a:moveTo>
                    <a:pt x="0" y="0"/>
                  </a:moveTo>
                  <a:lnTo>
                    <a:pt x="2734395" y="0"/>
                  </a:lnTo>
                  <a:lnTo>
                    <a:pt x="2734395" y="1640637"/>
                  </a:lnTo>
                  <a:lnTo>
                    <a:pt x="0" y="16406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654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5260" tIns="175260" rIns="175260" bIns="175260" numCol="1" spcCol="1270" anchor="ctr" anchorCtr="0">
              <a:noAutofit/>
            </a:bodyPr>
            <a:lstStyle/>
            <a:p>
              <a:pPr marL="0" lvl="0" indent="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600" kern="1200" dirty="0"/>
                <a:t>Citation-sequence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8EA5D10-4865-4AB0-9F0E-363454B4B01C}"/>
                </a:ext>
              </a:extLst>
            </p:cNvPr>
            <p:cNvSpPr/>
            <p:nvPr/>
          </p:nvSpPr>
          <p:spPr>
            <a:xfrm>
              <a:off x="2231873" y="3365949"/>
              <a:ext cx="5739109" cy="910974"/>
            </a:xfrm>
            <a:custGeom>
              <a:avLst/>
              <a:gdLst>
                <a:gd name="connsiteX0" fmla="*/ 0 w 2734395"/>
                <a:gd name="connsiteY0" fmla="*/ 0 h 1640637"/>
                <a:gd name="connsiteX1" fmla="*/ 2734395 w 2734395"/>
                <a:gd name="connsiteY1" fmla="*/ 0 h 1640637"/>
                <a:gd name="connsiteX2" fmla="*/ 2734395 w 2734395"/>
                <a:gd name="connsiteY2" fmla="*/ 1640637 h 1640637"/>
                <a:gd name="connsiteX3" fmla="*/ 0 w 2734395"/>
                <a:gd name="connsiteY3" fmla="*/ 1640637 h 1640637"/>
                <a:gd name="connsiteX4" fmla="*/ 0 w 2734395"/>
                <a:gd name="connsiteY4" fmla="*/ 0 h 1640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4395" h="1640637">
                  <a:moveTo>
                    <a:pt x="0" y="0"/>
                  </a:moveTo>
                  <a:lnTo>
                    <a:pt x="2734395" y="0"/>
                  </a:lnTo>
                  <a:lnTo>
                    <a:pt x="2734395" y="1640637"/>
                  </a:lnTo>
                  <a:lnTo>
                    <a:pt x="0" y="16406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654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5260" tIns="175260" rIns="175260" bIns="175260" numCol="1" spcCol="1270" anchor="ctr" anchorCtr="0">
              <a:noAutofit/>
            </a:bodyPr>
            <a:lstStyle/>
            <a:p>
              <a:pPr marL="0" lvl="0" indent="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600" kern="1200" dirty="0"/>
                <a:t>Name-year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299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Citation-Name: 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81572" y="1638646"/>
            <a:ext cx="8431795" cy="83099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Golden rice was developed in the late 1990s in order to address health problems in developing countries</a:t>
            </a:r>
            <a:r>
              <a:rPr lang="en-US" sz="1000" dirty="0">
                <a:solidFill>
                  <a:schemeClr val="bg1"/>
                </a:solidFill>
              </a:rPr>
              <a:t>     </a:t>
            </a:r>
            <a:r>
              <a:rPr lang="en-US" sz="2400" dirty="0">
                <a:solidFill>
                  <a:schemeClr val="bg1"/>
                </a:solidFill>
              </a:rPr>
              <a:t> 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>
            <a:spLocks noChangeAspect="1"/>
          </p:cNvSpPr>
          <p:nvPr/>
        </p:nvSpPr>
        <p:spPr>
          <a:xfrm>
            <a:off x="1881189" y="3197085"/>
            <a:ext cx="8429625" cy="1631216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Dubock, A. The politics of golden rice. GM Crops &amp; Food. 2014 [accessed 	2016 May 18]; 5(3): 210-222. http://www.ebscohost.com. </a:t>
            </a:r>
            <a:r>
              <a:rPr lang="en-US" sz="2000" dirty="0" err="1">
                <a:solidFill>
                  <a:srgbClr val="FFFFFF"/>
                </a:solidFill>
              </a:rPr>
              <a:t>doi</a:t>
            </a:r>
            <a:r>
              <a:rPr lang="en-US" sz="2000" dirty="0">
                <a:solidFill>
                  <a:srgbClr val="FFFFFF"/>
                </a:solidFill>
              </a:rPr>
              <a:t>: 	10.4161/21645698.2014.967570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Golden rice project. [Location unknown]: Golden Rice Humanitarian Board; 	c 2005-2015 [accessed 17 May 2016]. http://</a:t>
            </a:r>
            <a:r>
              <a:rPr lang="en-US" sz="2000" dirty="0" err="1">
                <a:solidFill>
                  <a:srgbClr val="FFFFFF"/>
                </a:solidFill>
              </a:rPr>
              <a:t>www.goldenrice.org</a:t>
            </a:r>
            <a:r>
              <a:rPr lang="en-US" sz="2000" dirty="0">
                <a:solidFill>
                  <a:srgbClr val="FFFFFF"/>
                </a:solidFill>
              </a:rPr>
              <a:t>/.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56169" y="1213289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IN-TEXT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90520" y="2784595"/>
            <a:ext cx="1936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REFERENCE</a:t>
            </a:r>
            <a:r>
              <a:rPr lang="en-US" dirty="0"/>
              <a:t> </a:t>
            </a:r>
            <a:r>
              <a:rPr lang="en-US" sz="2000" dirty="0"/>
              <a:t>LIST</a:t>
            </a:r>
          </a:p>
        </p:txBody>
      </p:sp>
      <p:sp>
        <p:nvSpPr>
          <p:cNvPr id="7" name="Rectangle 6"/>
          <p:cNvSpPr/>
          <p:nvPr/>
        </p:nvSpPr>
        <p:spPr>
          <a:xfrm>
            <a:off x="6003667" y="324433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91258" y="2069453"/>
            <a:ext cx="3545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FFFF"/>
                </a:solidFill>
              </a:rPr>
              <a:t>1-2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39403-E262-5941-B136-B39BA43AEED9}"/>
              </a:ext>
            </a:extLst>
          </p:cNvPr>
          <p:cNvSpPr txBox="1"/>
          <p:nvPr/>
        </p:nvSpPr>
        <p:spPr>
          <a:xfrm>
            <a:off x="4663506" y="5005712"/>
            <a:ext cx="2680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REFERENCE TEMPLATE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9BD6B8-6F19-F742-8852-6CF031F00331}"/>
              </a:ext>
            </a:extLst>
          </p:cNvPr>
          <p:cNvSpPr txBox="1">
            <a:spLocks noChangeAspect="1"/>
          </p:cNvSpPr>
          <p:nvPr/>
        </p:nvSpPr>
        <p:spPr>
          <a:xfrm>
            <a:off x="1879019" y="5456112"/>
            <a:ext cx="8431795" cy="83099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/>
            <a:r>
              <a:rPr lang="en-US" sz="2400" dirty="0">
                <a:solidFill>
                  <a:schemeClr val="bg1"/>
                </a:solidFill>
              </a:rPr>
              <a:t>Author's Last Name, Initials. Title of source. Edition. Publisher Location: Publisher; year of publication. Pages or location.</a:t>
            </a:r>
          </a:p>
        </p:txBody>
      </p:sp>
    </p:spTree>
    <p:extLst>
      <p:ext uri="{BB962C8B-B14F-4D97-AF65-F5344CB8AC3E}">
        <p14:creationId xmlns:p14="http://schemas.microsoft.com/office/powerpoint/2010/main" val="321433251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229</TotalTime>
  <Words>524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15</cp:revision>
  <dcterms:created xsi:type="dcterms:W3CDTF">2017-06-16T13:06:21Z</dcterms:created>
  <dcterms:modified xsi:type="dcterms:W3CDTF">2021-11-23T21:49:53Z</dcterms:modified>
</cp:coreProperties>
</file>