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256" r:id="rId3"/>
    <p:sldId id="303" r:id="rId4"/>
    <p:sldId id="302" r:id="rId5"/>
    <p:sldId id="264" r:id="rId6"/>
    <p:sldId id="304" r:id="rId7"/>
    <p:sldId id="305" r:id="rId8"/>
    <p:sldId id="306" r:id="rId9"/>
    <p:sldId id="307" r:id="rId10"/>
    <p:sldId id="308" r:id="rId11"/>
    <p:sldId id="309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D4CB"/>
    <a:srgbClr val="E3D5C7"/>
    <a:srgbClr val="99C7A8"/>
    <a:srgbClr val="B3D5BE"/>
    <a:srgbClr val="589E6E"/>
    <a:srgbClr val="93C7B2"/>
    <a:srgbClr val="386546"/>
    <a:srgbClr val="F3EDE7"/>
    <a:srgbClr val="9AB9C6"/>
    <a:srgbClr val="6796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43" autoAdjust="0"/>
    <p:restoredTop sz="93735" autoAdjust="0"/>
  </p:normalViewPr>
  <p:slideViewPr>
    <p:cSldViewPr snapToGrid="0">
      <p:cViewPr varScale="1">
        <p:scale>
          <a:sx n="88" d="100"/>
          <a:sy n="88" d="100"/>
        </p:scale>
        <p:origin x="90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D47C1-C345-4C27-9565-D4BD311708D1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31A708-5CB2-4EA3-8968-76536DBC4E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472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1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557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9156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29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8716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176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342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153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316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9505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53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39465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65999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1378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996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0158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3558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818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20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69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384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090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361F2-EA40-46D2-9907-10E756597DC8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ECE39B-1AE0-48C4-A92B-2CE3121A09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170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464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106" y="2526240"/>
            <a:ext cx="120157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Understanding the Research Paper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374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CSE Style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Name-Year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Citation-Sequence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Citation-Name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83498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0331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97B8AA48-4798-4C3C-AC67-93B25081C3AC}"/>
              </a:ext>
            </a:extLst>
          </p:cNvPr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role of sources in research papers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Integrating source 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basic research styles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637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 algn="ctr"/>
              <a:r>
                <a:rPr lang="en-US" sz="300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Century Gothic" panose="020B0502020202020204" pitchFamily="34" charset="0"/>
                </a:rPr>
                <a:t>Understanding the Research Paper</a:t>
              </a:r>
              <a:endParaRPr lang="en-US" sz="3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endParaRP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en-US" sz="3000" b="1">
                  <a:solidFill>
                    <a:prstClr val="white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prstClr val="white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" name="Group 6">
            <a:extLst>
              <a:ext uri="{FF2B5EF4-FFF2-40B4-BE49-F238E27FC236}">
                <a16:creationId xmlns:a16="http://schemas.microsoft.com/office/drawing/2014/main" id="{31F5546D-5C34-FE4C-8CA2-0C9D0919BD9D}"/>
              </a:ext>
            </a:extLst>
          </p:cNvPr>
          <p:cNvGrpSpPr/>
          <p:nvPr/>
        </p:nvGrpSpPr>
        <p:grpSpPr>
          <a:xfrm>
            <a:off x="2066923" y="1469360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8" name="Rectangle 23">
              <a:extLst>
                <a:ext uri="{FF2B5EF4-FFF2-40B4-BE49-F238E27FC236}">
                  <a16:creationId xmlns:a16="http://schemas.microsoft.com/office/drawing/2014/main" id="{F21C82BD-FADF-B34B-A69D-AAAE5F53F50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8274CC4-2DAF-1A41-B665-1836B4AF6492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334597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Research: </a:t>
              </a:r>
              <a:r>
                <a:rPr lang="en-US" dirty="0"/>
                <a:t>how you find information to support a claim or to explore topics</a:t>
              </a:r>
              <a:r>
                <a:rPr lang="en-US" sz="2000" dirty="0"/>
                <a:t> </a:t>
              </a: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A3787141-1B89-F448-A1C7-4CF69DFA5C65}"/>
              </a:ext>
            </a:extLst>
          </p:cNvPr>
          <p:cNvGrpSpPr/>
          <p:nvPr/>
        </p:nvGrpSpPr>
        <p:grpSpPr>
          <a:xfrm>
            <a:off x="2936458" y="3092758"/>
            <a:ext cx="2708287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8C46AC1-C41B-1348-A0DE-EE359F79622E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571DBED1-E439-724E-B6FB-5F368035F8A1}"/>
                </a:ext>
              </a:extLst>
            </p:cNvPr>
            <p:cNvSpPr txBox="1"/>
            <p:nvPr/>
          </p:nvSpPr>
          <p:spPr>
            <a:xfrm>
              <a:off x="1357203" y="2028905"/>
              <a:ext cx="1664514" cy="105548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Cite your sources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8C5BE42-B469-EB42-B667-91A4CCD8DFA1}"/>
              </a:ext>
            </a:extLst>
          </p:cNvPr>
          <p:cNvGrpSpPr/>
          <p:nvPr/>
        </p:nvGrpSpPr>
        <p:grpSpPr>
          <a:xfrm>
            <a:off x="6547256" y="3098306"/>
            <a:ext cx="2708287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705898D0-1D0C-FF4A-8626-11B7385AD999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189E4A92-98A3-8C40-86C6-75E5CA678006}"/>
                </a:ext>
              </a:extLst>
            </p:cNvPr>
            <p:cNvSpPr txBox="1"/>
            <p:nvPr/>
          </p:nvSpPr>
          <p:spPr>
            <a:xfrm>
              <a:off x="1357203" y="1774990"/>
              <a:ext cx="1664514" cy="156331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Follow all requirements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49085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The Role of Sources in Research Papers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Primary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898777" y="3515819"/>
            <a:ext cx="2080340" cy="1617912"/>
            <a:chOff x="3605209" y="3542327"/>
            <a:chExt cx="2006957" cy="1691100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605209" y="3542327"/>
              <a:ext cx="2006957" cy="16911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47071" y="401595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Popular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Secondary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281312" y="3515819"/>
            <a:ext cx="2080340" cy="1617911"/>
            <a:chOff x="3605209" y="3542327"/>
            <a:chExt cx="2006957" cy="1691100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3605209" y="3542327"/>
              <a:ext cx="2006957" cy="16911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47073" y="401595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Scholarly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Integrating Source Information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8"/>
            <a:ext cx="8058154" cy="1067580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44065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Quotations</a:t>
              </a:r>
              <a:r>
                <a:rPr lang="en-US" sz="2000" dirty="0"/>
                <a:t>: use when the author’s language is powerful, unique, and relevant to the topic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894770"/>
              <a:ext cx="7807571" cy="591980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Paraphrases</a:t>
              </a:r>
              <a:r>
                <a:rPr lang="en-US" sz="2000" dirty="0"/>
                <a:t>: to explain a source's purpose and/or add clarity to your argument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844068"/>
              <a:ext cx="7807571" cy="591980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Summaries</a:t>
              </a:r>
              <a:r>
                <a:rPr lang="en-US" sz="2000" dirty="0"/>
                <a:t>: when readers need a broad overview of topic or important background information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EEBD575-5674-449E-8D2E-4CFD4CABF29D}"/>
              </a:ext>
            </a:extLst>
          </p:cNvPr>
          <p:cNvGrpSpPr/>
          <p:nvPr/>
        </p:nvGrpSpPr>
        <p:grpSpPr>
          <a:xfrm>
            <a:off x="2066922" y="2828358"/>
            <a:ext cx="8058154" cy="1067579"/>
            <a:chOff x="542923" y="1726240"/>
            <a:chExt cx="8058154" cy="806935"/>
          </a:xfrm>
          <a:solidFill>
            <a:srgbClr val="C7D4CB"/>
          </a:solidFill>
        </p:grpSpPr>
        <p:sp>
          <p:nvSpPr>
            <p:cNvPr id="16" name="Rectangle 31">
              <a:extLst>
                <a:ext uri="{FF2B5EF4-FFF2-40B4-BE49-F238E27FC236}">
                  <a16:creationId xmlns:a16="http://schemas.microsoft.com/office/drawing/2014/main" id="{72ED465C-0C72-4AE2-8EAC-B5E116A3F1D6}"/>
                </a:ext>
              </a:extLst>
            </p:cNvPr>
            <p:cNvSpPr/>
            <p:nvPr/>
          </p:nvSpPr>
          <p:spPr>
            <a:xfrm>
              <a:off x="542923" y="1726240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9336C3D4-2F6C-4B2F-B307-9EBC79D86EBC}"/>
                </a:ext>
              </a:extLst>
            </p:cNvPr>
            <p:cNvSpPr txBox="1"/>
            <p:nvPr/>
          </p:nvSpPr>
          <p:spPr>
            <a:xfrm>
              <a:off x="633045" y="1859834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Paraphrases</a:t>
              </a:r>
              <a:r>
                <a:rPr lang="en-US" sz="2000" dirty="0"/>
                <a:t>: to explain a source's purpose and/or add clarity to your argument</a:t>
              </a: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0B43661-0653-4789-8D26-A7216FB0FFDB}"/>
              </a:ext>
            </a:extLst>
          </p:cNvPr>
          <p:cNvGrpSpPr/>
          <p:nvPr/>
        </p:nvGrpSpPr>
        <p:grpSpPr>
          <a:xfrm>
            <a:off x="2066922" y="1579038"/>
            <a:ext cx="8058154" cy="1081498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19" name="Rectangle 34">
              <a:extLst>
                <a:ext uri="{FF2B5EF4-FFF2-40B4-BE49-F238E27FC236}">
                  <a16:creationId xmlns:a16="http://schemas.microsoft.com/office/drawing/2014/main" id="{6F3FE734-938E-46E6-9E13-8D7A48030DE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E431653-810F-4805-A72A-82240C0840B8}"/>
                </a:ext>
              </a:extLst>
            </p:cNvPr>
            <p:cNvSpPr txBox="1"/>
            <p:nvPr/>
          </p:nvSpPr>
          <p:spPr>
            <a:xfrm>
              <a:off x="633045" y="1844068"/>
              <a:ext cx="7807571" cy="535059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/>
                <a:t>Summaries</a:t>
              </a:r>
              <a:r>
                <a:rPr lang="en-US" sz="2000" dirty="0"/>
                <a:t>: when readers need a broad overview of topic or important background information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53366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Research Styles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898776" y="1617739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53656"/>
              <a:ext cx="1664514" cy="605981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MLA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3898777" y="3480519"/>
            <a:ext cx="2080339" cy="1617913"/>
            <a:chOff x="3605209" y="3542327"/>
            <a:chExt cx="2006957" cy="1691100"/>
          </a:xfrm>
          <a:solidFill>
            <a:srgbClr val="C7D4CB"/>
          </a:solidFill>
        </p:grpSpPr>
        <p:sp>
          <p:nvSpPr>
            <p:cNvPr id="18" name="Rectangle 17"/>
            <p:cNvSpPr/>
            <p:nvPr/>
          </p:nvSpPr>
          <p:spPr>
            <a:xfrm>
              <a:off x="3605209" y="3542327"/>
              <a:ext cx="2006957" cy="16911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493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CMS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6281312" y="1612192"/>
            <a:ext cx="2080340" cy="1617913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48374"/>
              <a:ext cx="1664514" cy="605981"/>
            </a:xfrm>
            <a:prstGeom prst="round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APA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6281312" y="3480519"/>
            <a:ext cx="2080340" cy="1627535"/>
            <a:chOff x="3605209" y="3542327"/>
            <a:chExt cx="2006957" cy="1691100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3605209" y="3542327"/>
              <a:ext cx="2006957" cy="16911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739739" y="4114020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CSE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5CA70A02-FF3C-400D-9EDE-255331A888B9}"/>
              </a:ext>
            </a:extLst>
          </p:cNvPr>
          <p:cNvGrpSpPr/>
          <p:nvPr/>
        </p:nvGrpSpPr>
        <p:grpSpPr>
          <a:xfrm>
            <a:off x="3898776" y="1613663"/>
            <a:ext cx="2080340" cy="1617913"/>
            <a:chOff x="1149291" y="1753237"/>
            <a:chExt cx="2080340" cy="1617913"/>
          </a:xfrm>
          <a:solidFill>
            <a:srgbClr val="C7D4CB"/>
          </a:solidFill>
        </p:grpSpPr>
        <p:sp>
          <p:nvSpPr>
            <p:cNvPr id="27" name="Rectangle 8">
              <a:extLst>
                <a:ext uri="{FF2B5EF4-FFF2-40B4-BE49-F238E27FC236}">
                  <a16:creationId xmlns:a16="http://schemas.microsoft.com/office/drawing/2014/main" id="{6F446206-1F62-46BB-B9E7-37A56F589625}"/>
                </a:ext>
              </a:extLst>
            </p:cNvPr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77F62B05-5E41-4617-BEA1-F03E73A85719}"/>
                </a:ext>
              </a:extLst>
            </p:cNvPr>
            <p:cNvSpPr txBox="1"/>
            <p:nvPr/>
          </p:nvSpPr>
          <p:spPr>
            <a:xfrm>
              <a:off x="1357203" y="2282789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MLA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3663482-BA14-49DE-B836-19FC803E4DBE}"/>
              </a:ext>
            </a:extLst>
          </p:cNvPr>
          <p:cNvGrpSpPr/>
          <p:nvPr/>
        </p:nvGrpSpPr>
        <p:grpSpPr>
          <a:xfrm>
            <a:off x="6281312" y="1608116"/>
            <a:ext cx="2080340" cy="1627535"/>
            <a:chOff x="3531827" y="1747690"/>
            <a:chExt cx="2080340" cy="1617913"/>
          </a:xfrm>
          <a:solidFill>
            <a:srgbClr val="C7D4CB"/>
          </a:solidFill>
        </p:grpSpPr>
        <p:sp>
          <p:nvSpPr>
            <p:cNvPr id="30" name="Rectangle 23">
              <a:extLst>
                <a:ext uri="{FF2B5EF4-FFF2-40B4-BE49-F238E27FC236}">
                  <a16:creationId xmlns:a16="http://schemas.microsoft.com/office/drawing/2014/main" id="{63E173F0-E91A-4715-9BB9-A7F596D2EC2B}"/>
                </a:ext>
              </a:extLst>
            </p:cNvPr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EA97F6C-4B44-46F5-A4F6-3AE327481DFE}"/>
                </a:ext>
              </a:extLst>
            </p:cNvPr>
            <p:cNvSpPr txBox="1"/>
            <p:nvPr/>
          </p:nvSpPr>
          <p:spPr>
            <a:xfrm>
              <a:off x="3739740" y="2277507"/>
              <a:ext cx="1664514" cy="54771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200" dirty="0"/>
                <a:t>APA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240091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MLA Style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404896" y="1507532"/>
            <a:ext cx="7382208" cy="3148959"/>
            <a:chOff x="542923" y="1849761"/>
            <a:chExt cx="8058154" cy="693935"/>
          </a:xfrm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solidFill>
              <a:srgbClr val="C7D4C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 dirty="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793506" y="1994071"/>
              <a:ext cx="7807571" cy="359471"/>
            </a:xfrm>
            <a:prstGeom prst="rect">
              <a:avLst/>
            </a:prstGeom>
            <a:solidFill>
              <a:srgbClr val="C7D4CB"/>
            </a:solidFill>
          </p:spPr>
          <p:txBody>
            <a:bodyPr wrap="square" rtlCol="0" anchor="ctr">
              <a:spAutoFit/>
            </a:bodyPr>
            <a:lstStyle/>
            <a:p>
              <a:pPr lvl="0" indent="-457200"/>
              <a:r>
                <a:rPr lang="en-US" sz="2000" b="0" i="0" dirty="0">
                  <a:effectLst/>
                </a:rPr>
                <a:t>Author Name. Title of Source. Title of Container, other </a:t>
              </a:r>
            </a:p>
            <a:p>
              <a:pPr lvl="0" indent="-457200"/>
              <a:endParaRPr lang="en-US" sz="2000" dirty="0"/>
            </a:p>
            <a:p>
              <a:pPr lvl="0" indent="-457200"/>
              <a:r>
                <a:rPr lang="en-US" sz="2000" b="0" i="0" dirty="0">
                  <a:effectLst/>
                </a:rPr>
                <a:t>	contributors, version, number, Publisher, Publication Date, </a:t>
              </a:r>
            </a:p>
            <a:p>
              <a:pPr lvl="0" indent="-457200"/>
              <a:endParaRPr lang="en-US" sz="2000" dirty="0"/>
            </a:p>
            <a:p>
              <a:pPr lvl="0" indent="-457200"/>
              <a:r>
                <a:rPr lang="en-US" sz="2000" b="0" i="0" dirty="0">
                  <a:effectLst/>
                </a:rPr>
                <a:t>	location.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773055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APA Style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2066922" y="4074806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Uses inclusive language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2066922" y="2828358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Avoids contractions and slang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066922" y="1579037"/>
            <a:ext cx="8058154" cy="1067579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045" y="1986221"/>
              <a:ext cx="7807571" cy="30242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Avoids first-person and second-person pronouns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95470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881187" y="1612190"/>
            <a:ext cx="8429626" cy="3395743"/>
            <a:chOff x="365111" y="1821206"/>
            <a:chExt cx="8443024" cy="3298655"/>
          </a:xfrm>
          <a:solidFill>
            <a:srgbClr val="C7D4CB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148642"/>
              <a:ext cx="3325552" cy="242800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Notes-and-Bibliography Method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552292"/>
              <a:ext cx="3325552" cy="1620703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600" dirty="0"/>
                <a:t>Author-Date Method</a:t>
              </a:r>
              <a:endParaRPr lang="en-US" sz="4800" dirty="0"/>
            </a:p>
          </p:txBody>
        </p:sp>
      </p:grpSp>
      <p:sp>
        <p:nvSpPr>
          <p:cNvPr id="14" name="Oval 13"/>
          <p:cNvSpPr/>
          <p:nvPr/>
        </p:nvSpPr>
        <p:spPr>
          <a:xfrm>
            <a:off x="5689489" y="2887732"/>
            <a:ext cx="813021" cy="844663"/>
          </a:xfrm>
          <a:prstGeom prst="ellipse">
            <a:avLst/>
          </a:prstGeom>
          <a:solidFill>
            <a:srgbClr val="C7D4CB"/>
          </a:solidFill>
          <a:ln w="762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chemeClr val="tx1"/>
                </a:solidFill>
              </a:rPr>
              <a:t>or</a:t>
            </a:r>
            <a:endParaRPr lang="en-US" sz="900" b="1" dirty="0">
              <a:solidFill>
                <a:schemeClr val="tx1"/>
              </a:solidFill>
            </a:endParaRPr>
          </a:p>
          <a:p>
            <a:pPr algn="ctr">
              <a:lnSpc>
                <a:spcPct val="150000"/>
              </a:lnSpc>
            </a:pPr>
            <a:endParaRPr lang="en-US" sz="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45331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217</Words>
  <Application>Microsoft Office PowerPoint</Application>
  <PresentationFormat>Widescreen</PresentationFormat>
  <Paragraphs>56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Caitlin Edahl</dc:creator>
  <cp:lastModifiedBy>Kenneth Hanson</cp:lastModifiedBy>
  <cp:revision>27</cp:revision>
  <dcterms:created xsi:type="dcterms:W3CDTF">2017-06-16T13:06:21Z</dcterms:created>
  <dcterms:modified xsi:type="dcterms:W3CDTF">2021-11-24T23:59:05Z</dcterms:modified>
</cp:coreProperties>
</file>