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56" r:id="rId3"/>
    <p:sldId id="300" r:id="rId4"/>
    <p:sldId id="307" r:id="rId5"/>
    <p:sldId id="306" r:id="rId6"/>
    <p:sldId id="303" r:id="rId7"/>
    <p:sldId id="308" r:id="rId8"/>
    <p:sldId id="304" r:id="rId9"/>
    <p:sldId id="27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9CC8AA"/>
    <a:srgbClr val="314C57"/>
    <a:srgbClr val="C7D4CB"/>
    <a:srgbClr val="F2E2D2"/>
    <a:srgbClr val="627981"/>
    <a:srgbClr val="CCA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18" autoAdjust="0"/>
    <p:restoredTop sz="93059" autoAdjust="0"/>
  </p:normalViewPr>
  <p:slideViewPr>
    <p:cSldViewPr snapToGrid="0">
      <p:cViewPr varScale="1">
        <p:scale>
          <a:sx n="87" d="100"/>
          <a:sy n="87" d="100"/>
        </p:scale>
        <p:origin x="12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D47C1-C345-4C27-9565-D4BD311708D1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1A708-5CB2-4EA3-8968-76536DBC4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72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86475" y="2536448"/>
            <a:ext cx="901904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2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Identifying Types of Sources</a:t>
            </a:r>
            <a:endParaRPr lang="en-US" sz="52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0DB8C4F9-4DA2-44A7-920C-D18A2B59BCBB}"/>
              </a:ext>
            </a:extLst>
          </p:cNvPr>
          <p:cNvSpPr txBox="1"/>
          <p:nvPr/>
        </p:nvSpPr>
        <p:spPr>
          <a:xfrm>
            <a:off x="1710559" y="1773621"/>
            <a:ext cx="86946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Primary vs. secondary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Popular vs. scholarly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457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Identifying Types of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A7DB604-5410-44A5-A984-0A6146C9B06B}"/>
              </a:ext>
            </a:extLst>
          </p:cNvPr>
          <p:cNvGrpSpPr/>
          <p:nvPr/>
        </p:nvGrpSpPr>
        <p:grpSpPr>
          <a:xfrm>
            <a:off x="3543603" y="1583067"/>
            <a:ext cx="5104794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2B07FDA-A91A-4580-AFF3-425F98C99E58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C696AF6-C16B-4536-82BB-79195F5D88B0}"/>
                </a:ext>
              </a:extLst>
            </p:cNvPr>
            <p:cNvSpPr txBox="1"/>
            <p:nvPr/>
          </p:nvSpPr>
          <p:spPr>
            <a:xfrm>
              <a:off x="1259950" y="1774990"/>
              <a:ext cx="1872084" cy="156331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Know the different types of sources that are available and the best ways to use them 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D32B2FE-4B07-4993-B105-87848D2999EE}"/>
              </a:ext>
            </a:extLst>
          </p:cNvPr>
          <p:cNvGrpSpPr/>
          <p:nvPr/>
        </p:nvGrpSpPr>
        <p:grpSpPr>
          <a:xfrm>
            <a:off x="3543603" y="3429000"/>
            <a:ext cx="5104794" cy="1617913"/>
            <a:chOff x="3531827" y="3615513"/>
            <a:chExt cx="2080340" cy="1617913"/>
          </a:xfrm>
          <a:solidFill>
            <a:srgbClr val="386546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FBAEC3D-81A7-4429-8774-BE9AA1F78360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314FA78-B056-42EA-AF31-3E48D4285E15}"/>
                </a:ext>
              </a:extLst>
            </p:cNvPr>
            <p:cNvSpPr txBox="1"/>
            <p:nvPr/>
          </p:nvSpPr>
          <p:spPr>
            <a:xfrm>
              <a:off x="3739740" y="4209025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Use a combination of sources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24697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Primary vs. Secondary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2198915" y="1405145"/>
            <a:ext cx="7794172" cy="1150116"/>
            <a:chOff x="1906953" y="2649539"/>
            <a:chExt cx="5443662" cy="693935"/>
          </a:xfrm>
          <a:solidFill>
            <a:srgbClr val="386546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91593" y="2778753"/>
              <a:ext cx="5274381" cy="46425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Primary sources: original documents, firsthand accounts, speeches, research findings, and works of art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590801" y="2725814"/>
            <a:ext cx="6879771" cy="931987"/>
            <a:chOff x="1906953" y="3449317"/>
            <a:chExt cx="5443662" cy="693935"/>
          </a:xfrm>
          <a:solidFill>
            <a:srgbClr val="386546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979" y="3531504"/>
              <a:ext cx="5274381" cy="5270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</a:rPr>
                <a:t>Examples: </a:t>
              </a:r>
              <a:r>
                <a:rPr lang="en-US" sz="2000" dirty="0">
                  <a:solidFill>
                    <a:schemeClr val="bg1"/>
                  </a:solidFill>
                </a:rPr>
                <a:t>a diary entry, video footage of an event, speeches, research findings, songs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24D1FC8-0900-AF49-AA0A-C536F24DDA8C}"/>
              </a:ext>
            </a:extLst>
          </p:cNvPr>
          <p:cNvGrpSpPr/>
          <p:nvPr/>
        </p:nvGrpSpPr>
        <p:grpSpPr>
          <a:xfrm>
            <a:off x="2198915" y="3837410"/>
            <a:ext cx="7794172" cy="1150116"/>
            <a:chOff x="1906953" y="2649539"/>
            <a:chExt cx="5443662" cy="693935"/>
          </a:xfrm>
          <a:solidFill>
            <a:srgbClr val="386546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72B3FEF-942D-F64D-BD79-1A75AA2C6A9D}"/>
                </a:ext>
              </a:extLst>
            </p:cNvPr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FD88721-510F-6D48-82D5-D4DADA15B632}"/>
                </a:ext>
              </a:extLst>
            </p:cNvPr>
            <p:cNvSpPr txBox="1"/>
            <p:nvPr/>
          </p:nvSpPr>
          <p:spPr>
            <a:xfrm>
              <a:off x="1991593" y="2778753"/>
              <a:ext cx="5274381" cy="46425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Secondary sources: reference, discuss, and/or use information from primary sources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6501FC6-9200-AF48-9E17-332064D117CD}"/>
              </a:ext>
            </a:extLst>
          </p:cNvPr>
          <p:cNvGrpSpPr/>
          <p:nvPr/>
        </p:nvGrpSpPr>
        <p:grpSpPr>
          <a:xfrm>
            <a:off x="2590801" y="5201570"/>
            <a:ext cx="6879771" cy="1092730"/>
            <a:chOff x="1906953" y="3449317"/>
            <a:chExt cx="5443662" cy="693935"/>
          </a:xfrm>
          <a:solidFill>
            <a:srgbClr val="386546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88D4C8E-FBE4-484A-B6E9-1528BA5F6514}"/>
                </a:ext>
              </a:extLst>
            </p:cNvPr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9913174-F96D-6D4D-87A1-FEC79B83ADFF}"/>
                </a:ext>
              </a:extLst>
            </p:cNvPr>
            <p:cNvSpPr txBox="1"/>
            <p:nvPr/>
          </p:nvSpPr>
          <p:spPr>
            <a:xfrm>
              <a:off x="1916300" y="3461303"/>
              <a:ext cx="5326060" cy="6449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</a:rPr>
                <a:t>Examples: </a:t>
              </a:r>
              <a:r>
                <a:rPr lang="en-US" sz="2000" dirty="0">
                  <a:solidFill>
                    <a:schemeClr val="bg1"/>
                  </a:solidFill>
                </a:rPr>
                <a:t>newspaper article about legislation, website about local playgrounds and parks, research paper about psychological disorders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6483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Primary vs. Secondary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2275114" y="1545233"/>
            <a:ext cx="7641772" cy="3041437"/>
            <a:chOff x="1906953" y="2649539"/>
            <a:chExt cx="5443662" cy="693935"/>
          </a:xfrm>
          <a:solidFill>
            <a:srgbClr val="CCA49C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91593" y="2733172"/>
              <a:ext cx="5274381" cy="526668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dirty="0">
                  <a:solidFill>
                    <a:schemeClr val="bg1"/>
                  </a:solidFill>
                </a:rPr>
                <a:t>Evaluate both types for accuracy, credibility, relevance, and appropriateness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dirty="0">
                  <a:solidFill>
                    <a:schemeClr val="bg1"/>
                  </a:solidFill>
                </a:rPr>
                <a:t>A primary source may have an unreliable narrator or </a:t>
              </a:r>
              <a:r>
                <a:rPr lang="en-US" sz="2400" b="1" dirty="0">
                  <a:solidFill>
                    <a:schemeClr val="bg1"/>
                  </a:solidFill>
                </a:rPr>
                <a:t>biased</a:t>
              </a:r>
              <a:r>
                <a:rPr lang="en-US" sz="2400" dirty="0">
                  <a:solidFill>
                    <a:schemeClr val="bg1"/>
                  </a:solidFill>
                </a:rPr>
                <a:t> perspective.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dirty="0">
                  <a:solidFill>
                    <a:schemeClr val="bg1"/>
                  </a:solidFill>
                </a:rPr>
                <a:t>If a secondary source is too far from the original, it may be inaccurate.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3231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Popular vs. Secondary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2198915" y="1405145"/>
            <a:ext cx="7794172" cy="1150116"/>
            <a:chOff x="1906953" y="2649539"/>
            <a:chExt cx="5443662" cy="693935"/>
          </a:xfrm>
          <a:solidFill>
            <a:srgbClr val="386546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91593" y="2778753"/>
              <a:ext cx="5274381" cy="25998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Popular sources: written for the general public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590801" y="2725814"/>
            <a:ext cx="6879771" cy="931987"/>
            <a:chOff x="1906953" y="3449317"/>
            <a:chExt cx="5443662" cy="693935"/>
          </a:xfrm>
          <a:solidFill>
            <a:srgbClr val="386546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979" y="3531504"/>
              <a:ext cx="5274381" cy="5270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</a:rPr>
                <a:t>Examples: </a:t>
              </a:r>
              <a:r>
                <a:rPr lang="en-US" sz="2000" i="1" dirty="0">
                  <a:solidFill>
                    <a:schemeClr val="bg1"/>
                  </a:solidFill>
                </a:rPr>
                <a:t>Entertainment Weekly</a:t>
              </a:r>
              <a:r>
                <a:rPr lang="en-US" sz="2000" dirty="0">
                  <a:solidFill>
                    <a:schemeClr val="bg1"/>
                  </a:solidFill>
                </a:rPr>
                <a:t> magazine, </a:t>
              </a:r>
              <a:r>
                <a:rPr lang="en-US" sz="2000" i="1" dirty="0">
                  <a:solidFill>
                    <a:schemeClr val="bg1"/>
                  </a:solidFill>
                </a:rPr>
                <a:t>Wall Street Journal</a:t>
              </a:r>
              <a:r>
                <a:rPr lang="en-US" sz="2000" dirty="0">
                  <a:solidFill>
                    <a:schemeClr val="bg1"/>
                  </a:solidFill>
                </a:rPr>
                <a:t>, the movie </a:t>
              </a:r>
              <a:r>
                <a:rPr lang="en-US" sz="2000" i="1" dirty="0">
                  <a:solidFill>
                    <a:schemeClr val="bg1"/>
                  </a:solidFill>
                </a:rPr>
                <a:t>Little Women</a:t>
              </a:r>
              <a:r>
                <a:rPr lang="en-US" sz="2000" dirty="0">
                  <a:solidFill>
                    <a:schemeClr val="bg1"/>
                  </a:solidFill>
                </a:rPr>
                <a:t>, websites like Reddit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24D1FC8-0900-AF49-AA0A-C536F24DDA8C}"/>
              </a:ext>
            </a:extLst>
          </p:cNvPr>
          <p:cNvGrpSpPr/>
          <p:nvPr/>
        </p:nvGrpSpPr>
        <p:grpSpPr>
          <a:xfrm>
            <a:off x="2198915" y="3837409"/>
            <a:ext cx="7794172" cy="1150116"/>
            <a:chOff x="1906953" y="2649539"/>
            <a:chExt cx="5443662" cy="693935"/>
          </a:xfrm>
          <a:solidFill>
            <a:srgbClr val="386546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72B3FEF-942D-F64D-BD79-1A75AA2C6A9D}"/>
                </a:ext>
              </a:extLst>
            </p:cNvPr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FD88721-510F-6D48-82D5-D4DADA15B632}"/>
                </a:ext>
              </a:extLst>
            </p:cNvPr>
            <p:cNvSpPr txBox="1"/>
            <p:nvPr/>
          </p:nvSpPr>
          <p:spPr>
            <a:xfrm>
              <a:off x="1991593" y="2764381"/>
              <a:ext cx="5274381" cy="46425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Scholarly sources: written by experts and then peer-reviewed by other experts before they are published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6501FC6-9200-AF48-9E17-332064D117CD}"/>
              </a:ext>
            </a:extLst>
          </p:cNvPr>
          <p:cNvGrpSpPr/>
          <p:nvPr/>
        </p:nvGrpSpPr>
        <p:grpSpPr>
          <a:xfrm>
            <a:off x="2590801" y="5161598"/>
            <a:ext cx="6879771" cy="1019232"/>
            <a:chOff x="1906953" y="3449317"/>
            <a:chExt cx="5443662" cy="693935"/>
          </a:xfrm>
          <a:solidFill>
            <a:srgbClr val="386546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88D4C8E-FBE4-484A-B6E9-1528BA5F6514}"/>
                </a:ext>
              </a:extLst>
            </p:cNvPr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9913174-F96D-6D4D-87A1-FEC79B83ADFF}"/>
                </a:ext>
              </a:extLst>
            </p:cNvPr>
            <p:cNvSpPr txBox="1"/>
            <p:nvPr/>
          </p:nvSpPr>
          <p:spPr>
            <a:xfrm>
              <a:off x="1991593" y="3656545"/>
              <a:ext cx="5274381" cy="27241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</a:rPr>
                <a:t>Example:</a:t>
              </a:r>
              <a:r>
                <a:rPr lang="en-US" sz="2000" dirty="0">
                  <a:solidFill>
                    <a:schemeClr val="bg1"/>
                  </a:solidFill>
                </a:rPr>
                <a:t> academic journals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66773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Popular vs. Scholarly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997627" y="1420797"/>
            <a:ext cx="6089812" cy="737316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1955784"/>
              <a:ext cx="1664514" cy="120172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Author expertise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997627" y="2394846"/>
            <a:ext cx="6089812" cy="837722"/>
            <a:chOff x="3531827" y="3615513"/>
            <a:chExt cx="2080340" cy="1617913"/>
          </a:xfrm>
          <a:solidFill>
            <a:srgbClr val="386546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94333"/>
              <a:ext cx="1664514" cy="105769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Intended audience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997624" y="4543756"/>
            <a:ext cx="6089812" cy="778579"/>
            <a:chOff x="5842681" y="4148256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842681" y="4148256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050594" y="4388196"/>
              <a:ext cx="1664514" cy="113803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Source information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997624" y="3469301"/>
            <a:ext cx="6089812" cy="837722"/>
            <a:chOff x="1344808" y="3761995"/>
            <a:chExt cx="2080340" cy="1617913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1344808" y="376199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552721" y="3972139"/>
              <a:ext cx="1664514" cy="105769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Peer review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32F09E0-A839-0A48-86D3-CAB2F46BA1BB}"/>
              </a:ext>
            </a:extLst>
          </p:cNvPr>
          <p:cNvGrpSpPr/>
          <p:nvPr/>
        </p:nvGrpSpPr>
        <p:grpSpPr>
          <a:xfrm>
            <a:off x="2997624" y="5559197"/>
            <a:ext cx="6089812" cy="778579"/>
            <a:chOff x="5842681" y="4148256"/>
            <a:chExt cx="2080340" cy="1617913"/>
          </a:xfrm>
          <a:solidFill>
            <a:srgbClr val="386546"/>
          </a:solidFill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9EC25349-5F2B-0844-BE7B-8C2648B2C927}"/>
                </a:ext>
              </a:extLst>
            </p:cNvPr>
            <p:cNvSpPr/>
            <p:nvPr/>
          </p:nvSpPr>
          <p:spPr>
            <a:xfrm>
              <a:off x="5842681" y="4148256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9037FD0B-2B6C-C940-B273-8C9A8C4EBA6E}"/>
                </a:ext>
              </a:extLst>
            </p:cNvPr>
            <p:cNvSpPr txBox="1"/>
            <p:nvPr/>
          </p:nvSpPr>
          <p:spPr>
            <a:xfrm>
              <a:off x="6050594" y="4388196"/>
              <a:ext cx="1664514" cy="113803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Appearance and length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2309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242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23</cp:revision>
  <dcterms:created xsi:type="dcterms:W3CDTF">2017-06-16T13:06:21Z</dcterms:created>
  <dcterms:modified xsi:type="dcterms:W3CDTF">2021-11-24T23:58:57Z</dcterms:modified>
</cp:coreProperties>
</file>