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10"/>
  </p:notesMasterIdLst>
  <p:sldIdLst>
    <p:sldId id="293" r:id="rId2"/>
    <p:sldId id="369" r:id="rId3"/>
    <p:sldId id="329" r:id="rId4"/>
    <p:sldId id="362" r:id="rId5"/>
    <p:sldId id="361" r:id="rId6"/>
    <p:sldId id="346" r:id="rId7"/>
    <p:sldId id="368" r:id="rId8"/>
    <p:sldId id="34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6546"/>
    <a:srgbClr val="627981"/>
    <a:srgbClr val="CCA49C"/>
    <a:srgbClr val="F2E2D2"/>
    <a:srgbClr val="F3EDE7"/>
    <a:srgbClr val="314C57"/>
    <a:srgbClr val="C7D4CB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14" autoAdjust="0"/>
    <p:restoredTop sz="94041"/>
  </p:normalViewPr>
  <p:slideViewPr>
    <p:cSldViewPr snapToGrid="0">
      <p:cViewPr varScale="1">
        <p:scale>
          <a:sx n="89" d="100"/>
          <a:sy n="89" d="100"/>
        </p:scale>
        <p:origin x="102" y="24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731AB3F-549B-1B49-AE3E-0DFFA1015F88}" type="doc">
      <dgm:prSet loTypeId="urn:microsoft.com/office/officeart/2008/layout/RadialCluster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F21495B-813A-8E4B-BE4A-314C2CB7B91B}">
      <dgm:prSet phldrT="[Text]" custT="1"/>
      <dgm:spPr>
        <a:solidFill>
          <a:srgbClr val="386546"/>
        </a:solidFill>
        <a:ln>
          <a:solidFill>
            <a:schemeClr val="bg1"/>
          </a:solidFill>
        </a:ln>
      </dgm:spPr>
      <dgm:t>
        <a:bodyPr/>
        <a:lstStyle/>
        <a:p>
          <a:r>
            <a:rPr lang="en-US" sz="3600" dirty="0">
              <a:solidFill>
                <a:schemeClr val="bg1"/>
              </a:solidFill>
            </a:rPr>
            <a:t>Basic elements to prevent plagiarism</a:t>
          </a:r>
        </a:p>
      </dgm:t>
    </dgm:pt>
    <dgm:pt modelId="{4DCE0593-DC93-8E4A-BA4D-80536D752690}" type="parTrans" cxnId="{3B6F310C-05F2-B440-8B18-3DC2121F4E3D}">
      <dgm:prSet/>
      <dgm:spPr/>
      <dgm:t>
        <a:bodyPr/>
        <a:lstStyle/>
        <a:p>
          <a:endParaRPr lang="en-US"/>
        </a:p>
      </dgm:t>
    </dgm:pt>
    <dgm:pt modelId="{3C2EEECD-8597-D147-B2DA-9AA21F579687}" type="sibTrans" cxnId="{3B6F310C-05F2-B440-8B18-3DC2121F4E3D}">
      <dgm:prSet/>
      <dgm:spPr/>
      <dgm:t>
        <a:bodyPr/>
        <a:lstStyle/>
        <a:p>
          <a:endParaRPr lang="en-US"/>
        </a:p>
      </dgm:t>
    </dgm:pt>
    <dgm:pt modelId="{F8F7F3B3-68D9-AA4D-9B43-4992570F2AA0}">
      <dgm:prSet phldrT="[Text]" custT="1"/>
      <dgm:spPr>
        <a:solidFill>
          <a:srgbClr val="386546"/>
        </a:solidFill>
      </dgm:spPr>
      <dgm:t>
        <a:bodyPr/>
        <a:lstStyle/>
        <a:p>
          <a:r>
            <a:rPr lang="en-US" sz="2400" dirty="0">
              <a:solidFill>
                <a:schemeClr val="bg1"/>
              </a:solidFill>
            </a:rPr>
            <a:t>Bibliography/Reference List/Works Cited</a:t>
          </a:r>
        </a:p>
      </dgm:t>
    </dgm:pt>
    <dgm:pt modelId="{9BE5D3BB-4ED7-0649-855F-2FA33B942A7A}" type="parTrans" cxnId="{13C1F6DD-4851-E444-B9E8-7F093DABABB5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8AD4BF6C-EF46-7F49-A63F-60D4E1C13BB3}" type="sibTrans" cxnId="{13C1F6DD-4851-E444-B9E8-7F093DABABB5}">
      <dgm:prSet/>
      <dgm:spPr/>
      <dgm:t>
        <a:bodyPr/>
        <a:lstStyle/>
        <a:p>
          <a:endParaRPr lang="en-US"/>
        </a:p>
      </dgm:t>
    </dgm:pt>
    <dgm:pt modelId="{AB1E8E70-3444-274C-B730-B2AC50968C25}">
      <dgm:prSet phldrT="[Text]" custT="1"/>
      <dgm:spPr>
        <a:solidFill>
          <a:srgbClr val="386546"/>
        </a:solidFill>
      </dgm:spPr>
      <dgm:t>
        <a:bodyPr/>
        <a:lstStyle/>
        <a:p>
          <a:r>
            <a:rPr lang="en-US" sz="2400" dirty="0">
              <a:solidFill>
                <a:schemeClr val="bg1"/>
              </a:solidFill>
            </a:rPr>
            <a:t>Signal phrases</a:t>
          </a:r>
        </a:p>
      </dgm:t>
    </dgm:pt>
    <dgm:pt modelId="{5AE09CD1-1660-A44D-B94D-93994988C4D5}" type="parTrans" cxnId="{BB21843B-0F8C-6E41-8881-7B9937F290C0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C05D00F8-9500-E843-9C6F-6CF39EB24C43}" type="sibTrans" cxnId="{BB21843B-0F8C-6E41-8881-7B9937F290C0}">
      <dgm:prSet/>
      <dgm:spPr/>
      <dgm:t>
        <a:bodyPr/>
        <a:lstStyle/>
        <a:p>
          <a:endParaRPr lang="en-US"/>
        </a:p>
      </dgm:t>
    </dgm:pt>
    <dgm:pt modelId="{490FF8B1-AFAC-DB45-8862-57DF8E418580}">
      <dgm:prSet phldrT="[Text]" custT="1"/>
      <dgm:spPr>
        <a:solidFill>
          <a:srgbClr val="386546"/>
        </a:solidFill>
      </dgm:spPr>
      <dgm:t>
        <a:bodyPr/>
        <a:lstStyle/>
        <a:p>
          <a:r>
            <a:rPr lang="en-US" sz="2400" dirty="0">
              <a:solidFill>
                <a:schemeClr val="bg1"/>
              </a:solidFill>
            </a:rPr>
            <a:t>In-text citations</a:t>
          </a:r>
        </a:p>
      </dgm:t>
    </dgm:pt>
    <dgm:pt modelId="{4710F5DC-B992-3441-AF9C-8C9CD06157A2}" type="parTrans" cxnId="{8FA1130C-693B-1143-AF0C-AA9513D3B13B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115ABEE4-1E87-9542-BBF4-22DFB243D514}" type="sibTrans" cxnId="{8FA1130C-693B-1143-AF0C-AA9513D3B13B}">
      <dgm:prSet/>
      <dgm:spPr/>
      <dgm:t>
        <a:bodyPr/>
        <a:lstStyle/>
        <a:p>
          <a:endParaRPr lang="en-US"/>
        </a:p>
      </dgm:t>
    </dgm:pt>
    <dgm:pt modelId="{C62DC9C5-B5DB-C144-9D61-EFF015FE262F}" type="pres">
      <dgm:prSet presAssocID="{C731AB3F-549B-1B49-AE3E-0DFFA1015F88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3DADB963-4158-EC4E-8221-C57E2EDBEE72}" type="pres">
      <dgm:prSet presAssocID="{3F21495B-813A-8E4B-BE4A-314C2CB7B91B}" presName="singleCycle" presStyleCnt="0"/>
      <dgm:spPr/>
    </dgm:pt>
    <dgm:pt modelId="{1718572D-ED7F-0645-AA09-2D5CB2177B88}" type="pres">
      <dgm:prSet presAssocID="{3F21495B-813A-8E4B-BE4A-314C2CB7B91B}" presName="singleCenter" presStyleLbl="node1" presStyleIdx="0" presStyleCnt="4" custScaleX="234882" custScaleY="184833" custLinFactNeighborX="-59448" custLinFactNeighborY="-10219">
        <dgm:presLayoutVars>
          <dgm:chMax val="7"/>
          <dgm:chPref val="7"/>
        </dgm:presLayoutVars>
      </dgm:prSet>
      <dgm:spPr/>
    </dgm:pt>
    <dgm:pt modelId="{33F369EB-E44D-4949-B56C-67690224EBFF}" type="pres">
      <dgm:prSet presAssocID="{9BE5D3BB-4ED7-0649-855F-2FA33B942A7A}" presName="Name56" presStyleLbl="parChTrans1D2" presStyleIdx="0" presStyleCnt="3"/>
      <dgm:spPr/>
    </dgm:pt>
    <dgm:pt modelId="{D6BD5651-E39D-2940-A67B-FB2D96546BCD}" type="pres">
      <dgm:prSet presAssocID="{F8F7F3B3-68D9-AA4D-9B43-4992570F2AA0}" presName="text0" presStyleLbl="node1" presStyleIdx="1" presStyleCnt="4" custScaleX="351460" custScaleY="110493" custRadScaleRad="136051" custRadScaleInc="190655">
        <dgm:presLayoutVars>
          <dgm:bulletEnabled val="1"/>
        </dgm:presLayoutVars>
      </dgm:prSet>
      <dgm:spPr/>
    </dgm:pt>
    <dgm:pt modelId="{CCE4C93A-7F0A-F941-8C01-36B399426262}" type="pres">
      <dgm:prSet presAssocID="{5AE09CD1-1660-A44D-B94D-93994988C4D5}" presName="Name56" presStyleLbl="parChTrans1D2" presStyleIdx="1" presStyleCnt="3"/>
      <dgm:spPr/>
    </dgm:pt>
    <dgm:pt modelId="{3AE364C4-A0AF-CE42-9E12-A1E0571B3329}" type="pres">
      <dgm:prSet presAssocID="{AB1E8E70-3444-274C-B730-B2AC50968C25}" presName="text0" presStyleLbl="node1" presStyleIdx="2" presStyleCnt="4" custScaleX="352751" custScaleY="110493" custRadScaleRad="156780" custRadScaleInc="-114402">
        <dgm:presLayoutVars>
          <dgm:bulletEnabled val="1"/>
        </dgm:presLayoutVars>
      </dgm:prSet>
      <dgm:spPr/>
    </dgm:pt>
    <dgm:pt modelId="{41529756-9CEF-6140-B1CF-36AA7DB2C5D2}" type="pres">
      <dgm:prSet presAssocID="{4710F5DC-B992-3441-AF9C-8C9CD06157A2}" presName="Name56" presStyleLbl="parChTrans1D2" presStyleIdx="2" presStyleCnt="3"/>
      <dgm:spPr/>
    </dgm:pt>
    <dgm:pt modelId="{73FFD8A4-F32C-9342-ACC2-6A3AE08EB3F1}" type="pres">
      <dgm:prSet presAssocID="{490FF8B1-AFAC-DB45-8862-57DF8E418580}" presName="text0" presStyleLbl="node1" presStyleIdx="3" presStyleCnt="4" custScaleX="359383" custScaleY="109977" custRadScaleRad="123066" custRadScaleInc="-265933">
        <dgm:presLayoutVars>
          <dgm:bulletEnabled val="1"/>
        </dgm:presLayoutVars>
      </dgm:prSet>
      <dgm:spPr/>
    </dgm:pt>
  </dgm:ptLst>
  <dgm:cxnLst>
    <dgm:cxn modelId="{8FA1130C-693B-1143-AF0C-AA9513D3B13B}" srcId="{3F21495B-813A-8E4B-BE4A-314C2CB7B91B}" destId="{490FF8B1-AFAC-DB45-8862-57DF8E418580}" srcOrd="2" destOrd="0" parTransId="{4710F5DC-B992-3441-AF9C-8C9CD06157A2}" sibTransId="{115ABEE4-1E87-9542-BBF4-22DFB243D514}"/>
    <dgm:cxn modelId="{3B6F310C-05F2-B440-8B18-3DC2121F4E3D}" srcId="{C731AB3F-549B-1B49-AE3E-0DFFA1015F88}" destId="{3F21495B-813A-8E4B-BE4A-314C2CB7B91B}" srcOrd="0" destOrd="0" parTransId="{4DCE0593-DC93-8E4A-BA4D-80536D752690}" sibTransId="{3C2EEECD-8597-D147-B2DA-9AA21F579687}"/>
    <dgm:cxn modelId="{9D49FA1D-4461-114A-81FF-2040103EB9E8}" type="presOf" srcId="{5AE09CD1-1660-A44D-B94D-93994988C4D5}" destId="{CCE4C93A-7F0A-F941-8C01-36B399426262}" srcOrd="0" destOrd="0" presId="urn:microsoft.com/office/officeart/2008/layout/RadialCluster"/>
    <dgm:cxn modelId="{BB21843B-0F8C-6E41-8881-7B9937F290C0}" srcId="{3F21495B-813A-8E4B-BE4A-314C2CB7B91B}" destId="{AB1E8E70-3444-274C-B730-B2AC50968C25}" srcOrd="1" destOrd="0" parTransId="{5AE09CD1-1660-A44D-B94D-93994988C4D5}" sibTransId="{C05D00F8-9500-E843-9C6F-6CF39EB24C43}"/>
    <dgm:cxn modelId="{C132BD41-1627-8B48-A6AB-946F49B8B84B}" type="presOf" srcId="{C731AB3F-549B-1B49-AE3E-0DFFA1015F88}" destId="{C62DC9C5-B5DB-C144-9D61-EFF015FE262F}" srcOrd="0" destOrd="0" presId="urn:microsoft.com/office/officeart/2008/layout/RadialCluster"/>
    <dgm:cxn modelId="{4E0D6143-15F2-2F47-80D7-E331389092BD}" type="presOf" srcId="{490FF8B1-AFAC-DB45-8862-57DF8E418580}" destId="{73FFD8A4-F32C-9342-ACC2-6A3AE08EB3F1}" srcOrd="0" destOrd="0" presId="urn:microsoft.com/office/officeart/2008/layout/RadialCluster"/>
    <dgm:cxn modelId="{1893A488-7B10-7647-A895-E5E85B7BFD42}" type="presOf" srcId="{AB1E8E70-3444-274C-B730-B2AC50968C25}" destId="{3AE364C4-A0AF-CE42-9E12-A1E0571B3329}" srcOrd="0" destOrd="0" presId="urn:microsoft.com/office/officeart/2008/layout/RadialCluster"/>
    <dgm:cxn modelId="{FB2C9295-7DED-7144-B79E-7CAC0AACE453}" type="presOf" srcId="{F8F7F3B3-68D9-AA4D-9B43-4992570F2AA0}" destId="{D6BD5651-E39D-2940-A67B-FB2D96546BCD}" srcOrd="0" destOrd="0" presId="urn:microsoft.com/office/officeart/2008/layout/RadialCluster"/>
    <dgm:cxn modelId="{D1D0A7B8-467A-1449-9378-04759C698625}" type="presOf" srcId="{9BE5D3BB-4ED7-0649-855F-2FA33B942A7A}" destId="{33F369EB-E44D-4949-B56C-67690224EBFF}" srcOrd="0" destOrd="0" presId="urn:microsoft.com/office/officeart/2008/layout/RadialCluster"/>
    <dgm:cxn modelId="{9A1BDCBE-E329-7A4B-9F07-46A49C1058FB}" type="presOf" srcId="{4710F5DC-B992-3441-AF9C-8C9CD06157A2}" destId="{41529756-9CEF-6140-B1CF-36AA7DB2C5D2}" srcOrd="0" destOrd="0" presId="urn:microsoft.com/office/officeart/2008/layout/RadialCluster"/>
    <dgm:cxn modelId="{66DCF5D4-6230-D241-98A8-E4967AA706D3}" type="presOf" srcId="{3F21495B-813A-8E4B-BE4A-314C2CB7B91B}" destId="{1718572D-ED7F-0645-AA09-2D5CB2177B88}" srcOrd="0" destOrd="0" presId="urn:microsoft.com/office/officeart/2008/layout/RadialCluster"/>
    <dgm:cxn modelId="{13C1F6DD-4851-E444-B9E8-7F093DABABB5}" srcId="{3F21495B-813A-8E4B-BE4A-314C2CB7B91B}" destId="{F8F7F3B3-68D9-AA4D-9B43-4992570F2AA0}" srcOrd="0" destOrd="0" parTransId="{9BE5D3BB-4ED7-0649-855F-2FA33B942A7A}" sibTransId="{8AD4BF6C-EF46-7F49-A63F-60D4E1C13BB3}"/>
    <dgm:cxn modelId="{5D418098-30DC-7B4E-94B2-E4D82198585D}" type="presParOf" srcId="{C62DC9C5-B5DB-C144-9D61-EFF015FE262F}" destId="{3DADB963-4158-EC4E-8221-C57E2EDBEE72}" srcOrd="0" destOrd="0" presId="urn:microsoft.com/office/officeart/2008/layout/RadialCluster"/>
    <dgm:cxn modelId="{CAA7B9F1-748E-8C4B-B06C-4558E8A23DD7}" type="presParOf" srcId="{3DADB963-4158-EC4E-8221-C57E2EDBEE72}" destId="{1718572D-ED7F-0645-AA09-2D5CB2177B88}" srcOrd="0" destOrd="0" presId="urn:microsoft.com/office/officeart/2008/layout/RadialCluster"/>
    <dgm:cxn modelId="{DE9349DD-81BA-BB40-BA43-744E18CF40AA}" type="presParOf" srcId="{3DADB963-4158-EC4E-8221-C57E2EDBEE72}" destId="{33F369EB-E44D-4949-B56C-67690224EBFF}" srcOrd="1" destOrd="0" presId="urn:microsoft.com/office/officeart/2008/layout/RadialCluster"/>
    <dgm:cxn modelId="{2BFAB6D6-432F-8D48-9246-35AE4246CCA0}" type="presParOf" srcId="{3DADB963-4158-EC4E-8221-C57E2EDBEE72}" destId="{D6BD5651-E39D-2940-A67B-FB2D96546BCD}" srcOrd="2" destOrd="0" presId="urn:microsoft.com/office/officeart/2008/layout/RadialCluster"/>
    <dgm:cxn modelId="{AA5659CA-84E5-C345-8EBA-463F7432EEBF}" type="presParOf" srcId="{3DADB963-4158-EC4E-8221-C57E2EDBEE72}" destId="{CCE4C93A-7F0A-F941-8C01-36B399426262}" srcOrd="3" destOrd="0" presId="urn:microsoft.com/office/officeart/2008/layout/RadialCluster"/>
    <dgm:cxn modelId="{F5347094-C803-7148-BAF7-6400EA70F323}" type="presParOf" srcId="{3DADB963-4158-EC4E-8221-C57E2EDBEE72}" destId="{3AE364C4-A0AF-CE42-9E12-A1E0571B3329}" srcOrd="4" destOrd="0" presId="urn:microsoft.com/office/officeart/2008/layout/RadialCluster"/>
    <dgm:cxn modelId="{E5365140-E15B-9A42-9B88-ABD1234E79FA}" type="presParOf" srcId="{3DADB963-4158-EC4E-8221-C57E2EDBEE72}" destId="{41529756-9CEF-6140-B1CF-36AA7DB2C5D2}" srcOrd="5" destOrd="0" presId="urn:microsoft.com/office/officeart/2008/layout/RadialCluster"/>
    <dgm:cxn modelId="{33EDD870-8066-EF41-BEC5-30E1388E3A56}" type="presParOf" srcId="{3DADB963-4158-EC4E-8221-C57E2EDBEE72}" destId="{73FFD8A4-F32C-9342-ACC2-6A3AE08EB3F1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18572D-ED7F-0645-AA09-2D5CB2177B88}">
      <dsp:nvSpPr>
        <dsp:cNvPr id="0" name=""/>
        <dsp:cNvSpPr/>
      </dsp:nvSpPr>
      <dsp:spPr>
        <a:xfrm>
          <a:off x="325754" y="1153971"/>
          <a:ext cx="3335575" cy="2624825"/>
        </a:xfrm>
        <a:prstGeom prst="roundRect">
          <a:avLst/>
        </a:prstGeom>
        <a:solidFill>
          <a:srgbClr val="386546"/>
        </a:solidFill>
        <a:ln>
          <a:solidFill>
            <a:schemeClr val="bg1"/>
          </a:solidFill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solidFill>
                <a:schemeClr val="bg1"/>
              </a:solidFill>
            </a:rPr>
            <a:t>Basic elements to prevent plagiarism</a:t>
          </a:r>
        </a:p>
      </dsp:txBody>
      <dsp:txXfrm>
        <a:off x="453887" y="1282104"/>
        <a:ext cx="3079309" cy="2368559"/>
      </dsp:txXfrm>
    </dsp:sp>
    <dsp:sp modelId="{33F369EB-E44D-4949-B56C-67690224EBFF}">
      <dsp:nvSpPr>
        <dsp:cNvPr id="0" name=""/>
        <dsp:cNvSpPr/>
      </dsp:nvSpPr>
      <dsp:spPr>
        <a:xfrm rot="1050913">
          <a:off x="3613578" y="3302692"/>
          <a:ext cx="2059880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59880" y="0"/>
              </a:lnTo>
            </a:path>
          </a:pathLst>
        </a:custGeom>
        <a:noFill/>
        <a:ln w="63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BD5651-E39D-2940-A67B-FB2D96546BCD}">
      <dsp:nvSpPr>
        <dsp:cNvPr id="0" name=""/>
        <dsp:cNvSpPr/>
      </dsp:nvSpPr>
      <dsp:spPr>
        <a:xfrm>
          <a:off x="5619308" y="3612661"/>
          <a:ext cx="3344041" cy="1051309"/>
        </a:xfrm>
        <a:prstGeom prst="roundRect">
          <a:avLst/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bg1"/>
              </a:solidFill>
            </a:rPr>
            <a:t>Bibliography/Reference List/Works Cited</a:t>
          </a:r>
        </a:p>
      </dsp:txBody>
      <dsp:txXfrm>
        <a:off x="5670629" y="3663982"/>
        <a:ext cx="3241399" cy="948667"/>
      </dsp:txXfrm>
    </dsp:sp>
    <dsp:sp modelId="{CCE4C93A-7F0A-F941-8C01-36B399426262}">
      <dsp:nvSpPr>
        <dsp:cNvPr id="0" name=""/>
        <dsp:cNvSpPr/>
      </dsp:nvSpPr>
      <dsp:spPr>
        <a:xfrm rot="20532360">
          <a:off x="3612078" y="1616489"/>
          <a:ext cx="205905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59055" y="0"/>
              </a:lnTo>
            </a:path>
          </a:pathLst>
        </a:custGeom>
        <a:noFill/>
        <a:ln w="63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E364C4-A0AF-CE42-9E12-A1E0571B3329}">
      <dsp:nvSpPr>
        <dsp:cNvPr id="0" name=""/>
        <dsp:cNvSpPr/>
      </dsp:nvSpPr>
      <dsp:spPr>
        <a:xfrm>
          <a:off x="5581531" y="250561"/>
          <a:ext cx="3356325" cy="1051309"/>
        </a:xfrm>
        <a:prstGeom prst="roundRect">
          <a:avLst/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bg1"/>
              </a:solidFill>
            </a:rPr>
            <a:t>Signal phrases</a:t>
          </a:r>
        </a:p>
      </dsp:txBody>
      <dsp:txXfrm>
        <a:off x="5632852" y="301882"/>
        <a:ext cx="3253683" cy="948667"/>
      </dsp:txXfrm>
    </dsp:sp>
    <dsp:sp modelId="{41529756-9CEF-6140-B1CF-36AA7DB2C5D2}">
      <dsp:nvSpPr>
        <dsp:cNvPr id="0" name=""/>
        <dsp:cNvSpPr/>
      </dsp:nvSpPr>
      <dsp:spPr>
        <a:xfrm rot="21599994">
          <a:off x="3661329" y="2466379"/>
          <a:ext cx="186466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64661" y="0"/>
              </a:lnTo>
            </a:path>
          </a:pathLst>
        </a:custGeom>
        <a:noFill/>
        <a:ln w="63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FFD8A4-F32C-9342-ACC2-6A3AE08EB3F1}">
      <dsp:nvSpPr>
        <dsp:cNvPr id="0" name=""/>
        <dsp:cNvSpPr/>
      </dsp:nvSpPr>
      <dsp:spPr>
        <a:xfrm>
          <a:off x="5525991" y="1943175"/>
          <a:ext cx="3419426" cy="1046399"/>
        </a:xfrm>
        <a:prstGeom prst="roundRect">
          <a:avLst/>
        </a:prstGeom>
        <a:solidFill>
          <a:srgbClr val="386546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bg1"/>
              </a:solidFill>
            </a:rPr>
            <a:t>In-text citations</a:t>
          </a:r>
        </a:p>
      </dsp:txBody>
      <dsp:txXfrm>
        <a:off x="5577072" y="1994256"/>
        <a:ext cx="3317264" cy="9442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DC397F-0B19-458A-B8FD-6E2A87E9B805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02682E-FD96-443F-8AB5-5C633A9842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726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733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195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978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88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600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001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694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450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357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055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147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710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94954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Understanding and Avoiding Plagiarism</a:t>
            </a:r>
            <a:endParaRPr lang="en-US" sz="48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2" y="320477"/>
            <a:ext cx="4753815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How to avoid plagiarism by using the following strategies: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Track your sources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Use a research style </a:t>
            </a:r>
          </a:p>
        </p:txBody>
      </p:sp>
    </p:spTree>
    <p:extLst>
      <p:ext uri="{BB962C8B-B14F-4D97-AF65-F5344CB8AC3E}">
        <p14:creationId xmlns:p14="http://schemas.microsoft.com/office/powerpoint/2010/main" val="418905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Plagiarism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48543" y="1966591"/>
            <a:ext cx="7694913" cy="1816797"/>
            <a:chOff x="365111" y="1821206"/>
            <a:chExt cx="4175761" cy="3298655"/>
          </a:xfrm>
          <a:solidFill>
            <a:srgbClr val="386546"/>
          </a:solidFill>
        </p:grpSpPr>
        <p:sp>
          <p:nvSpPr>
            <p:cNvPr id="16" name="Rectangle 15"/>
            <p:cNvSpPr/>
            <p:nvPr/>
          </p:nvSpPr>
          <p:spPr>
            <a:xfrm>
              <a:off x="365111" y="1821206"/>
              <a:ext cx="4175761" cy="329865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89054" y="2324940"/>
              <a:ext cx="3325552" cy="207540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>
                  <a:solidFill>
                    <a:schemeClr val="bg1"/>
                  </a:solidFill>
                </a:rPr>
                <a:t>The act of using borrowed words or ideas without giving credit to the author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99779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Track Your Sources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028906"/>
              <a:ext cx="1664514" cy="1055482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Type of source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386546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54634"/>
              <a:ext cx="1664514" cy="547650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Author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12" y="3480015"/>
            <a:ext cx="2080340" cy="1617913"/>
            <a:chOff x="3531827" y="3615513"/>
            <a:chExt cx="2080340" cy="1617913"/>
          </a:xfrm>
          <a:solidFill>
            <a:srgbClr val="386546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895405"/>
              <a:ext cx="1664514" cy="1055545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Year of Publication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Title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3954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Track Your Sources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30"/>
          <p:cNvGrpSpPr/>
          <p:nvPr/>
        </p:nvGrpSpPr>
        <p:grpSpPr>
          <a:xfrm>
            <a:off x="2812058" y="3019684"/>
            <a:ext cx="6567883" cy="1215616"/>
            <a:chOff x="1321642" y="2707938"/>
            <a:chExt cx="8058154" cy="806935"/>
          </a:xfrm>
          <a:solidFill>
            <a:srgbClr val="386546"/>
          </a:solidFill>
        </p:grpSpPr>
        <p:sp>
          <p:nvSpPr>
            <p:cNvPr id="18" name="Rectangle 17"/>
            <p:cNvSpPr/>
            <p:nvPr/>
          </p:nvSpPr>
          <p:spPr>
            <a:xfrm>
              <a:off x="1321642" y="2707938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747298" y="2954513"/>
              <a:ext cx="7206841" cy="30645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Take your time reading the sources. </a:t>
              </a:r>
            </a:p>
          </p:txBody>
        </p:sp>
      </p:grpSp>
      <p:grpSp>
        <p:nvGrpSpPr>
          <p:cNvPr id="14" name="Group 30">
            <a:extLst>
              <a:ext uri="{FF2B5EF4-FFF2-40B4-BE49-F238E27FC236}">
                <a16:creationId xmlns:a16="http://schemas.microsoft.com/office/drawing/2014/main" id="{9F1BF7EF-8828-F740-8F19-C1C4AAB7FE72}"/>
              </a:ext>
            </a:extLst>
          </p:cNvPr>
          <p:cNvGrpSpPr/>
          <p:nvPr/>
        </p:nvGrpSpPr>
        <p:grpSpPr>
          <a:xfrm>
            <a:off x="2812058" y="1500251"/>
            <a:ext cx="6567883" cy="1215615"/>
            <a:chOff x="1321642" y="2707938"/>
            <a:chExt cx="8058154" cy="806935"/>
          </a:xfrm>
          <a:solidFill>
            <a:srgbClr val="386546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41313C1-A63F-B94B-923B-A0097834779B}"/>
                </a:ext>
              </a:extLst>
            </p:cNvPr>
            <p:cNvSpPr/>
            <p:nvPr/>
          </p:nvSpPr>
          <p:spPr>
            <a:xfrm>
              <a:off x="1321642" y="2707938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bg1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8711DDC2-A841-2D43-ABE7-3343CBC10E8E}"/>
                </a:ext>
              </a:extLst>
            </p:cNvPr>
            <p:cNvSpPr txBox="1"/>
            <p:nvPr/>
          </p:nvSpPr>
          <p:spPr>
            <a:xfrm>
              <a:off x="1747298" y="2835594"/>
              <a:ext cx="7206841" cy="55162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chemeClr val="bg1"/>
                  </a:solidFill>
                </a:rPr>
                <a:t>If you paraphrase a text you don’t understand, you’ll likely mislead the reader.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6406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Use a Research Style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209207958"/>
              </p:ext>
            </p:extLst>
          </p:nvPr>
        </p:nvGraphicFramePr>
        <p:xfrm>
          <a:off x="1524000" y="1146585"/>
          <a:ext cx="9144000" cy="47336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43765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Plagiarism Check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Rectangle 30"/>
          <p:cNvSpPr/>
          <p:nvPr/>
        </p:nvSpPr>
        <p:spPr>
          <a:xfrm>
            <a:off x="3387410" y="1358070"/>
            <a:ext cx="5443662" cy="822960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Do all direct quotes have quotation marks and citation information?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387410" y="2346584"/>
            <a:ext cx="5443662" cy="822960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Do all paraphrases and summaries have citation information?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87410" y="3336423"/>
            <a:ext cx="5443662" cy="822960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Is it clear which ideas are mine and which belong to others?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387410" y="4326262"/>
            <a:ext cx="5443662" cy="965266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Are all source acknowledgments consistently formatted with the rules of a specific research style?</a:t>
            </a:r>
          </a:p>
        </p:txBody>
      </p:sp>
    </p:spTree>
    <p:extLst>
      <p:ext uri="{BB962C8B-B14F-4D97-AF65-F5344CB8AC3E}">
        <p14:creationId xmlns:p14="http://schemas.microsoft.com/office/powerpoint/2010/main" val="27069018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2737</TotalTime>
  <Words>160</Words>
  <Application>Microsoft Office PowerPoint</Application>
  <PresentationFormat>Widescreen</PresentationFormat>
  <Paragraphs>33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Kenneth Hanson</cp:lastModifiedBy>
  <cp:revision>161</cp:revision>
  <dcterms:created xsi:type="dcterms:W3CDTF">2014-11-06T15:36:04Z</dcterms:created>
  <dcterms:modified xsi:type="dcterms:W3CDTF">2021-11-23T21:49:04Z</dcterms:modified>
</cp:coreProperties>
</file>