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5"/>
  </p:notesMasterIdLst>
  <p:sldIdLst>
    <p:sldId id="374" r:id="rId2"/>
    <p:sldId id="369" r:id="rId3"/>
    <p:sldId id="460" r:id="rId4"/>
    <p:sldId id="416" r:id="rId5"/>
    <p:sldId id="454" r:id="rId6"/>
    <p:sldId id="417" r:id="rId7"/>
    <p:sldId id="462" r:id="rId8"/>
    <p:sldId id="447" r:id="rId9"/>
    <p:sldId id="463" r:id="rId10"/>
    <p:sldId id="453" r:id="rId11"/>
    <p:sldId id="461" r:id="rId12"/>
    <p:sldId id="444" r:id="rId13"/>
    <p:sldId id="41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F83"/>
    <a:srgbClr val="314C57"/>
    <a:srgbClr val="C7D4CB"/>
    <a:srgbClr val="318295"/>
    <a:srgbClr val="355E6A"/>
    <a:srgbClr val="CCA49C"/>
    <a:srgbClr val="B8B8B8"/>
    <a:srgbClr val="627981"/>
    <a:srgbClr val="5A7E83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4" autoAdjust="0"/>
    <p:restoredTop sz="93807"/>
  </p:normalViewPr>
  <p:slideViewPr>
    <p:cSldViewPr snapToGrid="0">
      <p:cViewPr varScale="1">
        <p:scale>
          <a:sx n="91" d="100"/>
          <a:sy n="91" d="100"/>
        </p:scale>
        <p:origin x="9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3DDD-10D7-4EC4-8428-504113DE5F81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2196-85B6-428A-AE65-9B6A298EE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38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4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3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9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2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5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4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7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48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1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0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298166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97723" y="2297452"/>
            <a:ext cx="7479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Integrating Sources into Your Writing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2" y="320477"/>
            <a:ext cx="4795210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15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524000" y="359309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Paraphrase Example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13736" y="2015345"/>
            <a:ext cx="1252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Original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838701" y="1589308"/>
            <a:ext cx="52971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Marketing companies usually target children around the age when they begin to have influence over their peers in order to reach more of the same demographic.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3352" y="3815677"/>
            <a:ext cx="1777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Paraphrased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38700" y="3384791"/>
            <a:ext cx="5035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Advertisements are geared towards kids who are starting to exert peer pressure. That way, the marketing companies have access to a larger group of consumers.</a:t>
            </a:r>
            <a:endParaRPr lang="en-US" sz="20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44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Up Arrow 20"/>
          <p:cNvSpPr/>
          <p:nvPr/>
        </p:nvSpPr>
        <p:spPr>
          <a:xfrm rot="10800000">
            <a:off x="5765484" y="2690870"/>
            <a:ext cx="661012" cy="738130"/>
          </a:xfrm>
          <a:prstGeom prst="upArrow">
            <a:avLst/>
          </a:prstGeom>
          <a:solidFill>
            <a:srgbClr val="5A7F8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Summaries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2438390" y="1625264"/>
            <a:ext cx="7315200" cy="1087543"/>
          </a:xfrm>
          <a:prstGeom prst="rect">
            <a:avLst/>
          </a:prstGeom>
          <a:solidFill>
            <a:srgbClr val="5A7F8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58313" y="1635588"/>
            <a:ext cx="7075357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Brief, generalized overview of a larger amount of information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620958" y="3590905"/>
            <a:ext cx="4950072" cy="1093742"/>
            <a:chOff x="2096964" y="3577447"/>
            <a:chExt cx="4950072" cy="1093742"/>
          </a:xfrm>
          <a:solidFill>
            <a:srgbClr val="5A7F83"/>
          </a:solidFill>
        </p:grpSpPr>
        <p:sp>
          <p:nvSpPr>
            <p:cNvPr id="10" name="Rectangle 9"/>
            <p:cNvSpPr/>
            <p:nvPr/>
          </p:nvSpPr>
          <p:spPr>
            <a:xfrm>
              <a:off x="2096964" y="3577447"/>
              <a:ext cx="4950072" cy="1093742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37021" y="3708819"/>
              <a:ext cx="4069950" cy="830997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Provide important background information on a topic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718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Summaries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2531278" y="2245647"/>
            <a:ext cx="7129442" cy="1736646"/>
          </a:xfrm>
          <a:prstGeom prst="roundRect">
            <a:avLst/>
          </a:prstGeom>
          <a:noFill/>
          <a:ln w="38100">
            <a:solidFill>
              <a:srgbClr val="5A7F83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The film </a:t>
            </a:r>
            <a:r>
              <a:rPr lang="en-US" sz="2400" i="1" dirty="0"/>
              <a:t>Unrelated</a:t>
            </a:r>
            <a:r>
              <a:rPr lang="en-US" sz="2400" dirty="0"/>
              <a:t>, directed by Joanna Hogg, portrays human relationships simply and authentically as it follows the experience of a woman vacationing with her friend’s family in Tuscany, Italy.</a:t>
            </a:r>
          </a:p>
        </p:txBody>
      </p:sp>
    </p:spTree>
    <p:extLst>
      <p:ext uri="{BB962C8B-B14F-4D97-AF65-F5344CB8AC3E}">
        <p14:creationId xmlns:p14="http://schemas.microsoft.com/office/powerpoint/2010/main" val="1634296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9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Signal phrases and citations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Quotations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Paraphrases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Summaries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Questions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7"/>
          <p:cNvGrpSpPr/>
          <p:nvPr/>
        </p:nvGrpSpPr>
        <p:grpSpPr>
          <a:xfrm>
            <a:off x="1881187" y="2000619"/>
            <a:ext cx="8215771" cy="2856762"/>
            <a:chOff x="4445621" y="1636617"/>
            <a:chExt cx="8283900" cy="962025"/>
          </a:xfrm>
          <a:solidFill>
            <a:srgbClr val="5A7F83"/>
          </a:solidFill>
        </p:grpSpPr>
        <p:sp>
          <p:nvSpPr>
            <p:cNvPr id="19" name="Freeform 18"/>
            <p:cNvSpPr/>
            <p:nvPr/>
          </p:nvSpPr>
          <p:spPr>
            <a:xfrm>
              <a:off x="4445621" y="1636617"/>
              <a:ext cx="2641600" cy="962025"/>
            </a:xfrm>
            <a:custGeom>
              <a:avLst/>
              <a:gdLst>
                <a:gd name="connsiteX0" fmla="*/ 0 w 2641600"/>
                <a:gd name="connsiteY0" fmla="*/ 160341 h 962025"/>
                <a:gd name="connsiteX1" fmla="*/ 160341 w 2641600"/>
                <a:gd name="connsiteY1" fmla="*/ 0 h 962025"/>
                <a:gd name="connsiteX2" fmla="*/ 2481259 w 2641600"/>
                <a:gd name="connsiteY2" fmla="*/ 0 h 962025"/>
                <a:gd name="connsiteX3" fmla="*/ 2641600 w 2641600"/>
                <a:gd name="connsiteY3" fmla="*/ 160341 h 962025"/>
                <a:gd name="connsiteX4" fmla="*/ 2641600 w 2641600"/>
                <a:gd name="connsiteY4" fmla="*/ 801684 h 962025"/>
                <a:gd name="connsiteX5" fmla="*/ 2481259 w 2641600"/>
                <a:gd name="connsiteY5" fmla="*/ 962025 h 962025"/>
                <a:gd name="connsiteX6" fmla="*/ 160341 w 2641600"/>
                <a:gd name="connsiteY6" fmla="*/ 962025 h 962025"/>
                <a:gd name="connsiteX7" fmla="*/ 0 w 2641600"/>
                <a:gd name="connsiteY7" fmla="*/ 801684 h 962025"/>
                <a:gd name="connsiteX8" fmla="*/ 0 w 2641600"/>
                <a:gd name="connsiteY8" fmla="*/ 160341 h 96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1600" h="962025">
                  <a:moveTo>
                    <a:pt x="0" y="160341"/>
                  </a:moveTo>
                  <a:cubicBezTo>
                    <a:pt x="0" y="71787"/>
                    <a:pt x="71787" y="0"/>
                    <a:pt x="160341" y="0"/>
                  </a:cubicBezTo>
                  <a:lnTo>
                    <a:pt x="2481259" y="0"/>
                  </a:lnTo>
                  <a:cubicBezTo>
                    <a:pt x="2569813" y="0"/>
                    <a:pt x="2641600" y="71787"/>
                    <a:pt x="2641600" y="160341"/>
                  </a:cubicBezTo>
                  <a:lnTo>
                    <a:pt x="2641600" y="801684"/>
                  </a:lnTo>
                  <a:cubicBezTo>
                    <a:pt x="2641600" y="890238"/>
                    <a:pt x="2569813" y="962025"/>
                    <a:pt x="2481259" y="962025"/>
                  </a:cubicBezTo>
                  <a:lnTo>
                    <a:pt x="160341" y="962025"/>
                  </a:lnTo>
                  <a:cubicBezTo>
                    <a:pt x="71787" y="962025"/>
                    <a:pt x="0" y="890238"/>
                    <a:pt x="0" y="801684"/>
                  </a:cubicBezTo>
                  <a:lnTo>
                    <a:pt x="0" y="16034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3642" tIns="153642" rIns="153642" bIns="153642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How do I use my own words to discuss other people's thoughts and ideas?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83391" y="1636617"/>
              <a:ext cx="2641600" cy="962025"/>
            </a:xfrm>
            <a:custGeom>
              <a:avLst/>
              <a:gdLst>
                <a:gd name="connsiteX0" fmla="*/ 0 w 2641600"/>
                <a:gd name="connsiteY0" fmla="*/ 160341 h 962025"/>
                <a:gd name="connsiteX1" fmla="*/ 160341 w 2641600"/>
                <a:gd name="connsiteY1" fmla="*/ 0 h 962025"/>
                <a:gd name="connsiteX2" fmla="*/ 2481259 w 2641600"/>
                <a:gd name="connsiteY2" fmla="*/ 0 h 962025"/>
                <a:gd name="connsiteX3" fmla="*/ 2641600 w 2641600"/>
                <a:gd name="connsiteY3" fmla="*/ 160341 h 962025"/>
                <a:gd name="connsiteX4" fmla="*/ 2641600 w 2641600"/>
                <a:gd name="connsiteY4" fmla="*/ 801684 h 962025"/>
                <a:gd name="connsiteX5" fmla="*/ 2481259 w 2641600"/>
                <a:gd name="connsiteY5" fmla="*/ 962025 h 962025"/>
                <a:gd name="connsiteX6" fmla="*/ 160341 w 2641600"/>
                <a:gd name="connsiteY6" fmla="*/ 962025 h 962025"/>
                <a:gd name="connsiteX7" fmla="*/ 0 w 2641600"/>
                <a:gd name="connsiteY7" fmla="*/ 801684 h 962025"/>
                <a:gd name="connsiteX8" fmla="*/ 0 w 2641600"/>
                <a:gd name="connsiteY8" fmla="*/ 160341 h 96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1600" h="962025">
                  <a:moveTo>
                    <a:pt x="0" y="160341"/>
                  </a:moveTo>
                  <a:cubicBezTo>
                    <a:pt x="0" y="71787"/>
                    <a:pt x="71787" y="0"/>
                    <a:pt x="160341" y="0"/>
                  </a:cubicBezTo>
                  <a:lnTo>
                    <a:pt x="2481259" y="0"/>
                  </a:lnTo>
                  <a:cubicBezTo>
                    <a:pt x="2569813" y="0"/>
                    <a:pt x="2641600" y="71787"/>
                    <a:pt x="2641600" y="160341"/>
                  </a:cubicBezTo>
                  <a:lnTo>
                    <a:pt x="2641600" y="801684"/>
                  </a:lnTo>
                  <a:cubicBezTo>
                    <a:pt x="2641600" y="890238"/>
                    <a:pt x="2569813" y="962025"/>
                    <a:pt x="2481259" y="962025"/>
                  </a:cubicBezTo>
                  <a:lnTo>
                    <a:pt x="160341" y="962025"/>
                  </a:lnTo>
                  <a:cubicBezTo>
                    <a:pt x="71787" y="962025"/>
                    <a:pt x="0" y="890238"/>
                    <a:pt x="0" y="801684"/>
                  </a:cubicBezTo>
                  <a:lnTo>
                    <a:pt x="0" y="16034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3642" tIns="153642" rIns="153642" bIns="153642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How do I include quotations without making my writing choppy or confusing?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10087921" y="1636617"/>
              <a:ext cx="2641600" cy="962025"/>
            </a:xfrm>
            <a:custGeom>
              <a:avLst/>
              <a:gdLst>
                <a:gd name="connsiteX0" fmla="*/ 0 w 2641600"/>
                <a:gd name="connsiteY0" fmla="*/ 160341 h 962025"/>
                <a:gd name="connsiteX1" fmla="*/ 160341 w 2641600"/>
                <a:gd name="connsiteY1" fmla="*/ 0 h 962025"/>
                <a:gd name="connsiteX2" fmla="*/ 2481259 w 2641600"/>
                <a:gd name="connsiteY2" fmla="*/ 0 h 962025"/>
                <a:gd name="connsiteX3" fmla="*/ 2641600 w 2641600"/>
                <a:gd name="connsiteY3" fmla="*/ 160341 h 962025"/>
                <a:gd name="connsiteX4" fmla="*/ 2641600 w 2641600"/>
                <a:gd name="connsiteY4" fmla="*/ 801684 h 962025"/>
                <a:gd name="connsiteX5" fmla="*/ 2481259 w 2641600"/>
                <a:gd name="connsiteY5" fmla="*/ 962025 h 962025"/>
                <a:gd name="connsiteX6" fmla="*/ 160341 w 2641600"/>
                <a:gd name="connsiteY6" fmla="*/ 962025 h 962025"/>
                <a:gd name="connsiteX7" fmla="*/ 0 w 2641600"/>
                <a:gd name="connsiteY7" fmla="*/ 801684 h 962025"/>
                <a:gd name="connsiteX8" fmla="*/ 0 w 2641600"/>
                <a:gd name="connsiteY8" fmla="*/ 160341 h 96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41600" h="962025">
                  <a:moveTo>
                    <a:pt x="0" y="160341"/>
                  </a:moveTo>
                  <a:cubicBezTo>
                    <a:pt x="0" y="71787"/>
                    <a:pt x="71787" y="0"/>
                    <a:pt x="160341" y="0"/>
                  </a:cubicBezTo>
                  <a:lnTo>
                    <a:pt x="2481259" y="0"/>
                  </a:lnTo>
                  <a:cubicBezTo>
                    <a:pt x="2569813" y="0"/>
                    <a:pt x="2641600" y="71787"/>
                    <a:pt x="2641600" y="160341"/>
                  </a:cubicBezTo>
                  <a:lnTo>
                    <a:pt x="2641600" y="801684"/>
                  </a:lnTo>
                  <a:cubicBezTo>
                    <a:pt x="2641600" y="890238"/>
                    <a:pt x="2569813" y="962025"/>
                    <a:pt x="2481259" y="962025"/>
                  </a:cubicBezTo>
                  <a:lnTo>
                    <a:pt x="160341" y="962025"/>
                  </a:lnTo>
                  <a:cubicBezTo>
                    <a:pt x="71787" y="962025"/>
                    <a:pt x="0" y="890238"/>
                    <a:pt x="0" y="801684"/>
                  </a:cubicBezTo>
                  <a:lnTo>
                    <a:pt x="0" y="16034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3642" tIns="153642" rIns="153642" bIns="153642" numCol="1" spcCol="1270" anchor="ctr" anchorCtr="0">
              <a:noAutofit/>
            </a:bodyPr>
            <a:lstStyle/>
            <a:p>
              <a:pPr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>
                  <a:solidFill>
                    <a:schemeClr val="bg1"/>
                  </a:solidFill>
                </a:rPr>
                <a:t>How do I acknowledge sources so that I don't commit accidental plagiarism?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9635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Up Arrow 20"/>
          <p:cNvSpPr/>
          <p:nvPr/>
        </p:nvSpPr>
        <p:spPr>
          <a:xfrm rot="10800000">
            <a:off x="2812502" y="2830405"/>
            <a:ext cx="661012" cy="738130"/>
          </a:xfrm>
          <a:prstGeom prst="up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Phrases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2551220" y="1742862"/>
            <a:ext cx="70753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Used to identify and/or introduce quotations, paraphrases, or summaries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38390" y="1625264"/>
            <a:ext cx="7315200" cy="1087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/>
          <a:lstStyle/>
          <a:p>
            <a:pPr algn="ctr"/>
            <a:endParaRPr lang="en-US" sz="2000" dirty="0">
              <a:solidFill>
                <a:srgbClr val="323542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740241" y="3731280"/>
            <a:ext cx="2805539" cy="1419246"/>
            <a:chOff x="2096964" y="3577447"/>
            <a:chExt cx="4950072" cy="1093742"/>
          </a:xfrm>
          <a:noFill/>
        </p:grpSpPr>
        <p:sp>
          <p:nvSpPr>
            <p:cNvPr id="10" name="Rectangle 9"/>
            <p:cNvSpPr/>
            <p:nvPr/>
          </p:nvSpPr>
          <p:spPr>
            <a:xfrm>
              <a:off x="2096964" y="3577447"/>
              <a:ext cx="4950072" cy="1093742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37025" y="3732953"/>
              <a:ext cx="4069951" cy="782721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Distinguish between your ideas and the source’s ideas</a:t>
              </a:r>
            </a:p>
          </p:txBody>
        </p:sp>
      </p:grpSp>
      <p:sp>
        <p:nvSpPr>
          <p:cNvPr id="12" name="Up Arrow 20">
            <a:extLst>
              <a:ext uri="{FF2B5EF4-FFF2-40B4-BE49-F238E27FC236}">
                <a16:creationId xmlns:a16="http://schemas.microsoft.com/office/drawing/2014/main" id="{7E374ACD-34F1-EB46-9346-AA82C65DBC72}"/>
              </a:ext>
            </a:extLst>
          </p:cNvPr>
          <p:cNvSpPr/>
          <p:nvPr/>
        </p:nvSpPr>
        <p:spPr>
          <a:xfrm rot="10800000">
            <a:off x="5912944" y="2830405"/>
            <a:ext cx="661012" cy="738130"/>
          </a:xfrm>
          <a:prstGeom prst="up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5EDEB14-140E-C644-ABFC-D204D1BC8F06}"/>
              </a:ext>
            </a:extLst>
          </p:cNvPr>
          <p:cNvGrpSpPr/>
          <p:nvPr/>
        </p:nvGrpSpPr>
        <p:grpSpPr>
          <a:xfrm>
            <a:off x="4840683" y="3731280"/>
            <a:ext cx="2805539" cy="1419246"/>
            <a:chOff x="2096964" y="3577447"/>
            <a:chExt cx="4950072" cy="1093742"/>
          </a:xfrm>
          <a:noFill/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51C597-428F-474E-A000-DC9D386241F8}"/>
                </a:ext>
              </a:extLst>
            </p:cNvPr>
            <p:cNvSpPr/>
            <p:nvPr/>
          </p:nvSpPr>
          <p:spPr>
            <a:xfrm>
              <a:off x="2096964" y="3577447"/>
              <a:ext cx="4950072" cy="1093742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44F6A46-35B9-7F4B-8A66-6BDC538D4729}"/>
                </a:ext>
              </a:extLst>
            </p:cNvPr>
            <p:cNvSpPr txBox="1"/>
            <p:nvPr/>
          </p:nvSpPr>
          <p:spPr>
            <a:xfrm>
              <a:off x="2537019" y="3732954"/>
              <a:ext cx="4069951" cy="782721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Provide relevant information about the source</a:t>
              </a:r>
            </a:p>
          </p:txBody>
        </p:sp>
      </p:grpSp>
      <p:sp>
        <p:nvSpPr>
          <p:cNvPr id="19" name="Up Arrow 20">
            <a:extLst>
              <a:ext uri="{FF2B5EF4-FFF2-40B4-BE49-F238E27FC236}">
                <a16:creationId xmlns:a16="http://schemas.microsoft.com/office/drawing/2014/main" id="{6F01BF46-2D7A-0E4F-A805-CD4935FACC22}"/>
              </a:ext>
            </a:extLst>
          </p:cNvPr>
          <p:cNvSpPr/>
          <p:nvPr/>
        </p:nvSpPr>
        <p:spPr>
          <a:xfrm rot="10800000">
            <a:off x="9013386" y="2830405"/>
            <a:ext cx="661012" cy="738130"/>
          </a:xfrm>
          <a:prstGeom prst="up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EE33E28-8BE6-E043-980A-5D2529819DDF}"/>
              </a:ext>
            </a:extLst>
          </p:cNvPr>
          <p:cNvGrpSpPr/>
          <p:nvPr/>
        </p:nvGrpSpPr>
        <p:grpSpPr>
          <a:xfrm>
            <a:off x="7941125" y="3731277"/>
            <a:ext cx="2805539" cy="1419245"/>
            <a:chOff x="2096964" y="3577447"/>
            <a:chExt cx="4950072" cy="1093742"/>
          </a:xfrm>
          <a:noFill/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CECFBB4-A5C4-AE47-91F4-EF58F97D0B2A}"/>
                </a:ext>
              </a:extLst>
            </p:cNvPr>
            <p:cNvSpPr/>
            <p:nvPr/>
          </p:nvSpPr>
          <p:spPr>
            <a:xfrm>
              <a:off x="2096964" y="3577447"/>
              <a:ext cx="4950072" cy="1093742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156AE57-C91B-E749-A087-359162302C8D}"/>
                </a:ext>
              </a:extLst>
            </p:cNvPr>
            <p:cNvSpPr txBox="1"/>
            <p:nvPr/>
          </p:nvSpPr>
          <p:spPr>
            <a:xfrm>
              <a:off x="2537019" y="3851549"/>
              <a:ext cx="4069951" cy="545533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 variation and clarity to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4826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539700" y="1650996"/>
            <a:ext cx="7112598" cy="1215614"/>
            <a:chOff x="785308" y="1902179"/>
            <a:chExt cx="7112598" cy="1215614"/>
          </a:xfrm>
        </p:grpSpPr>
        <p:grpSp>
          <p:nvGrpSpPr>
            <p:cNvPr id="8" name="Group 30"/>
            <p:cNvGrpSpPr/>
            <p:nvPr/>
          </p:nvGrpSpPr>
          <p:grpSpPr>
            <a:xfrm>
              <a:off x="1330024" y="1902179"/>
              <a:ext cx="6567882" cy="1215614"/>
              <a:chOff x="542923" y="1736761"/>
              <a:chExt cx="8058154" cy="806935"/>
            </a:xfrm>
            <a:solidFill>
              <a:srgbClr val="F2E2D2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381450" y="1983571"/>
                <a:ext cx="6890631" cy="306457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In-text citations</a:t>
                </a:r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785308" y="1902179"/>
              <a:ext cx="953505" cy="121561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539700" y="3238419"/>
            <a:ext cx="7112599" cy="1215616"/>
            <a:chOff x="785307" y="3379698"/>
            <a:chExt cx="7112599" cy="1215616"/>
          </a:xfrm>
        </p:grpSpPr>
        <p:grpSp>
          <p:nvGrpSpPr>
            <p:cNvPr id="11" name="Group 30"/>
            <p:cNvGrpSpPr/>
            <p:nvPr/>
          </p:nvGrpSpPr>
          <p:grpSpPr>
            <a:xfrm>
              <a:off x="1330023" y="3379698"/>
              <a:ext cx="6567883" cy="1215616"/>
              <a:chOff x="1321642" y="2707938"/>
              <a:chExt cx="8058154" cy="806935"/>
            </a:xfrm>
            <a:solidFill>
              <a:srgbClr val="F2E2D2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1321642" y="2707938"/>
                <a:ext cx="8058154" cy="806935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125312" y="2835593"/>
                <a:ext cx="7206841" cy="55162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Bibliography, reference list, or list of works cited</a:t>
                </a:r>
              </a:p>
            </p:txBody>
          </p:sp>
        </p:grpSp>
        <p:sp>
          <p:nvSpPr>
            <p:cNvPr id="15" name="Oval 14"/>
            <p:cNvSpPr/>
            <p:nvPr/>
          </p:nvSpPr>
          <p:spPr>
            <a:xfrm>
              <a:off x="785307" y="3379700"/>
              <a:ext cx="953505" cy="121561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753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43174"/>
            <a:ext cx="9144000" cy="798451"/>
            <a:chOff x="-1" y="1220008"/>
            <a:chExt cx="9144000" cy="502175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22000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2362846" y="1539491"/>
            <a:ext cx="7466309" cy="851266"/>
          </a:xfrm>
          <a:prstGeom prst="rect">
            <a:avLst/>
          </a:prstGeom>
          <a:solidFill>
            <a:srgbClr val="5A7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82977" y="1678898"/>
            <a:ext cx="6026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Exact words of the source</a:t>
            </a:r>
          </a:p>
        </p:txBody>
      </p:sp>
      <p:sp>
        <p:nvSpPr>
          <p:cNvPr id="10" name="Up Arrow Callout 9"/>
          <p:cNvSpPr/>
          <p:nvPr/>
        </p:nvSpPr>
        <p:spPr>
          <a:xfrm>
            <a:off x="2025805" y="2788622"/>
            <a:ext cx="8129239" cy="904148"/>
          </a:xfrm>
          <a:prstGeom prst="rect">
            <a:avLst/>
          </a:prstGeom>
          <a:solidFill>
            <a:srgbClr val="5A7F83"/>
          </a:solidFill>
          <a:ln w="28575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1" y="2861773"/>
            <a:ext cx="7619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Most effective when the author’s language is powerful or unique</a:t>
            </a:r>
          </a:p>
        </p:txBody>
      </p:sp>
      <p:sp>
        <p:nvSpPr>
          <p:cNvPr id="9" name="Up Arrow 20">
            <a:extLst>
              <a:ext uri="{FF2B5EF4-FFF2-40B4-BE49-F238E27FC236}">
                <a16:creationId xmlns:a16="http://schemas.microsoft.com/office/drawing/2014/main" id="{756C3259-DB55-4282-93EC-27F3FA40EFD3}"/>
              </a:ext>
            </a:extLst>
          </p:cNvPr>
          <p:cNvSpPr/>
          <p:nvPr/>
        </p:nvSpPr>
        <p:spPr>
          <a:xfrm rot="10800000">
            <a:off x="5775186" y="2295549"/>
            <a:ext cx="630475" cy="469230"/>
          </a:xfrm>
          <a:prstGeom prst="upArrow">
            <a:avLst/>
          </a:prstGeom>
          <a:solidFill>
            <a:srgbClr val="5A7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4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539700" y="1650996"/>
            <a:ext cx="7112598" cy="1215614"/>
            <a:chOff x="785308" y="1902179"/>
            <a:chExt cx="7112598" cy="1215614"/>
          </a:xfrm>
        </p:grpSpPr>
        <p:grpSp>
          <p:nvGrpSpPr>
            <p:cNvPr id="8" name="Group 30"/>
            <p:cNvGrpSpPr/>
            <p:nvPr/>
          </p:nvGrpSpPr>
          <p:grpSpPr>
            <a:xfrm>
              <a:off x="1330024" y="1902179"/>
              <a:ext cx="6567882" cy="1215614"/>
              <a:chOff x="542923" y="1736761"/>
              <a:chExt cx="8058154" cy="806935"/>
            </a:xfrm>
            <a:solidFill>
              <a:srgbClr val="F2E2D2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381449" y="1983571"/>
                <a:ext cx="7206842" cy="3064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Use quotation marks</a:t>
                </a:r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785308" y="1902179"/>
              <a:ext cx="953505" cy="121561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539700" y="3238419"/>
            <a:ext cx="7112599" cy="1215616"/>
            <a:chOff x="785307" y="3379698"/>
            <a:chExt cx="7112599" cy="1215616"/>
          </a:xfrm>
        </p:grpSpPr>
        <p:grpSp>
          <p:nvGrpSpPr>
            <p:cNvPr id="11" name="Group 30"/>
            <p:cNvGrpSpPr/>
            <p:nvPr/>
          </p:nvGrpSpPr>
          <p:grpSpPr>
            <a:xfrm>
              <a:off x="1330023" y="3379698"/>
              <a:ext cx="6567883" cy="1215616"/>
              <a:chOff x="1321642" y="2707938"/>
              <a:chExt cx="8058154" cy="806935"/>
            </a:xfrm>
            <a:solidFill>
              <a:srgbClr val="F2E2D2"/>
            </a:solidFill>
          </p:grpSpPr>
          <p:sp>
            <p:nvSpPr>
              <p:cNvPr id="12" name="Rectangle 11"/>
              <p:cNvSpPr/>
              <p:nvPr/>
            </p:nvSpPr>
            <p:spPr>
              <a:xfrm>
                <a:off x="1321642" y="2707938"/>
                <a:ext cx="8058154" cy="806935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160171" y="2954748"/>
                <a:ext cx="7206841" cy="3064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Include an in-text citation</a:t>
                </a:r>
              </a:p>
            </p:txBody>
          </p:sp>
        </p:grpSp>
        <p:sp>
          <p:nvSpPr>
            <p:cNvPr id="15" name="Oval 14"/>
            <p:cNvSpPr/>
            <p:nvPr/>
          </p:nvSpPr>
          <p:spPr>
            <a:xfrm>
              <a:off x="785307" y="3379700"/>
              <a:ext cx="953505" cy="1215614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173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Up Arrow 16"/>
          <p:cNvSpPr/>
          <p:nvPr/>
        </p:nvSpPr>
        <p:spPr>
          <a:xfrm rot="10800000">
            <a:off x="7192726" y="3177735"/>
            <a:ext cx="661012" cy="738130"/>
          </a:xfrm>
          <a:prstGeom prst="upArrow">
            <a:avLst/>
          </a:prstGeom>
          <a:solidFill>
            <a:srgbClr val="5A7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89958" y="1724931"/>
            <a:ext cx="5212080" cy="1452804"/>
          </a:xfrm>
          <a:prstGeom prst="rect">
            <a:avLst/>
          </a:prstGeom>
          <a:solidFill>
            <a:srgbClr val="5A7F83"/>
          </a:solidFill>
          <a:ln w="38100">
            <a:solidFill>
              <a:srgbClr val="5A7F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89958" y="1883141"/>
            <a:ext cx="5212080" cy="1200329"/>
          </a:xfrm>
          <a:prstGeom prst="rect">
            <a:avLst/>
          </a:prstGeom>
          <a:solidFill>
            <a:srgbClr val="5A7F83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Lato"/>
              </a:rPr>
              <a:t>May need to adjust the wording of a quotation to make it clearer or fit into a sentence.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44426" y="4010130"/>
            <a:ext cx="2357612" cy="869119"/>
          </a:xfrm>
          <a:prstGeom prst="rect">
            <a:avLst/>
          </a:prstGeom>
          <a:solidFill>
            <a:srgbClr val="5A7F8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Ellipsis</a:t>
            </a:r>
          </a:p>
        </p:txBody>
      </p:sp>
      <p:sp>
        <p:nvSpPr>
          <p:cNvPr id="24" name="Up Arrow 20"/>
          <p:cNvSpPr/>
          <p:nvPr/>
        </p:nvSpPr>
        <p:spPr>
          <a:xfrm rot="10800000">
            <a:off x="4338264" y="3177735"/>
            <a:ext cx="661012" cy="738130"/>
          </a:xfrm>
          <a:prstGeom prst="upArrow">
            <a:avLst/>
          </a:prstGeom>
          <a:solidFill>
            <a:srgbClr val="5A7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89958" y="4010131"/>
            <a:ext cx="2357612" cy="869118"/>
          </a:xfrm>
          <a:prstGeom prst="rect">
            <a:avLst/>
          </a:prstGeom>
          <a:solidFill>
            <a:srgbClr val="5A7F8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Square brackets</a:t>
            </a:r>
          </a:p>
        </p:txBody>
      </p:sp>
    </p:spTree>
    <p:extLst>
      <p:ext uri="{BB962C8B-B14F-4D97-AF65-F5344CB8AC3E}">
        <p14:creationId xmlns:p14="http://schemas.microsoft.com/office/powerpoint/2010/main" val="2030678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Up Arrow 16"/>
          <p:cNvSpPr/>
          <p:nvPr/>
        </p:nvSpPr>
        <p:spPr>
          <a:xfrm rot="10800000">
            <a:off x="7192726" y="2808670"/>
            <a:ext cx="661012" cy="738130"/>
          </a:xfrm>
          <a:prstGeom prst="upArrow">
            <a:avLst/>
          </a:prstGeom>
          <a:solidFill>
            <a:srgbClr val="5A7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89958" y="1724931"/>
            <a:ext cx="5212080" cy="1093742"/>
          </a:xfrm>
          <a:prstGeom prst="rect">
            <a:avLst/>
          </a:prstGeom>
          <a:solidFill>
            <a:srgbClr val="5A7F83"/>
          </a:solidFill>
          <a:ln w="38100">
            <a:solidFill>
              <a:srgbClr val="5A7F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89959" y="1733193"/>
            <a:ext cx="5212080" cy="1077218"/>
          </a:xfrm>
          <a:prstGeom prst="rect">
            <a:avLst/>
          </a:prstGeom>
          <a:ln>
            <a:solidFill>
              <a:srgbClr val="5A7F8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Restate someone’s words or sentences in your own words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44426" y="3680265"/>
            <a:ext cx="2357612" cy="869118"/>
          </a:xfrm>
          <a:prstGeom prst="rect">
            <a:avLst/>
          </a:prstGeom>
          <a:solidFill>
            <a:srgbClr val="5A7F8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Clarify the author’s argument</a:t>
            </a:r>
          </a:p>
        </p:txBody>
      </p:sp>
      <p:sp>
        <p:nvSpPr>
          <p:cNvPr id="24" name="Up Arrow 20"/>
          <p:cNvSpPr/>
          <p:nvPr/>
        </p:nvSpPr>
        <p:spPr>
          <a:xfrm rot="10800000">
            <a:off x="4338258" y="2818673"/>
            <a:ext cx="661012" cy="738130"/>
          </a:xfrm>
          <a:prstGeom prst="upArrow">
            <a:avLst/>
          </a:prstGeom>
          <a:solidFill>
            <a:srgbClr val="5A7F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89958" y="3676036"/>
            <a:ext cx="2357612" cy="869118"/>
          </a:xfrm>
          <a:prstGeom prst="rect">
            <a:avLst/>
          </a:prstGeom>
          <a:solidFill>
            <a:srgbClr val="5A7F8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Explain text’s purpose</a:t>
            </a:r>
          </a:p>
        </p:txBody>
      </p:sp>
    </p:spTree>
    <p:extLst>
      <p:ext uri="{BB962C8B-B14F-4D97-AF65-F5344CB8AC3E}">
        <p14:creationId xmlns:p14="http://schemas.microsoft.com/office/powerpoint/2010/main" val="1718572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3613</TotalTime>
  <Words>301</Words>
  <Application>Microsoft Office PowerPoint</Application>
  <PresentationFormat>Widescreen</PresentationFormat>
  <Paragraphs>55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Lato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264</cp:revision>
  <dcterms:created xsi:type="dcterms:W3CDTF">2014-11-06T15:36:04Z</dcterms:created>
  <dcterms:modified xsi:type="dcterms:W3CDTF">2021-11-23T21:49:11Z</dcterms:modified>
</cp:coreProperties>
</file>