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369" r:id="rId4"/>
    <p:sldId id="261" r:id="rId5"/>
    <p:sldId id="291" r:id="rId6"/>
    <p:sldId id="292" r:id="rId7"/>
    <p:sldId id="293" r:id="rId8"/>
    <p:sldId id="295" r:id="rId9"/>
    <p:sldId id="27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aitlin Edahl" initials="CE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D4CB"/>
    <a:srgbClr val="DCC0BA"/>
    <a:srgbClr val="CCA49C"/>
    <a:srgbClr val="4472C4"/>
    <a:srgbClr val="3865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06" autoAdjust="0"/>
    <p:restoredTop sz="92551" autoAdjust="0"/>
  </p:normalViewPr>
  <p:slideViewPr>
    <p:cSldViewPr snapToGrid="0">
      <p:cViewPr varScale="1">
        <p:scale>
          <a:sx n="89" d="100"/>
          <a:sy n="89" d="100"/>
        </p:scale>
        <p:origin x="84" y="2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3CD66E-FE56-4DAD-A92B-4C6B78F6E8BB}" type="doc">
      <dgm:prSet loTypeId="urn:microsoft.com/office/officeart/2005/8/layout/radial4" loCatId="relationship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US"/>
        </a:p>
      </dgm:t>
    </dgm:pt>
    <dgm:pt modelId="{B743ED07-B68B-4D83-901B-D748BF850970}">
      <dgm:prSet phldrT="[Text]"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Annotated Bibliography</a:t>
          </a:r>
        </a:p>
      </dgm:t>
    </dgm:pt>
    <dgm:pt modelId="{8A2479C2-7B4D-4D92-BE89-9F6471D6C0FE}" type="parTrans" cxnId="{3F1E0BAC-BD44-44ED-A26B-C1EC3B2A2FC9}">
      <dgm:prSet/>
      <dgm:spPr/>
      <dgm:t>
        <a:bodyPr/>
        <a:lstStyle/>
        <a:p>
          <a:endParaRPr lang="en-US"/>
        </a:p>
      </dgm:t>
    </dgm:pt>
    <dgm:pt modelId="{3D673CC9-10C7-46C0-ADAE-AAE7B21FFB1B}" type="sibTrans" cxnId="{3F1E0BAC-BD44-44ED-A26B-C1EC3B2A2FC9}">
      <dgm:prSet/>
      <dgm:spPr/>
      <dgm:t>
        <a:bodyPr/>
        <a:lstStyle/>
        <a:p>
          <a:endParaRPr lang="en-US"/>
        </a:p>
      </dgm:t>
    </dgm:pt>
    <dgm:pt modelId="{BC610F94-98E8-4F00-8AC6-730090A490A7}">
      <dgm:prSet phldrT="[Text]" custT="1"/>
      <dgm:spPr>
        <a:solidFill>
          <a:srgbClr val="C7D4CB"/>
        </a:solidFill>
        <a:ln>
          <a:noFill/>
        </a:ln>
      </dgm:spPr>
      <dgm:t>
        <a:bodyPr/>
        <a:lstStyle/>
        <a:p>
          <a:r>
            <a:rPr lang="en-US" sz="3200" b="0" dirty="0">
              <a:solidFill>
                <a:schemeClr val="tx1"/>
              </a:solidFill>
            </a:rPr>
            <a:t>Description</a:t>
          </a:r>
          <a:endParaRPr lang="en-US" sz="2500" b="0" dirty="0">
            <a:solidFill>
              <a:schemeClr val="tx1"/>
            </a:solidFill>
          </a:endParaRPr>
        </a:p>
      </dgm:t>
    </dgm:pt>
    <dgm:pt modelId="{5F7538E8-1241-4509-9B0A-75CDCC5F82A7}" type="parTrans" cxnId="{6981C974-78E7-4B80-BB1B-9C638F2126BA}">
      <dgm:prSet/>
      <dgm:spPr>
        <a:solidFill>
          <a:srgbClr val="C7D4CB"/>
        </a:solidFill>
      </dgm:spPr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E0F5CE29-E492-422F-A0B0-0FD3D02CC4B5}" type="sibTrans" cxnId="{6981C974-78E7-4B80-BB1B-9C638F2126BA}">
      <dgm:prSet/>
      <dgm:spPr/>
      <dgm:t>
        <a:bodyPr/>
        <a:lstStyle/>
        <a:p>
          <a:endParaRPr lang="en-US"/>
        </a:p>
      </dgm:t>
    </dgm:pt>
    <dgm:pt modelId="{EA437005-87F2-426C-83A5-3BB9CEB165EE}">
      <dgm:prSet phldrT="[Text]" custT="1"/>
      <dgm:spPr>
        <a:solidFill>
          <a:srgbClr val="C7D4CB"/>
        </a:solidFill>
        <a:ln>
          <a:noFill/>
        </a:ln>
      </dgm:spPr>
      <dgm:t>
        <a:bodyPr/>
        <a:lstStyle/>
        <a:p>
          <a:r>
            <a:rPr lang="en-US" sz="3200" dirty="0">
              <a:solidFill>
                <a:schemeClr val="tx1"/>
              </a:solidFill>
            </a:rPr>
            <a:t>Evaluation</a:t>
          </a:r>
          <a:endParaRPr lang="en-US" sz="3800" dirty="0">
            <a:solidFill>
              <a:schemeClr val="tx1"/>
            </a:solidFill>
          </a:endParaRPr>
        </a:p>
      </dgm:t>
    </dgm:pt>
    <dgm:pt modelId="{657EF522-5BB5-4828-8FDB-105D4E46CF44}" type="parTrans" cxnId="{BD63DA2E-D29C-4FAA-9097-EA0ECA9C652F}">
      <dgm:prSet/>
      <dgm:spPr>
        <a:solidFill>
          <a:srgbClr val="C7D4CB"/>
        </a:solidFill>
      </dgm:spPr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AA096C45-0062-4034-B8B9-8128980CDA37}" type="sibTrans" cxnId="{BD63DA2E-D29C-4FAA-9097-EA0ECA9C652F}">
      <dgm:prSet/>
      <dgm:spPr/>
      <dgm:t>
        <a:bodyPr/>
        <a:lstStyle/>
        <a:p>
          <a:endParaRPr lang="en-US"/>
        </a:p>
      </dgm:t>
    </dgm:pt>
    <dgm:pt modelId="{CAD37BF6-372D-47C7-8B11-0CCC3EEA1DCC}" type="pres">
      <dgm:prSet presAssocID="{2C3CD66E-FE56-4DAD-A92B-4C6B78F6E8BB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80AE341-AE32-4D14-8ED4-C3152201E407}" type="pres">
      <dgm:prSet presAssocID="{B743ED07-B68B-4D83-901B-D748BF850970}" presName="centerShape" presStyleLbl="node0" presStyleIdx="0" presStyleCnt="1" custScaleX="128165" custLinFactNeighborY="240"/>
      <dgm:spPr/>
    </dgm:pt>
    <dgm:pt modelId="{C9ECE4A2-4DB4-42D3-81B6-F7FB63D81F80}" type="pres">
      <dgm:prSet presAssocID="{5F7538E8-1241-4509-9B0A-75CDCC5F82A7}" presName="parTrans" presStyleLbl="bgSibTrans2D1" presStyleIdx="0" presStyleCnt="2"/>
      <dgm:spPr/>
    </dgm:pt>
    <dgm:pt modelId="{FCBBE624-7115-4BDC-8937-6057BDCC1E14}" type="pres">
      <dgm:prSet presAssocID="{BC610F94-98E8-4F00-8AC6-730090A490A7}" presName="node" presStyleLbl="node1" presStyleIdx="0" presStyleCnt="2" custRadScaleRad="101354" custRadScaleInc="-881">
        <dgm:presLayoutVars>
          <dgm:bulletEnabled val="1"/>
        </dgm:presLayoutVars>
      </dgm:prSet>
      <dgm:spPr/>
    </dgm:pt>
    <dgm:pt modelId="{981D61ED-3E19-49A2-94FF-3F26495F5D2D}" type="pres">
      <dgm:prSet presAssocID="{657EF522-5BB5-4828-8FDB-105D4E46CF44}" presName="parTrans" presStyleLbl="bgSibTrans2D1" presStyleIdx="1" presStyleCnt="2"/>
      <dgm:spPr/>
    </dgm:pt>
    <dgm:pt modelId="{7B1E9866-9070-4C00-B222-A517C628DF19}" type="pres">
      <dgm:prSet presAssocID="{EA437005-87F2-426C-83A5-3BB9CEB165EE}" presName="node" presStyleLbl="node1" presStyleIdx="1" presStyleCnt="2" custRadScaleRad="101748" custRadScaleInc="1001">
        <dgm:presLayoutVars>
          <dgm:bulletEnabled val="1"/>
        </dgm:presLayoutVars>
      </dgm:prSet>
      <dgm:spPr/>
    </dgm:pt>
  </dgm:ptLst>
  <dgm:cxnLst>
    <dgm:cxn modelId="{15A43828-EB6D-F845-B091-3ABA449BDA51}" type="presOf" srcId="{BC610F94-98E8-4F00-8AC6-730090A490A7}" destId="{FCBBE624-7115-4BDC-8937-6057BDCC1E14}" srcOrd="0" destOrd="0" presId="urn:microsoft.com/office/officeart/2005/8/layout/radial4"/>
    <dgm:cxn modelId="{BD63DA2E-D29C-4FAA-9097-EA0ECA9C652F}" srcId="{B743ED07-B68B-4D83-901B-D748BF850970}" destId="{EA437005-87F2-426C-83A5-3BB9CEB165EE}" srcOrd="1" destOrd="0" parTransId="{657EF522-5BB5-4828-8FDB-105D4E46CF44}" sibTransId="{AA096C45-0062-4034-B8B9-8128980CDA37}"/>
    <dgm:cxn modelId="{8FD20F6D-AEF0-C140-9044-32C275D7FBB6}" type="presOf" srcId="{657EF522-5BB5-4828-8FDB-105D4E46CF44}" destId="{981D61ED-3E19-49A2-94FF-3F26495F5D2D}" srcOrd="0" destOrd="0" presId="urn:microsoft.com/office/officeart/2005/8/layout/radial4"/>
    <dgm:cxn modelId="{0BADAE53-D162-8940-A305-8C5613894D2B}" type="presOf" srcId="{5F7538E8-1241-4509-9B0A-75CDCC5F82A7}" destId="{C9ECE4A2-4DB4-42D3-81B6-F7FB63D81F80}" srcOrd="0" destOrd="0" presId="urn:microsoft.com/office/officeart/2005/8/layout/radial4"/>
    <dgm:cxn modelId="{6981C974-78E7-4B80-BB1B-9C638F2126BA}" srcId="{B743ED07-B68B-4D83-901B-D748BF850970}" destId="{BC610F94-98E8-4F00-8AC6-730090A490A7}" srcOrd="0" destOrd="0" parTransId="{5F7538E8-1241-4509-9B0A-75CDCC5F82A7}" sibTransId="{E0F5CE29-E492-422F-A0B0-0FD3D02CC4B5}"/>
    <dgm:cxn modelId="{3221EC99-D452-E143-9E26-FC98F662CA1B}" type="presOf" srcId="{B743ED07-B68B-4D83-901B-D748BF850970}" destId="{A80AE341-AE32-4D14-8ED4-C3152201E407}" srcOrd="0" destOrd="0" presId="urn:microsoft.com/office/officeart/2005/8/layout/radial4"/>
    <dgm:cxn modelId="{3F1E0BAC-BD44-44ED-A26B-C1EC3B2A2FC9}" srcId="{2C3CD66E-FE56-4DAD-A92B-4C6B78F6E8BB}" destId="{B743ED07-B68B-4D83-901B-D748BF850970}" srcOrd="0" destOrd="0" parTransId="{8A2479C2-7B4D-4D92-BE89-9F6471D6C0FE}" sibTransId="{3D673CC9-10C7-46C0-ADAE-AAE7B21FFB1B}"/>
    <dgm:cxn modelId="{D0A81EC1-BA19-1D4E-A9EB-849C1DECAEDD}" type="presOf" srcId="{EA437005-87F2-426C-83A5-3BB9CEB165EE}" destId="{7B1E9866-9070-4C00-B222-A517C628DF19}" srcOrd="0" destOrd="0" presId="urn:microsoft.com/office/officeart/2005/8/layout/radial4"/>
    <dgm:cxn modelId="{C48632E8-8D63-4847-B157-4E8B49C577D5}" type="presOf" srcId="{2C3CD66E-FE56-4DAD-A92B-4C6B78F6E8BB}" destId="{CAD37BF6-372D-47C7-8B11-0CCC3EEA1DCC}" srcOrd="0" destOrd="0" presId="urn:microsoft.com/office/officeart/2005/8/layout/radial4"/>
    <dgm:cxn modelId="{ADB2B5CD-6D30-C548-9BAF-A7512B9274CA}" type="presParOf" srcId="{CAD37BF6-372D-47C7-8B11-0CCC3EEA1DCC}" destId="{A80AE341-AE32-4D14-8ED4-C3152201E407}" srcOrd="0" destOrd="0" presId="urn:microsoft.com/office/officeart/2005/8/layout/radial4"/>
    <dgm:cxn modelId="{0A83C851-7025-0640-A094-C66E5C3A38BA}" type="presParOf" srcId="{CAD37BF6-372D-47C7-8B11-0CCC3EEA1DCC}" destId="{C9ECE4A2-4DB4-42D3-81B6-F7FB63D81F80}" srcOrd="1" destOrd="0" presId="urn:microsoft.com/office/officeart/2005/8/layout/radial4"/>
    <dgm:cxn modelId="{28B13553-760A-FD42-B836-F53335BBA2A4}" type="presParOf" srcId="{CAD37BF6-372D-47C7-8B11-0CCC3EEA1DCC}" destId="{FCBBE624-7115-4BDC-8937-6057BDCC1E14}" srcOrd="2" destOrd="0" presId="urn:microsoft.com/office/officeart/2005/8/layout/radial4"/>
    <dgm:cxn modelId="{12D65477-726B-6E42-B151-CB342C67F8A2}" type="presParOf" srcId="{CAD37BF6-372D-47C7-8B11-0CCC3EEA1DCC}" destId="{981D61ED-3E19-49A2-94FF-3F26495F5D2D}" srcOrd="3" destOrd="0" presId="urn:microsoft.com/office/officeart/2005/8/layout/radial4"/>
    <dgm:cxn modelId="{BAB2E98E-38A3-6C41-9D8A-1B79F8127F6A}" type="presParOf" srcId="{CAD37BF6-372D-47C7-8B11-0CCC3EEA1DCC}" destId="{7B1E9866-9070-4C00-B222-A517C628DF19}" srcOrd="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0AE341-AE32-4D14-8ED4-C3152201E407}">
      <dsp:nvSpPr>
        <dsp:cNvPr id="0" name=""/>
        <dsp:cNvSpPr/>
      </dsp:nvSpPr>
      <dsp:spPr>
        <a:xfrm>
          <a:off x="2633742" y="1637404"/>
          <a:ext cx="3164310" cy="246893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1" kern="1200" dirty="0">
              <a:solidFill>
                <a:schemeClr val="tx1"/>
              </a:solidFill>
            </a:rPr>
            <a:t>Annotated Bibliography</a:t>
          </a:r>
        </a:p>
      </dsp:txBody>
      <dsp:txXfrm>
        <a:off x="3097144" y="1998971"/>
        <a:ext cx="2237506" cy="1745801"/>
      </dsp:txXfrm>
    </dsp:sp>
    <dsp:sp modelId="{C9ECE4A2-4DB4-42D3-81B6-F7FB63D81F80}">
      <dsp:nvSpPr>
        <dsp:cNvPr id="0" name=""/>
        <dsp:cNvSpPr/>
      </dsp:nvSpPr>
      <dsp:spPr>
        <a:xfrm rot="12853402">
          <a:off x="1232242" y="1124072"/>
          <a:ext cx="1862678" cy="703646"/>
        </a:xfrm>
        <a:prstGeom prst="leftArrow">
          <a:avLst>
            <a:gd name="adj1" fmla="val 60000"/>
            <a:gd name="adj2" fmla="val 50000"/>
          </a:avLst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BBE624-7115-4BDC-8937-6057BDCC1E14}">
      <dsp:nvSpPr>
        <dsp:cNvPr id="0" name=""/>
        <dsp:cNvSpPr/>
      </dsp:nvSpPr>
      <dsp:spPr>
        <a:xfrm>
          <a:off x="220758" y="13895"/>
          <a:ext cx="2345488" cy="1876390"/>
        </a:xfrm>
        <a:prstGeom prst="roundRect">
          <a:avLst>
            <a:gd name="adj" fmla="val 10000"/>
          </a:avLst>
        </a:prstGeom>
        <a:solidFill>
          <a:srgbClr val="C7D4CB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0" kern="1200" dirty="0">
              <a:solidFill>
                <a:schemeClr val="tx1"/>
              </a:solidFill>
            </a:rPr>
            <a:t>Description</a:t>
          </a:r>
          <a:endParaRPr lang="en-US" sz="2500" b="0" kern="1200" dirty="0">
            <a:solidFill>
              <a:schemeClr val="tx1"/>
            </a:solidFill>
          </a:endParaRPr>
        </a:p>
      </dsp:txBody>
      <dsp:txXfrm>
        <a:off x="275716" y="68853"/>
        <a:ext cx="2235572" cy="1766474"/>
      </dsp:txXfrm>
    </dsp:sp>
    <dsp:sp modelId="{981D61ED-3E19-49A2-94FF-3F26495F5D2D}">
      <dsp:nvSpPr>
        <dsp:cNvPr id="0" name=""/>
        <dsp:cNvSpPr/>
      </dsp:nvSpPr>
      <dsp:spPr>
        <a:xfrm rot="19553080">
          <a:off x="5339612" y="1123841"/>
          <a:ext cx="1874575" cy="703646"/>
        </a:xfrm>
        <a:prstGeom prst="leftArrow">
          <a:avLst>
            <a:gd name="adj1" fmla="val 60000"/>
            <a:gd name="adj2" fmla="val 50000"/>
          </a:avLst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1E9866-9070-4C00-B222-A517C628DF19}">
      <dsp:nvSpPr>
        <dsp:cNvPr id="0" name=""/>
        <dsp:cNvSpPr/>
      </dsp:nvSpPr>
      <dsp:spPr>
        <a:xfrm>
          <a:off x="5880146" y="11781"/>
          <a:ext cx="2345488" cy="1876390"/>
        </a:xfrm>
        <a:prstGeom prst="roundRect">
          <a:avLst>
            <a:gd name="adj" fmla="val 10000"/>
          </a:avLst>
        </a:prstGeom>
        <a:solidFill>
          <a:srgbClr val="C7D4CB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solidFill>
                <a:schemeClr val="tx1"/>
              </a:solidFill>
            </a:rPr>
            <a:t>Evaluation</a:t>
          </a:r>
          <a:endParaRPr lang="en-US" sz="3800" kern="1200" dirty="0">
            <a:solidFill>
              <a:schemeClr val="tx1"/>
            </a:solidFill>
          </a:endParaRPr>
        </a:p>
      </dsp:txBody>
      <dsp:txXfrm>
        <a:off x="5935104" y="66739"/>
        <a:ext cx="2235572" cy="17664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0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The Annotated Bibliography</a:t>
            </a:r>
            <a:endParaRPr lang="en-US" sz="5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/>
              <a:t>The basics of an annotated bibliography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/>
              <a:t>Strategies for crafting a strong annotation</a:t>
            </a:r>
          </a:p>
        </p:txBody>
      </p:sp>
    </p:spTree>
    <p:extLst>
      <p:ext uri="{BB962C8B-B14F-4D97-AF65-F5344CB8AC3E}">
        <p14:creationId xmlns:p14="http://schemas.microsoft.com/office/powerpoint/2010/main" val="418905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What Annotated Bibliographies Do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/>
          <p:cNvGrpSpPr/>
          <p:nvPr/>
        </p:nvGrpSpPr>
        <p:grpSpPr>
          <a:xfrm>
            <a:off x="2066922" y="2828358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Help you consider the depth and quality of your sources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57903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Highlight your sources’ validity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08944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The Basics of an Annotated Bibliography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37391079"/>
              </p:ext>
            </p:extLst>
          </p:nvPr>
        </p:nvGraphicFramePr>
        <p:xfrm>
          <a:off x="1879017" y="1451589"/>
          <a:ext cx="8431796" cy="41063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843882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338446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Review the Source Material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2EFA08E-19A5-4577-8BD5-68E47A190099}"/>
              </a:ext>
            </a:extLst>
          </p:cNvPr>
          <p:cNvGrpSpPr>
            <a:grpSpLocks noChangeAspect="1"/>
          </p:cNvGrpSpPr>
          <p:nvPr/>
        </p:nvGrpSpPr>
        <p:grpSpPr>
          <a:xfrm>
            <a:off x="6753071" y="1928479"/>
            <a:ext cx="2687320" cy="2103120"/>
            <a:chOff x="5914363" y="1747690"/>
            <a:chExt cx="2080340" cy="1617913"/>
          </a:xfrm>
          <a:solidFill>
            <a:srgbClr val="C7D4CB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8B6C5FA-00F3-4F45-9D62-B3281E6F4AFC}"/>
                </a:ext>
              </a:extLst>
            </p:cNvPr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64C042F0-4DEC-44E5-8837-1C007B657172}"/>
                </a:ext>
              </a:extLst>
            </p:cNvPr>
            <p:cNvSpPr txBox="1"/>
            <p:nvPr/>
          </p:nvSpPr>
          <p:spPr>
            <a:xfrm>
              <a:off x="6122275" y="1801005"/>
              <a:ext cx="1664514" cy="151128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rgbClr val="000000"/>
                  </a:solidFill>
                </a:rPr>
                <a:t>Most valuable for research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3A1749C-6B64-427E-8596-52F497765472}"/>
              </a:ext>
            </a:extLst>
          </p:cNvPr>
          <p:cNvGrpSpPr>
            <a:grpSpLocks noChangeAspect="1"/>
          </p:cNvGrpSpPr>
          <p:nvPr/>
        </p:nvGrpSpPr>
        <p:grpSpPr>
          <a:xfrm>
            <a:off x="2772215" y="1928479"/>
            <a:ext cx="2687320" cy="2103120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A39BB9F-1509-4A00-9B6A-B910489D6AAE}"/>
                </a:ext>
              </a:extLst>
            </p:cNvPr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41CD7264-6AE2-4946-B187-5EE9C7A74149}"/>
                </a:ext>
              </a:extLst>
            </p:cNvPr>
            <p:cNvSpPr txBox="1"/>
            <p:nvPr/>
          </p:nvSpPr>
          <p:spPr>
            <a:xfrm>
              <a:off x="3591788" y="2049613"/>
              <a:ext cx="1960418" cy="101406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rgbClr val="000000"/>
                  </a:solidFill>
                </a:rPr>
                <a:t>High level of credibility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219756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338446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Describe the Content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119A46FF-637C-4A77-BE15-AD105FE0B125}"/>
              </a:ext>
            </a:extLst>
          </p:cNvPr>
          <p:cNvGrpSpPr>
            <a:grpSpLocks noChangeAspect="1"/>
          </p:cNvGrpSpPr>
          <p:nvPr/>
        </p:nvGrpSpPr>
        <p:grpSpPr>
          <a:xfrm>
            <a:off x="1523998" y="1878891"/>
            <a:ext cx="2687320" cy="2103120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129041D-1B3A-4644-AE38-C8D82019E0B6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57D08D5C-FC42-4954-828D-20F48EEC5EE8}"/>
                </a:ext>
              </a:extLst>
            </p:cNvPr>
            <p:cNvSpPr txBox="1"/>
            <p:nvPr/>
          </p:nvSpPr>
          <p:spPr>
            <a:xfrm>
              <a:off x="1357203" y="2023912"/>
              <a:ext cx="1664514" cy="106546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lvl="0" algn="ctr"/>
              <a:r>
                <a:rPr lang="en-US" sz="2800" dirty="0"/>
                <a:t>What is the source's purpose?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2EFA08E-19A5-4577-8BD5-68E47A190099}"/>
              </a:ext>
            </a:extLst>
          </p:cNvPr>
          <p:cNvGrpSpPr>
            <a:grpSpLocks noChangeAspect="1"/>
          </p:cNvGrpSpPr>
          <p:nvPr/>
        </p:nvGrpSpPr>
        <p:grpSpPr>
          <a:xfrm>
            <a:off x="7980682" y="1878891"/>
            <a:ext cx="2687320" cy="2103120"/>
            <a:chOff x="5914363" y="1747690"/>
            <a:chExt cx="2080340" cy="1617913"/>
          </a:xfrm>
          <a:solidFill>
            <a:srgbClr val="CCA49C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8B6C5FA-00F3-4F45-9D62-B3281E6F4AFC}"/>
                </a:ext>
              </a:extLst>
            </p:cNvPr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solidFill>
              <a:srgbClr val="C7D4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64C042F0-4DEC-44E5-8837-1C007B657172}"/>
                </a:ext>
              </a:extLst>
            </p:cNvPr>
            <p:cNvSpPr txBox="1"/>
            <p:nvPr/>
          </p:nvSpPr>
          <p:spPr>
            <a:xfrm>
              <a:off x="6122275" y="2023913"/>
              <a:ext cx="1664514" cy="1065465"/>
            </a:xfrm>
            <a:prstGeom prst="rect">
              <a:avLst/>
            </a:prstGeom>
            <a:solidFill>
              <a:srgbClr val="C7D4CB"/>
            </a:solidFill>
          </p:spPr>
          <p:txBody>
            <a:bodyPr wrap="square" rtlCol="0" anchor="ctr">
              <a:spAutoFit/>
            </a:bodyPr>
            <a:lstStyle/>
            <a:p>
              <a:pPr lvl="0" algn="ctr"/>
              <a:r>
                <a:rPr lang="en-US" sz="2800" dirty="0"/>
                <a:t>What is/are the source's theme(s)?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3A1749C-6B64-427E-8596-52F497765472}"/>
              </a:ext>
            </a:extLst>
          </p:cNvPr>
          <p:cNvGrpSpPr>
            <a:grpSpLocks noChangeAspect="1"/>
          </p:cNvGrpSpPr>
          <p:nvPr/>
        </p:nvGrpSpPr>
        <p:grpSpPr>
          <a:xfrm>
            <a:off x="4752340" y="1878891"/>
            <a:ext cx="2687320" cy="2103120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A39BB9F-1509-4A00-9B6A-B910489D6AAE}"/>
                </a:ext>
              </a:extLst>
            </p:cNvPr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41CD7264-6AE2-4946-B187-5EE9C7A74149}"/>
                </a:ext>
              </a:extLst>
            </p:cNvPr>
            <p:cNvSpPr txBox="1"/>
            <p:nvPr/>
          </p:nvSpPr>
          <p:spPr>
            <a:xfrm>
              <a:off x="3591788" y="2023913"/>
              <a:ext cx="1960418" cy="106546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lvl="0" algn="ctr"/>
              <a:r>
                <a:rPr lang="en-US" sz="2800" dirty="0"/>
                <a:t>What is the source's main argument?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219756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Evaluate the Content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909395"/>
              <a:ext cx="7807571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Why is the source credible?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472264"/>
            <a:ext cx="8058154" cy="806935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4" y="1909395"/>
              <a:ext cx="7807571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How does the source support my research?</a:t>
              </a:r>
              <a:endParaRPr lang="en-US" sz="3200" dirty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61170"/>
            <a:ext cx="8058154" cy="806935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4" y="1912317"/>
              <a:ext cx="7807571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Why is this source better than others?</a:t>
              </a:r>
              <a:endParaRPr lang="en-US" sz="3200" dirty="0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4250116"/>
            <a:ext cx="8058154" cy="806935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4" y="1909395"/>
              <a:ext cx="7807571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Is the source's argument effective?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779332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theme/theme1.xml><?xml version="1.0" encoding="utf-8"?>
<a:theme xmlns:a="http://schemas.openxmlformats.org/drawingml/2006/main" name="Hawkes Powerpoint 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Hawkes Powerpoint Template.potx</Template>
  <TotalTime>120</TotalTime>
  <Words>131</Words>
  <Application>Microsoft Office PowerPoint</Application>
  <PresentationFormat>Widescreen</PresentationFormat>
  <Paragraphs>31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Century Gothic</vt:lpstr>
      <vt:lpstr>Hawkes Powerpoint Template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Kenneth Hanson</cp:lastModifiedBy>
  <cp:revision>15</cp:revision>
  <dcterms:created xsi:type="dcterms:W3CDTF">2017-06-16T13:06:21Z</dcterms:created>
  <dcterms:modified xsi:type="dcterms:W3CDTF">2021-11-23T21:49:19Z</dcterms:modified>
</cp:coreProperties>
</file>