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9" r:id="rId3"/>
    <p:sldId id="374" r:id="rId4"/>
    <p:sldId id="375" r:id="rId5"/>
    <p:sldId id="308" r:id="rId6"/>
    <p:sldId id="309" r:id="rId7"/>
    <p:sldId id="315" r:id="rId8"/>
    <p:sldId id="310" r:id="rId9"/>
    <p:sldId id="317" r:id="rId10"/>
    <p:sldId id="311" r:id="rId11"/>
    <p:sldId id="318" r:id="rId12"/>
    <p:sldId id="312" r:id="rId13"/>
    <p:sldId id="319" r:id="rId14"/>
    <p:sldId id="313" r:id="rId15"/>
    <p:sldId id="320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Edahl" initials="CE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627981"/>
    <a:srgbClr val="F2E2D2"/>
    <a:srgbClr val="CCA49C"/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38" autoAdjust="0"/>
    <p:restoredTop sz="94660" autoAdjust="0"/>
  </p:normalViewPr>
  <p:slideViewPr>
    <p:cSldViewPr snapToGrid="0">
      <p:cViewPr varScale="1">
        <p:scale>
          <a:sx n="89" d="100"/>
          <a:sy n="89" d="100"/>
        </p:scale>
        <p:origin x="90" y="3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23962" y="2709618"/>
            <a:ext cx="97440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across the Disciplines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8" y="4251135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1" y="320480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8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56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Engineering: Tasks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>
            <a:cxnSpLocks noChangeAspect="1"/>
          </p:cNvCxnSpPr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9F719E85-359E-48F2-A4B4-5779BC3869D3}"/>
              </a:ext>
            </a:extLst>
          </p:cNvPr>
          <p:cNvSpPr>
            <a:spLocks/>
          </p:cNvSpPr>
          <p:nvPr/>
        </p:nvSpPr>
        <p:spPr>
          <a:xfrm>
            <a:off x="2608388" y="1772703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Calibri" panose="020F0502020204030204"/>
              </a:rPr>
              <a:t>Technical Reports</a:t>
            </a: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1F0A4B7E-3B09-4FB9-9308-8644089710EC}"/>
              </a:ext>
            </a:extLst>
          </p:cNvPr>
          <p:cNvSpPr>
            <a:spLocks noChangeAspect="1"/>
          </p:cNvSpPr>
          <p:nvPr/>
        </p:nvSpPr>
        <p:spPr>
          <a:xfrm flipH="1">
            <a:off x="5839619" y="1786187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Analyze and describe a problem; prescribe a solution</a:t>
            </a:r>
          </a:p>
        </p:txBody>
      </p:sp>
      <p:sp>
        <p:nvSpPr>
          <p:cNvPr id="19" name="Pentagon 16">
            <a:extLst>
              <a:ext uri="{FF2B5EF4-FFF2-40B4-BE49-F238E27FC236}">
                <a16:creationId xmlns:a16="http://schemas.microsoft.com/office/drawing/2014/main" id="{F0188875-4D64-416F-BFF4-638544937AF8}"/>
              </a:ext>
            </a:extLst>
          </p:cNvPr>
          <p:cNvSpPr>
            <a:spLocks/>
          </p:cNvSpPr>
          <p:nvPr/>
        </p:nvSpPr>
        <p:spPr>
          <a:xfrm>
            <a:off x="2608388" y="2653978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Calibri" panose="020F0502020204030204"/>
              </a:rPr>
              <a:t>Article Critique</a:t>
            </a:r>
          </a:p>
        </p:txBody>
      </p:sp>
      <p:sp>
        <p:nvSpPr>
          <p:cNvPr id="20" name="Pentagon 17">
            <a:extLst>
              <a:ext uri="{FF2B5EF4-FFF2-40B4-BE49-F238E27FC236}">
                <a16:creationId xmlns:a16="http://schemas.microsoft.com/office/drawing/2014/main" id="{CAE4E531-DAF9-4C59-ACE2-B2FE3F123286}"/>
              </a:ext>
            </a:extLst>
          </p:cNvPr>
          <p:cNvSpPr>
            <a:spLocks noChangeAspect="1"/>
          </p:cNvSpPr>
          <p:nvPr/>
        </p:nvSpPr>
        <p:spPr>
          <a:xfrm flipH="1">
            <a:off x="5839619" y="2667462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Critically analyze and evaluate a design while writing with sources</a:t>
            </a:r>
          </a:p>
        </p:txBody>
      </p:sp>
      <p:sp>
        <p:nvSpPr>
          <p:cNvPr id="23" name="Pentagon 16">
            <a:extLst>
              <a:ext uri="{FF2B5EF4-FFF2-40B4-BE49-F238E27FC236}">
                <a16:creationId xmlns:a16="http://schemas.microsoft.com/office/drawing/2014/main" id="{E21310AE-65C0-40C0-B038-54308ADEC5E5}"/>
              </a:ext>
            </a:extLst>
          </p:cNvPr>
          <p:cNvSpPr>
            <a:spLocks/>
          </p:cNvSpPr>
          <p:nvPr/>
        </p:nvSpPr>
        <p:spPr>
          <a:xfrm>
            <a:off x="2608388" y="3529043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Calibri" panose="020F0502020204030204"/>
              </a:rPr>
              <a:t>Process Manual</a:t>
            </a:r>
          </a:p>
        </p:txBody>
      </p:sp>
      <p:sp>
        <p:nvSpPr>
          <p:cNvPr id="24" name="Pentagon 17">
            <a:extLst>
              <a:ext uri="{FF2B5EF4-FFF2-40B4-BE49-F238E27FC236}">
                <a16:creationId xmlns:a16="http://schemas.microsoft.com/office/drawing/2014/main" id="{371C1F07-9D1D-41D0-9218-BC02AB90AFBE}"/>
              </a:ext>
            </a:extLst>
          </p:cNvPr>
          <p:cNvSpPr>
            <a:spLocks noChangeAspect="1"/>
          </p:cNvSpPr>
          <p:nvPr/>
        </p:nvSpPr>
        <p:spPr>
          <a:xfrm flipH="1">
            <a:off x="5839619" y="3542527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Describe procedures or other how-to sequences</a:t>
            </a:r>
          </a:p>
        </p:txBody>
      </p:sp>
      <p:sp>
        <p:nvSpPr>
          <p:cNvPr id="25" name="Pentagon 16">
            <a:extLst>
              <a:ext uri="{FF2B5EF4-FFF2-40B4-BE49-F238E27FC236}">
                <a16:creationId xmlns:a16="http://schemas.microsoft.com/office/drawing/2014/main" id="{83A55B2A-AA41-46BC-9E14-D911F30A3FB5}"/>
              </a:ext>
            </a:extLst>
          </p:cNvPr>
          <p:cNvSpPr>
            <a:spLocks/>
          </p:cNvSpPr>
          <p:nvPr/>
        </p:nvSpPr>
        <p:spPr>
          <a:xfrm>
            <a:off x="2608767" y="4399479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Calibri" panose="020F0502020204030204"/>
              </a:rPr>
              <a:t>Journal Article</a:t>
            </a:r>
          </a:p>
        </p:txBody>
      </p:sp>
      <p:sp>
        <p:nvSpPr>
          <p:cNvPr id="27" name="Pentagon 17">
            <a:extLst>
              <a:ext uri="{FF2B5EF4-FFF2-40B4-BE49-F238E27FC236}">
                <a16:creationId xmlns:a16="http://schemas.microsoft.com/office/drawing/2014/main" id="{2A531600-0D31-496A-B3EB-B2FF90897071}"/>
              </a:ext>
            </a:extLst>
          </p:cNvPr>
          <p:cNvSpPr>
            <a:spLocks noChangeAspect="1"/>
          </p:cNvSpPr>
          <p:nvPr/>
        </p:nvSpPr>
        <p:spPr>
          <a:xfrm flipH="1">
            <a:off x="5839998" y="4412963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Present findings, including analysis, procedures, and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4248303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Psychology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58F3E76-D6AB-4422-90C2-DF395BAFC9EB}"/>
              </a:ext>
            </a:extLst>
          </p:cNvPr>
          <p:cNvGrpSpPr/>
          <p:nvPr/>
        </p:nvGrpSpPr>
        <p:grpSpPr>
          <a:xfrm>
            <a:off x="3561843" y="4046669"/>
            <a:ext cx="5443662" cy="693936"/>
            <a:chOff x="1906953" y="1849761"/>
            <a:chExt cx="5443662" cy="1025383"/>
          </a:xfrm>
          <a:solidFill>
            <a:srgbClr val="627981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7D4D654-6556-4A33-8B97-5EB8C812F043}"/>
                </a:ext>
              </a:extLst>
            </p:cNvPr>
            <p:cNvSpPr/>
            <p:nvPr/>
          </p:nvSpPr>
          <p:spPr>
            <a:xfrm>
              <a:off x="1906953" y="1849761"/>
              <a:ext cx="5443662" cy="102538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C682C53-9067-497E-92ED-74537F6DC53C}"/>
                </a:ext>
              </a:extLst>
            </p:cNvPr>
            <p:cNvSpPr txBox="1"/>
            <p:nvPr/>
          </p:nvSpPr>
          <p:spPr>
            <a:xfrm>
              <a:off x="1991593" y="1905461"/>
              <a:ext cx="5274381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Use correct grammar, spelling, and punctuation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700D946-7181-4220-AA1C-01896EBAC6FE}"/>
              </a:ext>
            </a:extLst>
          </p:cNvPr>
          <p:cNvGrpSpPr/>
          <p:nvPr/>
        </p:nvGrpSpPr>
        <p:grpSpPr>
          <a:xfrm>
            <a:off x="6344312" y="1358941"/>
            <a:ext cx="544366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905AC34-F6D9-4043-96D9-94E501934AE5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12FC4B8-DA60-4E29-8044-C1D1C12442A5}"/>
                </a:ext>
              </a:extLst>
            </p:cNvPr>
            <p:cNvSpPr txBox="1"/>
            <p:nvPr/>
          </p:nvSpPr>
          <p:spPr>
            <a:xfrm>
              <a:off x="1990361" y="2701684"/>
              <a:ext cx="5274381" cy="52835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Support arguments with scientific sources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067A91C-322F-43D2-9EA9-4406C4BABEA1}"/>
              </a:ext>
            </a:extLst>
          </p:cNvPr>
          <p:cNvGrpSpPr/>
          <p:nvPr/>
        </p:nvGrpSpPr>
        <p:grpSpPr>
          <a:xfrm>
            <a:off x="584387" y="2196700"/>
            <a:ext cx="5443662" cy="843189"/>
            <a:chOff x="1906953" y="3449317"/>
            <a:chExt cx="5443662" cy="843189"/>
          </a:xfrm>
          <a:solidFill>
            <a:srgbClr val="627981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4BB1446-0751-4679-A770-562BD5DDB9FB}"/>
                </a:ext>
              </a:extLst>
            </p:cNvPr>
            <p:cNvSpPr/>
            <p:nvPr/>
          </p:nvSpPr>
          <p:spPr>
            <a:xfrm>
              <a:off x="1906953" y="3449317"/>
              <a:ext cx="5443662" cy="84318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6EAEA11-1C32-485D-843B-E3BC6EB61871}"/>
                </a:ext>
              </a:extLst>
            </p:cNvPr>
            <p:cNvSpPr txBox="1"/>
            <p:nvPr/>
          </p:nvSpPr>
          <p:spPr>
            <a:xfrm>
              <a:off x="1991593" y="3491700"/>
              <a:ext cx="527438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Interpret and utilize evidence from experimental research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F80B574-A015-41D3-97FC-FC1BC8C52284}"/>
              </a:ext>
            </a:extLst>
          </p:cNvPr>
          <p:cNvGrpSpPr/>
          <p:nvPr/>
        </p:nvGrpSpPr>
        <p:grpSpPr>
          <a:xfrm>
            <a:off x="6344313" y="2206086"/>
            <a:ext cx="5443662" cy="833803"/>
            <a:chOff x="1966602" y="4292395"/>
            <a:chExt cx="5443662" cy="693935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9C2A63B-10BD-4CC9-9499-A3EB711DD1B0}"/>
                </a:ext>
              </a:extLst>
            </p:cNvPr>
            <p:cNvSpPr/>
            <p:nvPr/>
          </p:nvSpPr>
          <p:spPr>
            <a:xfrm>
              <a:off x="1966602" y="4292395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0757EB1-CB75-4257-8785-0E8068BDDE4F}"/>
                </a:ext>
              </a:extLst>
            </p:cNvPr>
            <p:cNvSpPr txBox="1"/>
            <p:nvPr/>
          </p:nvSpPr>
          <p:spPr>
            <a:xfrm>
              <a:off x="2051242" y="4433696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Present ideas and arguments concisely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2F22584-41EE-4C32-A7D0-0B3C8739D640}"/>
              </a:ext>
            </a:extLst>
          </p:cNvPr>
          <p:cNvGrpSpPr/>
          <p:nvPr/>
        </p:nvGrpSpPr>
        <p:grpSpPr>
          <a:xfrm>
            <a:off x="584387" y="3196312"/>
            <a:ext cx="5443662" cy="693935"/>
            <a:chOff x="1906953" y="5090779"/>
            <a:chExt cx="5443662" cy="693935"/>
          </a:xfrm>
          <a:solidFill>
            <a:srgbClr val="627981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69D72F3-62A4-42E0-B44F-B43479062302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49F6CBB-20EE-4C2C-A427-24408785DEA0}"/>
                </a:ext>
              </a:extLst>
            </p:cNvPr>
            <p:cNvSpPr txBox="1"/>
            <p:nvPr/>
          </p:nvSpPr>
          <p:spPr>
            <a:xfrm>
              <a:off x="1991593" y="5148201"/>
              <a:ext cx="5274381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Cite all sources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87FE30A-F509-4570-BF9C-E7ECB19D544F}"/>
              </a:ext>
            </a:extLst>
          </p:cNvPr>
          <p:cNvGrpSpPr/>
          <p:nvPr/>
        </p:nvGrpSpPr>
        <p:grpSpPr>
          <a:xfrm>
            <a:off x="6344313" y="3196312"/>
            <a:ext cx="5443662" cy="693934"/>
            <a:chOff x="1877311" y="1857576"/>
            <a:chExt cx="5443662" cy="693935"/>
          </a:xfrm>
          <a:solidFill>
            <a:srgbClr val="627981"/>
          </a:solidFill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E203A98-FC34-4666-9C4A-B564011A22F8}"/>
                </a:ext>
              </a:extLst>
            </p:cNvPr>
            <p:cNvSpPr/>
            <p:nvPr/>
          </p:nvSpPr>
          <p:spPr>
            <a:xfrm>
              <a:off x="1877311" y="1857576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F556FBE-F164-48CA-98A1-2075E809B203}"/>
                </a:ext>
              </a:extLst>
            </p:cNvPr>
            <p:cNvSpPr txBox="1"/>
            <p:nvPr/>
          </p:nvSpPr>
          <p:spPr>
            <a:xfrm>
              <a:off x="1964647" y="1890103"/>
              <a:ext cx="4978430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Write clearly and use strong organization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3C36C7C-124C-4AA8-A66E-4EC3EDF21B56}"/>
              </a:ext>
            </a:extLst>
          </p:cNvPr>
          <p:cNvGrpSpPr/>
          <p:nvPr/>
        </p:nvGrpSpPr>
        <p:grpSpPr>
          <a:xfrm>
            <a:off x="584387" y="1358940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63CA83E1-C5E6-40AE-AB27-6C2CE315B5C1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47DD272F-5B1C-4076-9329-A1FF48212379}"/>
                </a:ext>
              </a:extLst>
            </p:cNvPr>
            <p:cNvSpPr txBox="1"/>
            <p:nvPr/>
          </p:nvSpPr>
          <p:spPr>
            <a:xfrm>
              <a:off x="1991593" y="2030147"/>
              <a:ext cx="4511487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Develop logical arguments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6672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Psychology: Tasks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>
            <a:cxnSpLocks noChangeAspect="1"/>
          </p:cNvCxnSpPr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9F719E85-359E-48F2-A4B4-5779BC3869D3}"/>
              </a:ext>
            </a:extLst>
          </p:cNvPr>
          <p:cNvSpPr>
            <a:spLocks/>
          </p:cNvSpPr>
          <p:nvPr/>
        </p:nvSpPr>
        <p:spPr>
          <a:xfrm>
            <a:off x="2654883" y="1603804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Case Study</a:t>
            </a: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1F0A4B7E-3B09-4FB9-9308-8644089710EC}"/>
              </a:ext>
            </a:extLst>
          </p:cNvPr>
          <p:cNvSpPr>
            <a:spLocks noChangeAspect="1"/>
          </p:cNvSpPr>
          <p:nvPr/>
        </p:nvSpPr>
        <p:spPr>
          <a:xfrm flipH="1">
            <a:off x="5886114" y="1617288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Provide in-depth analysis of a human subject, diagnosis, and intervention</a:t>
            </a:r>
          </a:p>
        </p:txBody>
      </p:sp>
      <p:sp>
        <p:nvSpPr>
          <p:cNvPr id="19" name="Pentagon 16">
            <a:extLst>
              <a:ext uri="{FF2B5EF4-FFF2-40B4-BE49-F238E27FC236}">
                <a16:creationId xmlns:a16="http://schemas.microsoft.com/office/drawing/2014/main" id="{F0188875-4D64-416F-BFF4-638544937AF8}"/>
              </a:ext>
            </a:extLst>
          </p:cNvPr>
          <p:cNvSpPr>
            <a:spLocks/>
          </p:cNvSpPr>
          <p:nvPr/>
        </p:nvSpPr>
        <p:spPr>
          <a:xfrm>
            <a:off x="2654883" y="2485079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Lab Report</a:t>
            </a:r>
          </a:p>
        </p:txBody>
      </p:sp>
      <p:sp>
        <p:nvSpPr>
          <p:cNvPr id="20" name="Pentagon 17">
            <a:extLst>
              <a:ext uri="{FF2B5EF4-FFF2-40B4-BE49-F238E27FC236}">
                <a16:creationId xmlns:a16="http://schemas.microsoft.com/office/drawing/2014/main" id="{CAE4E531-DAF9-4C59-ACE2-B2FE3F123286}"/>
              </a:ext>
            </a:extLst>
          </p:cNvPr>
          <p:cNvSpPr>
            <a:spLocks noChangeAspect="1"/>
          </p:cNvSpPr>
          <p:nvPr/>
        </p:nvSpPr>
        <p:spPr>
          <a:xfrm flipH="1">
            <a:off x="5886114" y="2498563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Record details, processes, and results of an experiment</a:t>
            </a:r>
          </a:p>
        </p:txBody>
      </p:sp>
      <p:sp>
        <p:nvSpPr>
          <p:cNvPr id="23" name="Pentagon 16">
            <a:extLst>
              <a:ext uri="{FF2B5EF4-FFF2-40B4-BE49-F238E27FC236}">
                <a16:creationId xmlns:a16="http://schemas.microsoft.com/office/drawing/2014/main" id="{E21310AE-65C0-40C0-B038-54308ADEC5E5}"/>
              </a:ext>
            </a:extLst>
          </p:cNvPr>
          <p:cNvSpPr>
            <a:spLocks/>
          </p:cNvSpPr>
          <p:nvPr/>
        </p:nvSpPr>
        <p:spPr>
          <a:xfrm>
            <a:off x="2654883" y="3360144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Psychological Evaluation</a:t>
            </a:r>
          </a:p>
        </p:txBody>
      </p:sp>
      <p:sp>
        <p:nvSpPr>
          <p:cNvPr id="24" name="Pentagon 17">
            <a:extLst>
              <a:ext uri="{FF2B5EF4-FFF2-40B4-BE49-F238E27FC236}">
                <a16:creationId xmlns:a16="http://schemas.microsoft.com/office/drawing/2014/main" id="{371C1F07-9D1D-41D0-9218-BC02AB90AFBE}"/>
              </a:ext>
            </a:extLst>
          </p:cNvPr>
          <p:cNvSpPr>
            <a:spLocks noChangeAspect="1"/>
          </p:cNvSpPr>
          <p:nvPr/>
        </p:nvSpPr>
        <p:spPr>
          <a:xfrm flipH="1">
            <a:off x="5886114" y="3373628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Analyze data from formal assessment and recommend treatment</a:t>
            </a:r>
          </a:p>
        </p:txBody>
      </p:sp>
      <p:sp>
        <p:nvSpPr>
          <p:cNvPr id="25" name="Pentagon 16">
            <a:extLst>
              <a:ext uri="{FF2B5EF4-FFF2-40B4-BE49-F238E27FC236}">
                <a16:creationId xmlns:a16="http://schemas.microsoft.com/office/drawing/2014/main" id="{83A55B2A-AA41-46BC-9E14-D911F30A3FB5}"/>
              </a:ext>
            </a:extLst>
          </p:cNvPr>
          <p:cNvSpPr>
            <a:spLocks/>
          </p:cNvSpPr>
          <p:nvPr/>
        </p:nvSpPr>
        <p:spPr>
          <a:xfrm>
            <a:off x="2655262" y="4230580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Position Paper</a:t>
            </a:r>
          </a:p>
        </p:txBody>
      </p:sp>
      <p:sp>
        <p:nvSpPr>
          <p:cNvPr id="27" name="Pentagon 17">
            <a:extLst>
              <a:ext uri="{FF2B5EF4-FFF2-40B4-BE49-F238E27FC236}">
                <a16:creationId xmlns:a16="http://schemas.microsoft.com/office/drawing/2014/main" id="{2A531600-0D31-496A-B3EB-B2FF90897071}"/>
              </a:ext>
            </a:extLst>
          </p:cNvPr>
          <p:cNvSpPr>
            <a:spLocks noChangeAspect="1"/>
          </p:cNvSpPr>
          <p:nvPr/>
        </p:nvSpPr>
        <p:spPr>
          <a:xfrm flipH="1">
            <a:off x="5886493" y="4244064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Take a position on a topic: analyze, argue, and defend with evidence</a:t>
            </a:r>
          </a:p>
        </p:txBody>
      </p:sp>
    </p:spTree>
    <p:extLst>
      <p:ext uri="{BB962C8B-B14F-4D97-AF65-F5344CB8AC3E}">
        <p14:creationId xmlns:p14="http://schemas.microsoft.com/office/powerpoint/2010/main" val="74442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Sciences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58F3E76-D6AB-4422-90C2-DF395BAFC9EB}"/>
              </a:ext>
            </a:extLst>
          </p:cNvPr>
          <p:cNvGrpSpPr/>
          <p:nvPr/>
        </p:nvGrpSpPr>
        <p:grpSpPr>
          <a:xfrm>
            <a:off x="538888" y="2986952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7D4D654-6556-4A33-8B97-5EB8C812F043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C682C53-9067-497E-92ED-74537F6DC53C}"/>
                </a:ext>
              </a:extLst>
            </p:cNvPr>
            <p:cNvSpPr txBox="1"/>
            <p:nvPr/>
          </p:nvSpPr>
          <p:spPr>
            <a:xfrm>
              <a:off x="1991593" y="1907191"/>
              <a:ext cx="5274381" cy="484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>
                  <a:solidFill>
                    <a:schemeClr val="bg1"/>
                  </a:solidFill>
                </a:rPr>
                <a:t>Use simple, clear sentences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700D946-7181-4220-AA1C-01896EBAC6FE}"/>
              </a:ext>
            </a:extLst>
          </p:cNvPr>
          <p:cNvGrpSpPr/>
          <p:nvPr/>
        </p:nvGrpSpPr>
        <p:grpSpPr>
          <a:xfrm>
            <a:off x="6301584" y="2156755"/>
            <a:ext cx="544366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905AC34-F6D9-4043-96D9-94E501934AE5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12FC4B8-DA60-4E29-8044-C1D1C12442A5}"/>
                </a:ext>
              </a:extLst>
            </p:cNvPr>
            <p:cNvSpPr txBox="1"/>
            <p:nvPr/>
          </p:nvSpPr>
          <p:spPr>
            <a:xfrm>
              <a:off x="1990361" y="2701684"/>
              <a:ext cx="5274381" cy="46487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>
                  <a:solidFill>
                    <a:schemeClr val="bg1"/>
                  </a:solidFill>
                </a:rPr>
                <a:t>Provide context before introducing new information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067A91C-322F-43D2-9EA9-4406C4BABEA1}"/>
              </a:ext>
            </a:extLst>
          </p:cNvPr>
          <p:cNvGrpSpPr/>
          <p:nvPr/>
        </p:nvGrpSpPr>
        <p:grpSpPr>
          <a:xfrm>
            <a:off x="538888" y="1314814"/>
            <a:ext cx="5443662" cy="693935"/>
            <a:chOff x="1906953" y="3449317"/>
            <a:chExt cx="5443662" cy="693935"/>
          </a:xfrm>
          <a:solidFill>
            <a:srgbClr val="627981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4BB1446-0751-4679-A770-562BD5DDB9FB}"/>
                </a:ext>
              </a:extLst>
            </p:cNvPr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6EAEA11-1C32-485D-843B-E3BC6EB61871}"/>
                </a:ext>
              </a:extLst>
            </p:cNvPr>
            <p:cNvSpPr txBox="1"/>
            <p:nvPr/>
          </p:nvSpPr>
          <p:spPr>
            <a:xfrm>
              <a:off x="1991593" y="3491700"/>
              <a:ext cx="5274381" cy="46487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>
                  <a:solidFill>
                    <a:schemeClr val="bg1"/>
                  </a:solidFill>
                </a:rPr>
                <a:t>Understand the scientific process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F80B574-A015-41D3-97FC-FC1BC8C52284}"/>
              </a:ext>
            </a:extLst>
          </p:cNvPr>
          <p:cNvGrpSpPr/>
          <p:nvPr/>
        </p:nvGrpSpPr>
        <p:grpSpPr>
          <a:xfrm>
            <a:off x="6301584" y="1310091"/>
            <a:ext cx="5443662" cy="693935"/>
            <a:chOff x="1966602" y="4292395"/>
            <a:chExt cx="5443662" cy="693935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9C2A63B-10BD-4CC9-9499-A3EB711DD1B0}"/>
                </a:ext>
              </a:extLst>
            </p:cNvPr>
            <p:cNvSpPr/>
            <p:nvPr/>
          </p:nvSpPr>
          <p:spPr>
            <a:xfrm>
              <a:off x="1966602" y="4292395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0757EB1-CB75-4257-8785-0E8068BDDE4F}"/>
                </a:ext>
              </a:extLst>
            </p:cNvPr>
            <p:cNvSpPr txBox="1"/>
            <p:nvPr/>
          </p:nvSpPr>
          <p:spPr>
            <a:xfrm>
              <a:off x="2051242" y="4433696"/>
              <a:ext cx="5274381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Clearly state the scientific question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2F22584-41EE-4C32-A7D0-0B3C8739D640}"/>
              </a:ext>
            </a:extLst>
          </p:cNvPr>
          <p:cNvGrpSpPr/>
          <p:nvPr/>
        </p:nvGrpSpPr>
        <p:grpSpPr>
          <a:xfrm>
            <a:off x="541658" y="2150883"/>
            <a:ext cx="5443662" cy="693935"/>
            <a:chOff x="1906953" y="5090779"/>
            <a:chExt cx="5443662" cy="693935"/>
          </a:xfrm>
          <a:solidFill>
            <a:srgbClr val="627981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69D72F3-62A4-42E0-B44F-B43479062302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49F6CBB-20EE-4C2C-A427-24408785DEA0}"/>
                </a:ext>
              </a:extLst>
            </p:cNvPr>
            <p:cNvSpPr txBox="1"/>
            <p:nvPr/>
          </p:nvSpPr>
          <p:spPr>
            <a:xfrm>
              <a:off x="1991593" y="5148201"/>
              <a:ext cx="5274381" cy="46487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>
                  <a:solidFill>
                    <a:schemeClr val="bg1"/>
                  </a:solidFill>
                </a:rPr>
                <a:t>Thoroughly describe methods of study and results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87FE30A-F509-4570-BF9C-E7ECB19D544F}"/>
              </a:ext>
            </a:extLst>
          </p:cNvPr>
          <p:cNvGrpSpPr/>
          <p:nvPr/>
        </p:nvGrpSpPr>
        <p:grpSpPr>
          <a:xfrm>
            <a:off x="3578520" y="3823228"/>
            <a:ext cx="5443662" cy="693935"/>
            <a:chOff x="1877311" y="1849887"/>
            <a:chExt cx="5443662" cy="693935"/>
          </a:xfrm>
          <a:solidFill>
            <a:srgbClr val="627981"/>
          </a:solidFill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E203A98-FC34-4666-9C4A-B564011A22F8}"/>
                </a:ext>
              </a:extLst>
            </p:cNvPr>
            <p:cNvSpPr/>
            <p:nvPr/>
          </p:nvSpPr>
          <p:spPr>
            <a:xfrm>
              <a:off x="1877311" y="184988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F556FBE-F164-48CA-98A1-2075E809B203}"/>
                </a:ext>
              </a:extLst>
            </p:cNvPr>
            <p:cNvSpPr txBox="1"/>
            <p:nvPr/>
          </p:nvSpPr>
          <p:spPr>
            <a:xfrm>
              <a:off x="2003245" y="1908531"/>
              <a:ext cx="5158412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Use correct grammar, spelling, and punctuation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58F3E76-D6AB-4422-90C2-DF395BAFC9EB}"/>
              </a:ext>
            </a:extLst>
          </p:cNvPr>
          <p:cNvGrpSpPr/>
          <p:nvPr/>
        </p:nvGrpSpPr>
        <p:grpSpPr>
          <a:xfrm>
            <a:off x="6301584" y="2986951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7D4D654-6556-4A33-8B97-5EB8C812F043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C682C53-9067-497E-92ED-74537F6DC53C}"/>
                </a:ext>
              </a:extLst>
            </p:cNvPr>
            <p:cNvSpPr txBox="1"/>
            <p:nvPr/>
          </p:nvSpPr>
          <p:spPr>
            <a:xfrm>
              <a:off x="1991593" y="1907192"/>
              <a:ext cx="5274381" cy="484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>
                  <a:solidFill>
                    <a:schemeClr val="bg1"/>
                  </a:solidFill>
                </a:rPr>
                <a:t>Utilize strong transitions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639461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Sciences: Tasks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>
            <a:cxnSpLocks noChangeAspect="1"/>
          </p:cNvCxnSpPr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9F719E85-359E-48F2-A4B4-5779BC3869D3}"/>
              </a:ext>
            </a:extLst>
          </p:cNvPr>
          <p:cNvSpPr>
            <a:spLocks/>
          </p:cNvSpPr>
          <p:nvPr/>
        </p:nvSpPr>
        <p:spPr>
          <a:xfrm>
            <a:off x="2639385" y="1772703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Calibri" panose="020F0502020204030204"/>
              </a:rPr>
              <a:t>Research Paper</a:t>
            </a: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1F0A4B7E-3B09-4FB9-9308-8644089710EC}"/>
              </a:ext>
            </a:extLst>
          </p:cNvPr>
          <p:cNvSpPr>
            <a:spLocks noChangeAspect="1"/>
          </p:cNvSpPr>
          <p:nvPr/>
        </p:nvSpPr>
        <p:spPr>
          <a:xfrm flipH="1">
            <a:off x="5870616" y="1786187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Read, analyze, and present conclusions with reliable support</a:t>
            </a:r>
          </a:p>
        </p:txBody>
      </p:sp>
      <p:sp>
        <p:nvSpPr>
          <p:cNvPr id="19" name="Pentagon 16">
            <a:extLst>
              <a:ext uri="{FF2B5EF4-FFF2-40B4-BE49-F238E27FC236}">
                <a16:creationId xmlns:a16="http://schemas.microsoft.com/office/drawing/2014/main" id="{F0188875-4D64-416F-BFF4-638544937AF8}"/>
              </a:ext>
            </a:extLst>
          </p:cNvPr>
          <p:cNvSpPr>
            <a:spLocks/>
          </p:cNvSpPr>
          <p:nvPr/>
        </p:nvSpPr>
        <p:spPr>
          <a:xfrm>
            <a:off x="2639385" y="2653978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Calibri" panose="020F0502020204030204"/>
              </a:rPr>
              <a:t>Case Study</a:t>
            </a:r>
          </a:p>
        </p:txBody>
      </p:sp>
      <p:sp>
        <p:nvSpPr>
          <p:cNvPr id="20" name="Pentagon 17">
            <a:extLst>
              <a:ext uri="{FF2B5EF4-FFF2-40B4-BE49-F238E27FC236}">
                <a16:creationId xmlns:a16="http://schemas.microsoft.com/office/drawing/2014/main" id="{CAE4E531-DAF9-4C59-ACE2-B2FE3F123286}"/>
              </a:ext>
            </a:extLst>
          </p:cNvPr>
          <p:cNvSpPr>
            <a:spLocks noChangeAspect="1"/>
          </p:cNvSpPr>
          <p:nvPr/>
        </p:nvSpPr>
        <p:spPr>
          <a:xfrm flipH="1">
            <a:off x="5870616" y="2667462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Report research, interpret results, and provide a recommendation</a:t>
            </a:r>
          </a:p>
        </p:txBody>
      </p:sp>
      <p:sp>
        <p:nvSpPr>
          <p:cNvPr id="23" name="Pentagon 16">
            <a:extLst>
              <a:ext uri="{FF2B5EF4-FFF2-40B4-BE49-F238E27FC236}">
                <a16:creationId xmlns:a16="http://schemas.microsoft.com/office/drawing/2014/main" id="{E21310AE-65C0-40C0-B038-54308ADEC5E5}"/>
              </a:ext>
            </a:extLst>
          </p:cNvPr>
          <p:cNvSpPr>
            <a:spLocks/>
          </p:cNvSpPr>
          <p:nvPr/>
        </p:nvSpPr>
        <p:spPr>
          <a:xfrm>
            <a:off x="2639385" y="3529043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Calibri" panose="020F0502020204030204"/>
              </a:rPr>
              <a:t>Lab Report</a:t>
            </a:r>
          </a:p>
        </p:txBody>
      </p:sp>
      <p:sp>
        <p:nvSpPr>
          <p:cNvPr id="24" name="Pentagon 17">
            <a:extLst>
              <a:ext uri="{FF2B5EF4-FFF2-40B4-BE49-F238E27FC236}">
                <a16:creationId xmlns:a16="http://schemas.microsoft.com/office/drawing/2014/main" id="{371C1F07-9D1D-41D0-9218-BC02AB90AFBE}"/>
              </a:ext>
            </a:extLst>
          </p:cNvPr>
          <p:cNvSpPr>
            <a:spLocks noChangeAspect="1"/>
          </p:cNvSpPr>
          <p:nvPr/>
        </p:nvSpPr>
        <p:spPr>
          <a:xfrm flipH="1">
            <a:off x="5870616" y="3542527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Document procedures and results of experiments</a:t>
            </a:r>
          </a:p>
        </p:txBody>
      </p:sp>
      <p:sp>
        <p:nvSpPr>
          <p:cNvPr id="25" name="Pentagon 16">
            <a:extLst>
              <a:ext uri="{FF2B5EF4-FFF2-40B4-BE49-F238E27FC236}">
                <a16:creationId xmlns:a16="http://schemas.microsoft.com/office/drawing/2014/main" id="{83A55B2A-AA41-46BC-9E14-D911F30A3FB5}"/>
              </a:ext>
            </a:extLst>
          </p:cNvPr>
          <p:cNvSpPr>
            <a:spLocks/>
          </p:cNvSpPr>
          <p:nvPr/>
        </p:nvSpPr>
        <p:spPr>
          <a:xfrm>
            <a:off x="2639764" y="4399479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Calibri" panose="020F0502020204030204"/>
              </a:rPr>
              <a:t>Journal Article</a:t>
            </a:r>
          </a:p>
        </p:txBody>
      </p:sp>
      <p:sp>
        <p:nvSpPr>
          <p:cNvPr id="27" name="Pentagon 17">
            <a:extLst>
              <a:ext uri="{FF2B5EF4-FFF2-40B4-BE49-F238E27FC236}">
                <a16:creationId xmlns:a16="http://schemas.microsoft.com/office/drawing/2014/main" id="{2A531600-0D31-496A-B3EB-B2FF90897071}"/>
              </a:ext>
            </a:extLst>
          </p:cNvPr>
          <p:cNvSpPr>
            <a:spLocks noChangeAspect="1"/>
          </p:cNvSpPr>
          <p:nvPr/>
        </p:nvSpPr>
        <p:spPr>
          <a:xfrm flipH="1">
            <a:off x="5870995" y="4412963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Defend a new theory based on results of research</a:t>
            </a:r>
          </a:p>
        </p:txBody>
      </p:sp>
    </p:spTree>
    <p:extLst>
      <p:ext uri="{BB962C8B-B14F-4D97-AF65-F5344CB8AC3E}">
        <p14:creationId xmlns:p14="http://schemas.microsoft.com/office/powerpoint/2010/main" val="3716694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Aspects of writing across the curriculum: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English in other disciplines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Writing expectations and tasks across disciplines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Common Writing Purposes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119A46FF-637C-4A77-BE15-AD105FE0B125}"/>
              </a:ext>
            </a:extLst>
          </p:cNvPr>
          <p:cNvGrpSpPr>
            <a:grpSpLocks noChangeAspect="1"/>
          </p:cNvGrpSpPr>
          <p:nvPr/>
        </p:nvGrpSpPr>
        <p:grpSpPr>
          <a:xfrm>
            <a:off x="835914" y="1536071"/>
            <a:ext cx="2418743" cy="1892929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129041D-1B3A-4644-AE38-C8D82019E0B6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7D08D5C-FC42-4954-828D-20F48EEC5EE8}"/>
                </a:ext>
              </a:extLst>
            </p:cNvPr>
            <p:cNvSpPr txBox="1"/>
            <p:nvPr/>
          </p:nvSpPr>
          <p:spPr>
            <a:xfrm>
              <a:off x="1253249" y="2374714"/>
              <a:ext cx="1872426" cy="3945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Analyzing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2EFA08E-19A5-4577-8BD5-68E47A190099}"/>
              </a:ext>
            </a:extLst>
          </p:cNvPr>
          <p:cNvGrpSpPr>
            <a:grpSpLocks noChangeAspect="1"/>
          </p:cNvGrpSpPr>
          <p:nvPr/>
        </p:nvGrpSpPr>
        <p:grpSpPr>
          <a:xfrm>
            <a:off x="6236871" y="1547561"/>
            <a:ext cx="2418734" cy="1892919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8B6C5FA-00F3-4F45-9D62-B3281E6F4AFC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4C042F0-4DEC-44E5-8837-1C007B657172}"/>
                </a:ext>
              </a:extLst>
            </p:cNvPr>
            <p:cNvSpPr txBox="1"/>
            <p:nvPr/>
          </p:nvSpPr>
          <p:spPr>
            <a:xfrm>
              <a:off x="6057203" y="2369162"/>
              <a:ext cx="1768476" cy="3945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Describing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3A1749C-6B64-427E-8596-52F497765472}"/>
              </a:ext>
            </a:extLst>
          </p:cNvPr>
          <p:cNvGrpSpPr>
            <a:grpSpLocks noChangeAspect="1"/>
          </p:cNvGrpSpPr>
          <p:nvPr/>
        </p:nvGrpSpPr>
        <p:grpSpPr>
          <a:xfrm>
            <a:off x="3536397" y="1548528"/>
            <a:ext cx="2418734" cy="1892914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A39BB9F-1509-4A00-9B6A-B910489D6AAE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1CD7264-6AE2-4946-B187-5EE9C7A74149}"/>
                </a:ext>
              </a:extLst>
            </p:cNvPr>
            <p:cNvSpPr txBox="1"/>
            <p:nvPr/>
          </p:nvSpPr>
          <p:spPr>
            <a:xfrm>
              <a:off x="3591787" y="2369158"/>
              <a:ext cx="2020380" cy="39459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Arguing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C79231F-17FB-E144-AD10-4135A6BEE4B4}"/>
              </a:ext>
            </a:extLst>
          </p:cNvPr>
          <p:cNvGrpSpPr>
            <a:grpSpLocks noChangeAspect="1"/>
          </p:cNvGrpSpPr>
          <p:nvPr/>
        </p:nvGrpSpPr>
        <p:grpSpPr>
          <a:xfrm>
            <a:off x="8937343" y="1536071"/>
            <a:ext cx="2418743" cy="1892929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F6AA229-231A-564D-BA35-403D92360F8A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9ADC30D-B580-5244-A101-EB88A84EB53F}"/>
                </a:ext>
              </a:extLst>
            </p:cNvPr>
            <p:cNvSpPr txBox="1"/>
            <p:nvPr/>
          </p:nvSpPr>
          <p:spPr>
            <a:xfrm>
              <a:off x="1357203" y="2359350"/>
              <a:ext cx="1664514" cy="3945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Discussing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4C49619-39CD-9E42-8B2B-A0FA8C87A4F9}"/>
              </a:ext>
            </a:extLst>
          </p:cNvPr>
          <p:cNvGrpSpPr>
            <a:grpSpLocks noChangeAspect="1"/>
          </p:cNvGrpSpPr>
          <p:nvPr/>
        </p:nvGrpSpPr>
        <p:grpSpPr>
          <a:xfrm>
            <a:off x="835914" y="3676454"/>
            <a:ext cx="2418743" cy="1892929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8BCCDC4-1724-A04C-8341-AFC4F9ED872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6BC89CA-F0E5-4042-8F78-462CF662F4E9}"/>
                </a:ext>
              </a:extLst>
            </p:cNvPr>
            <p:cNvSpPr txBox="1"/>
            <p:nvPr/>
          </p:nvSpPr>
          <p:spPr>
            <a:xfrm>
              <a:off x="1357203" y="2359349"/>
              <a:ext cx="1664514" cy="3945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Evaluating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8F9FD2F-9BAB-304F-BE48-00A8D1B4C6F8}"/>
              </a:ext>
            </a:extLst>
          </p:cNvPr>
          <p:cNvGrpSpPr>
            <a:grpSpLocks noChangeAspect="1"/>
          </p:cNvGrpSpPr>
          <p:nvPr/>
        </p:nvGrpSpPr>
        <p:grpSpPr>
          <a:xfrm>
            <a:off x="3536397" y="3669962"/>
            <a:ext cx="2418743" cy="1892929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819B4AC-482A-D642-B330-8FA18C868537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5CBBCC6-B1DA-A047-9419-B02B2D30CABD}"/>
                </a:ext>
              </a:extLst>
            </p:cNvPr>
            <p:cNvSpPr txBox="1"/>
            <p:nvPr/>
          </p:nvSpPr>
          <p:spPr>
            <a:xfrm>
              <a:off x="1357203" y="2359349"/>
              <a:ext cx="1664514" cy="3945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Proposing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443CB32-5DC1-DD4A-A3E1-F75396CFC74A}"/>
              </a:ext>
            </a:extLst>
          </p:cNvPr>
          <p:cNvGrpSpPr>
            <a:grpSpLocks noChangeAspect="1"/>
          </p:cNvGrpSpPr>
          <p:nvPr/>
        </p:nvGrpSpPr>
        <p:grpSpPr>
          <a:xfrm>
            <a:off x="6236866" y="3681123"/>
            <a:ext cx="2418743" cy="1892929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3AC0ED3-0F02-F244-9878-AD08D3CCE486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BC35677-5B1A-3E47-9A54-B4A8E7E5E272}"/>
                </a:ext>
              </a:extLst>
            </p:cNvPr>
            <p:cNvSpPr txBox="1"/>
            <p:nvPr/>
          </p:nvSpPr>
          <p:spPr>
            <a:xfrm>
              <a:off x="1357203" y="2359350"/>
              <a:ext cx="1664514" cy="3945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Responding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F57E309-3465-4D07-8C2B-1DE203B3DFA6}"/>
              </a:ext>
            </a:extLst>
          </p:cNvPr>
          <p:cNvGrpSpPr>
            <a:grpSpLocks noChangeAspect="1"/>
          </p:cNvGrpSpPr>
          <p:nvPr/>
        </p:nvGrpSpPr>
        <p:grpSpPr>
          <a:xfrm>
            <a:off x="8937335" y="3676454"/>
            <a:ext cx="2418743" cy="1892929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2BB0223-C1A0-4014-8D5B-63482DF106EC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B427851-DF7A-4977-93B2-3142DC77467A}"/>
                </a:ext>
              </a:extLst>
            </p:cNvPr>
            <p:cNvSpPr txBox="1"/>
            <p:nvPr/>
          </p:nvSpPr>
          <p:spPr>
            <a:xfrm>
              <a:off x="1357203" y="2359350"/>
              <a:ext cx="1664514" cy="3945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Summarizing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769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Expectations across Disciplines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119A46FF-637C-4A77-BE15-AD105FE0B125}"/>
              </a:ext>
            </a:extLst>
          </p:cNvPr>
          <p:cNvGrpSpPr>
            <a:grpSpLocks noChangeAspect="1"/>
          </p:cNvGrpSpPr>
          <p:nvPr/>
        </p:nvGrpSpPr>
        <p:grpSpPr>
          <a:xfrm>
            <a:off x="1881189" y="1468703"/>
            <a:ext cx="2418743" cy="1892929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129041D-1B3A-4644-AE38-C8D82019E0B6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7D08D5C-FC42-4954-828D-20F48EEC5EE8}"/>
                </a:ext>
              </a:extLst>
            </p:cNvPr>
            <p:cNvSpPr txBox="1"/>
            <p:nvPr/>
          </p:nvSpPr>
          <p:spPr>
            <a:xfrm>
              <a:off x="1253249" y="1901205"/>
              <a:ext cx="1872426" cy="134161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Develop a thesis or purpose statement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2EFA08E-19A5-4577-8BD5-68E47A190099}"/>
              </a:ext>
            </a:extLst>
          </p:cNvPr>
          <p:cNvGrpSpPr>
            <a:grpSpLocks noChangeAspect="1"/>
          </p:cNvGrpSpPr>
          <p:nvPr/>
        </p:nvGrpSpPr>
        <p:grpSpPr>
          <a:xfrm>
            <a:off x="7892091" y="1468713"/>
            <a:ext cx="2418734" cy="1892919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8B6C5FA-00F3-4F45-9D62-B3281E6F4AFC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4C042F0-4DEC-44E5-8837-1C007B657172}"/>
                </a:ext>
              </a:extLst>
            </p:cNvPr>
            <p:cNvSpPr txBox="1"/>
            <p:nvPr/>
          </p:nvSpPr>
          <p:spPr>
            <a:xfrm>
              <a:off x="6057203" y="2211324"/>
              <a:ext cx="1768476" cy="71026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Organize ideas strategically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3A1749C-6B64-427E-8596-52F497765472}"/>
              </a:ext>
            </a:extLst>
          </p:cNvPr>
          <p:cNvGrpSpPr>
            <a:grpSpLocks noChangeAspect="1"/>
          </p:cNvGrpSpPr>
          <p:nvPr/>
        </p:nvGrpSpPr>
        <p:grpSpPr>
          <a:xfrm>
            <a:off x="4886644" y="1465249"/>
            <a:ext cx="2418734" cy="1892914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A39BB9F-1509-4A00-9B6A-B910489D6AAE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1CD7264-6AE2-4946-B187-5EE9C7A74149}"/>
                </a:ext>
              </a:extLst>
            </p:cNvPr>
            <p:cNvSpPr txBox="1"/>
            <p:nvPr/>
          </p:nvSpPr>
          <p:spPr>
            <a:xfrm>
              <a:off x="3591787" y="2053483"/>
              <a:ext cx="2020380" cy="102594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Form compelling </a:t>
              </a:r>
            </a:p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arguments and support them 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C79231F-17FB-E144-AD10-4135A6BEE4B4}"/>
              </a:ext>
            </a:extLst>
          </p:cNvPr>
          <p:cNvGrpSpPr>
            <a:grpSpLocks noChangeAspect="1"/>
          </p:cNvGrpSpPr>
          <p:nvPr/>
        </p:nvGrpSpPr>
        <p:grpSpPr>
          <a:xfrm>
            <a:off x="818993" y="3651341"/>
            <a:ext cx="2418743" cy="1892929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F6AA229-231A-564D-BA35-403D92360F8A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9ADC30D-B580-5244-A101-EB88A84EB53F}"/>
                </a:ext>
              </a:extLst>
            </p:cNvPr>
            <p:cNvSpPr txBox="1"/>
            <p:nvPr/>
          </p:nvSpPr>
          <p:spPr>
            <a:xfrm>
              <a:off x="1357203" y="1885841"/>
              <a:ext cx="1664514" cy="134161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Analyze and evaluate relevant information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4C49619-39CD-9E42-8B2B-A0FA8C87A4F9}"/>
              </a:ext>
            </a:extLst>
          </p:cNvPr>
          <p:cNvGrpSpPr>
            <a:grpSpLocks noChangeAspect="1"/>
          </p:cNvGrpSpPr>
          <p:nvPr/>
        </p:nvGrpSpPr>
        <p:grpSpPr>
          <a:xfrm>
            <a:off x="3677268" y="3644004"/>
            <a:ext cx="2418743" cy="1892929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8BCCDC4-1724-A04C-8341-AFC4F9ED872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6BC89CA-F0E5-4042-8F78-462CF662F4E9}"/>
                </a:ext>
              </a:extLst>
            </p:cNvPr>
            <p:cNvSpPr txBox="1"/>
            <p:nvPr/>
          </p:nvSpPr>
          <p:spPr>
            <a:xfrm>
              <a:off x="1357203" y="2043676"/>
              <a:ext cx="1664514" cy="102593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Cite all sources appropriately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8F9FD2F-9BAB-304F-BE48-00A8D1B4C6F8}"/>
              </a:ext>
            </a:extLst>
          </p:cNvPr>
          <p:cNvGrpSpPr>
            <a:grpSpLocks noChangeAspect="1"/>
          </p:cNvGrpSpPr>
          <p:nvPr/>
        </p:nvGrpSpPr>
        <p:grpSpPr>
          <a:xfrm>
            <a:off x="6535543" y="3637512"/>
            <a:ext cx="2418743" cy="1892929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819B4AC-482A-D642-B330-8FA18C868537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5CBBCC6-B1DA-A047-9419-B02B2D30CABD}"/>
                </a:ext>
              </a:extLst>
            </p:cNvPr>
            <p:cNvSpPr txBox="1"/>
            <p:nvPr/>
          </p:nvSpPr>
          <p:spPr>
            <a:xfrm>
              <a:off x="1357203" y="2043676"/>
              <a:ext cx="1664514" cy="102593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Write coherently and concisely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443CB32-5DC1-DD4A-A3E1-F75396CFC74A}"/>
              </a:ext>
            </a:extLst>
          </p:cNvPr>
          <p:cNvGrpSpPr>
            <a:grpSpLocks noChangeAspect="1"/>
          </p:cNvGrpSpPr>
          <p:nvPr/>
        </p:nvGrpSpPr>
        <p:grpSpPr>
          <a:xfrm>
            <a:off x="9393818" y="3651341"/>
            <a:ext cx="2418743" cy="1892929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3AC0ED3-0F02-F244-9878-AD08D3CCE486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BC35677-5B1A-3E47-9A54-B4A8E7E5E272}"/>
                </a:ext>
              </a:extLst>
            </p:cNvPr>
            <p:cNvSpPr txBox="1"/>
            <p:nvPr/>
          </p:nvSpPr>
          <p:spPr>
            <a:xfrm>
              <a:off x="1357203" y="1885841"/>
              <a:ext cx="1664514" cy="134161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>
                  <a:solidFill>
                    <a:schemeClr val="bg1"/>
                  </a:solidFill>
                </a:rPr>
                <a:t>Use correct grammar, spelling, and punctuation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6319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Business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58F3E76-D6AB-4422-90C2-DF395BAFC9EB}"/>
              </a:ext>
            </a:extLst>
          </p:cNvPr>
          <p:cNvGrpSpPr/>
          <p:nvPr/>
        </p:nvGrpSpPr>
        <p:grpSpPr>
          <a:xfrm>
            <a:off x="3374169" y="3028115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7D4D654-6556-4A33-8B97-5EB8C812F043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C682C53-9067-497E-92ED-74537F6DC53C}"/>
                </a:ext>
              </a:extLst>
            </p:cNvPr>
            <p:cNvSpPr txBox="1"/>
            <p:nvPr/>
          </p:nvSpPr>
          <p:spPr>
            <a:xfrm>
              <a:off x="2076233" y="1907192"/>
              <a:ext cx="5274381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Use correct grammar, spelling, and punctuation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700D946-7181-4220-AA1C-01896EBAC6FE}"/>
              </a:ext>
            </a:extLst>
          </p:cNvPr>
          <p:cNvGrpSpPr/>
          <p:nvPr/>
        </p:nvGrpSpPr>
        <p:grpSpPr>
          <a:xfrm>
            <a:off x="6292573" y="1304820"/>
            <a:ext cx="544366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905AC34-F6D9-4043-96D9-94E501934AE5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12FC4B8-DA60-4E29-8044-C1D1C12442A5}"/>
                </a:ext>
              </a:extLst>
            </p:cNvPr>
            <p:cNvSpPr txBox="1"/>
            <p:nvPr/>
          </p:nvSpPr>
          <p:spPr>
            <a:xfrm>
              <a:off x="1990361" y="2701684"/>
              <a:ext cx="5274381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Make sure your argument is focused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067A91C-322F-43D2-9EA9-4406C4BABEA1}"/>
              </a:ext>
            </a:extLst>
          </p:cNvPr>
          <p:cNvGrpSpPr/>
          <p:nvPr/>
        </p:nvGrpSpPr>
        <p:grpSpPr>
          <a:xfrm>
            <a:off x="531414" y="2160372"/>
            <a:ext cx="5443662" cy="693935"/>
            <a:chOff x="1906953" y="3449317"/>
            <a:chExt cx="5443662" cy="693935"/>
          </a:xfrm>
          <a:solidFill>
            <a:srgbClr val="627981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4BB1446-0751-4679-A770-562BD5DDB9FB}"/>
                </a:ext>
              </a:extLst>
            </p:cNvPr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6EAEA11-1C32-485D-843B-E3BC6EB61871}"/>
                </a:ext>
              </a:extLst>
            </p:cNvPr>
            <p:cNvSpPr txBox="1"/>
            <p:nvPr/>
          </p:nvSpPr>
          <p:spPr>
            <a:xfrm>
              <a:off x="1991593" y="3491700"/>
              <a:ext cx="5274381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Support your claims with case studies and data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87FE30A-F509-4570-BF9C-E7ECB19D544F}"/>
              </a:ext>
            </a:extLst>
          </p:cNvPr>
          <p:cNvGrpSpPr/>
          <p:nvPr/>
        </p:nvGrpSpPr>
        <p:grpSpPr>
          <a:xfrm>
            <a:off x="6292573" y="2165610"/>
            <a:ext cx="5443662" cy="693935"/>
            <a:chOff x="1877311" y="1849887"/>
            <a:chExt cx="5443662" cy="693935"/>
          </a:xfrm>
          <a:solidFill>
            <a:srgbClr val="627981"/>
          </a:solidFill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E203A98-FC34-4666-9C4A-B564011A22F8}"/>
                </a:ext>
              </a:extLst>
            </p:cNvPr>
            <p:cNvSpPr/>
            <p:nvPr/>
          </p:nvSpPr>
          <p:spPr>
            <a:xfrm>
              <a:off x="1877311" y="184988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F556FBE-F164-48CA-98A1-2075E809B203}"/>
                </a:ext>
              </a:extLst>
            </p:cNvPr>
            <p:cNvSpPr txBox="1"/>
            <p:nvPr/>
          </p:nvSpPr>
          <p:spPr>
            <a:xfrm>
              <a:off x="1960719" y="1904677"/>
              <a:ext cx="4978430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Use organization and transitions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3C36C7C-124C-4AA8-A66E-4EC3EDF21B56}"/>
              </a:ext>
            </a:extLst>
          </p:cNvPr>
          <p:cNvGrpSpPr/>
          <p:nvPr/>
        </p:nvGrpSpPr>
        <p:grpSpPr>
          <a:xfrm>
            <a:off x="531415" y="1304820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63CA83E1-C5E6-40AE-AB27-6C2CE315B5C1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47DD272F-5B1C-4076-9329-A1FF48212379}"/>
                </a:ext>
              </a:extLst>
            </p:cNvPr>
            <p:cNvSpPr txBox="1"/>
            <p:nvPr/>
          </p:nvSpPr>
          <p:spPr>
            <a:xfrm>
              <a:off x="1991592" y="2007889"/>
              <a:ext cx="5042078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Include a clear purpose statement or thesis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D21FE63-76AE-4746-A695-94528F3C0444}"/>
              </a:ext>
            </a:extLst>
          </p:cNvPr>
          <p:cNvGrpSpPr/>
          <p:nvPr/>
        </p:nvGrpSpPr>
        <p:grpSpPr>
          <a:xfrm>
            <a:off x="1881189" y="4355457"/>
            <a:ext cx="8429625" cy="1103777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8D59B6C0-2698-2144-B9AA-8F324CC03441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E1C9FD0-8110-D84D-A2E2-A71DF3A2CED6}"/>
                </a:ext>
              </a:extLst>
            </p:cNvPr>
            <p:cNvSpPr txBox="1"/>
            <p:nvPr/>
          </p:nvSpPr>
          <p:spPr>
            <a:xfrm>
              <a:off x="1991592" y="1935508"/>
              <a:ext cx="5274381" cy="522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Rhetoric: Persuasive language that includes appeals to </a:t>
              </a:r>
              <a:r>
                <a:rPr lang="en-US" sz="2400" i="1" dirty="0">
                  <a:solidFill>
                    <a:schemeClr val="bg1"/>
                  </a:solidFill>
                </a:rPr>
                <a:t>ethos</a:t>
              </a:r>
              <a:r>
                <a:rPr lang="en-US" sz="2400" dirty="0">
                  <a:solidFill>
                    <a:schemeClr val="bg1"/>
                  </a:solidFill>
                </a:rPr>
                <a:t>, </a:t>
              </a:r>
              <a:r>
                <a:rPr lang="en-US" sz="2400" i="1" dirty="0">
                  <a:solidFill>
                    <a:schemeClr val="bg1"/>
                  </a:solidFill>
                </a:rPr>
                <a:t>pathos</a:t>
              </a:r>
              <a:r>
                <a:rPr lang="en-US" sz="2400" dirty="0">
                  <a:solidFill>
                    <a:schemeClr val="bg1"/>
                  </a:solidFill>
                </a:rPr>
                <a:t>, or </a:t>
              </a:r>
              <a:r>
                <a:rPr lang="en-US" sz="2400" i="1" dirty="0">
                  <a:solidFill>
                    <a:schemeClr val="bg1"/>
                  </a:solidFill>
                </a:rPr>
                <a:t>logos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736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Business: Tasks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>
            <a:cxnSpLocks noChangeAspect="1"/>
          </p:cNvCxnSpPr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9F719E85-359E-48F2-A4B4-5779BC3869D3}"/>
              </a:ext>
            </a:extLst>
          </p:cNvPr>
          <p:cNvSpPr>
            <a:spLocks/>
          </p:cNvSpPr>
          <p:nvPr/>
        </p:nvSpPr>
        <p:spPr>
          <a:xfrm>
            <a:off x="2623887" y="1451577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Cover Letter/R</a:t>
            </a:r>
            <a:r>
              <a:rPr lang="en-US" sz="2000" dirty="0">
                <a:solidFill>
                  <a:prstClr val="white"/>
                </a:solidFill>
                <a:latin typeface="Lato" panose="020F0502020204030203" pitchFamily="34" charset="0"/>
              </a:rPr>
              <a:t>é</a:t>
            </a: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sum</a:t>
            </a:r>
            <a:r>
              <a:rPr lang="en-US" sz="2000" dirty="0">
                <a:solidFill>
                  <a:prstClr val="white"/>
                </a:solidFill>
                <a:latin typeface="Lato" panose="020F0502020204030203" pitchFamily="34" charset="0"/>
              </a:rPr>
              <a:t>é</a:t>
            </a:r>
            <a:endParaRPr lang="en-US" sz="20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1F0A4B7E-3B09-4FB9-9308-8644089710EC}"/>
              </a:ext>
            </a:extLst>
          </p:cNvPr>
          <p:cNvSpPr>
            <a:spLocks noChangeAspect="1"/>
          </p:cNvSpPr>
          <p:nvPr/>
        </p:nvSpPr>
        <p:spPr>
          <a:xfrm flipH="1">
            <a:off x="5855118" y="1465061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Gain an interview or job</a:t>
            </a:r>
          </a:p>
        </p:txBody>
      </p:sp>
      <p:sp>
        <p:nvSpPr>
          <p:cNvPr id="19" name="Pentagon 16">
            <a:extLst>
              <a:ext uri="{FF2B5EF4-FFF2-40B4-BE49-F238E27FC236}">
                <a16:creationId xmlns:a16="http://schemas.microsoft.com/office/drawing/2014/main" id="{F0188875-4D64-416F-BFF4-638544937AF8}"/>
              </a:ext>
            </a:extLst>
          </p:cNvPr>
          <p:cNvSpPr>
            <a:spLocks/>
          </p:cNvSpPr>
          <p:nvPr/>
        </p:nvSpPr>
        <p:spPr>
          <a:xfrm>
            <a:off x="2623887" y="2332852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Blog Post</a:t>
            </a:r>
          </a:p>
        </p:txBody>
      </p:sp>
      <p:sp>
        <p:nvSpPr>
          <p:cNvPr id="20" name="Pentagon 17">
            <a:extLst>
              <a:ext uri="{FF2B5EF4-FFF2-40B4-BE49-F238E27FC236}">
                <a16:creationId xmlns:a16="http://schemas.microsoft.com/office/drawing/2014/main" id="{CAE4E531-DAF9-4C59-ACE2-B2FE3F123286}"/>
              </a:ext>
            </a:extLst>
          </p:cNvPr>
          <p:cNvSpPr>
            <a:spLocks noChangeAspect="1"/>
          </p:cNvSpPr>
          <p:nvPr/>
        </p:nvSpPr>
        <p:spPr>
          <a:xfrm flipH="1">
            <a:off x="5855118" y="2346336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Promote your business</a:t>
            </a:r>
          </a:p>
        </p:txBody>
      </p:sp>
      <p:sp>
        <p:nvSpPr>
          <p:cNvPr id="21" name="Pentagon 16">
            <a:extLst>
              <a:ext uri="{FF2B5EF4-FFF2-40B4-BE49-F238E27FC236}">
                <a16:creationId xmlns:a16="http://schemas.microsoft.com/office/drawing/2014/main" id="{5A1B4A2C-12BB-4BA1-BCE3-919BE89A0769}"/>
              </a:ext>
            </a:extLst>
          </p:cNvPr>
          <p:cNvSpPr>
            <a:spLocks/>
          </p:cNvSpPr>
          <p:nvPr/>
        </p:nvSpPr>
        <p:spPr>
          <a:xfrm>
            <a:off x="2623887" y="4975088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Marketing Plan</a:t>
            </a:r>
          </a:p>
        </p:txBody>
      </p:sp>
      <p:sp>
        <p:nvSpPr>
          <p:cNvPr id="22" name="Pentagon 17">
            <a:extLst>
              <a:ext uri="{FF2B5EF4-FFF2-40B4-BE49-F238E27FC236}">
                <a16:creationId xmlns:a16="http://schemas.microsoft.com/office/drawing/2014/main" id="{A2E267E1-36DC-4EE1-8042-12609D450675}"/>
              </a:ext>
            </a:extLst>
          </p:cNvPr>
          <p:cNvSpPr>
            <a:spLocks noChangeAspect="1"/>
          </p:cNvSpPr>
          <p:nvPr/>
        </p:nvSpPr>
        <p:spPr>
          <a:xfrm flipH="1">
            <a:off x="5855118" y="4988572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Make a case for a new advertising campaign</a:t>
            </a:r>
          </a:p>
        </p:txBody>
      </p:sp>
      <p:sp>
        <p:nvSpPr>
          <p:cNvPr id="23" name="Pentagon 16">
            <a:extLst>
              <a:ext uri="{FF2B5EF4-FFF2-40B4-BE49-F238E27FC236}">
                <a16:creationId xmlns:a16="http://schemas.microsoft.com/office/drawing/2014/main" id="{E21310AE-65C0-40C0-B038-54308ADEC5E5}"/>
              </a:ext>
            </a:extLst>
          </p:cNvPr>
          <p:cNvSpPr>
            <a:spLocks/>
          </p:cNvSpPr>
          <p:nvPr/>
        </p:nvSpPr>
        <p:spPr>
          <a:xfrm>
            <a:off x="2623887" y="3207917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Memo/Email</a:t>
            </a:r>
          </a:p>
        </p:txBody>
      </p:sp>
      <p:sp>
        <p:nvSpPr>
          <p:cNvPr id="24" name="Pentagon 17">
            <a:extLst>
              <a:ext uri="{FF2B5EF4-FFF2-40B4-BE49-F238E27FC236}">
                <a16:creationId xmlns:a16="http://schemas.microsoft.com/office/drawing/2014/main" id="{371C1F07-9D1D-41D0-9218-BC02AB90AFBE}"/>
              </a:ext>
            </a:extLst>
          </p:cNvPr>
          <p:cNvSpPr>
            <a:spLocks noChangeAspect="1"/>
          </p:cNvSpPr>
          <p:nvPr/>
        </p:nvSpPr>
        <p:spPr>
          <a:xfrm flipH="1">
            <a:off x="5855118" y="3221401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Inform your colleagues of recent research</a:t>
            </a:r>
          </a:p>
        </p:txBody>
      </p:sp>
      <p:sp>
        <p:nvSpPr>
          <p:cNvPr id="25" name="Pentagon 16">
            <a:extLst>
              <a:ext uri="{FF2B5EF4-FFF2-40B4-BE49-F238E27FC236}">
                <a16:creationId xmlns:a16="http://schemas.microsoft.com/office/drawing/2014/main" id="{83A55B2A-AA41-46BC-9E14-D911F30A3FB5}"/>
              </a:ext>
            </a:extLst>
          </p:cNvPr>
          <p:cNvSpPr>
            <a:spLocks/>
          </p:cNvSpPr>
          <p:nvPr/>
        </p:nvSpPr>
        <p:spPr>
          <a:xfrm>
            <a:off x="2624266" y="4078353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Proposal</a:t>
            </a:r>
          </a:p>
        </p:txBody>
      </p:sp>
      <p:sp>
        <p:nvSpPr>
          <p:cNvPr id="27" name="Pentagon 17">
            <a:extLst>
              <a:ext uri="{FF2B5EF4-FFF2-40B4-BE49-F238E27FC236}">
                <a16:creationId xmlns:a16="http://schemas.microsoft.com/office/drawing/2014/main" id="{2A531600-0D31-496A-B3EB-B2FF90897071}"/>
              </a:ext>
            </a:extLst>
          </p:cNvPr>
          <p:cNvSpPr>
            <a:spLocks noChangeAspect="1"/>
          </p:cNvSpPr>
          <p:nvPr/>
        </p:nvSpPr>
        <p:spPr>
          <a:xfrm flipH="1">
            <a:off x="5855497" y="4091837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Recommend specific action</a:t>
            </a:r>
          </a:p>
        </p:txBody>
      </p:sp>
    </p:spTree>
    <p:extLst>
      <p:ext uri="{BB962C8B-B14F-4D97-AF65-F5344CB8AC3E}">
        <p14:creationId xmlns:p14="http://schemas.microsoft.com/office/powerpoint/2010/main" val="1106523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History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58F3E76-D6AB-4422-90C2-DF395BAFC9EB}"/>
              </a:ext>
            </a:extLst>
          </p:cNvPr>
          <p:cNvGrpSpPr/>
          <p:nvPr/>
        </p:nvGrpSpPr>
        <p:grpSpPr>
          <a:xfrm>
            <a:off x="3623715" y="3326145"/>
            <a:ext cx="5443662" cy="693933"/>
            <a:chOff x="1906953" y="1849761"/>
            <a:chExt cx="5443662" cy="693933"/>
          </a:xfrm>
          <a:solidFill>
            <a:srgbClr val="627981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7D4D654-6556-4A33-8B97-5EB8C812F043}"/>
                </a:ext>
              </a:extLst>
            </p:cNvPr>
            <p:cNvSpPr/>
            <p:nvPr/>
          </p:nvSpPr>
          <p:spPr>
            <a:xfrm>
              <a:off x="1906953" y="1849761"/>
              <a:ext cx="5443662" cy="6939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C682C53-9067-497E-92ED-74537F6DC53C}"/>
                </a:ext>
              </a:extLst>
            </p:cNvPr>
            <p:cNvSpPr txBox="1"/>
            <p:nvPr/>
          </p:nvSpPr>
          <p:spPr>
            <a:xfrm>
              <a:off x="1998743" y="1876196"/>
              <a:ext cx="5274381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Use correct grammar, spelling, and punctuation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700D946-7181-4220-AA1C-01896EBAC6FE}"/>
              </a:ext>
            </a:extLst>
          </p:cNvPr>
          <p:cNvGrpSpPr/>
          <p:nvPr/>
        </p:nvGrpSpPr>
        <p:grpSpPr>
          <a:xfrm>
            <a:off x="6345546" y="1341148"/>
            <a:ext cx="544366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905AC34-F6D9-4043-96D9-94E501934AE5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12FC4B8-DA60-4E29-8044-C1D1C12442A5}"/>
                </a:ext>
              </a:extLst>
            </p:cNvPr>
            <p:cNvSpPr txBox="1"/>
            <p:nvPr/>
          </p:nvSpPr>
          <p:spPr>
            <a:xfrm>
              <a:off x="1990361" y="2701684"/>
              <a:ext cx="5274381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Conduct research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2F22584-41EE-4C32-A7D0-0B3C8739D640}"/>
              </a:ext>
            </a:extLst>
          </p:cNvPr>
          <p:cNvGrpSpPr/>
          <p:nvPr/>
        </p:nvGrpSpPr>
        <p:grpSpPr>
          <a:xfrm>
            <a:off x="581616" y="2238322"/>
            <a:ext cx="5443662" cy="822146"/>
            <a:chOff x="1906953" y="5090779"/>
            <a:chExt cx="5443662" cy="822146"/>
          </a:xfrm>
          <a:solidFill>
            <a:srgbClr val="627981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69D72F3-62A4-42E0-B44F-B43479062302}"/>
                </a:ext>
              </a:extLst>
            </p:cNvPr>
            <p:cNvSpPr/>
            <p:nvPr/>
          </p:nvSpPr>
          <p:spPr>
            <a:xfrm>
              <a:off x="1906953" y="5090779"/>
              <a:ext cx="5443662" cy="82214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49F6CBB-20EE-4C2C-A427-24408785DEA0}"/>
                </a:ext>
              </a:extLst>
            </p:cNvPr>
            <p:cNvSpPr txBox="1"/>
            <p:nvPr/>
          </p:nvSpPr>
          <p:spPr>
            <a:xfrm>
              <a:off x="1991593" y="5148201"/>
              <a:ext cx="527438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Document and analyze primary and secondary sources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3C36C7C-124C-4AA8-A66E-4EC3EDF21B56}"/>
              </a:ext>
            </a:extLst>
          </p:cNvPr>
          <p:cNvGrpSpPr/>
          <p:nvPr/>
        </p:nvGrpSpPr>
        <p:grpSpPr>
          <a:xfrm>
            <a:off x="584388" y="1341148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63CA83E1-C5E6-40AE-AB27-6C2CE315B5C1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47DD272F-5B1C-4076-9329-A1FF48212379}"/>
                </a:ext>
              </a:extLst>
            </p:cNvPr>
            <p:cNvSpPr txBox="1"/>
            <p:nvPr/>
          </p:nvSpPr>
          <p:spPr>
            <a:xfrm>
              <a:off x="1988821" y="2018007"/>
              <a:ext cx="4511487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Choose a focused topic and argument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58F3E76-D6AB-4422-90C2-DF395BAFC9EB}"/>
              </a:ext>
            </a:extLst>
          </p:cNvPr>
          <p:cNvGrpSpPr/>
          <p:nvPr/>
        </p:nvGrpSpPr>
        <p:grpSpPr>
          <a:xfrm>
            <a:off x="6345546" y="2238321"/>
            <a:ext cx="5443662" cy="822146"/>
            <a:chOff x="1906953" y="1849761"/>
            <a:chExt cx="5443662" cy="1190678"/>
          </a:xfrm>
          <a:solidFill>
            <a:srgbClr val="627981"/>
          </a:solidFill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7D4D654-6556-4A33-8B97-5EB8C812F043}"/>
                </a:ext>
              </a:extLst>
            </p:cNvPr>
            <p:cNvSpPr/>
            <p:nvPr/>
          </p:nvSpPr>
          <p:spPr>
            <a:xfrm>
              <a:off x="1906953" y="1849761"/>
              <a:ext cx="5443662" cy="119067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C682C53-9067-497E-92ED-74537F6DC53C}"/>
                </a:ext>
              </a:extLst>
            </p:cNvPr>
            <p:cNvSpPr txBox="1"/>
            <p:nvPr/>
          </p:nvSpPr>
          <p:spPr>
            <a:xfrm>
              <a:off x="1990361" y="1984023"/>
              <a:ext cx="5274381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Be organized, thorough, and consistent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4812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History: Tasks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>
            <a:cxnSpLocks noChangeAspect="1"/>
          </p:cNvCxnSpPr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entagon 16">
            <a:extLst>
              <a:ext uri="{FF2B5EF4-FFF2-40B4-BE49-F238E27FC236}">
                <a16:creationId xmlns:a16="http://schemas.microsoft.com/office/drawing/2014/main" id="{9F719E85-359E-48F2-A4B4-5779BC3869D3}"/>
              </a:ext>
            </a:extLst>
          </p:cNvPr>
          <p:cNvSpPr>
            <a:spLocks/>
          </p:cNvSpPr>
          <p:nvPr/>
        </p:nvSpPr>
        <p:spPr>
          <a:xfrm>
            <a:off x="2670381" y="1603804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Research Paper</a:t>
            </a:r>
          </a:p>
        </p:txBody>
      </p:sp>
      <p:sp>
        <p:nvSpPr>
          <p:cNvPr id="10" name="Pentagon 17">
            <a:extLst>
              <a:ext uri="{FF2B5EF4-FFF2-40B4-BE49-F238E27FC236}">
                <a16:creationId xmlns:a16="http://schemas.microsoft.com/office/drawing/2014/main" id="{1F0A4B7E-3B09-4FB9-9308-8644089710EC}"/>
              </a:ext>
            </a:extLst>
          </p:cNvPr>
          <p:cNvSpPr>
            <a:spLocks noChangeAspect="1"/>
          </p:cNvSpPr>
          <p:nvPr/>
        </p:nvSpPr>
        <p:spPr>
          <a:xfrm flipH="1">
            <a:off x="5901612" y="1617288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Provide reliable information and comparison of sources</a:t>
            </a:r>
          </a:p>
        </p:txBody>
      </p:sp>
      <p:sp>
        <p:nvSpPr>
          <p:cNvPr id="19" name="Pentagon 16">
            <a:extLst>
              <a:ext uri="{FF2B5EF4-FFF2-40B4-BE49-F238E27FC236}">
                <a16:creationId xmlns:a16="http://schemas.microsoft.com/office/drawing/2014/main" id="{F0188875-4D64-416F-BFF4-638544937AF8}"/>
              </a:ext>
            </a:extLst>
          </p:cNvPr>
          <p:cNvSpPr>
            <a:spLocks/>
          </p:cNvSpPr>
          <p:nvPr/>
        </p:nvSpPr>
        <p:spPr>
          <a:xfrm>
            <a:off x="2670381" y="2485079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Biographical Analysis</a:t>
            </a:r>
          </a:p>
        </p:txBody>
      </p:sp>
      <p:sp>
        <p:nvSpPr>
          <p:cNvPr id="20" name="Pentagon 17">
            <a:extLst>
              <a:ext uri="{FF2B5EF4-FFF2-40B4-BE49-F238E27FC236}">
                <a16:creationId xmlns:a16="http://schemas.microsoft.com/office/drawing/2014/main" id="{CAE4E531-DAF9-4C59-ACE2-B2FE3F123286}"/>
              </a:ext>
            </a:extLst>
          </p:cNvPr>
          <p:cNvSpPr>
            <a:spLocks noChangeAspect="1"/>
          </p:cNvSpPr>
          <p:nvPr/>
        </p:nvSpPr>
        <p:spPr>
          <a:xfrm flipH="1">
            <a:off x="5901612" y="2498563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Research and assess the life and impact of a historical figure</a:t>
            </a:r>
          </a:p>
        </p:txBody>
      </p:sp>
      <p:sp>
        <p:nvSpPr>
          <p:cNvPr id="23" name="Pentagon 16">
            <a:extLst>
              <a:ext uri="{FF2B5EF4-FFF2-40B4-BE49-F238E27FC236}">
                <a16:creationId xmlns:a16="http://schemas.microsoft.com/office/drawing/2014/main" id="{E21310AE-65C0-40C0-B038-54308ADEC5E5}"/>
              </a:ext>
            </a:extLst>
          </p:cNvPr>
          <p:cNvSpPr>
            <a:spLocks/>
          </p:cNvSpPr>
          <p:nvPr/>
        </p:nvSpPr>
        <p:spPr>
          <a:xfrm>
            <a:off x="2670381" y="3360144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Document Analysis</a:t>
            </a:r>
          </a:p>
        </p:txBody>
      </p:sp>
      <p:sp>
        <p:nvSpPr>
          <p:cNvPr id="24" name="Pentagon 17">
            <a:extLst>
              <a:ext uri="{FF2B5EF4-FFF2-40B4-BE49-F238E27FC236}">
                <a16:creationId xmlns:a16="http://schemas.microsoft.com/office/drawing/2014/main" id="{371C1F07-9D1D-41D0-9218-BC02AB90AFBE}"/>
              </a:ext>
            </a:extLst>
          </p:cNvPr>
          <p:cNvSpPr>
            <a:spLocks noChangeAspect="1"/>
          </p:cNvSpPr>
          <p:nvPr/>
        </p:nvSpPr>
        <p:spPr>
          <a:xfrm flipH="1">
            <a:off x="5901612" y="3373628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Critically evaluate and analyze a primary source</a:t>
            </a:r>
          </a:p>
        </p:txBody>
      </p:sp>
      <p:sp>
        <p:nvSpPr>
          <p:cNvPr id="25" name="Pentagon 16">
            <a:extLst>
              <a:ext uri="{FF2B5EF4-FFF2-40B4-BE49-F238E27FC236}">
                <a16:creationId xmlns:a16="http://schemas.microsoft.com/office/drawing/2014/main" id="{83A55B2A-AA41-46BC-9E14-D911F30A3FB5}"/>
              </a:ext>
            </a:extLst>
          </p:cNvPr>
          <p:cNvSpPr>
            <a:spLocks/>
          </p:cNvSpPr>
          <p:nvPr/>
        </p:nvSpPr>
        <p:spPr>
          <a:xfrm>
            <a:off x="2670760" y="4230580"/>
            <a:ext cx="2938977" cy="731520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Annotated Bibliography</a:t>
            </a:r>
          </a:p>
        </p:txBody>
      </p:sp>
      <p:sp>
        <p:nvSpPr>
          <p:cNvPr id="27" name="Pentagon 17">
            <a:extLst>
              <a:ext uri="{FF2B5EF4-FFF2-40B4-BE49-F238E27FC236}">
                <a16:creationId xmlns:a16="http://schemas.microsoft.com/office/drawing/2014/main" id="{2A531600-0D31-496A-B3EB-B2FF90897071}"/>
              </a:ext>
            </a:extLst>
          </p:cNvPr>
          <p:cNvSpPr>
            <a:spLocks noChangeAspect="1"/>
          </p:cNvSpPr>
          <p:nvPr/>
        </p:nvSpPr>
        <p:spPr>
          <a:xfrm flipH="1">
            <a:off x="5901991" y="4244064"/>
            <a:ext cx="3968020" cy="731520"/>
          </a:xfrm>
          <a:prstGeom prst="homePlate">
            <a:avLst>
              <a:gd name="adj" fmla="val 27915"/>
            </a:avLst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Assess and summarize sources and their content</a:t>
            </a:r>
          </a:p>
        </p:txBody>
      </p:sp>
    </p:spTree>
    <p:extLst>
      <p:ext uri="{BB962C8B-B14F-4D97-AF65-F5344CB8AC3E}">
        <p14:creationId xmlns:p14="http://schemas.microsoft.com/office/powerpoint/2010/main" val="1462255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Engineering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58F3E76-D6AB-4422-90C2-DF395BAFC9EB}"/>
              </a:ext>
            </a:extLst>
          </p:cNvPr>
          <p:cNvGrpSpPr/>
          <p:nvPr/>
        </p:nvGrpSpPr>
        <p:grpSpPr>
          <a:xfrm>
            <a:off x="581616" y="3897055"/>
            <a:ext cx="5443662" cy="7634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7D4D654-6556-4A33-8B97-5EB8C812F043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C682C53-9067-497E-92ED-74537F6DC53C}"/>
                </a:ext>
              </a:extLst>
            </p:cNvPr>
            <p:cNvSpPr txBox="1"/>
            <p:nvPr/>
          </p:nvSpPr>
          <p:spPr>
            <a:xfrm>
              <a:off x="1994364" y="1891735"/>
              <a:ext cx="5274381" cy="46020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Use concise and precise language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700D946-7181-4220-AA1C-01896EBAC6FE}"/>
              </a:ext>
            </a:extLst>
          </p:cNvPr>
          <p:cNvGrpSpPr/>
          <p:nvPr/>
        </p:nvGrpSpPr>
        <p:grpSpPr>
          <a:xfrm>
            <a:off x="6345546" y="1341148"/>
            <a:ext cx="544366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905AC34-F6D9-4043-96D9-94E501934AE5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12FC4B8-DA60-4E29-8044-C1D1C12442A5}"/>
                </a:ext>
              </a:extLst>
            </p:cNvPr>
            <p:cNvSpPr txBox="1"/>
            <p:nvPr/>
          </p:nvSpPr>
          <p:spPr>
            <a:xfrm>
              <a:off x="1990361" y="2701684"/>
              <a:ext cx="5274381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Follow logical sequences toward solutions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067A91C-322F-43D2-9EA9-4406C4BABEA1}"/>
              </a:ext>
            </a:extLst>
          </p:cNvPr>
          <p:cNvGrpSpPr/>
          <p:nvPr/>
        </p:nvGrpSpPr>
        <p:grpSpPr>
          <a:xfrm>
            <a:off x="584387" y="2196700"/>
            <a:ext cx="5443662" cy="693935"/>
            <a:chOff x="1906953" y="3449317"/>
            <a:chExt cx="5443662" cy="693935"/>
          </a:xfrm>
          <a:solidFill>
            <a:srgbClr val="627981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4BB1446-0751-4679-A770-562BD5DDB9FB}"/>
                </a:ext>
              </a:extLst>
            </p:cNvPr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6EAEA11-1C32-485D-843B-E3BC6EB61871}"/>
                </a:ext>
              </a:extLst>
            </p:cNvPr>
            <p:cNvSpPr txBox="1"/>
            <p:nvPr/>
          </p:nvSpPr>
          <p:spPr>
            <a:xfrm>
              <a:off x="1991593" y="3491700"/>
              <a:ext cx="5274381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Provide evidence to support claims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F80B574-A015-41D3-97FC-FC1BC8C52284}"/>
              </a:ext>
            </a:extLst>
          </p:cNvPr>
          <p:cNvGrpSpPr/>
          <p:nvPr/>
        </p:nvGrpSpPr>
        <p:grpSpPr>
          <a:xfrm>
            <a:off x="6344313" y="2206086"/>
            <a:ext cx="5443662" cy="693935"/>
            <a:chOff x="1966602" y="4292395"/>
            <a:chExt cx="5443662" cy="693935"/>
          </a:xfrm>
          <a:solidFill>
            <a:srgbClr val="627981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9C2A63B-10BD-4CC9-9499-A3EB711DD1B0}"/>
                </a:ext>
              </a:extLst>
            </p:cNvPr>
            <p:cNvSpPr/>
            <p:nvPr/>
          </p:nvSpPr>
          <p:spPr>
            <a:xfrm>
              <a:off x="1966602" y="4292395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0757EB1-CB75-4257-8785-0E8068BDDE4F}"/>
                </a:ext>
              </a:extLst>
            </p:cNvPr>
            <p:cNvSpPr txBox="1"/>
            <p:nvPr/>
          </p:nvSpPr>
          <p:spPr>
            <a:xfrm>
              <a:off x="2051241" y="4429892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Interpret figures and diagrams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2F22584-41EE-4C32-A7D0-0B3C8739D640}"/>
              </a:ext>
            </a:extLst>
          </p:cNvPr>
          <p:cNvGrpSpPr/>
          <p:nvPr/>
        </p:nvGrpSpPr>
        <p:grpSpPr>
          <a:xfrm>
            <a:off x="584387" y="3046878"/>
            <a:ext cx="5443662" cy="693935"/>
            <a:chOff x="1906953" y="5090779"/>
            <a:chExt cx="5443662" cy="693935"/>
          </a:xfrm>
          <a:solidFill>
            <a:srgbClr val="627981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69D72F3-62A4-42E0-B44F-B43479062302}"/>
                </a:ext>
              </a:extLst>
            </p:cNvPr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49F6CBB-20EE-4C2C-A427-24408785DEA0}"/>
                </a:ext>
              </a:extLst>
            </p:cNvPr>
            <p:cNvSpPr txBox="1"/>
            <p:nvPr/>
          </p:nvSpPr>
          <p:spPr>
            <a:xfrm>
              <a:off x="1991593" y="5148201"/>
              <a:ext cx="5356251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Identify and define unfamiliar terms and concepts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87FE30A-F509-4570-BF9C-E7ECB19D544F}"/>
              </a:ext>
            </a:extLst>
          </p:cNvPr>
          <p:cNvGrpSpPr/>
          <p:nvPr/>
        </p:nvGrpSpPr>
        <p:grpSpPr>
          <a:xfrm>
            <a:off x="6344312" y="3041865"/>
            <a:ext cx="5443662" cy="693935"/>
            <a:chOff x="1877311" y="1849887"/>
            <a:chExt cx="5443662" cy="693935"/>
          </a:xfrm>
          <a:solidFill>
            <a:srgbClr val="314C57"/>
          </a:solidFill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E203A98-FC34-4666-9C4A-B564011A22F8}"/>
                </a:ext>
              </a:extLst>
            </p:cNvPr>
            <p:cNvSpPr/>
            <p:nvPr/>
          </p:nvSpPr>
          <p:spPr>
            <a:xfrm>
              <a:off x="1877311" y="1849887"/>
              <a:ext cx="5443662" cy="69393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F556FBE-F164-48CA-98A1-2075E809B203}"/>
                </a:ext>
              </a:extLst>
            </p:cNvPr>
            <p:cNvSpPr txBox="1"/>
            <p:nvPr/>
          </p:nvSpPr>
          <p:spPr>
            <a:xfrm>
              <a:off x="1991592" y="1893692"/>
              <a:ext cx="4978430" cy="528350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Use terms correctly and consistently 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3C36C7C-124C-4AA8-A66E-4EC3EDF21B56}"/>
              </a:ext>
            </a:extLst>
          </p:cNvPr>
          <p:cNvGrpSpPr/>
          <p:nvPr/>
        </p:nvGrpSpPr>
        <p:grpSpPr>
          <a:xfrm>
            <a:off x="584388" y="1341148"/>
            <a:ext cx="5443662" cy="693935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63CA83E1-C5E6-40AE-AB27-6C2CE315B5C1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47DD272F-5B1C-4076-9329-A1FF48212379}"/>
                </a:ext>
              </a:extLst>
            </p:cNvPr>
            <p:cNvSpPr txBox="1"/>
            <p:nvPr/>
          </p:nvSpPr>
          <p:spPr>
            <a:xfrm>
              <a:off x="1991592" y="2007367"/>
              <a:ext cx="4511487" cy="400110"/>
            </a:xfrm>
            <a:prstGeom prst="rect">
              <a:avLst/>
            </a:prstGeom>
            <a:solidFill>
              <a:srgbClr val="627981"/>
            </a:solidFill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Provide a clear course of action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58F3E76-D6AB-4422-90C2-DF395BAFC9EB}"/>
              </a:ext>
            </a:extLst>
          </p:cNvPr>
          <p:cNvGrpSpPr/>
          <p:nvPr/>
        </p:nvGrpSpPr>
        <p:grpSpPr>
          <a:xfrm>
            <a:off x="6346911" y="3915717"/>
            <a:ext cx="5441063" cy="748202"/>
            <a:chOff x="1906953" y="1849761"/>
            <a:chExt cx="5443662" cy="748202"/>
          </a:xfrm>
          <a:solidFill>
            <a:srgbClr val="627981"/>
          </a:solidFill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7D4D654-6556-4A33-8B97-5EB8C812F043}"/>
                </a:ext>
              </a:extLst>
            </p:cNvPr>
            <p:cNvSpPr/>
            <p:nvPr/>
          </p:nvSpPr>
          <p:spPr>
            <a:xfrm>
              <a:off x="1906953" y="1849761"/>
              <a:ext cx="5443662" cy="74820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C682C53-9067-497E-92ED-74537F6DC53C}"/>
                </a:ext>
              </a:extLst>
            </p:cNvPr>
            <p:cNvSpPr txBox="1"/>
            <p:nvPr/>
          </p:nvSpPr>
          <p:spPr>
            <a:xfrm>
              <a:off x="2018688" y="1851934"/>
              <a:ext cx="5331927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Use standard conventions for presenting figures and appendices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158F3E76-D6AB-4422-90C2-DF395BAFC9EB}"/>
              </a:ext>
            </a:extLst>
          </p:cNvPr>
          <p:cNvGrpSpPr/>
          <p:nvPr/>
        </p:nvGrpSpPr>
        <p:grpSpPr>
          <a:xfrm>
            <a:off x="3504146" y="4840407"/>
            <a:ext cx="5443662" cy="693935"/>
            <a:chOff x="1906953" y="1849761"/>
            <a:chExt cx="5443662" cy="1075927"/>
          </a:xfrm>
          <a:solidFill>
            <a:srgbClr val="627981"/>
          </a:solidFill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47D4D654-6556-4A33-8B97-5EB8C812F043}"/>
                </a:ext>
              </a:extLst>
            </p:cNvPr>
            <p:cNvSpPr/>
            <p:nvPr/>
          </p:nvSpPr>
          <p:spPr>
            <a:xfrm>
              <a:off x="1906953" y="1849761"/>
              <a:ext cx="5443662" cy="10759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C682C53-9067-497E-92ED-74537F6DC53C}"/>
                </a:ext>
              </a:extLst>
            </p:cNvPr>
            <p:cNvSpPr txBox="1"/>
            <p:nvPr/>
          </p:nvSpPr>
          <p:spPr>
            <a:xfrm>
              <a:off x="1991593" y="1902618"/>
              <a:ext cx="5274381" cy="5062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Use correct grammar, spelling, and punctuation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7668488"/>
      </p:ext>
    </p:extLst>
  </p:cSld>
  <p:clrMapOvr>
    <a:masterClrMapping/>
  </p:clrMapOvr>
</p:sld>
</file>

<file path=ppt/theme/theme1.xml><?xml version="1.0" encoding="utf-8"?>
<a:theme xmlns:a="http://schemas.openxmlformats.org/drawingml/2006/main" name="Hawkes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Hawkes Powerpoint Template.potx</Template>
  <TotalTime>2880</TotalTime>
  <Words>545</Words>
  <Application>Microsoft Office PowerPoint</Application>
  <PresentationFormat>Widescreen</PresentationFormat>
  <Paragraphs>124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Lato</vt:lpstr>
      <vt:lpstr>Hawkes Powerpoint Template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30</cp:revision>
  <dcterms:created xsi:type="dcterms:W3CDTF">2017-06-16T13:06:21Z</dcterms:created>
  <dcterms:modified xsi:type="dcterms:W3CDTF">2021-11-23T21:50:09Z</dcterms:modified>
</cp:coreProperties>
</file>