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648" r:id="rId2"/>
  </p:sldMasterIdLst>
  <p:sldIdLst>
    <p:sldId id="293" r:id="rId3"/>
    <p:sldId id="351" r:id="rId4"/>
    <p:sldId id="348" r:id="rId5"/>
    <p:sldId id="374" r:id="rId6"/>
    <p:sldId id="377" r:id="rId7"/>
    <p:sldId id="376" r:id="rId8"/>
    <p:sldId id="370" r:id="rId9"/>
    <p:sldId id="378" r:id="rId10"/>
    <p:sldId id="353" r:id="rId11"/>
    <p:sldId id="364" r:id="rId12"/>
    <p:sldId id="329" r:id="rId13"/>
    <p:sldId id="363" r:id="rId14"/>
    <p:sldId id="372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48"/>
            <p14:sldId id="374"/>
          </p14:sldIdLst>
        </p14:section>
        <p14:section name="Boxes" id="{BC8DCA9B-1D1A-45EE-A36C-A4F5E0816D56}">
          <p14:sldIdLst>
            <p14:sldId id="377"/>
            <p14:sldId id="376"/>
            <p14:sldId id="370"/>
            <p14:sldId id="378"/>
            <p14:sldId id="353"/>
          </p14:sldIdLst>
        </p14:section>
        <p14:section name="Extended Examples" id="{F578CCFA-269D-485F-9ADF-C586276AD30E}">
          <p14:sldIdLst>
            <p14:sldId id="364"/>
          </p14:sldIdLst>
        </p14:section>
        <p14:section name="Relationships" id="{E41BCD9A-AE81-4FD5-9202-F453DADCAF33}">
          <p14:sldIdLst>
            <p14:sldId id="329"/>
            <p14:sldId id="363"/>
            <p14:sldId id="372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Coleman" initials="CC" lastIdx="1" clrIdx="0">
    <p:extLst>
      <p:ext uri="{19B8F6BF-5375-455C-9EA6-DF929625EA0E}">
        <p15:presenceInfo xmlns:p15="http://schemas.microsoft.com/office/powerpoint/2012/main" userId="S::cclark@hawkeslearning.com::96f87ca1-0e64-4ae8-8d77-98757b85df0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627981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108" y="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Technical Writing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73419" y="1966759"/>
            <a:ext cx="8845160" cy="3459024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114300" marR="1143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</a:rPr>
              <a:t>Because technical writing is often about subjects that are unfamiliar to the audience, make sure you </a:t>
            </a:r>
            <a:r>
              <a:rPr lang="en-US" sz="2000" b="1" dirty="0">
                <a:effectLst/>
                <a:ea typeface="Times New Roman" panose="02020603050405020304" pitchFamily="18" charset="0"/>
              </a:rPr>
              <a:t>understand the </a:t>
            </a:r>
            <a:r>
              <a:rPr lang="en-US" sz="2000" b="1" i="0" dirty="0">
                <a:effectLst/>
                <a:ea typeface="Times New Roman" panose="02020603050405020304" pitchFamily="18" charset="0"/>
              </a:rPr>
              <a:t>topic</a:t>
            </a:r>
            <a:r>
              <a:rPr lang="en-US" sz="2000" dirty="0">
                <a:effectLst/>
                <a:ea typeface="Times New Roman" panose="02020603050405020304" pitchFamily="18" charset="0"/>
              </a:rPr>
              <a:t>: the general subject. </a:t>
            </a:r>
          </a:p>
          <a:p>
            <a:pPr marL="114300" marR="1143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114300" marR="1143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</a:rPr>
              <a:t>Begin by reviewing relevant information. For example, the author of a smart watch user guide should understand how the watch operates, what features it has, and how to fix it.</a:t>
            </a:r>
          </a:p>
          <a:p>
            <a:pPr marL="114300" marR="114300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endParaRPr lang="en-US" sz="2000" dirty="0">
              <a:effectLst/>
              <a:ea typeface="Times New Roman" panose="02020603050405020304" pitchFamily="18" charset="0"/>
            </a:endParaRPr>
          </a:p>
          <a:p>
            <a:pPr marL="114300" marR="114300" algn="l">
              <a:lnSpc>
                <a:spcPts val="1920"/>
              </a:lnSpc>
              <a:spcBef>
                <a:spcPts val="300"/>
              </a:spcBef>
              <a:spcAft>
                <a:spcPts val="1500"/>
              </a:spcAft>
            </a:pPr>
            <a:r>
              <a:rPr lang="en-US" sz="2000" dirty="0">
                <a:effectLst/>
                <a:ea typeface="Times New Roman" panose="02020603050405020304" pitchFamily="18" charset="0"/>
              </a:rPr>
              <a:t>Even if you are not an expert in the topic, you can gather necessary information by consulting subject matter experts, conducting thorough research, and/or consulting your supervisor (if relevant).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FBB87E6-D585-4421-9139-0C86D4F020D0}"/>
              </a:ext>
            </a:extLst>
          </p:cNvPr>
          <p:cNvCxnSpPr/>
          <p:nvPr/>
        </p:nvCxnSpPr>
        <p:spPr>
          <a:xfrm>
            <a:off x="1881187" y="114629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6B97195-C9B0-431F-9B27-02696B2B88D3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Understand Your Topic</a:t>
            </a:r>
          </a:p>
        </p:txBody>
      </p:sp>
    </p:spTree>
    <p:extLst>
      <p:ext uri="{BB962C8B-B14F-4D97-AF65-F5344CB8AC3E}">
        <p14:creationId xmlns:p14="http://schemas.microsoft.com/office/powerpoint/2010/main" val="17449790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1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291769" y="1612191"/>
            <a:ext cx="7608465" cy="3252040"/>
            <a:chOff x="365111" y="1821206"/>
            <a:chExt cx="8443027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7" cy="3298655"/>
              <a:chOff x="365111" y="1821206"/>
              <a:chExt cx="8443027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7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65416" y="3129435"/>
                <a:ext cx="799700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chemeClr val="tx1"/>
                    </a:solidFill>
                  </a:rPr>
                  <a:t>or</a:t>
                </a:r>
                <a:endParaRPr lang="en-US" sz="32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637586"/>
              <a:ext cx="3325551" cy="14501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marL="114300" marR="114300" algn="ctr">
                <a:lnSpc>
                  <a:spcPct val="150000"/>
                </a:lnSpc>
                <a:spcBef>
                  <a:spcPts val="300"/>
                </a:spcBef>
                <a:spcAft>
                  <a:spcPts val="1500"/>
                </a:spcAft>
              </a:pPr>
              <a:r>
                <a:rPr lang="en-US" sz="2000" dirty="0">
                  <a:ea typeface="Times New Roman" panose="02020603050405020304" pitchFamily="18" charset="0"/>
                </a:rPr>
                <a:t>T</a:t>
              </a:r>
              <a:r>
                <a:rPr lang="en-US" sz="2000" dirty="0">
                  <a:effectLst/>
                  <a:ea typeface="Times New Roman" panose="02020603050405020304" pitchFamily="18" charset="0"/>
                </a:rPr>
                <a:t>echnical writing for an audience of consumers will be simple.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403445"/>
              <a:ext cx="3325551" cy="191839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effectLst/>
                  <a:ea typeface="Times New Roman" panose="02020603050405020304" pitchFamily="18" charset="0"/>
                </a:rPr>
                <a:t>Writing for an audience of subject matter experts will include more technical terminology.</a:t>
              </a:r>
              <a:endParaRPr lang="en-US" sz="2000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CFE6821-2E5A-4C27-98FA-D95DF102B600}"/>
              </a:ext>
            </a:extLst>
          </p:cNvPr>
          <p:cNvCxnSpPr/>
          <p:nvPr/>
        </p:nvCxnSpPr>
        <p:spPr>
          <a:xfrm>
            <a:off x="1881187" y="114629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243F764-1A3B-4246-AF6C-35C50BFEA610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Identify Your Audience and Purpose</a:t>
            </a:r>
          </a:p>
        </p:txBody>
      </p:sp>
    </p:spTree>
    <p:extLst>
      <p:ext uri="{BB962C8B-B14F-4D97-AF65-F5344CB8AC3E}">
        <p14:creationId xmlns:p14="http://schemas.microsoft.com/office/powerpoint/2010/main" val="2699779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39" y="6461023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2273431" y="1577535"/>
            <a:ext cx="7645135" cy="3252040"/>
            <a:chOff x="365111" y="1821206"/>
            <a:chExt cx="8483720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83720" cy="3298655"/>
              <a:chOff x="365111" y="1821206"/>
              <a:chExt cx="8483720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73070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tx1"/>
                    </a:solidFill>
                  </a:rPr>
                  <a:t>&amp;</a:t>
                </a:r>
                <a:endParaRPr lang="en-US" sz="40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283969"/>
              <a:ext cx="3325552" cy="2157351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marL="114300" marR="114300" algn="ctr">
                <a:lnSpc>
                  <a:spcPct val="150000"/>
                </a:lnSpc>
                <a:spcBef>
                  <a:spcPts val="300"/>
                </a:spcBef>
                <a:spcAft>
                  <a:spcPts val="1500"/>
                </a:spcAft>
              </a:pPr>
              <a:r>
                <a:rPr lang="en-US" dirty="0">
                  <a:effectLst/>
                  <a:ea typeface="Times New Roman" panose="02020603050405020304" pitchFamily="18" charset="0"/>
                </a:rPr>
                <a:t>Include only the most necessary details and order them in a way that will make sense to the audience.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283969"/>
              <a:ext cx="3325552" cy="2157351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dirty="0">
                  <a:effectLst/>
                  <a:ea typeface="Times New Roman" panose="02020603050405020304" pitchFamily="18" charset="0"/>
                </a:rPr>
                <a:t>The end goal of almost any technical writing is to deliver pertinent information in the most helpful, efficient way possible. </a:t>
              </a:r>
              <a:endParaRPr lang="en-US" dirty="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F52D410-170C-46F4-9EDE-6B6C3F3C9089}"/>
              </a:ext>
            </a:extLst>
          </p:cNvPr>
          <p:cNvCxnSpPr/>
          <p:nvPr/>
        </p:nvCxnSpPr>
        <p:spPr>
          <a:xfrm>
            <a:off x="1881187" y="114629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C3BD794D-EAC0-4573-96C3-AE7FE9170AB5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Organize Your Ideas</a:t>
            </a:r>
          </a:p>
        </p:txBody>
      </p: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288568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Helpful Aids to Organization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4A3C89F5-5AC7-42CA-B269-E0EF8850E061}"/>
              </a:ext>
            </a:extLst>
          </p:cNvPr>
          <p:cNvSpPr txBox="1"/>
          <p:nvPr/>
        </p:nvSpPr>
        <p:spPr>
          <a:xfrm>
            <a:off x="1459469" y="1341780"/>
            <a:ext cx="9273061" cy="4708981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  <a:p>
            <a:endParaRPr lang="en-US" sz="2000" b="0" dirty="0">
              <a:ea typeface="Cambria Math" panose="020405030504060302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E8372D-36D2-456F-8C12-2DB123C1456A}"/>
              </a:ext>
            </a:extLst>
          </p:cNvPr>
          <p:cNvSpPr txBox="1"/>
          <p:nvPr/>
        </p:nvSpPr>
        <p:spPr>
          <a:xfrm>
            <a:off x="1673419" y="1943547"/>
            <a:ext cx="8845160" cy="3505447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marL="457200" marR="114300" indent="-342900">
              <a:lnSpc>
                <a:spcPct val="150000"/>
              </a:lnSpc>
              <a:spcBef>
                <a:spcPts val="3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One helpful strategy for arranging the information is to create an </a:t>
            </a:r>
            <a:r>
              <a:rPr lang="en-US" sz="2000" b="1" i="0" dirty="0">
                <a:effectLst/>
                <a:ea typeface="Calibri" panose="020F0502020204030204" pitchFamily="34" charset="0"/>
              </a:rPr>
              <a:t>outline</a:t>
            </a:r>
            <a:r>
              <a:rPr lang="en-US" sz="2000" dirty="0">
                <a:effectLst/>
                <a:ea typeface="Calibri" panose="020F0502020204030204" pitchFamily="34" charset="0"/>
              </a:rPr>
              <a:t>: a tool for organizing a text, usually as a multilevel list. </a:t>
            </a:r>
          </a:p>
          <a:p>
            <a:pPr marL="457200" marR="114300" indent="-342900">
              <a:lnSpc>
                <a:spcPct val="150000"/>
              </a:lnSpc>
              <a:spcBef>
                <a:spcPts val="3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Additionally, organizing technical writing requires careful </a:t>
            </a:r>
            <a:r>
              <a:rPr lang="en-US" sz="2000" b="1" dirty="0">
                <a:effectLst/>
                <a:ea typeface="Calibri" panose="020F0502020204030204" pitchFamily="34" charset="0"/>
              </a:rPr>
              <a:t>editing</a:t>
            </a:r>
            <a:r>
              <a:rPr lang="en-US" sz="2000" dirty="0">
                <a:effectLst/>
                <a:ea typeface="Calibri" panose="020F0502020204030204" pitchFamily="34" charset="0"/>
              </a:rPr>
              <a:t>. </a:t>
            </a:r>
          </a:p>
          <a:p>
            <a:pPr marL="914400" marR="114300" lvl="1" indent="-342900">
              <a:lnSpc>
                <a:spcPct val="150000"/>
              </a:lnSpc>
              <a:spcBef>
                <a:spcPts val="3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Sentences should be short; extra words and ideas should be eliminated. </a:t>
            </a:r>
          </a:p>
          <a:p>
            <a:pPr marL="457200" marR="114300" indent="-342900">
              <a:lnSpc>
                <a:spcPct val="150000"/>
              </a:lnSpc>
              <a:spcBef>
                <a:spcPts val="3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effectLst/>
                <a:ea typeface="Calibri" panose="020F0502020204030204" pitchFamily="34" charset="0"/>
              </a:rPr>
              <a:t>Consider asking someone to use your writing for its intended purpose so that they can point out possible areas for improvement.</a:t>
            </a: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0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366038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CBD3707-C733-40AE-A820-DF3BA50CA510}"/>
              </a:ext>
            </a:extLst>
          </p:cNvPr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When We Use Technical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Why We Use Technical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How We Compose Technical Writing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37" y="6192576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2066920" y="1579035"/>
            <a:ext cx="8058154" cy="1025620"/>
            <a:chOff x="542921" y="1736760"/>
            <a:chExt cx="8058154" cy="1201359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1" y="1736760"/>
              <a:ext cx="8058154" cy="120135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68214" y="1829080"/>
              <a:ext cx="7807571" cy="52513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114300" marR="114300">
                <a:lnSpc>
                  <a:spcPts val="1920"/>
                </a:lnSpc>
                <a:spcBef>
                  <a:spcPts val="300"/>
                </a:spcBef>
                <a:spcAft>
                  <a:spcPts val="1500"/>
                </a:spcAft>
              </a:pPr>
              <a:r>
                <a:rPr lang="en-US" sz="1800" b="1" i="0" dirty="0">
                  <a:effectLst/>
                  <a:ea typeface="Times New Roman" panose="02020603050405020304" pitchFamily="18" charset="0"/>
                </a:rPr>
                <a:t>Technical writing</a:t>
              </a:r>
              <a:r>
                <a:rPr lang="en-US" sz="1800" dirty="0">
                  <a:effectLst/>
                  <a:ea typeface="Times New Roman" panose="02020603050405020304" pitchFamily="18" charset="0"/>
                </a:rPr>
                <a:t> takes detailed, complex processes or information and presents them in clear, organized language that a reader can easily understand and use.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8BAD804-34B8-414F-A065-7A2FF0C854A5}"/>
              </a:ext>
            </a:extLst>
          </p:cNvPr>
          <p:cNvGrpSpPr/>
          <p:nvPr/>
        </p:nvGrpSpPr>
        <p:grpSpPr>
          <a:xfrm>
            <a:off x="2066923" y="2842360"/>
            <a:ext cx="8058154" cy="889130"/>
            <a:chOff x="443538" y="3765383"/>
            <a:chExt cx="8058154" cy="1491718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09EA83B-284E-4888-A881-09EB607B4B4B}"/>
                </a:ext>
              </a:extLst>
            </p:cNvPr>
            <p:cNvSpPr/>
            <p:nvPr/>
          </p:nvSpPr>
          <p:spPr>
            <a:xfrm>
              <a:off x="443538" y="3765383"/>
              <a:ext cx="8058154" cy="14917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ABDCC3-383C-4B34-9128-432723BC36A6}"/>
                </a:ext>
              </a:extLst>
            </p:cNvPr>
            <p:cNvSpPr txBox="1"/>
            <p:nvPr/>
          </p:nvSpPr>
          <p:spPr>
            <a:xfrm>
              <a:off x="568831" y="3997313"/>
              <a:ext cx="7807571" cy="45908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114300" marR="114300">
                <a:lnSpc>
                  <a:spcPts val="1920"/>
                </a:lnSpc>
                <a:spcBef>
                  <a:spcPts val="300"/>
                </a:spcBef>
                <a:spcAft>
                  <a:spcPts val="1500"/>
                </a:spcAft>
              </a:pPr>
              <a:r>
                <a:rPr lang="en-US" sz="18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We often encounter technical writing when completing daily tasks, like programming a new coffee maker or assembling furniture.</a:t>
              </a: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0165074-7977-4B92-9C03-179CDAD9942F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When We Use Technical Writing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AF6C0D-753F-45B8-94DA-9C3260A2351B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37" y="6192576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8BAD804-34B8-414F-A065-7A2FF0C854A5}"/>
              </a:ext>
            </a:extLst>
          </p:cNvPr>
          <p:cNvGrpSpPr/>
          <p:nvPr/>
        </p:nvGrpSpPr>
        <p:grpSpPr>
          <a:xfrm>
            <a:off x="2066923" y="1290823"/>
            <a:ext cx="8058154" cy="852014"/>
            <a:chOff x="443538" y="3765383"/>
            <a:chExt cx="8058154" cy="1491718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09EA83B-284E-4888-A881-09EB607B4B4B}"/>
                </a:ext>
              </a:extLst>
            </p:cNvPr>
            <p:cNvSpPr/>
            <p:nvPr/>
          </p:nvSpPr>
          <p:spPr>
            <a:xfrm>
              <a:off x="443538" y="3765383"/>
              <a:ext cx="8058154" cy="14917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4ABDCC3-383C-4B34-9128-432723BC36A6}"/>
                </a:ext>
              </a:extLst>
            </p:cNvPr>
            <p:cNvSpPr txBox="1"/>
            <p:nvPr/>
          </p:nvSpPr>
          <p:spPr>
            <a:xfrm>
              <a:off x="568831" y="3997313"/>
              <a:ext cx="7807571" cy="45908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114300" marR="114300">
                <a:lnSpc>
                  <a:spcPts val="1920"/>
                </a:lnSpc>
                <a:spcBef>
                  <a:spcPts val="300"/>
                </a:spcBef>
                <a:spcAft>
                  <a:spcPts val="1500"/>
                </a:spcAft>
              </a:pPr>
              <a:r>
                <a:rPr lang="en-US" sz="1800" dirty="0">
                  <a:effectLst/>
                  <a:ea typeface="Calibri" panose="020F0502020204030204" pitchFamily="34" charset="0"/>
                </a:rPr>
                <a:t>People turn to technical writing when they need to quickly familiarize themselves with information or a specific process. </a:t>
              </a:r>
              <a:endParaRPr lang="en-US" sz="1800" dirty="0">
                <a:effectLst/>
                <a:ea typeface="Times New Roman" panose="02020603050405020304" pitchFamily="18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0165074-7977-4B92-9C03-179CDAD9942F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When We Use Technical Writing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AAF6C0D-753F-45B8-94DA-9C3260A2351B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BB509C5-B626-433A-A406-C70F6F7D56F2}"/>
              </a:ext>
            </a:extLst>
          </p:cNvPr>
          <p:cNvGrpSpPr/>
          <p:nvPr/>
        </p:nvGrpSpPr>
        <p:grpSpPr>
          <a:xfrm>
            <a:off x="2543982" y="241417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02BBC71-9129-44A9-ABE9-DCD08E6F8F13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445A61E-ADE9-4E52-A4E4-65FAF467688B}"/>
                </a:ext>
              </a:extLst>
            </p:cNvPr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Instructional manuals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13D0FB9-A8AC-4B54-9492-AB7669F93D8C}"/>
              </a:ext>
            </a:extLst>
          </p:cNvPr>
          <p:cNvGrpSpPr/>
          <p:nvPr/>
        </p:nvGrpSpPr>
        <p:grpSpPr>
          <a:xfrm>
            <a:off x="7309054" y="2408632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32E06D6-43F4-4C96-9A34-2D6A10EA5786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5AB3FEF-C056-406D-BF96-CBD65D5B7009}"/>
                </a:ext>
              </a:extLst>
            </p:cNvPr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Tutorials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F6CB393-9F48-4DBB-9AD1-C39FFAE8C38C}"/>
              </a:ext>
            </a:extLst>
          </p:cNvPr>
          <p:cNvGrpSpPr/>
          <p:nvPr/>
        </p:nvGrpSpPr>
        <p:grpSpPr>
          <a:xfrm>
            <a:off x="3661581" y="429234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4393843-D04E-4F35-8E66-9CA383F68F6E}"/>
                </a:ext>
              </a:extLst>
            </p:cNvPr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044B6EC-77E9-4B1C-B9D2-2FB0A4E9ED6E}"/>
                </a:ext>
              </a:extLst>
            </p:cNvPr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Memos</a:t>
              </a: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AA65E9BF-1080-4E49-955E-4F7F749535FF}"/>
              </a:ext>
            </a:extLst>
          </p:cNvPr>
          <p:cNvGrpSpPr/>
          <p:nvPr/>
        </p:nvGrpSpPr>
        <p:grpSpPr>
          <a:xfrm>
            <a:off x="6115454" y="4300604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9B045274-66A2-401E-BAC7-50D9DBC72B94}"/>
                </a:ext>
              </a:extLst>
            </p:cNvPr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5ED50DA0-81A4-4A30-B25E-A24CE4DAABB6}"/>
                </a:ext>
              </a:extLst>
            </p:cNvPr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Reports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4BC497-CF28-40CF-A5C3-C392B58DDF8C}"/>
              </a:ext>
            </a:extLst>
          </p:cNvPr>
          <p:cNvGrpSpPr/>
          <p:nvPr/>
        </p:nvGrpSpPr>
        <p:grpSpPr>
          <a:xfrm>
            <a:off x="4926518" y="240863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F61304B-2C0F-40E8-9425-546C17810750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E26EE3D-C537-4487-889B-70FF43C18364}"/>
                </a:ext>
              </a:extLst>
            </p:cNvPr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Online help guides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0111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6512CB0-560E-4AD3-80B7-A9C63444FA1D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Why We Use Technical Writing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9B59C1-6D74-4879-BB9D-CB4C4388184D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2BCFE19-A0E5-40ED-94D0-AC3E42C7414B}"/>
              </a:ext>
            </a:extLst>
          </p:cNvPr>
          <p:cNvGrpSpPr/>
          <p:nvPr/>
        </p:nvGrpSpPr>
        <p:grpSpPr>
          <a:xfrm>
            <a:off x="2066923" y="321601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6C02B9-6C87-42C7-BD96-0BA5DEECCD6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A292215-B832-4849-88DB-A0618C1A3BD9}"/>
                </a:ext>
              </a:extLst>
            </p:cNvPr>
            <p:cNvSpPr txBox="1"/>
            <p:nvPr/>
          </p:nvSpPr>
          <p:spPr>
            <a:xfrm>
              <a:off x="633045" y="187558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It </a:t>
              </a:r>
              <a:r>
                <a:rPr lang="en-US" b="1" dirty="0"/>
                <a:t>eliminates unnecessary language </a:t>
              </a:r>
              <a:r>
                <a:rPr lang="en-US" dirty="0"/>
                <a:t>and </a:t>
              </a:r>
              <a:r>
                <a:rPr lang="en-US" b="1" dirty="0"/>
                <a:t>uses formatting </a:t>
              </a:r>
              <a:r>
                <a:rPr lang="en-US" dirty="0"/>
                <a:t>that helps reader quickly process the information.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6416C7-80DE-4C02-891D-C65C7EF41FBF}"/>
              </a:ext>
            </a:extLst>
          </p:cNvPr>
          <p:cNvGrpSpPr/>
          <p:nvPr/>
        </p:nvGrpSpPr>
        <p:grpSpPr>
          <a:xfrm>
            <a:off x="2066923" y="202707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7E0CB0-CADE-4607-805F-E7D0AE3F418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688B205-E8D0-4E5B-9797-DC640CFB3A73}"/>
                </a:ext>
              </a:extLst>
            </p:cNvPr>
            <p:cNvSpPr txBox="1"/>
            <p:nvPr/>
          </p:nvSpPr>
          <p:spPr>
            <a:xfrm>
              <a:off x="668214" y="1791276"/>
              <a:ext cx="7807571" cy="6979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effectLst/>
                  <a:ea typeface="Times New Roman" panose="02020603050405020304" pitchFamily="18" charset="0"/>
                </a:rPr>
                <a:t>It uses </a:t>
              </a:r>
              <a:r>
                <a:rPr lang="en-US" b="1" dirty="0">
                  <a:effectLst/>
                  <a:ea typeface="Times New Roman" panose="02020603050405020304" pitchFamily="18" charset="0"/>
                </a:rPr>
                <a:t>short sentences </a:t>
              </a:r>
              <a:r>
                <a:rPr lang="en-US" dirty="0">
                  <a:effectLst/>
                  <a:ea typeface="Times New Roman" panose="02020603050405020304" pitchFamily="18" charset="0"/>
                </a:rPr>
                <a:t>and </a:t>
              </a:r>
              <a:r>
                <a:rPr lang="en-US" b="1" dirty="0">
                  <a:effectLst/>
                  <a:ea typeface="Times New Roman" panose="02020603050405020304" pitchFamily="18" charset="0"/>
                </a:rPr>
                <a:t>direct language </a:t>
              </a:r>
              <a:r>
                <a:rPr lang="en-US" dirty="0">
                  <a:effectLst/>
                  <a:ea typeface="Times New Roman" panose="02020603050405020304" pitchFamily="18" charset="0"/>
                </a:rPr>
                <a:t>to simplify and communicate relevant but complex information. This makes it helpful in industry-specific writing and within workplaces.</a:t>
              </a: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9025439-4F92-4377-BCDA-04A2011DB9FD}"/>
              </a:ext>
            </a:extLst>
          </p:cNvPr>
          <p:cNvGrpSpPr/>
          <p:nvPr/>
        </p:nvGrpSpPr>
        <p:grpSpPr>
          <a:xfrm>
            <a:off x="2066923" y="1383374"/>
            <a:ext cx="8058154" cy="52180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813843-FFE3-48F9-9EFD-AA586F1394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3F42DAD-DFD5-4702-9AD8-0AFB5856EAC9}"/>
                </a:ext>
              </a:extLst>
            </p:cNvPr>
            <p:cNvSpPr txBox="1"/>
            <p:nvPr/>
          </p:nvSpPr>
          <p:spPr>
            <a:xfrm>
              <a:off x="633045" y="1832216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Technical writing is </a:t>
              </a:r>
              <a:r>
                <a:rPr lang="en-US" sz="2000" b="1" dirty="0"/>
                <a:t>efficient</a:t>
              </a:r>
              <a:r>
                <a:rPr lang="en-US" sz="20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06137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6512CB0-560E-4AD3-80B7-A9C63444FA1D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Why We Use Technical Writing (continued)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9B59C1-6D74-4879-BB9D-CB4C4388184D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D9A52B64-70D9-44E6-9A86-740C8B5258AD}"/>
              </a:ext>
            </a:extLst>
          </p:cNvPr>
          <p:cNvGrpSpPr/>
          <p:nvPr/>
        </p:nvGrpSpPr>
        <p:grpSpPr>
          <a:xfrm>
            <a:off x="2031750" y="1684774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6A722E7C-C497-4118-A3C4-DD2644DB99E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59DAEE7-A908-4663-A405-17C570C6BD57}"/>
                </a:ext>
              </a:extLst>
            </p:cNvPr>
            <p:cNvSpPr txBox="1"/>
            <p:nvPr/>
          </p:nvSpPr>
          <p:spPr>
            <a:xfrm>
              <a:off x="633044" y="1791276"/>
              <a:ext cx="7807571" cy="6979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Technical writing also </a:t>
              </a:r>
              <a:r>
                <a:rPr lang="en-US" b="1" dirty="0"/>
                <a:t>considers its audience </a:t>
              </a:r>
              <a:r>
                <a:rPr lang="en-US" dirty="0"/>
                <a:t>and whether the readers have prior knowledge of specific technical terms to determine if additional explanation is needed.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C6C28D2-4EA5-480A-AD5F-8EE041AE6E74}"/>
              </a:ext>
            </a:extLst>
          </p:cNvPr>
          <p:cNvGrpSpPr/>
          <p:nvPr/>
        </p:nvGrpSpPr>
        <p:grpSpPr>
          <a:xfrm>
            <a:off x="2031750" y="292562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225AFF7-5CB0-47EF-A98A-594C536903F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07869B9-6306-4EC9-991F-2A51E58A1465}"/>
                </a:ext>
              </a:extLst>
            </p:cNvPr>
            <p:cNvSpPr txBox="1"/>
            <p:nvPr/>
          </p:nvSpPr>
          <p:spPr>
            <a:xfrm>
              <a:off x="633044" y="1974779"/>
              <a:ext cx="7807571" cy="279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It has </a:t>
              </a:r>
              <a:r>
                <a:rPr lang="en-US" b="1" dirty="0"/>
                <a:t>a clear purpose</a:t>
              </a:r>
              <a:r>
                <a:rPr lang="en-US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413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6512CB0-560E-4AD3-80B7-A9C63444FA1D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Why We Use Technical Writing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9B59C1-6D74-4879-BB9D-CB4C4388184D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2BCFE19-A0E5-40ED-94D0-AC3E42C7414B}"/>
              </a:ext>
            </a:extLst>
          </p:cNvPr>
          <p:cNvGrpSpPr/>
          <p:nvPr/>
        </p:nvGrpSpPr>
        <p:grpSpPr>
          <a:xfrm>
            <a:off x="2066923" y="321601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6C02B9-6C87-42C7-BD96-0BA5DEECCD6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A292215-B832-4849-88DB-A0618C1A3BD9}"/>
                </a:ext>
              </a:extLst>
            </p:cNvPr>
            <p:cNvSpPr txBox="1"/>
            <p:nvPr/>
          </p:nvSpPr>
          <p:spPr>
            <a:xfrm>
              <a:off x="633044" y="1766432"/>
              <a:ext cx="7807571" cy="6979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If that audience is having difficulty with a program or device, they shouldn't be frustrated by the very manual or troubleshooting guide that is supposed to help them.</a:t>
              </a:r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6416C7-80DE-4C02-891D-C65C7EF41FBF}"/>
              </a:ext>
            </a:extLst>
          </p:cNvPr>
          <p:cNvGrpSpPr/>
          <p:nvPr/>
        </p:nvGrpSpPr>
        <p:grpSpPr>
          <a:xfrm>
            <a:off x="2066923" y="202707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7E0CB0-CADE-4607-805F-E7D0AE3F418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688B205-E8D0-4E5B-9797-DC640CFB3A73}"/>
                </a:ext>
              </a:extLst>
            </p:cNvPr>
            <p:cNvSpPr txBox="1"/>
            <p:nvPr/>
          </p:nvSpPr>
          <p:spPr>
            <a:xfrm>
              <a:off x="668214" y="1900683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Often, technical writers must present unfamiliar information to an audience without any background knowledge of the topic, process, or concept at hand. </a:t>
              </a:r>
              <a:endParaRPr lang="en-US" dirty="0">
                <a:effectLst/>
                <a:ea typeface="Times New Roman" panose="02020603050405020304" pitchFamily="18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9025439-4F92-4377-BCDA-04A2011DB9FD}"/>
              </a:ext>
            </a:extLst>
          </p:cNvPr>
          <p:cNvGrpSpPr/>
          <p:nvPr/>
        </p:nvGrpSpPr>
        <p:grpSpPr>
          <a:xfrm>
            <a:off x="2066923" y="1383374"/>
            <a:ext cx="8058154" cy="52180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813843-FFE3-48F9-9EFD-AA586F1394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3F42DAD-DFD5-4702-9AD8-0AFB5856EAC9}"/>
                </a:ext>
              </a:extLst>
            </p:cNvPr>
            <p:cNvSpPr txBox="1"/>
            <p:nvPr/>
          </p:nvSpPr>
          <p:spPr>
            <a:xfrm>
              <a:off x="633045" y="1832216"/>
              <a:ext cx="7807571" cy="6187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Technical writing is </a:t>
              </a:r>
              <a:r>
                <a:rPr lang="en-US" sz="2000" b="1" dirty="0"/>
                <a:t>helpful</a:t>
              </a:r>
              <a:r>
                <a:rPr lang="en-US" sz="20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052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6512CB0-560E-4AD3-80B7-A9C63444FA1D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Why We Use Technical Writing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79B59C1-6D74-4879-BB9D-CB4C4388184D}"/>
              </a:ext>
            </a:extLst>
          </p:cNvPr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2BCFE19-A0E5-40ED-94D0-AC3E42C7414B}"/>
              </a:ext>
            </a:extLst>
          </p:cNvPr>
          <p:cNvGrpSpPr/>
          <p:nvPr/>
        </p:nvGrpSpPr>
        <p:grpSpPr>
          <a:xfrm>
            <a:off x="2066923" y="3216016"/>
            <a:ext cx="8058154" cy="1067579"/>
            <a:chOff x="542923" y="1736762"/>
            <a:chExt cx="8058154" cy="806935"/>
          </a:xfrm>
          <a:solidFill>
            <a:srgbClr val="C7D4C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66C02B9-6C87-42C7-BD96-0BA5DEECCD64}"/>
                </a:ext>
              </a:extLst>
            </p:cNvPr>
            <p:cNvSpPr/>
            <p:nvPr/>
          </p:nvSpPr>
          <p:spPr>
            <a:xfrm>
              <a:off x="542923" y="1736762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A292215-B832-4849-88DB-A0618C1A3BD9}"/>
                </a:ext>
              </a:extLst>
            </p:cNvPr>
            <p:cNvSpPr txBox="1"/>
            <p:nvPr/>
          </p:nvSpPr>
          <p:spPr>
            <a:xfrm>
              <a:off x="633042" y="1791277"/>
              <a:ext cx="7807571" cy="697904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libri" panose="020F0502020204030204" pitchFamily="34" charset="0"/>
                  <a:cs typeface="Times New Roman" panose="02020603050405020304" pitchFamily="18" charset="0"/>
                </a:rPr>
                <a:t>Technical writing is necessary for providing clear, simple directions. Often visual aids are included to help a user understand exactly what to do in a matter of seconds.</a:t>
              </a:r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16416C7-80DE-4C02-891D-C65C7EF41FBF}"/>
              </a:ext>
            </a:extLst>
          </p:cNvPr>
          <p:cNvGrpSpPr/>
          <p:nvPr/>
        </p:nvGrpSpPr>
        <p:grpSpPr>
          <a:xfrm>
            <a:off x="2066923" y="2027079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B7E0CB0-CADE-4607-805F-E7D0AE3F4181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6688B205-E8D0-4E5B-9797-DC640CFB3A73}"/>
                </a:ext>
              </a:extLst>
            </p:cNvPr>
            <p:cNvSpPr txBox="1"/>
            <p:nvPr/>
          </p:nvSpPr>
          <p:spPr>
            <a:xfrm>
              <a:off x="633043" y="1887789"/>
              <a:ext cx="7807571" cy="48853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It can offer direction in difficult situations and even alert us to danger. Clear, concise technical writing can prevent disasters.</a:t>
              </a:r>
              <a:endParaRPr lang="en-US" dirty="0">
                <a:effectLst/>
                <a:ea typeface="Times New Roman" panose="02020603050405020304" pitchFamily="18" charset="0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9025439-4F92-4377-BCDA-04A2011DB9FD}"/>
              </a:ext>
            </a:extLst>
          </p:cNvPr>
          <p:cNvGrpSpPr/>
          <p:nvPr/>
        </p:nvGrpSpPr>
        <p:grpSpPr>
          <a:xfrm>
            <a:off x="2066923" y="1383374"/>
            <a:ext cx="8058154" cy="52180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F4813843-FFE3-48F9-9EFD-AA586F139490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3F42DAD-DFD5-4702-9AD8-0AFB5856EAC9}"/>
                </a:ext>
              </a:extLst>
            </p:cNvPr>
            <p:cNvSpPr txBox="1"/>
            <p:nvPr/>
          </p:nvSpPr>
          <p:spPr>
            <a:xfrm>
              <a:off x="633045" y="1832216"/>
              <a:ext cx="7807571" cy="6187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Technical writing is </a:t>
              </a:r>
              <a:r>
                <a:rPr lang="en-US" sz="2000" b="1" dirty="0"/>
                <a:t>necessary</a:t>
              </a:r>
              <a:r>
                <a:rPr lang="en-US" sz="2000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89402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01041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7" y="1146297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AAFA348-4B39-4DAC-B8B8-27930662646E}"/>
              </a:ext>
            </a:extLst>
          </p:cNvPr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How We Compose Technical Writing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5F1AAED-8E34-47C8-AB11-14F28B2E0515}"/>
              </a:ext>
            </a:extLst>
          </p:cNvPr>
          <p:cNvGrpSpPr/>
          <p:nvPr/>
        </p:nvGrpSpPr>
        <p:grpSpPr>
          <a:xfrm>
            <a:off x="2673293" y="2147804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A038D57-F5AE-4069-A07F-1106029ADA33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14DFECE-D738-4431-A617-09921FAF3B90}"/>
                </a:ext>
              </a:extLst>
            </p:cNvPr>
            <p:cNvSpPr txBox="1"/>
            <p:nvPr/>
          </p:nvSpPr>
          <p:spPr>
            <a:xfrm>
              <a:off x="1357203" y="2094980"/>
              <a:ext cx="1664514" cy="92333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/>
                <a:t>Thoroughly </a:t>
              </a:r>
              <a:r>
                <a:rPr lang="en-US" b="1" dirty="0"/>
                <a:t>understand</a:t>
              </a:r>
              <a:r>
                <a:rPr lang="en-US" dirty="0"/>
                <a:t> the topic.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69B9C6E-46B6-4D6B-9D0B-D39CAA6A67BA}"/>
              </a:ext>
            </a:extLst>
          </p:cNvPr>
          <p:cNvGrpSpPr/>
          <p:nvPr/>
        </p:nvGrpSpPr>
        <p:grpSpPr>
          <a:xfrm>
            <a:off x="7438365" y="2142257"/>
            <a:ext cx="2080340" cy="1617913"/>
            <a:chOff x="5914363" y="1747690"/>
            <a:chExt cx="2080340" cy="1617913"/>
          </a:xfrm>
          <a:solidFill>
            <a:srgbClr val="C7D4CB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23BF4E6-820D-4709-BBEC-7E704FC7BDCB}"/>
                </a:ext>
              </a:extLst>
            </p:cNvPr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293863E-5BD1-49A9-86CB-2BD1685A816E}"/>
                </a:ext>
              </a:extLst>
            </p:cNvPr>
            <p:cNvSpPr txBox="1"/>
            <p:nvPr/>
          </p:nvSpPr>
          <p:spPr>
            <a:xfrm>
              <a:off x="6122276" y="2089698"/>
              <a:ext cx="1664514" cy="92333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Organize</a:t>
              </a:r>
              <a:r>
                <a:rPr lang="en-US" dirty="0"/>
                <a:t> ideas clearly and logically.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D1D7E1D-A374-4BF8-A1BF-D324AD3D9263}"/>
              </a:ext>
            </a:extLst>
          </p:cNvPr>
          <p:cNvGrpSpPr/>
          <p:nvPr/>
        </p:nvGrpSpPr>
        <p:grpSpPr>
          <a:xfrm>
            <a:off x="5055829" y="2142257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25A5677F-A832-4418-A2C2-CB4322EA246F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EFC13A2-673B-4756-BA15-86315AE686C3}"/>
                </a:ext>
              </a:extLst>
            </p:cNvPr>
            <p:cNvSpPr txBox="1"/>
            <p:nvPr/>
          </p:nvSpPr>
          <p:spPr>
            <a:xfrm>
              <a:off x="3739740" y="1951200"/>
              <a:ext cx="1664514" cy="120032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b="1" dirty="0"/>
                <a:t>Identify</a:t>
              </a:r>
              <a:r>
                <a:rPr lang="en-US" dirty="0"/>
                <a:t> the target audience and purpose for writing.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A43E198-1E2D-45C9-92A7-6A2B14020E4A}"/>
              </a:ext>
            </a:extLst>
          </p:cNvPr>
          <p:cNvGrpSpPr/>
          <p:nvPr/>
        </p:nvGrpSpPr>
        <p:grpSpPr>
          <a:xfrm>
            <a:off x="2066923" y="1383374"/>
            <a:ext cx="8058154" cy="521807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A2D223C-D8C2-4433-A13B-46B15ABEFB3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D73A9DE-0483-4CEB-B75A-85545C43A557}"/>
                </a:ext>
              </a:extLst>
            </p:cNvPr>
            <p:cNvSpPr txBox="1"/>
            <p:nvPr/>
          </p:nvSpPr>
          <p:spPr>
            <a:xfrm>
              <a:off x="633045" y="1832216"/>
              <a:ext cx="7807571" cy="61874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Composing technical writing has the following requirements: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1296</TotalTime>
  <Words>624</Words>
  <Application>Microsoft Office PowerPoint</Application>
  <PresentationFormat>Widescreen</PresentationFormat>
  <Paragraphs>89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Kenneth Hanson</cp:lastModifiedBy>
  <cp:revision>134</cp:revision>
  <dcterms:created xsi:type="dcterms:W3CDTF">2014-11-06T15:36:04Z</dcterms:created>
  <dcterms:modified xsi:type="dcterms:W3CDTF">2021-11-24T23:59:28Z</dcterms:modified>
</cp:coreProperties>
</file>