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93" r:id="rId3"/>
    <p:sldId id="351" r:id="rId4"/>
    <p:sldId id="356" r:id="rId5"/>
    <p:sldId id="348" r:id="rId6"/>
    <p:sldId id="366" r:id="rId7"/>
    <p:sldId id="361" r:id="rId8"/>
    <p:sldId id="367" r:id="rId9"/>
    <p:sldId id="368" r:id="rId10"/>
    <p:sldId id="34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D4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0" d="100"/>
          <a:sy n="90" d="100"/>
        </p:scale>
        <p:origin x="11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028AD-0743-4572-93FF-721176F98E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384142-3B45-4F52-8AB4-D912D168EA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AD1D56-B7BC-46CB-8EB7-299681439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96DCE-0392-4037-827F-CE5D00285AC3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A63DCA-3AFF-431A-811E-071868E19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9E4DFB-32EA-4DFC-BA62-233F1DF12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D6B17-B30E-4508-88E1-1C74FCF99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79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E01BE-755B-4288-88EB-151F865FE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5287AB-AA14-4E9A-BF56-77AD5EB017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93F841-DEE9-4857-84BB-09CA9F00C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96DCE-0392-4037-827F-CE5D00285AC3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1E5354-9567-42C4-BE03-DAF697DAC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884508-3C66-4129-8B14-3AA758D0D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D6B17-B30E-4508-88E1-1C74FCF99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513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75C15A4-BF7F-4F60-866D-7C41591699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8ED169-CB7F-4BD0-A28A-DCFC4B04B9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1E7BD8-801D-4189-80A0-700F64FCD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96DCE-0392-4037-827F-CE5D00285AC3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1F600E-17C1-44D1-827F-7B3190695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35C796-6B2A-4EEA-9129-227A8322D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D6B17-B30E-4508-88E1-1C74FCF99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4519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6651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8485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839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1935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839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5351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0640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803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75434-C789-4E5D-82AB-EE0E84268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D805AC-1506-412A-82D6-82492D000F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434AF1-FA34-4FA9-AC13-FE1B19059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96DCE-0392-4037-827F-CE5D00285AC3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0E5F41-5858-4BB8-95C5-73F220B9F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C83C75-79FF-4E0C-B25F-9C947CFFF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D6B17-B30E-4508-88E1-1C74FCF99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7319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3492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6554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144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54B1A-F8FE-4E57-B529-53DA58CE1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AD04A8-FD6D-4010-80DF-A85E17FC8D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34B911-A108-4410-BFC2-A3B63F237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96DCE-0392-4037-827F-CE5D00285AC3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EDEFDC-65D9-4148-925F-E265C515E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042EB1-5C24-4054-BA0A-D77D3A228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D6B17-B30E-4508-88E1-1C74FCF99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964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8DCD3-52A4-419A-8939-35BA9C108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99EC29-A63F-4E0A-8BEB-CD067AFD58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BAAEA8-4AB2-4692-AD00-F3066FE087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91436D-4880-4BDA-ACEA-9CE5BF329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96DCE-0392-4037-827F-CE5D00285AC3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174266-25B5-4450-A788-A862CDBDB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09CEEA-D1ED-47A8-BB4D-C703362AA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D6B17-B30E-4508-88E1-1C74FCF99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510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FEFDC-BF6C-42C7-9225-67A5FA7459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98A349-CAB3-4637-8D39-12457A1B0F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251524-23F0-4838-B8E8-F644380723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F8330C-2D60-4FEB-AC15-91EDBBEFCE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F5C7DD-0374-48FE-B2FC-87927F6198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1D0562C-7E6B-4BF3-85C4-4786A8B73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96DCE-0392-4037-827F-CE5D00285AC3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E8F3AB-FD3E-445B-AD55-2A1C0A4BC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62D7B9-C6EB-4AC8-A67C-BE8A39021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D6B17-B30E-4508-88E1-1C74FCF99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487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83EA5-C3FD-45A0-A308-284FD2D6E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42B21F-6259-43EB-819D-1124B3E09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96DCE-0392-4037-827F-CE5D00285AC3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5397EC-6F01-4B65-889E-C482CD953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6B7FF7-66ED-4AD4-9EFD-61DF110F9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D6B17-B30E-4508-88E1-1C74FCF99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478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1FAB1F4-21C8-4C08-93C2-26F268BF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96DCE-0392-4037-827F-CE5D00285AC3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15426D-F981-4E3C-9879-E8F5E9665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BC58E4-ED4B-4E0B-8F56-06579540D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D6B17-B30E-4508-88E1-1C74FCF99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360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391F3-99F4-4858-A62F-E3DF4844F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B4417E-464F-4315-900A-4DEFB9886C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BE0342-84EC-49F2-A414-202CBE9C1D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6C5898-7872-45CD-AA16-0CD20EF1D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96DCE-0392-4037-827F-CE5D00285AC3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DDD7F8-FF98-4A0E-B5F0-BA064BEEE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7FC916-FA68-440C-826B-466B39A40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D6B17-B30E-4508-88E1-1C74FCF99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091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BF247F-E2CB-4F04-AFA8-B9F64ABA7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CA46819-4467-4DFF-B7FC-F1E00D4C32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CF9126-9951-4C2B-B24A-A21263781F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CF6113-77A1-4670-8B67-E7110BD47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96DCE-0392-4037-827F-CE5D00285AC3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2C27CD-81E4-41AC-92FD-8EC39ADDE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C80FDA-9B95-4494-86A6-15AB13A46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D6B17-B30E-4508-88E1-1C74FCF99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719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1A864A-3813-450B-87E0-F98F17A4B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229A1E-02C2-46E8-8033-9CCE148931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F9C7A5-2DC7-4EF8-AEE6-4064FB0745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596DCE-0392-4037-827F-CE5D00285AC3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E830A-390E-4EE9-81EA-F9D5630C23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AD45FE-D90F-4F1D-BD6E-B885B61252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5D6B17-B30E-4508-88E1-1C74FCF99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771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653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Thinking Critically about Pop Culture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What is pop culture?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Thinking critically about advertising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Thinking critically about movies and TV series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Thinking critically about video games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Writing about pop culture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What is Pop Culture?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7" y="1612190"/>
            <a:ext cx="8429626" cy="3395744"/>
            <a:chOff x="365111" y="1821206"/>
            <a:chExt cx="8443024" cy="3298655"/>
          </a:xfrm>
          <a:solidFill>
            <a:srgbClr val="C7D4CB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&amp;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495612"/>
              <a:ext cx="3325552" cy="173406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dirty="0"/>
                <a:t>Mass Media:</a:t>
              </a:r>
            </a:p>
            <a:p>
              <a:pPr algn="ctr"/>
              <a:r>
                <a:rPr lang="en-US" sz="2800" dirty="0"/>
                <a:t>designed to reach a wide audience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106940"/>
              <a:ext cx="3325552" cy="251140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600" dirty="0"/>
                <a:t>Society’s Response:</a:t>
              </a:r>
            </a:p>
            <a:p>
              <a:pPr algn="ctr"/>
              <a:endParaRPr lang="en-US" sz="700" dirty="0"/>
            </a:p>
            <a:p>
              <a:pPr algn="ctr"/>
              <a:r>
                <a:rPr lang="en-US" sz="2800" dirty="0"/>
                <a:t>Different reactions that lead to conversations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92955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Thinking Critically about Advertising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2062417" y="2780819"/>
            <a:ext cx="8058154" cy="600642"/>
            <a:chOff x="542923" y="1736761"/>
            <a:chExt cx="8058154" cy="1499823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149982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4" y="1986508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Ask yourself the following questions: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4" y="1868632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It’s helpful to develop our </a:t>
              </a:r>
              <a:r>
                <a:rPr lang="en-US" sz="2000" b="1" dirty="0"/>
                <a:t>advertising literacy </a:t>
              </a:r>
              <a:r>
                <a:rPr lang="en-US" sz="2000" dirty="0"/>
                <a:t>by being aware of how ads try to make us want or think we need a product or service. 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C7EBFDA-5BE7-4B63-BAEC-642B695F58CE}"/>
              </a:ext>
            </a:extLst>
          </p:cNvPr>
          <p:cNvGrpSpPr/>
          <p:nvPr/>
        </p:nvGrpSpPr>
        <p:grpSpPr>
          <a:xfrm>
            <a:off x="2070882" y="3661050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85AFD013-64D9-493B-8B24-198FAAF631BF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7417C8E-6B3B-4FCD-A6C3-596BECBDBD33}"/>
                </a:ext>
              </a:extLst>
            </p:cNvPr>
            <p:cNvSpPr txBox="1"/>
            <p:nvPr/>
          </p:nvSpPr>
          <p:spPr>
            <a:xfrm>
              <a:off x="1357203" y="2072667"/>
              <a:ext cx="1664514" cy="96795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dirty="0"/>
                <a:t>What is being advertised?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94411706-FB35-45DE-ACC5-9A444A073929}"/>
              </a:ext>
            </a:extLst>
          </p:cNvPr>
          <p:cNvGrpSpPr/>
          <p:nvPr/>
        </p:nvGrpSpPr>
        <p:grpSpPr>
          <a:xfrm>
            <a:off x="5051324" y="3655501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2E860C27-F814-4922-A281-EC843C3998BC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3DFABCD7-03DC-4F62-8734-3656041151E2}"/>
                </a:ext>
              </a:extLst>
            </p:cNvPr>
            <p:cNvSpPr txBox="1"/>
            <p:nvPr/>
          </p:nvSpPr>
          <p:spPr>
            <a:xfrm>
              <a:off x="1357203" y="1841835"/>
              <a:ext cx="1664514" cy="142962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dirty="0"/>
                <a:t>What is the practical value?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06B48CF-67E0-4D6B-A8AD-CE379BEFD40D}"/>
              </a:ext>
            </a:extLst>
          </p:cNvPr>
          <p:cNvGrpSpPr/>
          <p:nvPr/>
        </p:nvGrpSpPr>
        <p:grpSpPr>
          <a:xfrm>
            <a:off x="8031766" y="3649953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4929E45-D6C8-478F-8BAD-A1DA4BB89548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B329DCA8-42B4-4A1E-8108-C22DDD21004B}"/>
                </a:ext>
              </a:extLst>
            </p:cNvPr>
            <p:cNvSpPr txBox="1"/>
            <p:nvPr/>
          </p:nvSpPr>
          <p:spPr>
            <a:xfrm>
              <a:off x="1357203" y="1841835"/>
              <a:ext cx="1664514" cy="142962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dirty="0"/>
                <a:t>What is the intangible value?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Thinking Critically about Advertising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17739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Setting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612192"/>
            <a:ext cx="2080340" cy="1617913"/>
            <a:chOff x="5914363" y="1747690"/>
            <a:chExt cx="2080340" cy="1617913"/>
          </a:xfrm>
          <a:solidFill>
            <a:srgbClr val="C7D4CB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Language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673290" y="3482030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154602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Design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055827" y="3480015"/>
            <a:ext cx="2080340" cy="1617913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149320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Music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438363" y="3487577"/>
            <a:ext cx="2080340" cy="1617913"/>
            <a:chOff x="5914363" y="3623075"/>
            <a:chExt cx="2080340" cy="1617913"/>
          </a:xfrm>
          <a:solidFill>
            <a:srgbClr val="C7D4CB"/>
          </a:solidFill>
        </p:grpSpPr>
        <p:sp>
          <p:nvSpPr>
            <p:cNvPr id="21" name="Rectangle 20"/>
            <p:cNvSpPr/>
            <p:nvPr/>
          </p:nvSpPr>
          <p:spPr>
            <a:xfrm>
              <a:off x="5914363" y="3623075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122276" y="4149320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Context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12192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Characters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2808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Thinking Critically about Movies and TV Series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788032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Analyze your own preferences </a:t>
              </a:r>
              <a:r>
                <a:rPr lang="en-US" sz="2000" dirty="0"/>
                <a:t>to determine what you do or don’t like about a particular show or movie.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472264"/>
            <a:ext cx="8058154" cy="806935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3" y="1957038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Analyze the genre</a:t>
              </a:r>
              <a:r>
                <a:rPr lang="en-US" sz="2000" dirty="0"/>
                <a:t>, or type, of one or more movies or shows.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61170"/>
            <a:ext cx="8058154" cy="806935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Analyze the elements </a:t>
              </a:r>
              <a:r>
                <a:rPr lang="en-US" sz="2000" dirty="0"/>
                <a:t>of a movie or show, which will help you understand the intended audience.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4250116"/>
            <a:ext cx="8058154" cy="806935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3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Analyze connections to the real world</a:t>
              </a:r>
              <a:r>
                <a:rPr lang="en-US" sz="2000" dirty="0"/>
                <a:t>, which can help you discover why a movie or TV show was created or what themes it is trying to convey.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421983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Thinking Critically about Video Games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7" y="1612190"/>
            <a:ext cx="8429626" cy="3395744"/>
            <a:chOff x="365111" y="1821206"/>
            <a:chExt cx="8443024" cy="3298655"/>
          </a:xfrm>
          <a:solidFill>
            <a:srgbClr val="C7D4CB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&amp;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8" y="3151035"/>
              <a:ext cx="3325552" cy="62785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600" dirty="0"/>
                <a:t>Narrative</a:t>
              </a:r>
              <a:endParaRPr lang="en-US" sz="28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99336" y="3151035"/>
              <a:ext cx="3325552" cy="62785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600" dirty="0"/>
                <a:t>Characters</a:t>
              </a:r>
              <a:endParaRPr lang="en-US" sz="2800" dirty="0"/>
            </a:p>
          </p:txBody>
        </p:sp>
      </p:grpSp>
    </p:spTree>
    <p:extLst>
      <p:ext uri="{BB962C8B-B14F-4D97-AF65-F5344CB8AC3E}">
        <p14:creationId xmlns:p14="http://schemas.microsoft.com/office/powerpoint/2010/main" val="15539752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Writing about Pop Culture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17739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Pre-writing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612192"/>
            <a:ext cx="2080340" cy="1617913"/>
            <a:chOff x="5914363" y="1747690"/>
            <a:chExt cx="2080340" cy="1617913"/>
          </a:xfrm>
          <a:solidFill>
            <a:srgbClr val="C7D4CB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Revision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807744" y="3428999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154602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Editing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302580" y="3428999"/>
            <a:ext cx="2080340" cy="1617913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149320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Submitting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12192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Drafting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671910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243</Words>
  <Application>Microsoft Office PowerPoint</Application>
  <PresentationFormat>Widescreen</PresentationFormat>
  <Paragraphs>51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Cassy Pressimone Beckowski</dc:creator>
  <cp:lastModifiedBy>Kenneth Hanson</cp:lastModifiedBy>
  <cp:revision>6</cp:revision>
  <dcterms:created xsi:type="dcterms:W3CDTF">2021-07-08T17:18:52Z</dcterms:created>
  <dcterms:modified xsi:type="dcterms:W3CDTF">2021-11-23T21:50:59Z</dcterms:modified>
</cp:coreProperties>
</file>