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42"/>
  </p:notesMasterIdLst>
  <p:sldIdLst>
    <p:sldId id="257" r:id="rId3"/>
    <p:sldId id="301" r:id="rId4"/>
    <p:sldId id="259" r:id="rId5"/>
    <p:sldId id="270" r:id="rId6"/>
    <p:sldId id="303" r:id="rId7"/>
    <p:sldId id="305" r:id="rId8"/>
    <p:sldId id="260" r:id="rId9"/>
    <p:sldId id="306" r:id="rId10"/>
    <p:sldId id="340" r:id="rId11"/>
    <p:sldId id="275" r:id="rId12"/>
    <p:sldId id="308" r:id="rId13"/>
    <p:sldId id="309" r:id="rId14"/>
    <p:sldId id="310" r:id="rId15"/>
    <p:sldId id="272" r:id="rId16"/>
    <p:sldId id="311" r:id="rId17"/>
    <p:sldId id="312" r:id="rId18"/>
    <p:sldId id="313" r:id="rId19"/>
    <p:sldId id="314" r:id="rId20"/>
    <p:sldId id="290" r:id="rId21"/>
    <p:sldId id="315" r:id="rId22"/>
    <p:sldId id="316" r:id="rId23"/>
    <p:sldId id="317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329" r:id="rId33"/>
    <p:sldId id="330" r:id="rId34"/>
    <p:sldId id="331" r:id="rId35"/>
    <p:sldId id="328" r:id="rId36"/>
    <p:sldId id="332" r:id="rId37"/>
    <p:sldId id="333" r:id="rId38"/>
    <p:sldId id="334" r:id="rId39"/>
    <p:sldId id="335" r:id="rId40"/>
    <p:sldId id="268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  <a:srgbClr val="5A7E83"/>
    <a:srgbClr val="627981"/>
    <a:srgbClr val="C7D4CB"/>
    <a:srgbClr val="314C57"/>
    <a:srgbClr val="F2E2D2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01"/>
    <p:restoredTop sz="94194"/>
  </p:normalViewPr>
  <p:slideViewPr>
    <p:cSldViewPr>
      <p:cViewPr varScale="1">
        <p:scale>
          <a:sx n="89" d="100"/>
          <a:sy n="89" d="100"/>
        </p:scale>
        <p:origin x="96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47B739-1894-4997-B7E9-FC6A21EFFA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241A1-A6AB-45D2-A5B0-397CEDDC2E06}">
      <dgm:prSet phldrT="[Text]" custT="1"/>
      <dgm:spPr>
        <a:solidFill>
          <a:schemeClr val="bg1"/>
        </a:solidFill>
        <a:ln w="38100">
          <a:solidFill>
            <a:srgbClr val="627981"/>
          </a:solidFill>
        </a:ln>
      </dgm:spPr>
      <dgm:t>
        <a:bodyPr/>
        <a:lstStyle/>
        <a:p>
          <a:r>
            <a:rPr lang="en-US" sz="3600" b="1" baseline="0" dirty="0">
              <a:solidFill>
                <a:schemeClr val="tx1"/>
              </a:solidFill>
            </a:rPr>
            <a:t>Common</a:t>
          </a:r>
        </a:p>
      </dgm:t>
    </dgm:pt>
    <dgm:pt modelId="{5D71E89C-12F9-4632-B31F-E6250267FCD9}" type="parTrans" cxnId="{54955505-61D2-4B5D-8615-327129D4D754}">
      <dgm:prSet/>
      <dgm:spPr/>
      <dgm:t>
        <a:bodyPr/>
        <a:lstStyle/>
        <a:p>
          <a:endParaRPr lang="en-US"/>
        </a:p>
      </dgm:t>
    </dgm:pt>
    <dgm:pt modelId="{1F812B6B-7499-4E62-B167-4BE75087526C}" type="sibTrans" cxnId="{54955505-61D2-4B5D-8615-327129D4D754}">
      <dgm:prSet/>
      <dgm:spPr/>
      <dgm:t>
        <a:bodyPr/>
        <a:lstStyle/>
        <a:p>
          <a:endParaRPr lang="en-US"/>
        </a:p>
      </dgm:t>
    </dgm:pt>
    <dgm:pt modelId="{6CAF33AA-7A7F-41D0-87A0-2E80A70B2F18}">
      <dgm:prSet phldrT="[Text]"/>
      <dgm:spPr>
        <a:solidFill>
          <a:srgbClr val="627981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General</a:t>
          </a:r>
        </a:p>
      </dgm:t>
    </dgm:pt>
    <dgm:pt modelId="{F5C26539-4493-4FB2-A28B-DA71387D7F03}" type="parTrans" cxnId="{EC2BFF82-6C15-4AEE-B934-73D1A6E5786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9B0D9A-1B4B-4899-9960-7E8964BEE613}" type="sibTrans" cxnId="{EC2BFF82-6C15-4AEE-B934-73D1A6E5786F}">
      <dgm:prSet/>
      <dgm:spPr/>
      <dgm:t>
        <a:bodyPr/>
        <a:lstStyle/>
        <a:p>
          <a:endParaRPr lang="en-US"/>
        </a:p>
      </dgm:t>
    </dgm:pt>
    <dgm:pt modelId="{085A539E-15F6-4F42-812E-7A5508360634}">
      <dgm:prSet phldrT="[Text]"/>
      <dgm:spPr>
        <a:solidFill>
          <a:srgbClr val="627981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Capitalized at beginning of sentence</a:t>
          </a:r>
        </a:p>
      </dgm:t>
    </dgm:pt>
    <dgm:pt modelId="{B3FBF2E5-CE7D-4D49-8201-340D1F6A2F49}" type="parTrans" cxnId="{DB5F3030-961F-48FA-A76A-0093CA7BF93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18EF71-F590-41BA-8B3B-DAD6D01F79DA}" type="sibTrans" cxnId="{DB5F3030-961F-48FA-A76A-0093CA7BF931}">
      <dgm:prSet/>
      <dgm:spPr/>
      <dgm:t>
        <a:bodyPr/>
        <a:lstStyle/>
        <a:p>
          <a:endParaRPr lang="en-US"/>
        </a:p>
      </dgm:t>
    </dgm:pt>
    <dgm:pt modelId="{5F88FDC7-ECFE-4D32-84DF-43718D0E4C1C}">
      <dgm:prSet phldrT="[Text]" custT="1"/>
      <dgm:spPr>
        <a:solidFill>
          <a:schemeClr val="bg1"/>
        </a:solidFill>
        <a:ln w="38100">
          <a:solidFill>
            <a:srgbClr val="627981"/>
          </a:solidFill>
        </a:ln>
      </dgm:spPr>
      <dgm:t>
        <a:bodyPr/>
        <a:lstStyle/>
        <a:p>
          <a:r>
            <a:rPr lang="en-US" sz="3600" b="1" baseline="0" dirty="0">
              <a:solidFill>
                <a:schemeClr val="tx1"/>
              </a:solidFill>
            </a:rPr>
            <a:t>Proper</a:t>
          </a:r>
        </a:p>
      </dgm:t>
    </dgm:pt>
    <dgm:pt modelId="{B2D2A639-2F78-403E-A0FB-A8E4BC34A3EA}" type="parTrans" cxnId="{8BC4DE46-8C64-43A8-A6B6-FFC74E2D10DF}">
      <dgm:prSet/>
      <dgm:spPr/>
      <dgm:t>
        <a:bodyPr/>
        <a:lstStyle/>
        <a:p>
          <a:endParaRPr lang="en-US"/>
        </a:p>
      </dgm:t>
    </dgm:pt>
    <dgm:pt modelId="{DDF4833D-9052-4B39-A87D-BD5FB8BAA31A}" type="sibTrans" cxnId="{8BC4DE46-8C64-43A8-A6B6-FFC74E2D10DF}">
      <dgm:prSet/>
      <dgm:spPr/>
      <dgm:t>
        <a:bodyPr/>
        <a:lstStyle/>
        <a:p>
          <a:endParaRPr lang="en-US"/>
        </a:p>
      </dgm:t>
    </dgm:pt>
    <dgm:pt modelId="{49C4A033-4505-4860-BD38-2F423BF5A790}">
      <dgm:prSet phldrT="[Text]"/>
      <dgm:spPr>
        <a:solidFill>
          <a:srgbClr val="627981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Specific</a:t>
          </a:r>
        </a:p>
      </dgm:t>
    </dgm:pt>
    <dgm:pt modelId="{4AE2486C-6D62-4DCB-9C2E-DDD93C5F1C9C}" type="parTrans" cxnId="{7CCA6990-EEC8-4BD1-828E-FF195E592DB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36DB01-CB7E-4B7B-90B3-8525C295AFCE}" type="sibTrans" cxnId="{7CCA6990-EEC8-4BD1-828E-FF195E592DB4}">
      <dgm:prSet/>
      <dgm:spPr/>
      <dgm:t>
        <a:bodyPr/>
        <a:lstStyle/>
        <a:p>
          <a:endParaRPr lang="en-US"/>
        </a:p>
      </dgm:t>
    </dgm:pt>
    <dgm:pt modelId="{366D40BF-AD27-40D6-AFF9-5B4518EC155D}">
      <dgm:prSet phldrT="[Text]"/>
      <dgm:spPr>
        <a:solidFill>
          <a:srgbClr val="627981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Always capitalized</a:t>
          </a:r>
        </a:p>
      </dgm:t>
    </dgm:pt>
    <dgm:pt modelId="{0751083F-0A6C-495E-873B-ADFD6761D88C}" type="parTrans" cxnId="{DDCF0C06-3391-473F-8D30-A959A5324C5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B0328B5-47E0-46A3-92F6-4D8169FDACCD}" type="sibTrans" cxnId="{DDCF0C06-3391-473F-8D30-A959A5324C59}">
      <dgm:prSet/>
      <dgm:spPr/>
      <dgm:t>
        <a:bodyPr/>
        <a:lstStyle/>
        <a:p>
          <a:endParaRPr lang="en-US"/>
        </a:p>
      </dgm:t>
    </dgm:pt>
    <dgm:pt modelId="{14322045-5075-4BF7-88DD-C029870DA63A}" type="pres">
      <dgm:prSet presAssocID="{6547B739-1894-4997-B7E9-FC6A21EFFA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5F9631-8B07-4E6C-B139-20AF823A35FA}" type="pres">
      <dgm:prSet presAssocID="{C3B241A1-A6AB-45D2-A5B0-397CEDDC2E06}" presName="root" presStyleCnt="0"/>
      <dgm:spPr/>
    </dgm:pt>
    <dgm:pt modelId="{C283D3E0-38D8-4F86-B802-B9CC2DDEDF0A}" type="pres">
      <dgm:prSet presAssocID="{C3B241A1-A6AB-45D2-A5B0-397CEDDC2E06}" presName="rootComposite" presStyleCnt="0"/>
      <dgm:spPr/>
    </dgm:pt>
    <dgm:pt modelId="{3D778611-364D-4C3F-9612-2C23ABC6E56B}" type="pres">
      <dgm:prSet presAssocID="{C3B241A1-A6AB-45D2-A5B0-397CEDDC2E06}" presName="rootText" presStyleLbl="node1" presStyleIdx="0" presStyleCnt="2"/>
      <dgm:spPr/>
    </dgm:pt>
    <dgm:pt modelId="{D266FA31-9EE8-4E08-9CE6-1EB4704677E3}" type="pres">
      <dgm:prSet presAssocID="{C3B241A1-A6AB-45D2-A5B0-397CEDDC2E06}" presName="rootConnector" presStyleLbl="node1" presStyleIdx="0" presStyleCnt="2"/>
      <dgm:spPr/>
    </dgm:pt>
    <dgm:pt modelId="{D4ED800F-6276-48A4-B9A9-BC993BA330BC}" type="pres">
      <dgm:prSet presAssocID="{C3B241A1-A6AB-45D2-A5B0-397CEDDC2E06}" presName="childShape" presStyleCnt="0"/>
      <dgm:spPr/>
    </dgm:pt>
    <dgm:pt modelId="{9637E363-50DC-4636-B37F-59BFEC814206}" type="pres">
      <dgm:prSet presAssocID="{F5C26539-4493-4FB2-A28B-DA71387D7F03}" presName="Name13" presStyleLbl="parChTrans1D2" presStyleIdx="0" presStyleCnt="4"/>
      <dgm:spPr/>
    </dgm:pt>
    <dgm:pt modelId="{F1533A39-8777-4AA7-AE6A-0EE43B5EBA1A}" type="pres">
      <dgm:prSet presAssocID="{6CAF33AA-7A7F-41D0-87A0-2E80A70B2F18}" presName="childText" presStyleLbl="bgAcc1" presStyleIdx="0" presStyleCnt="4">
        <dgm:presLayoutVars>
          <dgm:bulletEnabled val="1"/>
        </dgm:presLayoutVars>
      </dgm:prSet>
      <dgm:spPr/>
    </dgm:pt>
    <dgm:pt modelId="{30087BED-0356-4C0F-AD79-C6AE1E467231}" type="pres">
      <dgm:prSet presAssocID="{B3FBF2E5-CE7D-4D49-8201-340D1F6A2F49}" presName="Name13" presStyleLbl="parChTrans1D2" presStyleIdx="1" presStyleCnt="4"/>
      <dgm:spPr/>
    </dgm:pt>
    <dgm:pt modelId="{4096A80A-16DE-48D8-A95B-6A9FF0B00623}" type="pres">
      <dgm:prSet presAssocID="{085A539E-15F6-4F42-812E-7A5508360634}" presName="childText" presStyleLbl="bgAcc1" presStyleIdx="1" presStyleCnt="4">
        <dgm:presLayoutVars>
          <dgm:bulletEnabled val="1"/>
        </dgm:presLayoutVars>
      </dgm:prSet>
      <dgm:spPr/>
    </dgm:pt>
    <dgm:pt modelId="{86668952-0B72-40C7-A78B-52A903636C09}" type="pres">
      <dgm:prSet presAssocID="{5F88FDC7-ECFE-4D32-84DF-43718D0E4C1C}" presName="root" presStyleCnt="0"/>
      <dgm:spPr/>
    </dgm:pt>
    <dgm:pt modelId="{00E68659-45BC-48DB-8C20-E6CC94AF5336}" type="pres">
      <dgm:prSet presAssocID="{5F88FDC7-ECFE-4D32-84DF-43718D0E4C1C}" presName="rootComposite" presStyleCnt="0"/>
      <dgm:spPr/>
    </dgm:pt>
    <dgm:pt modelId="{C83F8F6C-9522-42FF-A6B7-3632983ECB21}" type="pres">
      <dgm:prSet presAssocID="{5F88FDC7-ECFE-4D32-84DF-43718D0E4C1C}" presName="rootText" presStyleLbl="node1" presStyleIdx="1" presStyleCnt="2" custScaleX="102597" custLinFactNeighborX="-2328" custLinFactNeighborY="-925"/>
      <dgm:spPr/>
    </dgm:pt>
    <dgm:pt modelId="{E21CCDEF-0E3A-48FB-8125-5C40788AB988}" type="pres">
      <dgm:prSet presAssocID="{5F88FDC7-ECFE-4D32-84DF-43718D0E4C1C}" presName="rootConnector" presStyleLbl="node1" presStyleIdx="1" presStyleCnt="2"/>
      <dgm:spPr/>
    </dgm:pt>
    <dgm:pt modelId="{8509D009-6A96-49AE-A72D-2C5054955758}" type="pres">
      <dgm:prSet presAssocID="{5F88FDC7-ECFE-4D32-84DF-43718D0E4C1C}" presName="childShape" presStyleCnt="0"/>
      <dgm:spPr/>
    </dgm:pt>
    <dgm:pt modelId="{6E2963D9-2178-4D04-8BAC-83F133D26EBD}" type="pres">
      <dgm:prSet presAssocID="{4AE2486C-6D62-4DCB-9C2E-DDD93C5F1C9C}" presName="Name13" presStyleLbl="parChTrans1D2" presStyleIdx="2" presStyleCnt="4"/>
      <dgm:spPr/>
    </dgm:pt>
    <dgm:pt modelId="{D4573760-A8D4-4DF0-B21F-246547DDF80B}" type="pres">
      <dgm:prSet presAssocID="{49C4A033-4505-4860-BD38-2F423BF5A790}" presName="childText" presStyleLbl="bgAcc1" presStyleIdx="2" presStyleCnt="4">
        <dgm:presLayoutVars>
          <dgm:bulletEnabled val="1"/>
        </dgm:presLayoutVars>
      </dgm:prSet>
      <dgm:spPr/>
    </dgm:pt>
    <dgm:pt modelId="{4D59B97B-C595-4F6A-AA74-9BEE06F323AC}" type="pres">
      <dgm:prSet presAssocID="{0751083F-0A6C-495E-873B-ADFD6761D88C}" presName="Name13" presStyleLbl="parChTrans1D2" presStyleIdx="3" presStyleCnt="4"/>
      <dgm:spPr/>
    </dgm:pt>
    <dgm:pt modelId="{EA4E28F6-7181-42F2-AEAA-71B4725F5EAA}" type="pres">
      <dgm:prSet presAssocID="{366D40BF-AD27-40D6-AFF9-5B4518EC155D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36AD8C02-D98C-40FB-A398-444107B8F847}" type="presOf" srcId="{B3FBF2E5-CE7D-4D49-8201-340D1F6A2F49}" destId="{30087BED-0356-4C0F-AD79-C6AE1E467231}" srcOrd="0" destOrd="0" presId="urn:microsoft.com/office/officeart/2005/8/layout/hierarchy3"/>
    <dgm:cxn modelId="{54955505-61D2-4B5D-8615-327129D4D754}" srcId="{6547B739-1894-4997-B7E9-FC6A21EFFADE}" destId="{C3B241A1-A6AB-45D2-A5B0-397CEDDC2E06}" srcOrd="0" destOrd="0" parTransId="{5D71E89C-12F9-4632-B31F-E6250267FCD9}" sibTransId="{1F812B6B-7499-4E62-B167-4BE75087526C}"/>
    <dgm:cxn modelId="{DDCF0C06-3391-473F-8D30-A959A5324C59}" srcId="{5F88FDC7-ECFE-4D32-84DF-43718D0E4C1C}" destId="{366D40BF-AD27-40D6-AFF9-5B4518EC155D}" srcOrd="1" destOrd="0" parTransId="{0751083F-0A6C-495E-873B-ADFD6761D88C}" sibTransId="{9B0328B5-47E0-46A3-92F6-4D8169FDACCD}"/>
    <dgm:cxn modelId="{C348450A-3D98-4200-9AFF-56382BE05A25}" type="presOf" srcId="{6547B739-1894-4997-B7E9-FC6A21EFFADE}" destId="{14322045-5075-4BF7-88DD-C029870DA63A}" srcOrd="0" destOrd="0" presId="urn:microsoft.com/office/officeart/2005/8/layout/hierarchy3"/>
    <dgm:cxn modelId="{A983FE1D-76E8-4A61-A003-CC92C972974B}" type="presOf" srcId="{366D40BF-AD27-40D6-AFF9-5B4518EC155D}" destId="{EA4E28F6-7181-42F2-AEAA-71B4725F5EAA}" srcOrd="0" destOrd="0" presId="urn:microsoft.com/office/officeart/2005/8/layout/hierarchy3"/>
    <dgm:cxn modelId="{DB5F3030-961F-48FA-A76A-0093CA7BF931}" srcId="{C3B241A1-A6AB-45D2-A5B0-397CEDDC2E06}" destId="{085A539E-15F6-4F42-812E-7A5508360634}" srcOrd="1" destOrd="0" parTransId="{B3FBF2E5-CE7D-4D49-8201-340D1F6A2F49}" sibTransId="{4118EF71-F590-41BA-8B3B-DAD6D01F79DA}"/>
    <dgm:cxn modelId="{026AF63D-5911-4404-9D46-0EEDD5603BBF}" type="presOf" srcId="{6CAF33AA-7A7F-41D0-87A0-2E80A70B2F18}" destId="{F1533A39-8777-4AA7-AE6A-0EE43B5EBA1A}" srcOrd="0" destOrd="0" presId="urn:microsoft.com/office/officeart/2005/8/layout/hierarchy3"/>
    <dgm:cxn modelId="{37619863-78D6-4603-ABBA-9E334502EBB4}" type="presOf" srcId="{4AE2486C-6D62-4DCB-9C2E-DDD93C5F1C9C}" destId="{6E2963D9-2178-4D04-8BAC-83F133D26EBD}" srcOrd="0" destOrd="0" presId="urn:microsoft.com/office/officeart/2005/8/layout/hierarchy3"/>
    <dgm:cxn modelId="{8BC4DE46-8C64-43A8-A6B6-FFC74E2D10DF}" srcId="{6547B739-1894-4997-B7E9-FC6A21EFFADE}" destId="{5F88FDC7-ECFE-4D32-84DF-43718D0E4C1C}" srcOrd="1" destOrd="0" parTransId="{B2D2A639-2F78-403E-A0FB-A8E4BC34A3EA}" sibTransId="{DDF4833D-9052-4B39-A87D-BD5FB8BAA31A}"/>
    <dgm:cxn modelId="{3C834976-75BF-4776-B053-84E6D9FC4922}" type="presOf" srcId="{C3B241A1-A6AB-45D2-A5B0-397CEDDC2E06}" destId="{3D778611-364D-4C3F-9612-2C23ABC6E56B}" srcOrd="0" destOrd="0" presId="urn:microsoft.com/office/officeart/2005/8/layout/hierarchy3"/>
    <dgm:cxn modelId="{A1D9F079-9FAC-43D1-89C0-B19F85AF83C8}" type="presOf" srcId="{085A539E-15F6-4F42-812E-7A5508360634}" destId="{4096A80A-16DE-48D8-A95B-6A9FF0B00623}" srcOrd="0" destOrd="0" presId="urn:microsoft.com/office/officeart/2005/8/layout/hierarchy3"/>
    <dgm:cxn modelId="{9AC8F47B-9238-4179-8B90-9E676F16739D}" type="presOf" srcId="{5F88FDC7-ECFE-4D32-84DF-43718D0E4C1C}" destId="{E21CCDEF-0E3A-48FB-8125-5C40788AB988}" srcOrd="1" destOrd="0" presId="urn:microsoft.com/office/officeart/2005/8/layout/hierarchy3"/>
    <dgm:cxn modelId="{EC2BFF82-6C15-4AEE-B934-73D1A6E5786F}" srcId="{C3B241A1-A6AB-45D2-A5B0-397CEDDC2E06}" destId="{6CAF33AA-7A7F-41D0-87A0-2E80A70B2F18}" srcOrd="0" destOrd="0" parTransId="{F5C26539-4493-4FB2-A28B-DA71387D7F03}" sibTransId="{519B0D9A-1B4B-4899-9960-7E8964BEE613}"/>
    <dgm:cxn modelId="{17840E85-F554-431E-94BA-847F20BAAF6E}" type="presOf" srcId="{5F88FDC7-ECFE-4D32-84DF-43718D0E4C1C}" destId="{C83F8F6C-9522-42FF-A6B7-3632983ECB21}" srcOrd="0" destOrd="0" presId="urn:microsoft.com/office/officeart/2005/8/layout/hierarchy3"/>
    <dgm:cxn modelId="{E4AC0D8F-D666-4404-960B-D2C9C32E870F}" type="presOf" srcId="{F5C26539-4493-4FB2-A28B-DA71387D7F03}" destId="{9637E363-50DC-4636-B37F-59BFEC814206}" srcOrd="0" destOrd="0" presId="urn:microsoft.com/office/officeart/2005/8/layout/hierarchy3"/>
    <dgm:cxn modelId="{7CCA6990-EEC8-4BD1-828E-FF195E592DB4}" srcId="{5F88FDC7-ECFE-4D32-84DF-43718D0E4C1C}" destId="{49C4A033-4505-4860-BD38-2F423BF5A790}" srcOrd="0" destOrd="0" parTransId="{4AE2486C-6D62-4DCB-9C2E-DDD93C5F1C9C}" sibTransId="{8036DB01-CB7E-4B7B-90B3-8525C295AFCE}"/>
    <dgm:cxn modelId="{C77622AC-D798-423D-9E02-59AB9A3CEBF7}" type="presOf" srcId="{49C4A033-4505-4860-BD38-2F423BF5A790}" destId="{D4573760-A8D4-4DF0-B21F-246547DDF80B}" srcOrd="0" destOrd="0" presId="urn:microsoft.com/office/officeart/2005/8/layout/hierarchy3"/>
    <dgm:cxn modelId="{CEF5C4B4-4331-467E-93E1-21EF4067E8C5}" type="presOf" srcId="{C3B241A1-A6AB-45D2-A5B0-397CEDDC2E06}" destId="{D266FA31-9EE8-4E08-9CE6-1EB4704677E3}" srcOrd="1" destOrd="0" presId="urn:microsoft.com/office/officeart/2005/8/layout/hierarchy3"/>
    <dgm:cxn modelId="{938A1AF5-BB96-47E7-9620-11F3D364DB34}" type="presOf" srcId="{0751083F-0A6C-495E-873B-ADFD6761D88C}" destId="{4D59B97B-C595-4F6A-AA74-9BEE06F323AC}" srcOrd="0" destOrd="0" presId="urn:microsoft.com/office/officeart/2005/8/layout/hierarchy3"/>
    <dgm:cxn modelId="{1CE7226D-EF5A-4CAE-8D87-FDB11151EFDC}" type="presParOf" srcId="{14322045-5075-4BF7-88DD-C029870DA63A}" destId="{005F9631-8B07-4E6C-B139-20AF823A35FA}" srcOrd="0" destOrd="0" presId="urn:microsoft.com/office/officeart/2005/8/layout/hierarchy3"/>
    <dgm:cxn modelId="{55F160C8-CED0-4498-BC21-AB28D5641695}" type="presParOf" srcId="{005F9631-8B07-4E6C-B139-20AF823A35FA}" destId="{C283D3E0-38D8-4F86-B802-B9CC2DDEDF0A}" srcOrd="0" destOrd="0" presId="urn:microsoft.com/office/officeart/2005/8/layout/hierarchy3"/>
    <dgm:cxn modelId="{696F0E10-7B2C-4581-8F41-84FEBAC0BDF6}" type="presParOf" srcId="{C283D3E0-38D8-4F86-B802-B9CC2DDEDF0A}" destId="{3D778611-364D-4C3F-9612-2C23ABC6E56B}" srcOrd="0" destOrd="0" presId="urn:microsoft.com/office/officeart/2005/8/layout/hierarchy3"/>
    <dgm:cxn modelId="{B81655F4-E7F8-4DF2-B9DA-CB744F9F1D87}" type="presParOf" srcId="{C283D3E0-38D8-4F86-B802-B9CC2DDEDF0A}" destId="{D266FA31-9EE8-4E08-9CE6-1EB4704677E3}" srcOrd="1" destOrd="0" presId="urn:microsoft.com/office/officeart/2005/8/layout/hierarchy3"/>
    <dgm:cxn modelId="{DEC0C940-A477-42DF-87B1-E46583CA301E}" type="presParOf" srcId="{005F9631-8B07-4E6C-B139-20AF823A35FA}" destId="{D4ED800F-6276-48A4-B9A9-BC993BA330BC}" srcOrd="1" destOrd="0" presId="urn:microsoft.com/office/officeart/2005/8/layout/hierarchy3"/>
    <dgm:cxn modelId="{BDFBCF59-6748-43AE-B6E8-DD365A85DC64}" type="presParOf" srcId="{D4ED800F-6276-48A4-B9A9-BC993BA330BC}" destId="{9637E363-50DC-4636-B37F-59BFEC814206}" srcOrd="0" destOrd="0" presId="urn:microsoft.com/office/officeart/2005/8/layout/hierarchy3"/>
    <dgm:cxn modelId="{DE61EA64-8873-4639-9A5C-52ED874CC85C}" type="presParOf" srcId="{D4ED800F-6276-48A4-B9A9-BC993BA330BC}" destId="{F1533A39-8777-4AA7-AE6A-0EE43B5EBA1A}" srcOrd="1" destOrd="0" presId="urn:microsoft.com/office/officeart/2005/8/layout/hierarchy3"/>
    <dgm:cxn modelId="{6282EA4E-1750-4315-90CF-C9F82DF85A67}" type="presParOf" srcId="{D4ED800F-6276-48A4-B9A9-BC993BA330BC}" destId="{30087BED-0356-4C0F-AD79-C6AE1E467231}" srcOrd="2" destOrd="0" presId="urn:microsoft.com/office/officeart/2005/8/layout/hierarchy3"/>
    <dgm:cxn modelId="{27F21D9D-0325-4F79-A112-48F9E8745B54}" type="presParOf" srcId="{D4ED800F-6276-48A4-B9A9-BC993BA330BC}" destId="{4096A80A-16DE-48D8-A95B-6A9FF0B00623}" srcOrd="3" destOrd="0" presId="urn:microsoft.com/office/officeart/2005/8/layout/hierarchy3"/>
    <dgm:cxn modelId="{9FFD2129-E360-4F48-B930-F9174C0E8A5A}" type="presParOf" srcId="{14322045-5075-4BF7-88DD-C029870DA63A}" destId="{86668952-0B72-40C7-A78B-52A903636C09}" srcOrd="1" destOrd="0" presId="urn:microsoft.com/office/officeart/2005/8/layout/hierarchy3"/>
    <dgm:cxn modelId="{96E8E86B-6918-4006-AB29-76721E77E701}" type="presParOf" srcId="{86668952-0B72-40C7-A78B-52A903636C09}" destId="{00E68659-45BC-48DB-8C20-E6CC94AF5336}" srcOrd="0" destOrd="0" presId="urn:microsoft.com/office/officeart/2005/8/layout/hierarchy3"/>
    <dgm:cxn modelId="{317B3B68-17FD-4642-98F7-BD21EF4B4516}" type="presParOf" srcId="{00E68659-45BC-48DB-8C20-E6CC94AF5336}" destId="{C83F8F6C-9522-42FF-A6B7-3632983ECB21}" srcOrd="0" destOrd="0" presId="urn:microsoft.com/office/officeart/2005/8/layout/hierarchy3"/>
    <dgm:cxn modelId="{433E2DA4-53B5-4BE5-8DA8-ACBB8C4CE781}" type="presParOf" srcId="{00E68659-45BC-48DB-8C20-E6CC94AF5336}" destId="{E21CCDEF-0E3A-48FB-8125-5C40788AB988}" srcOrd="1" destOrd="0" presId="urn:microsoft.com/office/officeart/2005/8/layout/hierarchy3"/>
    <dgm:cxn modelId="{03A83CFE-6148-4576-8E5A-DFD518E5F04A}" type="presParOf" srcId="{86668952-0B72-40C7-A78B-52A903636C09}" destId="{8509D009-6A96-49AE-A72D-2C5054955758}" srcOrd="1" destOrd="0" presId="urn:microsoft.com/office/officeart/2005/8/layout/hierarchy3"/>
    <dgm:cxn modelId="{5270DB74-1E4D-4BB3-82C3-9C277A13EB2E}" type="presParOf" srcId="{8509D009-6A96-49AE-A72D-2C5054955758}" destId="{6E2963D9-2178-4D04-8BAC-83F133D26EBD}" srcOrd="0" destOrd="0" presId="urn:microsoft.com/office/officeart/2005/8/layout/hierarchy3"/>
    <dgm:cxn modelId="{6DAE43F3-CE73-4890-B67F-DF251833A217}" type="presParOf" srcId="{8509D009-6A96-49AE-A72D-2C5054955758}" destId="{D4573760-A8D4-4DF0-B21F-246547DDF80B}" srcOrd="1" destOrd="0" presId="urn:microsoft.com/office/officeart/2005/8/layout/hierarchy3"/>
    <dgm:cxn modelId="{95E0C5EE-52DA-402E-BD12-BB06FFCF5CFB}" type="presParOf" srcId="{8509D009-6A96-49AE-A72D-2C5054955758}" destId="{4D59B97B-C595-4F6A-AA74-9BEE06F323AC}" srcOrd="2" destOrd="0" presId="urn:microsoft.com/office/officeart/2005/8/layout/hierarchy3"/>
    <dgm:cxn modelId="{1F22621A-6A76-49CA-8120-05780C352B92}" type="presParOf" srcId="{8509D009-6A96-49AE-A72D-2C5054955758}" destId="{EA4E28F6-7181-42F2-AEAA-71B4725F5E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47B739-1894-4997-B7E9-FC6A21EFFA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241A1-A6AB-45D2-A5B0-397CEDDC2E06}">
      <dgm:prSet phldrT="[Text]" custT="1"/>
      <dgm:spPr>
        <a:solidFill>
          <a:schemeClr val="bg1"/>
        </a:solidFill>
        <a:ln w="38100">
          <a:solidFill>
            <a:srgbClr val="627981"/>
          </a:solidFill>
        </a:ln>
      </dgm:spPr>
      <dgm:t>
        <a:bodyPr/>
        <a:lstStyle/>
        <a:p>
          <a:r>
            <a:rPr lang="en-US" sz="3600" b="1" baseline="0" dirty="0">
              <a:solidFill>
                <a:schemeClr val="tx1"/>
              </a:solidFill>
            </a:rPr>
            <a:t>Concrete</a:t>
          </a:r>
        </a:p>
      </dgm:t>
    </dgm:pt>
    <dgm:pt modelId="{5D71E89C-12F9-4632-B31F-E6250267FCD9}" type="parTrans" cxnId="{54955505-61D2-4B5D-8615-327129D4D754}">
      <dgm:prSet/>
      <dgm:spPr/>
      <dgm:t>
        <a:bodyPr/>
        <a:lstStyle/>
        <a:p>
          <a:endParaRPr lang="en-US"/>
        </a:p>
      </dgm:t>
    </dgm:pt>
    <dgm:pt modelId="{1F812B6B-7499-4E62-B167-4BE75087526C}" type="sibTrans" cxnId="{54955505-61D2-4B5D-8615-327129D4D754}">
      <dgm:prSet/>
      <dgm:spPr/>
      <dgm:t>
        <a:bodyPr/>
        <a:lstStyle/>
        <a:p>
          <a:endParaRPr lang="en-US"/>
        </a:p>
      </dgm:t>
    </dgm:pt>
    <dgm:pt modelId="{6CAF33AA-7A7F-41D0-87A0-2E80A70B2F18}">
      <dgm:prSet phldrT="[Text]"/>
      <dgm:spPr>
        <a:solidFill>
          <a:srgbClr val="627981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Occupy physical space</a:t>
          </a:r>
        </a:p>
      </dgm:t>
    </dgm:pt>
    <dgm:pt modelId="{F5C26539-4493-4FB2-A28B-DA71387D7F03}" type="parTrans" cxnId="{EC2BFF82-6C15-4AEE-B934-73D1A6E5786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9B0D9A-1B4B-4899-9960-7E8964BEE613}" type="sibTrans" cxnId="{EC2BFF82-6C15-4AEE-B934-73D1A6E5786F}">
      <dgm:prSet/>
      <dgm:spPr/>
      <dgm:t>
        <a:bodyPr/>
        <a:lstStyle/>
        <a:p>
          <a:endParaRPr lang="en-US"/>
        </a:p>
      </dgm:t>
    </dgm:pt>
    <dgm:pt modelId="{085A539E-15F6-4F42-812E-7A5508360634}">
      <dgm:prSet phldrT="[Text]"/>
      <dgm:spPr>
        <a:solidFill>
          <a:srgbClr val="627981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Recognized by senses</a:t>
          </a:r>
        </a:p>
      </dgm:t>
    </dgm:pt>
    <dgm:pt modelId="{B3FBF2E5-CE7D-4D49-8201-340D1F6A2F49}" type="parTrans" cxnId="{DB5F3030-961F-48FA-A76A-0093CA7BF93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18EF71-F590-41BA-8B3B-DAD6D01F79DA}" type="sibTrans" cxnId="{DB5F3030-961F-48FA-A76A-0093CA7BF931}">
      <dgm:prSet/>
      <dgm:spPr/>
      <dgm:t>
        <a:bodyPr/>
        <a:lstStyle/>
        <a:p>
          <a:endParaRPr lang="en-US"/>
        </a:p>
      </dgm:t>
    </dgm:pt>
    <dgm:pt modelId="{5F88FDC7-ECFE-4D32-84DF-43718D0E4C1C}">
      <dgm:prSet phldrT="[Text]" custT="1"/>
      <dgm:spPr>
        <a:solidFill>
          <a:schemeClr val="bg1"/>
        </a:solidFill>
        <a:ln w="38100">
          <a:solidFill>
            <a:srgbClr val="627981"/>
          </a:solidFill>
        </a:ln>
      </dgm:spPr>
      <dgm:t>
        <a:bodyPr/>
        <a:lstStyle/>
        <a:p>
          <a:r>
            <a:rPr lang="en-US" sz="3600" b="1" baseline="0" dirty="0">
              <a:solidFill>
                <a:schemeClr val="tx1"/>
              </a:solidFill>
            </a:rPr>
            <a:t>Abstract</a:t>
          </a:r>
        </a:p>
      </dgm:t>
    </dgm:pt>
    <dgm:pt modelId="{B2D2A639-2F78-403E-A0FB-A8E4BC34A3EA}" type="parTrans" cxnId="{8BC4DE46-8C64-43A8-A6B6-FFC74E2D10DF}">
      <dgm:prSet/>
      <dgm:spPr/>
      <dgm:t>
        <a:bodyPr/>
        <a:lstStyle/>
        <a:p>
          <a:endParaRPr lang="en-US"/>
        </a:p>
      </dgm:t>
    </dgm:pt>
    <dgm:pt modelId="{DDF4833D-9052-4B39-A87D-BD5FB8BAA31A}" type="sibTrans" cxnId="{8BC4DE46-8C64-43A8-A6B6-FFC74E2D10DF}">
      <dgm:prSet/>
      <dgm:spPr/>
      <dgm:t>
        <a:bodyPr/>
        <a:lstStyle/>
        <a:p>
          <a:endParaRPr lang="en-US"/>
        </a:p>
      </dgm:t>
    </dgm:pt>
    <dgm:pt modelId="{49C4A033-4505-4860-BD38-2F423BF5A790}">
      <dgm:prSet phldrT="[Text]"/>
      <dgm:spPr>
        <a:solidFill>
          <a:srgbClr val="627981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Intangible</a:t>
          </a:r>
        </a:p>
      </dgm:t>
    </dgm:pt>
    <dgm:pt modelId="{4AE2486C-6D62-4DCB-9C2E-DDD93C5F1C9C}" type="parTrans" cxnId="{7CCA6990-EEC8-4BD1-828E-FF195E592DB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36DB01-CB7E-4B7B-90B3-8525C295AFCE}" type="sibTrans" cxnId="{7CCA6990-EEC8-4BD1-828E-FF195E592DB4}">
      <dgm:prSet/>
      <dgm:spPr/>
      <dgm:t>
        <a:bodyPr/>
        <a:lstStyle/>
        <a:p>
          <a:endParaRPr lang="en-US"/>
        </a:p>
      </dgm:t>
    </dgm:pt>
    <dgm:pt modelId="{366D40BF-AD27-40D6-AFF9-5B4518EC155D}">
      <dgm:prSet phldrT="[Text]"/>
      <dgm:spPr>
        <a:solidFill>
          <a:srgbClr val="627981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Ideas, qualities, characteristics</a:t>
          </a:r>
        </a:p>
      </dgm:t>
    </dgm:pt>
    <dgm:pt modelId="{0751083F-0A6C-495E-873B-ADFD6761D88C}" type="parTrans" cxnId="{DDCF0C06-3391-473F-8D30-A959A5324C5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B0328B5-47E0-46A3-92F6-4D8169FDACCD}" type="sibTrans" cxnId="{DDCF0C06-3391-473F-8D30-A959A5324C59}">
      <dgm:prSet/>
      <dgm:spPr/>
      <dgm:t>
        <a:bodyPr/>
        <a:lstStyle/>
        <a:p>
          <a:endParaRPr lang="en-US"/>
        </a:p>
      </dgm:t>
    </dgm:pt>
    <dgm:pt modelId="{14322045-5075-4BF7-88DD-C029870DA63A}" type="pres">
      <dgm:prSet presAssocID="{6547B739-1894-4997-B7E9-FC6A21EFFA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5F9631-8B07-4E6C-B139-20AF823A35FA}" type="pres">
      <dgm:prSet presAssocID="{C3B241A1-A6AB-45D2-A5B0-397CEDDC2E06}" presName="root" presStyleCnt="0"/>
      <dgm:spPr/>
    </dgm:pt>
    <dgm:pt modelId="{C283D3E0-38D8-4F86-B802-B9CC2DDEDF0A}" type="pres">
      <dgm:prSet presAssocID="{C3B241A1-A6AB-45D2-A5B0-397CEDDC2E06}" presName="rootComposite" presStyleCnt="0"/>
      <dgm:spPr/>
    </dgm:pt>
    <dgm:pt modelId="{3D778611-364D-4C3F-9612-2C23ABC6E56B}" type="pres">
      <dgm:prSet presAssocID="{C3B241A1-A6AB-45D2-A5B0-397CEDDC2E06}" presName="rootText" presStyleLbl="node1" presStyleIdx="0" presStyleCnt="2"/>
      <dgm:spPr/>
    </dgm:pt>
    <dgm:pt modelId="{D266FA31-9EE8-4E08-9CE6-1EB4704677E3}" type="pres">
      <dgm:prSet presAssocID="{C3B241A1-A6AB-45D2-A5B0-397CEDDC2E06}" presName="rootConnector" presStyleLbl="node1" presStyleIdx="0" presStyleCnt="2"/>
      <dgm:spPr/>
    </dgm:pt>
    <dgm:pt modelId="{D4ED800F-6276-48A4-B9A9-BC993BA330BC}" type="pres">
      <dgm:prSet presAssocID="{C3B241A1-A6AB-45D2-A5B0-397CEDDC2E06}" presName="childShape" presStyleCnt="0"/>
      <dgm:spPr/>
    </dgm:pt>
    <dgm:pt modelId="{9637E363-50DC-4636-B37F-59BFEC814206}" type="pres">
      <dgm:prSet presAssocID="{F5C26539-4493-4FB2-A28B-DA71387D7F03}" presName="Name13" presStyleLbl="parChTrans1D2" presStyleIdx="0" presStyleCnt="4"/>
      <dgm:spPr/>
    </dgm:pt>
    <dgm:pt modelId="{F1533A39-8777-4AA7-AE6A-0EE43B5EBA1A}" type="pres">
      <dgm:prSet presAssocID="{6CAF33AA-7A7F-41D0-87A0-2E80A70B2F18}" presName="childText" presStyleLbl="bgAcc1" presStyleIdx="0" presStyleCnt="4">
        <dgm:presLayoutVars>
          <dgm:bulletEnabled val="1"/>
        </dgm:presLayoutVars>
      </dgm:prSet>
      <dgm:spPr/>
    </dgm:pt>
    <dgm:pt modelId="{30087BED-0356-4C0F-AD79-C6AE1E467231}" type="pres">
      <dgm:prSet presAssocID="{B3FBF2E5-CE7D-4D49-8201-340D1F6A2F49}" presName="Name13" presStyleLbl="parChTrans1D2" presStyleIdx="1" presStyleCnt="4"/>
      <dgm:spPr/>
    </dgm:pt>
    <dgm:pt modelId="{4096A80A-16DE-48D8-A95B-6A9FF0B00623}" type="pres">
      <dgm:prSet presAssocID="{085A539E-15F6-4F42-812E-7A5508360634}" presName="childText" presStyleLbl="bgAcc1" presStyleIdx="1" presStyleCnt="4">
        <dgm:presLayoutVars>
          <dgm:bulletEnabled val="1"/>
        </dgm:presLayoutVars>
      </dgm:prSet>
      <dgm:spPr/>
    </dgm:pt>
    <dgm:pt modelId="{86668952-0B72-40C7-A78B-52A903636C09}" type="pres">
      <dgm:prSet presAssocID="{5F88FDC7-ECFE-4D32-84DF-43718D0E4C1C}" presName="root" presStyleCnt="0"/>
      <dgm:spPr/>
    </dgm:pt>
    <dgm:pt modelId="{00E68659-45BC-48DB-8C20-E6CC94AF5336}" type="pres">
      <dgm:prSet presAssocID="{5F88FDC7-ECFE-4D32-84DF-43718D0E4C1C}" presName="rootComposite" presStyleCnt="0"/>
      <dgm:spPr/>
    </dgm:pt>
    <dgm:pt modelId="{C83F8F6C-9522-42FF-A6B7-3632983ECB21}" type="pres">
      <dgm:prSet presAssocID="{5F88FDC7-ECFE-4D32-84DF-43718D0E4C1C}" presName="rootText" presStyleLbl="node1" presStyleIdx="1" presStyleCnt="2" custScaleX="102597" custLinFactNeighborX="-2328" custLinFactNeighborY="-925"/>
      <dgm:spPr/>
    </dgm:pt>
    <dgm:pt modelId="{E21CCDEF-0E3A-48FB-8125-5C40788AB988}" type="pres">
      <dgm:prSet presAssocID="{5F88FDC7-ECFE-4D32-84DF-43718D0E4C1C}" presName="rootConnector" presStyleLbl="node1" presStyleIdx="1" presStyleCnt="2"/>
      <dgm:spPr/>
    </dgm:pt>
    <dgm:pt modelId="{8509D009-6A96-49AE-A72D-2C5054955758}" type="pres">
      <dgm:prSet presAssocID="{5F88FDC7-ECFE-4D32-84DF-43718D0E4C1C}" presName="childShape" presStyleCnt="0"/>
      <dgm:spPr/>
    </dgm:pt>
    <dgm:pt modelId="{6E2963D9-2178-4D04-8BAC-83F133D26EBD}" type="pres">
      <dgm:prSet presAssocID="{4AE2486C-6D62-4DCB-9C2E-DDD93C5F1C9C}" presName="Name13" presStyleLbl="parChTrans1D2" presStyleIdx="2" presStyleCnt="4"/>
      <dgm:spPr/>
    </dgm:pt>
    <dgm:pt modelId="{D4573760-A8D4-4DF0-B21F-246547DDF80B}" type="pres">
      <dgm:prSet presAssocID="{49C4A033-4505-4860-BD38-2F423BF5A790}" presName="childText" presStyleLbl="bgAcc1" presStyleIdx="2" presStyleCnt="4">
        <dgm:presLayoutVars>
          <dgm:bulletEnabled val="1"/>
        </dgm:presLayoutVars>
      </dgm:prSet>
      <dgm:spPr/>
    </dgm:pt>
    <dgm:pt modelId="{4D59B97B-C595-4F6A-AA74-9BEE06F323AC}" type="pres">
      <dgm:prSet presAssocID="{0751083F-0A6C-495E-873B-ADFD6761D88C}" presName="Name13" presStyleLbl="parChTrans1D2" presStyleIdx="3" presStyleCnt="4"/>
      <dgm:spPr/>
    </dgm:pt>
    <dgm:pt modelId="{EA4E28F6-7181-42F2-AEAA-71B4725F5EAA}" type="pres">
      <dgm:prSet presAssocID="{366D40BF-AD27-40D6-AFF9-5B4518EC155D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36AD8C02-D98C-40FB-A398-444107B8F847}" type="presOf" srcId="{B3FBF2E5-CE7D-4D49-8201-340D1F6A2F49}" destId="{30087BED-0356-4C0F-AD79-C6AE1E467231}" srcOrd="0" destOrd="0" presId="urn:microsoft.com/office/officeart/2005/8/layout/hierarchy3"/>
    <dgm:cxn modelId="{54955505-61D2-4B5D-8615-327129D4D754}" srcId="{6547B739-1894-4997-B7E9-FC6A21EFFADE}" destId="{C3B241A1-A6AB-45D2-A5B0-397CEDDC2E06}" srcOrd="0" destOrd="0" parTransId="{5D71E89C-12F9-4632-B31F-E6250267FCD9}" sibTransId="{1F812B6B-7499-4E62-B167-4BE75087526C}"/>
    <dgm:cxn modelId="{DDCF0C06-3391-473F-8D30-A959A5324C59}" srcId="{5F88FDC7-ECFE-4D32-84DF-43718D0E4C1C}" destId="{366D40BF-AD27-40D6-AFF9-5B4518EC155D}" srcOrd="1" destOrd="0" parTransId="{0751083F-0A6C-495E-873B-ADFD6761D88C}" sibTransId="{9B0328B5-47E0-46A3-92F6-4D8169FDACCD}"/>
    <dgm:cxn modelId="{C348450A-3D98-4200-9AFF-56382BE05A25}" type="presOf" srcId="{6547B739-1894-4997-B7E9-FC6A21EFFADE}" destId="{14322045-5075-4BF7-88DD-C029870DA63A}" srcOrd="0" destOrd="0" presId="urn:microsoft.com/office/officeart/2005/8/layout/hierarchy3"/>
    <dgm:cxn modelId="{A983FE1D-76E8-4A61-A003-CC92C972974B}" type="presOf" srcId="{366D40BF-AD27-40D6-AFF9-5B4518EC155D}" destId="{EA4E28F6-7181-42F2-AEAA-71B4725F5EAA}" srcOrd="0" destOrd="0" presId="urn:microsoft.com/office/officeart/2005/8/layout/hierarchy3"/>
    <dgm:cxn modelId="{DB5F3030-961F-48FA-A76A-0093CA7BF931}" srcId="{C3B241A1-A6AB-45D2-A5B0-397CEDDC2E06}" destId="{085A539E-15F6-4F42-812E-7A5508360634}" srcOrd="1" destOrd="0" parTransId="{B3FBF2E5-CE7D-4D49-8201-340D1F6A2F49}" sibTransId="{4118EF71-F590-41BA-8B3B-DAD6D01F79DA}"/>
    <dgm:cxn modelId="{026AF63D-5911-4404-9D46-0EEDD5603BBF}" type="presOf" srcId="{6CAF33AA-7A7F-41D0-87A0-2E80A70B2F18}" destId="{F1533A39-8777-4AA7-AE6A-0EE43B5EBA1A}" srcOrd="0" destOrd="0" presId="urn:microsoft.com/office/officeart/2005/8/layout/hierarchy3"/>
    <dgm:cxn modelId="{37619863-78D6-4603-ABBA-9E334502EBB4}" type="presOf" srcId="{4AE2486C-6D62-4DCB-9C2E-DDD93C5F1C9C}" destId="{6E2963D9-2178-4D04-8BAC-83F133D26EBD}" srcOrd="0" destOrd="0" presId="urn:microsoft.com/office/officeart/2005/8/layout/hierarchy3"/>
    <dgm:cxn modelId="{8BC4DE46-8C64-43A8-A6B6-FFC74E2D10DF}" srcId="{6547B739-1894-4997-B7E9-FC6A21EFFADE}" destId="{5F88FDC7-ECFE-4D32-84DF-43718D0E4C1C}" srcOrd="1" destOrd="0" parTransId="{B2D2A639-2F78-403E-A0FB-A8E4BC34A3EA}" sibTransId="{DDF4833D-9052-4B39-A87D-BD5FB8BAA31A}"/>
    <dgm:cxn modelId="{3C834976-75BF-4776-B053-84E6D9FC4922}" type="presOf" srcId="{C3B241A1-A6AB-45D2-A5B0-397CEDDC2E06}" destId="{3D778611-364D-4C3F-9612-2C23ABC6E56B}" srcOrd="0" destOrd="0" presId="urn:microsoft.com/office/officeart/2005/8/layout/hierarchy3"/>
    <dgm:cxn modelId="{A1D9F079-9FAC-43D1-89C0-B19F85AF83C8}" type="presOf" srcId="{085A539E-15F6-4F42-812E-7A5508360634}" destId="{4096A80A-16DE-48D8-A95B-6A9FF0B00623}" srcOrd="0" destOrd="0" presId="urn:microsoft.com/office/officeart/2005/8/layout/hierarchy3"/>
    <dgm:cxn modelId="{9AC8F47B-9238-4179-8B90-9E676F16739D}" type="presOf" srcId="{5F88FDC7-ECFE-4D32-84DF-43718D0E4C1C}" destId="{E21CCDEF-0E3A-48FB-8125-5C40788AB988}" srcOrd="1" destOrd="0" presId="urn:microsoft.com/office/officeart/2005/8/layout/hierarchy3"/>
    <dgm:cxn modelId="{EC2BFF82-6C15-4AEE-B934-73D1A6E5786F}" srcId="{C3B241A1-A6AB-45D2-A5B0-397CEDDC2E06}" destId="{6CAF33AA-7A7F-41D0-87A0-2E80A70B2F18}" srcOrd="0" destOrd="0" parTransId="{F5C26539-4493-4FB2-A28B-DA71387D7F03}" sibTransId="{519B0D9A-1B4B-4899-9960-7E8964BEE613}"/>
    <dgm:cxn modelId="{17840E85-F554-431E-94BA-847F20BAAF6E}" type="presOf" srcId="{5F88FDC7-ECFE-4D32-84DF-43718D0E4C1C}" destId="{C83F8F6C-9522-42FF-A6B7-3632983ECB21}" srcOrd="0" destOrd="0" presId="urn:microsoft.com/office/officeart/2005/8/layout/hierarchy3"/>
    <dgm:cxn modelId="{E4AC0D8F-D666-4404-960B-D2C9C32E870F}" type="presOf" srcId="{F5C26539-4493-4FB2-A28B-DA71387D7F03}" destId="{9637E363-50DC-4636-B37F-59BFEC814206}" srcOrd="0" destOrd="0" presId="urn:microsoft.com/office/officeart/2005/8/layout/hierarchy3"/>
    <dgm:cxn modelId="{7CCA6990-EEC8-4BD1-828E-FF195E592DB4}" srcId="{5F88FDC7-ECFE-4D32-84DF-43718D0E4C1C}" destId="{49C4A033-4505-4860-BD38-2F423BF5A790}" srcOrd="0" destOrd="0" parTransId="{4AE2486C-6D62-4DCB-9C2E-DDD93C5F1C9C}" sibTransId="{8036DB01-CB7E-4B7B-90B3-8525C295AFCE}"/>
    <dgm:cxn modelId="{C77622AC-D798-423D-9E02-59AB9A3CEBF7}" type="presOf" srcId="{49C4A033-4505-4860-BD38-2F423BF5A790}" destId="{D4573760-A8D4-4DF0-B21F-246547DDF80B}" srcOrd="0" destOrd="0" presId="urn:microsoft.com/office/officeart/2005/8/layout/hierarchy3"/>
    <dgm:cxn modelId="{CEF5C4B4-4331-467E-93E1-21EF4067E8C5}" type="presOf" srcId="{C3B241A1-A6AB-45D2-A5B0-397CEDDC2E06}" destId="{D266FA31-9EE8-4E08-9CE6-1EB4704677E3}" srcOrd="1" destOrd="0" presId="urn:microsoft.com/office/officeart/2005/8/layout/hierarchy3"/>
    <dgm:cxn modelId="{938A1AF5-BB96-47E7-9620-11F3D364DB34}" type="presOf" srcId="{0751083F-0A6C-495E-873B-ADFD6761D88C}" destId="{4D59B97B-C595-4F6A-AA74-9BEE06F323AC}" srcOrd="0" destOrd="0" presId="urn:microsoft.com/office/officeart/2005/8/layout/hierarchy3"/>
    <dgm:cxn modelId="{1CE7226D-EF5A-4CAE-8D87-FDB11151EFDC}" type="presParOf" srcId="{14322045-5075-4BF7-88DD-C029870DA63A}" destId="{005F9631-8B07-4E6C-B139-20AF823A35FA}" srcOrd="0" destOrd="0" presId="urn:microsoft.com/office/officeart/2005/8/layout/hierarchy3"/>
    <dgm:cxn modelId="{55F160C8-CED0-4498-BC21-AB28D5641695}" type="presParOf" srcId="{005F9631-8B07-4E6C-B139-20AF823A35FA}" destId="{C283D3E0-38D8-4F86-B802-B9CC2DDEDF0A}" srcOrd="0" destOrd="0" presId="urn:microsoft.com/office/officeart/2005/8/layout/hierarchy3"/>
    <dgm:cxn modelId="{696F0E10-7B2C-4581-8F41-84FEBAC0BDF6}" type="presParOf" srcId="{C283D3E0-38D8-4F86-B802-B9CC2DDEDF0A}" destId="{3D778611-364D-4C3F-9612-2C23ABC6E56B}" srcOrd="0" destOrd="0" presId="urn:microsoft.com/office/officeart/2005/8/layout/hierarchy3"/>
    <dgm:cxn modelId="{B81655F4-E7F8-4DF2-B9DA-CB744F9F1D87}" type="presParOf" srcId="{C283D3E0-38D8-4F86-B802-B9CC2DDEDF0A}" destId="{D266FA31-9EE8-4E08-9CE6-1EB4704677E3}" srcOrd="1" destOrd="0" presId="urn:microsoft.com/office/officeart/2005/8/layout/hierarchy3"/>
    <dgm:cxn modelId="{DEC0C940-A477-42DF-87B1-E46583CA301E}" type="presParOf" srcId="{005F9631-8B07-4E6C-B139-20AF823A35FA}" destId="{D4ED800F-6276-48A4-B9A9-BC993BA330BC}" srcOrd="1" destOrd="0" presId="urn:microsoft.com/office/officeart/2005/8/layout/hierarchy3"/>
    <dgm:cxn modelId="{BDFBCF59-6748-43AE-B6E8-DD365A85DC64}" type="presParOf" srcId="{D4ED800F-6276-48A4-B9A9-BC993BA330BC}" destId="{9637E363-50DC-4636-B37F-59BFEC814206}" srcOrd="0" destOrd="0" presId="urn:microsoft.com/office/officeart/2005/8/layout/hierarchy3"/>
    <dgm:cxn modelId="{DE61EA64-8873-4639-9A5C-52ED874CC85C}" type="presParOf" srcId="{D4ED800F-6276-48A4-B9A9-BC993BA330BC}" destId="{F1533A39-8777-4AA7-AE6A-0EE43B5EBA1A}" srcOrd="1" destOrd="0" presId="urn:microsoft.com/office/officeart/2005/8/layout/hierarchy3"/>
    <dgm:cxn modelId="{6282EA4E-1750-4315-90CF-C9F82DF85A67}" type="presParOf" srcId="{D4ED800F-6276-48A4-B9A9-BC993BA330BC}" destId="{30087BED-0356-4C0F-AD79-C6AE1E467231}" srcOrd="2" destOrd="0" presId="urn:microsoft.com/office/officeart/2005/8/layout/hierarchy3"/>
    <dgm:cxn modelId="{27F21D9D-0325-4F79-A112-48F9E8745B54}" type="presParOf" srcId="{D4ED800F-6276-48A4-B9A9-BC993BA330BC}" destId="{4096A80A-16DE-48D8-A95B-6A9FF0B00623}" srcOrd="3" destOrd="0" presId="urn:microsoft.com/office/officeart/2005/8/layout/hierarchy3"/>
    <dgm:cxn modelId="{9FFD2129-E360-4F48-B930-F9174C0E8A5A}" type="presParOf" srcId="{14322045-5075-4BF7-88DD-C029870DA63A}" destId="{86668952-0B72-40C7-A78B-52A903636C09}" srcOrd="1" destOrd="0" presId="urn:microsoft.com/office/officeart/2005/8/layout/hierarchy3"/>
    <dgm:cxn modelId="{96E8E86B-6918-4006-AB29-76721E77E701}" type="presParOf" srcId="{86668952-0B72-40C7-A78B-52A903636C09}" destId="{00E68659-45BC-48DB-8C20-E6CC94AF5336}" srcOrd="0" destOrd="0" presId="urn:microsoft.com/office/officeart/2005/8/layout/hierarchy3"/>
    <dgm:cxn modelId="{317B3B68-17FD-4642-98F7-BD21EF4B4516}" type="presParOf" srcId="{00E68659-45BC-48DB-8C20-E6CC94AF5336}" destId="{C83F8F6C-9522-42FF-A6B7-3632983ECB21}" srcOrd="0" destOrd="0" presId="urn:microsoft.com/office/officeart/2005/8/layout/hierarchy3"/>
    <dgm:cxn modelId="{433E2DA4-53B5-4BE5-8DA8-ACBB8C4CE781}" type="presParOf" srcId="{00E68659-45BC-48DB-8C20-E6CC94AF5336}" destId="{E21CCDEF-0E3A-48FB-8125-5C40788AB988}" srcOrd="1" destOrd="0" presId="urn:microsoft.com/office/officeart/2005/8/layout/hierarchy3"/>
    <dgm:cxn modelId="{03A83CFE-6148-4576-8E5A-DFD518E5F04A}" type="presParOf" srcId="{86668952-0B72-40C7-A78B-52A903636C09}" destId="{8509D009-6A96-49AE-A72D-2C5054955758}" srcOrd="1" destOrd="0" presId="urn:microsoft.com/office/officeart/2005/8/layout/hierarchy3"/>
    <dgm:cxn modelId="{5270DB74-1E4D-4BB3-82C3-9C277A13EB2E}" type="presParOf" srcId="{8509D009-6A96-49AE-A72D-2C5054955758}" destId="{6E2963D9-2178-4D04-8BAC-83F133D26EBD}" srcOrd="0" destOrd="0" presId="urn:microsoft.com/office/officeart/2005/8/layout/hierarchy3"/>
    <dgm:cxn modelId="{6DAE43F3-CE73-4890-B67F-DF251833A217}" type="presParOf" srcId="{8509D009-6A96-49AE-A72D-2C5054955758}" destId="{D4573760-A8D4-4DF0-B21F-246547DDF80B}" srcOrd="1" destOrd="0" presId="urn:microsoft.com/office/officeart/2005/8/layout/hierarchy3"/>
    <dgm:cxn modelId="{95E0C5EE-52DA-402E-BD12-BB06FFCF5CFB}" type="presParOf" srcId="{8509D009-6A96-49AE-A72D-2C5054955758}" destId="{4D59B97B-C595-4F6A-AA74-9BEE06F323AC}" srcOrd="2" destOrd="0" presId="urn:microsoft.com/office/officeart/2005/8/layout/hierarchy3"/>
    <dgm:cxn modelId="{1F22621A-6A76-49CA-8120-05780C352B92}" type="presParOf" srcId="{8509D009-6A96-49AE-A72D-2C5054955758}" destId="{EA4E28F6-7181-42F2-AEAA-71B4725F5E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8611-364D-4C3F-9612-2C23ABC6E56B}">
      <dsp:nvSpPr>
        <dsp:cNvPr id="0" name=""/>
        <dsp:cNvSpPr/>
      </dsp:nvSpPr>
      <dsp:spPr>
        <a:xfrm>
          <a:off x="490600" y="641"/>
          <a:ext cx="2247304" cy="1123652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baseline="0" dirty="0">
              <a:solidFill>
                <a:schemeClr val="tx1"/>
              </a:solidFill>
            </a:rPr>
            <a:t>Common</a:t>
          </a:r>
        </a:p>
      </dsp:txBody>
      <dsp:txXfrm>
        <a:off x="523511" y="33552"/>
        <a:ext cx="2181482" cy="1057830"/>
      </dsp:txXfrm>
    </dsp:sp>
    <dsp:sp modelId="{9637E363-50DC-4636-B37F-59BFEC814206}">
      <dsp:nvSpPr>
        <dsp:cNvPr id="0" name=""/>
        <dsp:cNvSpPr/>
      </dsp:nvSpPr>
      <dsp:spPr>
        <a:xfrm>
          <a:off x="715331" y="1124293"/>
          <a:ext cx="224730" cy="842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2739"/>
              </a:lnTo>
              <a:lnTo>
                <a:pt x="224730" y="842739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33A39-8777-4AA7-AE6A-0EE43B5EBA1A}">
      <dsp:nvSpPr>
        <dsp:cNvPr id="0" name=""/>
        <dsp:cNvSpPr/>
      </dsp:nvSpPr>
      <dsp:spPr>
        <a:xfrm>
          <a:off x="940061" y="1405206"/>
          <a:ext cx="1797843" cy="1123652"/>
        </a:xfrm>
        <a:prstGeom prst="roundRect">
          <a:avLst>
            <a:gd name="adj" fmla="val 10000"/>
          </a:avLst>
        </a:prstGeom>
        <a:solidFill>
          <a:srgbClr val="627981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General</a:t>
          </a:r>
        </a:p>
      </dsp:txBody>
      <dsp:txXfrm>
        <a:off x="972972" y="1438117"/>
        <a:ext cx="1732021" cy="1057830"/>
      </dsp:txXfrm>
    </dsp:sp>
    <dsp:sp modelId="{30087BED-0356-4C0F-AD79-C6AE1E467231}">
      <dsp:nvSpPr>
        <dsp:cNvPr id="0" name=""/>
        <dsp:cNvSpPr/>
      </dsp:nvSpPr>
      <dsp:spPr>
        <a:xfrm>
          <a:off x="715331" y="1124293"/>
          <a:ext cx="224730" cy="2247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304"/>
              </a:lnTo>
              <a:lnTo>
                <a:pt x="224730" y="224730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6A80A-16DE-48D8-A95B-6A9FF0B00623}">
      <dsp:nvSpPr>
        <dsp:cNvPr id="0" name=""/>
        <dsp:cNvSpPr/>
      </dsp:nvSpPr>
      <dsp:spPr>
        <a:xfrm>
          <a:off x="940061" y="2809772"/>
          <a:ext cx="1797843" cy="1123652"/>
        </a:xfrm>
        <a:prstGeom prst="roundRect">
          <a:avLst>
            <a:gd name="adj" fmla="val 10000"/>
          </a:avLst>
        </a:prstGeom>
        <a:solidFill>
          <a:srgbClr val="627981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Capitalized at beginning of sentence</a:t>
          </a:r>
        </a:p>
      </dsp:txBody>
      <dsp:txXfrm>
        <a:off x="972972" y="2842683"/>
        <a:ext cx="1732021" cy="1057830"/>
      </dsp:txXfrm>
    </dsp:sp>
    <dsp:sp modelId="{C83F8F6C-9522-42FF-A6B7-3632983ECB21}">
      <dsp:nvSpPr>
        <dsp:cNvPr id="0" name=""/>
        <dsp:cNvSpPr/>
      </dsp:nvSpPr>
      <dsp:spPr>
        <a:xfrm>
          <a:off x="3247414" y="0"/>
          <a:ext cx="2305667" cy="1123652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baseline="0" dirty="0">
              <a:solidFill>
                <a:schemeClr val="tx1"/>
              </a:solidFill>
            </a:rPr>
            <a:t>Proper</a:t>
          </a:r>
        </a:p>
      </dsp:txBody>
      <dsp:txXfrm>
        <a:off x="3280325" y="32911"/>
        <a:ext cx="2239845" cy="1057830"/>
      </dsp:txXfrm>
    </dsp:sp>
    <dsp:sp modelId="{6E2963D9-2178-4D04-8BAC-83F133D26EBD}">
      <dsp:nvSpPr>
        <dsp:cNvPr id="0" name=""/>
        <dsp:cNvSpPr/>
      </dsp:nvSpPr>
      <dsp:spPr>
        <a:xfrm>
          <a:off x="3477981" y="1123652"/>
          <a:ext cx="282883" cy="84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0"/>
              </a:lnTo>
              <a:lnTo>
                <a:pt x="282883" y="84338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3760-A8D4-4DF0-B21F-246547DDF80B}">
      <dsp:nvSpPr>
        <dsp:cNvPr id="0" name=""/>
        <dsp:cNvSpPr/>
      </dsp:nvSpPr>
      <dsp:spPr>
        <a:xfrm>
          <a:off x="3760865" y="1405206"/>
          <a:ext cx="1797843" cy="1123652"/>
        </a:xfrm>
        <a:prstGeom prst="roundRect">
          <a:avLst>
            <a:gd name="adj" fmla="val 10000"/>
          </a:avLst>
        </a:prstGeom>
        <a:solidFill>
          <a:srgbClr val="627981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Specific</a:t>
          </a:r>
        </a:p>
      </dsp:txBody>
      <dsp:txXfrm>
        <a:off x="3793776" y="1438117"/>
        <a:ext cx="1732021" cy="1057830"/>
      </dsp:txXfrm>
    </dsp:sp>
    <dsp:sp modelId="{4D59B97B-C595-4F6A-AA74-9BEE06F323AC}">
      <dsp:nvSpPr>
        <dsp:cNvPr id="0" name=""/>
        <dsp:cNvSpPr/>
      </dsp:nvSpPr>
      <dsp:spPr>
        <a:xfrm>
          <a:off x="3477981" y="1123652"/>
          <a:ext cx="282883" cy="224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946"/>
              </a:lnTo>
              <a:lnTo>
                <a:pt x="282883" y="224794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E28F6-7181-42F2-AEAA-71B4725F5EAA}">
      <dsp:nvSpPr>
        <dsp:cNvPr id="0" name=""/>
        <dsp:cNvSpPr/>
      </dsp:nvSpPr>
      <dsp:spPr>
        <a:xfrm>
          <a:off x="3760865" y="2809772"/>
          <a:ext cx="1797843" cy="1123652"/>
        </a:xfrm>
        <a:prstGeom prst="roundRect">
          <a:avLst>
            <a:gd name="adj" fmla="val 10000"/>
          </a:avLst>
        </a:prstGeom>
        <a:solidFill>
          <a:srgbClr val="627981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Always capitalized</a:t>
          </a:r>
        </a:p>
      </dsp:txBody>
      <dsp:txXfrm>
        <a:off x="3793776" y="2842683"/>
        <a:ext cx="1732021" cy="10578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8611-364D-4C3F-9612-2C23ABC6E56B}">
      <dsp:nvSpPr>
        <dsp:cNvPr id="0" name=""/>
        <dsp:cNvSpPr/>
      </dsp:nvSpPr>
      <dsp:spPr>
        <a:xfrm>
          <a:off x="490600" y="641"/>
          <a:ext cx="2247304" cy="1123652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rgbClr val="62798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baseline="0" dirty="0">
              <a:solidFill>
                <a:schemeClr val="tx1"/>
              </a:solidFill>
            </a:rPr>
            <a:t>Concrete</a:t>
          </a:r>
        </a:p>
      </dsp:txBody>
      <dsp:txXfrm>
        <a:off x="523511" y="33552"/>
        <a:ext cx="2181482" cy="1057830"/>
      </dsp:txXfrm>
    </dsp:sp>
    <dsp:sp modelId="{9637E363-50DC-4636-B37F-59BFEC814206}">
      <dsp:nvSpPr>
        <dsp:cNvPr id="0" name=""/>
        <dsp:cNvSpPr/>
      </dsp:nvSpPr>
      <dsp:spPr>
        <a:xfrm>
          <a:off x="715331" y="1124293"/>
          <a:ext cx="224730" cy="842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2739"/>
              </a:lnTo>
              <a:lnTo>
                <a:pt x="224730" y="84273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33A39-8777-4AA7-AE6A-0EE43B5EBA1A}">
      <dsp:nvSpPr>
        <dsp:cNvPr id="0" name=""/>
        <dsp:cNvSpPr/>
      </dsp:nvSpPr>
      <dsp:spPr>
        <a:xfrm>
          <a:off x="940061" y="1405206"/>
          <a:ext cx="1797843" cy="1123652"/>
        </a:xfrm>
        <a:prstGeom prst="roundRect">
          <a:avLst>
            <a:gd name="adj" fmla="val 10000"/>
          </a:avLst>
        </a:prstGeom>
        <a:solidFill>
          <a:srgbClr val="627981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</a:rPr>
            <a:t>Occupy physical space</a:t>
          </a:r>
        </a:p>
      </dsp:txBody>
      <dsp:txXfrm>
        <a:off x="972972" y="1438117"/>
        <a:ext cx="1732021" cy="1057830"/>
      </dsp:txXfrm>
    </dsp:sp>
    <dsp:sp modelId="{30087BED-0356-4C0F-AD79-C6AE1E467231}">
      <dsp:nvSpPr>
        <dsp:cNvPr id="0" name=""/>
        <dsp:cNvSpPr/>
      </dsp:nvSpPr>
      <dsp:spPr>
        <a:xfrm>
          <a:off x="715331" y="1124293"/>
          <a:ext cx="224730" cy="2247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304"/>
              </a:lnTo>
              <a:lnTo>
                <a:pt x="224730" y="224730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6A80A-16DE-48D8-A95B-6A9FF0B00623}">
      <dsp:nvSpPr>
        <dsp:cNvPr id="0" name=""/>
        <dsp:cNvSpPr/>
      </dsp:nvSpPr>
      <dsp:spPr>
        <a:xfrm>
          <a:off x="940061" y="2809772"/>
          <a:ext cx="1797843" cy="1123652"/>
        </a:xfrm>
        <a:prstGeom prst="roundRect">
          <a:avLst>
            <a:gd name="adj" fmla="val 10000"/>
          </a:avLst>
        </a:prstGeom>
        <a:solidFill>
          <a:srgbClr val="627981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</a:rPr>
            <a:t>Recognized by senses</a:t>
          </a:r>
        </a:p>
      </dsp:txBody>
      <dsp:txXfrm>
        <a:off x="972972" y="2842683"/>
        <a:ext cx="1732021" cy="1057830"/>
      </dsp:txXfrm>
    </dsp:sp>
    <dsp:sp modelId="{C83F8F6C-9522-42FF-A6B7-3632983ECB21}">
      <dsp:nvSpPr>
        <dsp:cNvPr id="0" name=""/>
        <dsp:cNvSpPr/>
      </dsp:nvSpPr>
      <dsp:spPr>
        <a:xfrm>
          <a:off x="3247414" y="0"/>
          <a:ext cx="2305667" cy="1123652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rgbClr val="62798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baseline="0" dirty="0">
              <a:solidFill>
                <a:schemeClr val="tx1"/>
              </a:solidFill>
            </a:rPr>
            <a:t>Abstract</a:t>
          </a:r>
        </a:p>
      </dsp:txBody>
      <dsp:txXfrm>
        <a:off x="3280325" y="32911"/>
        <a:ext cx="2239845" cy="1057830"/>
      </dsp:txXfrm>
    </dsp:sp>
    <dsp:sp modelId="{6E2963D9-2178-4D04-8BAC-83F133D26EBD}">
      <dsp:nvSpPr>
        <dsp:cNvPr id="0" name=""/>
        <dsp:cNvSpPr/>
      </dsp:nvSpPr>
      <dsp:spPr>
        <a:xfrm>
          <a:off x="3477981" y="1123652"/>
          <a:ext cx="282883" cy="84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0"/>
              </a:lnTo>
              <a:lnTo>
                <a:pt x="282883" y="843380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3760-A8D4-4DF0-B21F-246547DDF80B}">
      <dsp:nvSpPr>
        <dsp:cNvPr id="0" name=""/>
        <dsp:cNvSpPr/>
      </dsp:nvSpPr>
      <dsp:spPr>
        <a:xfrm>
          <a:off x="3760865" y="1405206"/>
          <a:ext cx="1797843" cy="1123652"/>
        </a:xfrm>
        <a:prstGeom prst="roundRect">
          <a:avLst>
            <a:gd name="adj" fmla="val 10000"/>
          </a:avLst>
        </a:prstGeom>
        <a:solidFill>
          <a:srgbClr val="627981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</a:rPr>
            <a:t>Intangible</a:t>
          </a:r>
        </a:p>
      </dsp:txBody>
      <dsp:txXfrm>
        <a:off x="3793776" y="1438117"/>
        <a:ext cx="1732021" cy="1057830"/>
      </dsp:txXfrm>
    </dsp:sp>
    <dsp:sp modelId="{4D59B97B-C595-4F6A-AA74-9BEE06F323AC}">
      <dsp:nvSpPr>
        <dsp:cNvPr id="0" name=""/>
        <dsp:cNvSpPr/>
      </dsp:nvSpPr>
      <dsp:spPr>
        <a:xfrm>
          <a:off x="3477981" y="1123652"/>
          <a:ext cx="282883" cy="224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946"/>
              </a:lnTo>
              <a:lnTo>
                <a:pt x="282883" y="2247946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E28F6-7181-42F2-AEAA-71B4725F5EAA}">
      <dsp:nvSpPr>
        <dsp:cNvPr id="0" name=""/>
        <dsp:cNvSpPr/>
      </dsp:nvSpPr>
      <dsp:spPr>
        <a:xfrm>
          <a:off x="3760865" y="2809772"/>
          <a:ext cx="1797843" cy="1123652"/>
        </a:xfrm>
        <a:prstGeom prst="roundRect">
          <a:avLst>
            <a:gd name="adj" fmla="val 10000"/>
          </a:avLst>
        </a:prstGeom>
        <a:solidFill>
          <a:srgbClr val="627981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</a:rPr>
            <a:t>Ideas, qualities, characteristics</a:t>
          </a:r>
        </a:p>
      </dsp:txBody>
      <dsp:txXfrm>
        <a:off x="3793776" y="2842683"/>
        <a:ext cx="1732021" cy="1057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3344B-0E61-4707-809B-E0790F7AB44E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6E4C8-4C55-4734-A3C4-12C771F3C5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613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756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89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76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337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550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969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4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17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889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6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91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71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60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8119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99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932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74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56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02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982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5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32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35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32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23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444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6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3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C8C5-FF2F-4E2D-8173-D04F3DE74409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235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2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Parts of Speech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53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4800" y="320491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53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42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Up Arrow 16"/>
          <p:cNvSpPr/>
          <p:nvPr/>
        </p:nvSpPr>
        <p:spPr>
          <a:xfrm>
            <a:off x="704616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620962" y="1841807"/>
            <a:ext cx="4950072" cy="1093742"/>
          </a:xfrm>
          <a:prstGeom prst="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10340" y="2009835"/>
            <a:ext cx="4171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Personal pronouns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213422" y="3781686"/>
            <a:ext cx="2357612" cy="101891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28252" y="3875645"/>
            <a:ext cx="192795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314C57"/>
                </a:solidFill>
              </a:rPr>
              <a:t>I</a:t>
            </a:r>
            <a:r>
              <a:rPr lang="en-US" sz="2400" dirty="0">
                <a:solidFill>
                  <a:srgbClr val="314C57"/>
                </a:solidFill>
              </a:rPr>
              <a:t>, </a:t>
            </a:r>
            <a:r>
              <a:rPr lang="en-US" sz="2400" i="1" dirty="0">
                <a:solidFill>
                  <a:srgbClr val="314C57"/>
                </a:solidFill>
              </a:rPr>
              <a:t>you</a:t>
            </a:r>
            <a:r>
              <a:rPr lang="en-US" sz="2400" dirty="0">
                <a:solidFill>
                  <a:srgbClr val="314C57"/>
                </a:solidFill>
              </a:rPr>
              <a:t>, </a:t>
            </a:r>
            <a:r>
              <a:rPr lang="en-US" sz="2400" i="1" dirty="0">
                <a:solidFill>
                  <a:srgbClr val="314C57"/>
                </a:solidFill>
              </a:rPr>
              <a:t>they</a:t>
            </a:r>
            <a:r>
              <a:rPr lang="en-US" sz="2400" dirty="0">
                <a:solidFill>
                  <a:srgbClr val="314C57"/>
                </a:solidFill>
              </a:rPr>
              <a:t>, </a:t>
            </a:r>
            <a:r>
              <a:rPr lang="en-US" sz="2400" i="1" dirty="0">
                <a:solidFill>
                  <a:srgbClr val="314C57"/>
                </a:solidFill>
              </a:rPr>
              <a:t>our</a:t>
            </a:r>
          </a:p>
        </p:txBody>
      </p:sp>
      <p:sp>
        <p:nvSpPr>
          <p:cNvPr id="29" name="Up Arrow 20"/>
          <p:cNvSpPr/>
          <p:nvPr/>
        </p:nvSpPr>
        <p:spPr>
          <a:xfrm>
            <a:off x="445370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620962" y="3781686"/>
            <a:ext cx="2357612" cy="101891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02926" y="3894027"/>
            <a:ext cx="220154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Rename specific nouns</a:t>
            </a:r>
          </a:p>
        </p:txBody>
      </p:sp>
    </p:spTree>
    <p:extLst>
      <p:ext uri="{BB962C8B-B14F-4D97-AF65-F5344CB8AC3E}">
        <p14:creationId xmlns:p14="http://schemas.microsoft.com/office/powerpoint/2010/main" val="533679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Up Arrow 16"/>
          <p:cNvSpPr/>
          <p:nvPr/>
        </p:nvSpPr>
        <p:spPr>
          <a:xfrm>
            <a:off x="704616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620962" y="1841807"/>
            <a:ext cx="4950072" cy="1093742"/>
          </a:xfrm>
          <a:prstGeom prst="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70873" y="2009835"/>
            <a:ext cx="4050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Relative pronouns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213422" y="3781686"/>
            <a:ext cx="2357612" cy="132371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28252" y="3845154"/>
            <a:ext cx="192795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314C57"/>
                </a:solidFill>
              </a:rPr>
              <a:t>that</a:t>
            </a:r>
            <a:r>
              <a:rPr lang="en-US" sz="2400" dirty="0">
                <a:solidFill>
                  <a:srgbClr val="314C57"/>
                </a:solidFill>
              </a:rPr>
              <a:t>, </a:t>
            </a:r>
            <a:r>
              <a:rPr lang="en-US" sz="2400" i="1" dirty="0">
                <a:solidFill>
                  <a:srgbClr val="314C57"/>
                </a:solidFill>
              </a:rPr>
              <a:t>which</a:t>
            </a:r>
            <a:r>
              <a:rPr lang="en-US" sz="2400" dirty="0">
                <a:solidFill>
                  <a:srgbClr val="314C57"/>
                </a:solidFill>
              </a:rPr>
              <a:t>, </a:t>
            </a:r>
            <a:r>
              <a:rPr lang="en-US" sz="2400" i="1" dirty="0">
                <a:solidFill>
                  <a:srgbClr val="314C57"/>
                </a:solidFill>
              </a:rPr>
              <a:t>whichever</a:t>
            </a:r>
            <a:r>
              <a:rPr lang="en-US" sz="2400" dirty="0">
                <a:solidFill>
                  <a:srgbClr val="314C57"/>
                </a:solidFill>
              </a:rPr>
              <a:t>, </a:t>
            </a:r>
            <a:r>
              <a:rPr lang="en-US" sz="2400" i="1" dirty="0">
                <a:solidFill>
                  <a:srgbClr val="314C57"/>
                </a:solidFill>
              </a:rPr>
              <a:t>who</a:t>
            </a:r>
          </a:p>
        </p:txBody>
      </p:sp>
      <p:sp>
        <p:nvSpPr>
          <p:cNvPr id="29" name="Up Arrow 20"/>
          <p:cNvSpPr/>
          <p:nvPr/>
        </p:nvSpPr>
        <p:spPr>
          <a:xfrm>
            <a:off x="445370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620962" y="3781686"/>
            <a:ext cx="2357612" cy="1323715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92917" y="3850054"/>
            <a:ext cx="2201543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Introduce dependent clauses</a:t>
            </a:r>
          </a:p>
        </p:txBody>
      </p:sp>
    </p:spTree>
    <p:extLst>
      <p:ext uri="{BB962C8B-B14F-4D97-AF65-F5344CB8AC3E}">
        <p14:creationId xmlns:p14="http://schemas.microsoft.com/office/powerpoint/2010/main" val="573070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Up Arrow 16"/>
          <p:cNvSpPr/>
          <p:nvPr/>
        </p:nvSpPr>
        <p:spPr>
          <a:xfrm>
            <a:off x="704616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620962" y="1841807"/>
            <a:ext cx="4950072" cy="1093742"/>
          </a:xfrm>
          <a:prstGeom prst="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29981" y="2009835"/>
            <a:ext cx="33320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Demonstrative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213422" y="3781686"/>
            <a:ext cx="2357612" cy="101891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28252" y="3888344"/>
            <a:ext cx="192795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314C57"/>
                </a:solidFill>
              </a:rPr>
              <a:t>this</a:t>
            </a:r>
            <a:r>
              <a:rPr lang="en-US" sz="2400" dirty="0">
                <a:solidFill>
                  <a:srgbClr val="314C57"/>
                </a:solidFill>
              </a:rPr>
              <a:t>, </a:t>
            </a:r>
            <a:r>
              <a:rPr lang="en-US" sz="2400" i="1" dirty="0">
                <a:solidFill>
                  <a:srgbClr val="314C57"/>
                </a:solidFill>
              </a:rPr>
              <a:t>that</a:t>
            </a:r>
            <a:r>
              <a:rPr lang="en-US" sz="2400" dirty="0">
                <a:solidFill>
                  <a:srgbClr val="314C57"/>
                </a:solidFill>
              </a:rPr>
              <a:t>, </a:t>
            </a:r>
            <a:r>
              <a:rPr lang="en-US" sz="2400" i="1" dirty="0">
                <a:solidFill>
                  <a:srgbClr val="314C57"/>
                </a:solidFill>
              </a:rPr>
              <a:t>these</a:t>
            </a:r>
          </a:p>
        </p:txBody>
      </p:sp>
      <p:sp>
        <p:nvSpPr>
          <p:cNvPr id="29" name="Up Arrow 20"/>
          <p:cNvSpPr/>
          <p:nvPr/>
        </p:nvSpPr>
        <p:spPr>
          <a:xfrm>
            <a:off x="445370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620962" y="3781686"/>
            <a:ext cx="2357612" cy="101891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02926" y="3875645"/>
            <a:ext cx="220154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Point to specific nouns</a:t>
            </a:r>
          </a:p>
        </p:txBody>
      </p:sp>
    </p:spTree>
    <p:extLst>
      <p:ext uri="{BB962C8B-B14F-4D97-AF65-F5344CB8AC3E}">
        <p14:creationId xmlns:p14="http://schemas.microsoft.com/office/powerpoint/2010/main" val="1274174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Up Arrow 16"/>
          <p:cNvSpPr/>
          <p:nvPr/>
        </p:nvSpPr>
        <p:spPr>
          <a:xfrm>
            <a:off x="704616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620962" y="1841807"/>
            <a:ext cx="4950072" cy="1093742"/>
          </a:xfrm>
          <a:prstGeom prst="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96695" y="2009835"/>
            <a:ext cx="43986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Indefinite pronouns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213422" y="3781686"/>
            <a:ext cx="2357612" cy="1704715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28252" y="3849212"/>
            <a:ext cx="1927952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314C57"/>
                </a:solidFill>
              </a:rPr>
              <a:t>all</a:t>
            </a:r>
            <a:r>
              <a:rPr lang="en-US" sz="2400" dirty="0">
                <a:solidFill>
                  <a:srgbClr val="314C57"/>
                </a:solidFill>
              </a:rPr>
              <a:t>, </a:t>
            </a:r>
            <a:r>
              <a:rPr lang="en-US" sz="2400" i="1" dirty="0">
                <a:solidFill>
                  <a:srgbClr val="314C57"/>
                </a:solidFill>
              </a:rPr>
              <a:t>many</a:t>
            </a:r>
            <a:r>
              <a:rPr lang="en-US" sz="2400" dirty="0">
                <a:solidFill>
                  <a:srgbClr val="314C57"/>
                </a:solidFill>
              </a:rPr>
              <a:t>, </a:t>
            </a:r>
            <a:r>
              <a:rPr lang="en-US" sz="2400" i="1" dirty="0">
                <a:solidFill>
                  <a:srgbClr val="314C57"/>
                </a:solidFill>
              </a:rPr>
              <a:t>few</a:t>
            </a:r>
            <a:r>
              <a:rPr lang="en-US" sz="2400" dirty="0">
                <a:solidFill>
                  <a:srgbClr val="314C57"/>
                </a:solidFill>
              </a:rPr>
              <a:t>, </a:t>
            </a:r>
            <a:r>
              <a:rPr lang="en-US" sz="2400" i="1" dirty="0">
                <a:solidFill>
                  <a:srgbClr val="314C57"/>
                </a:solidFill>
              </a:rPr>
              <a:t>something</a:t>
            </a:r>
            <a:r>
              <a:rPr lang="en-US" sz="2400" dirty="0">
                <a:solidFill>
                  <a:srgbClr val="314C57"/>
                </a:solidFill>
              </a:rPr>
              <a:t>, </a:t>
            </a:r>
            <a:r>
              <a:rPr lang="en-US" sz="2400" i="1" dirty="0">
                <a:solidFill>
                  <a:srgbClr val="314C57"/>
                </a:solidFill>
              </a:rPr>
              <a:t>none</a:t>
            </a:r>
          </a:p>
        </p:txBody>
      </p:sp>
      <p:sp>
        <p:nvSpPr>
          <p:cNvPr id="29" name="Up Arrow 20"/>
          <p:cNvSpPr/>
          <p:nvPr/>
        </p:nvSpPr>
        <p:spPr>
          <a:xfrm>
            <a:off x="445370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620962" y="3781686"/>
            <a:ext cx="2357612" cy="170471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83435" y="4153542"/>
            <a:ext cx="220154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Do not refer to specific nouns</a:t>
            </a:r>
          </a:p>
        </p:txBody>
      </p:sp>
    </p:spTree>
    <p:extLst>
      <p:ext uri="{BB962C8B-B14F-4D97-AF65-F5344CB8AC3E}">
        <p14:creationId xmlns:p14="http://schemas.microsoft.com/office/powerpoint/2010/main" val="937160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Functions of Nouns and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343400" y="2666897"/>
            <a:ext cx="58195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/>
              <a:t>John</a:t>
            </a:r>
            <a:r>
              <a:rPr lang="en-US" sz="3200" dirty="0"/>
              <a:t> went to the store yesterday.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58809" y="1384519"/>
            <a:ext cx="5274381" cy="892552"/>
          </a:xfrm>
          <a:prstGeom prst="rect">
            <a:avLst/>
          </a:prstGeom>
          <a:solidFill>
            <a:srgbClr val="627981"/>
          </a:solidFill>
          <a:ln>
            <a:solidFill>
              <a:srgbClr val="62798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Subject of sentence</a:t>
            </a:r>
            <a:endParaRPr lang="en-US" sz="2000" b="1" dirty="0">
              <a:solidFill>
                <a:schemeClr val="bg1"/>
              </a:solidFill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(who or what a sentence is about)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81759" y="2655076"/>
            <a:ext cx="12298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Noun: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52961" y="3802521"/>
            <a:ext cx="17586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Pronoun: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3400" y="3799957"/>
            <a:ext cx="493395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/>
              <a:t>She</a:t>
            </a:r>
            <a:r>
              <a:rPr lang="en-US" sz="3200" dirty="0"/>
              <a:t> changed the tire</a:t>
            </a:r>
            <a:r>
              <a:rPr lang="en-US" sz="3200" dirty="0">
                <a:solidFill>
                  <a:srgbClr val="32354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0600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Functions of Nouns and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3374169" y="1983626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5" name="Rectangle 2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996639" y="1935118"/>
              <a:ext cx="527438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Direct objects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360925" y="3038499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29" name="Rectangle 28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978351" y="2734896"/>
              <a:ext cx="527438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Indirect objects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374169" y="4121660"/>
            <a:ext cx="5443662" cy="693935"/>
            <a:chOff x="1906953" y="3449317"/>
            <a:chExt cx="5443662" cy="693935"/>
          </a:xfrm>
          <a:solidFill>
            <a:srgbClr val="627981"/>
          </a:solidFill>
        </p:grpSpPr>
        <p:sp>
          <p:nvSpPr>
            <p:cNvPr id="32" name="Rectangle 31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78350" y="3522975"/>
              <a:ext cx="527438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Objects of prepositions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6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Functions of Nouns and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458809" y="1383374"/>
            <a:ext cx="5274381" cy="892552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Direct object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Receives the action of a verb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43400" y="2420675"/>
            <a:ext cx="5819528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Before she went out last night, Coco ate the </a:t>
            </a:r>
            <a:r>
              <a:rPr lang="en-US" sz="3200" b="1" dirty="0"/>
              <a:t>chicken</a:t>
            </a:r>
            <a:r>
              <a:rPr lang="en-US" sz="3200" dirty="0"/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81759" y="2655076"/>
            <a:ext cx="12298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Noun: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52961" y="3802521"/>
            <a:ext cx="17586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Pronoun: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43400" y="3553736"/>
            <a:ext cx="493395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Before she went out last night, Coco ate </a:t>
            </a:r>
            <a:r>
              <a:rPr lang="en-US" sz="3200" b="1" dirty="0"/>
              <a:t>it</a:t>
            </a:r>
            <a:r>
              <a:rPr lang="en-US" sz="3200" dirty="0"/>
              <a:t>.</a:t>
            </a:r>
          </a:p>
        </p:txBody>
      </p:sp>
      <p:sp>
        <p:nvSpPr>
          <p:cNvPr id="9" name="Arrow: Curved Up 8"/>
          <p:cNvSpPr/>
          <p:nvPr/>
        </p:nvSpPr>
        <p:spPr>
          <a:xfrm>
            <a:off x="5628636" y="3398494"/>
            <a:ext cx="1216152" cy="288355"/>
          </a:xfrm>
          <a:prstGeom prst="curvedUpArrow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Arrow: Curved Up 34"/>
          <p:cNvSpPr/>
          <p:nvPr/>
        </p:nvSpPr>
        <p:spPr>
          <a:xfrm>
            <a:off x="6514061" y="4542619"/>
            <a:ext cx="739103" cy="288355"/>
          </a:xfrm>
          <a:prstGeom prst="curvedUpArrow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18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Functions of Nouns and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458809" y="1383374"/>
            <a:ext cx="5274381" cy="892552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Indirect object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Receives a direct object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85839" y="2638937"/>
            <a:ext cx="792480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Please give </a:t>
            </a:r>
            <a:r>
              <a:rPr lang="en-US" sz="3200" b="1" dirty="0"/>
              <a:t>Heather </a:t>
            </a:r>
            <a:r>
              <a:rPr lang="en-US" sz="3200" dirty="0"/>
              <a:t>your contact information.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00398" y="2627116"/>
            <a:ext cx="12298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Noun: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774561"/>
            <a:ext cx="17586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Pronoun: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91935" y="3774560"/>
            <a:ext cx="800100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Please give </a:t>
            </a:r>
            <a:r>
              <a:rPr lang="en-US" sz="3200" b="1" dirty="0"/>
              <a:t>her</a:t>
            </a:r>
            <a:r>
              <a:rPr lang="en-US" sz="3200" dirty="0"/>
              <a:t> your contact information.</a:t>
            </a:r>
          </a:p>
        </p:txBody>
      </p:sp>
      <p:sp>
        <p:nvSpPr>
          <p:cNvPr id="12" name="Arrow: Curved Up 11"/>
          <p:cNvSpPr/>
          <p:nvPr/>
        </p:nvSpPr>
        <p:spPr>
          <a:xfrm flipH="1">
            <a:off x="6305238" y="3141904"/>
            <a:ext cx="3581401" cy="584774"/>
          </a:xfrm>
          <a:prstGeom prst="curvedUpArrow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Arrow: Curved Up 12"/>
          <p:cNvSpPr/>
          <p:nvPr/>
        </p:nvSpPr>
        <p:spPr>
          <a:xfrm flipH="1">
            <a:off x="5695638" y="4326533"/>
            <a:ext cx="3321873" cy="416203"/>
          </a:xfrm>
          <a:prstGeom prst="curvedUpArrow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014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Functions of Nouns and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50735" y="1419318"/>
            <a:ext cx="5685192" cy="892552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Object of a preposition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Completes meaning of prepositional phrase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43400" y="2666897"/>
            <a:ext cx="58195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I directed her toward the </a:t>
            </a:r>
            <a:r>
              <a:rPr lang="en-US" sz="3200" b="1" dirty="0"/>
              <a:t>group</a:t>
            </a:r>
            <a:r>
              <a:rPr lang="en-US" sz="3200" dirty="0"/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81759" y="2655076"/>
            <a:ext cx="12298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Noun: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52961" y="3802521"/>
            <a:ext cx="17586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Pronoun: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43400" y="3799957"/>
            <a:ext cx="493395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I directed her toward </a:t>
            </a:r>
            <a:r>
              <a:rPr lang="en-US" sz="3200" b="1" dirty="0"/>
              <a:t>them</a:t>
            </a:r>
            <a:r>
              <a:rPr lang="en-US" sz="3200" dirty="0"/>
              <a:t>.</a:t>
            </a:r>
          </a:p>
        </p:txBody>
      </p:sp>
      <p:sp>
        <p:nvSpPr>
          <p:cNvPr id="13" name="Arrow: Curved Up 12"/>
          <p:cNvSpPr/>
          <p:nvPr/>
        </p:nvSpPr>
        <p:spPr>
          <a:xfrm>
            <a:off x="7315200" y="4329663"/>
            <a:ext cx="1247484" cy="469556"/>
          </a:xfrm>
          <a:prstGeom prst="curvedUpArrow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Arrow: Curved Up 13"/>
          <p:cNvSpPr/>
          <p:nvPr/>
        </p:nvSpPr>
        <p:spPr>
          <a:xfrm>
            <a:off x="7620000" y="3202989"/>
            <a:ext cx="1399884" cy="496140"/>
          </a:xfrm>
          <a:prstGeom prst="curvedUpArrow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496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372300" y="1501513"/>
            <a:ext cx="5440680" cy="731520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Actions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72300" y="2691258"/>
            <a:ext cx="5440680" cy="731520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Relationships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372510" y="3881003"/>
            <a:ext cx="5440680" cy="731520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States of being</a:t>
            </a:r>
          </a:p>
        </p:txBody>
      </p:sp>
    </p:spTree>
    <p:extLst>
      <p:ext uri="{BB962C8B-B14F-4D97-AF65-F5344CB8AC3E}">
        <p14:creationId xmlns:p14="http://schemas.microsoft.com/office/powerpoint/2010/main" val="3216754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01047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49D6F29-B62C-4451-8998-1616EE20BCEA}"/>
              </a:ext>
            </a:extLst>
          </p:cNvPr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6030870-37F4-493C-813A-A92108985E93}"/>
                </a:ext>
              </a:extLst>
            </p:cNvPr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3609441-85A5-427C-A26E-48155C7CC57A}"/>
                </a:ext>
              </a:extLst>
            </p:cNvPr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A3CB717-565D-4066-B793-407F7F1521D9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0C0921D-1556-4F6F-9B64-79E26F43FAD8}"/>
              </a:ext>
            </a:extLst>
          </p:cNvPr>
          <p:cNvSpPr txBox="1"/>
          <p:nvPr/>
        </p:nvSpPr>
        <p:spPr>
          <a:xfrm>
            <a:off x="1846293" y="1422748"/>
            <a:ext cx="84435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Nouns and pronouns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Verbs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Adjectives and adverbs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Prepositions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Conjunction and interjections</a:t>
            </a:r>
          </a:p>
        </p:txBody>
      </p:sp>
    </p:spTree>
    <p:extLst>
      <p:ext uri="{BB962C8B-B14F-4D97-AF65-F5344CB8AC3E}">
        <p14:creationId xmlns:p14="http://schemas.microsoft.com/office/powerpoint/2010/main" val="3554125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26171"/>
              <a:ext cx="7807571" cy="62811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Helping Verbs</a:t>
              </a:r>
              <a:r>
                <a:rPr lang="en-US" sz="2400" dirty="0">
                  <a:solidFill>
                    <a:schemeClr val="bg1"/>
                  </a:solidFill>
                </a:rPr>
                <a:t>: Change the form of main verbs so that they are grammatically correct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Linking Verbs</a:t>
              </a:r>
              <a:r>
                <a:rPr lang="en-US" sz="2400" dirty="0">
                  <a:solidFill>
                    <a:schemeClr val="bg1"/>
                  </a:solidFill>
                </a:rPr>
                <a:t>: Link a subject to a description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Action Verbs</a:t>
              </a:r>
              <a:r>
                <a:rPr lang="en-US" sz="2400" dirty="0">
                  <a:solidFill>
                    <a:schemeClr val="bg1"/>
                  </a:solidFill>
                </a:rPr>
                <a:t>: Indicate physical or mental action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963409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Intransitive Verbs</a:t>
              </a:r>
              <a:r>
                <a:rPr lang="en-US" sz="2400" dirty="0">
                  <a:solidFill>
                    <a:schemeClr val="bg1"/>
                  </a:solidFill>
                </a:rPr>
                <a:t>: Do not act upon direct objects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Transitive Verbs</a:t>
              </a:r>
              <a:r>
                <a:rPr lang="en-US" sz="2400" dirty="0">
                  <a:solidFill>
                    <a:schemeClr val="bg1"/>
                  </a:solidFill>
                </a:rPr>
                <a:t>: Act upon direct objects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3195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Forms and Functions of 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1881189" y="1612192"/>
            <a:ext cx="8429625" cy="3581401"/>
            <a:chOff x="365112" y="2651741"/>
            <a:chExt cx="8443023" cy="3479006"/>
          </a:xfrm>
        </p:grpSpPr>
        <p:grpSp>
          <p:nvGrpSpPr>
            <p:cNvPr id="19" name="Group 1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Basic Form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Past-Tense Form</a:t>
              </a:r>
            </a:p>
          </p:txBody>
        </p:sp>
      </p:grpSp>
      <p:sp>
        <p:nvSpPr>
          <p:cNvPr id="24" name="Rounded Rectangle 19"/>
          <p:cNvSpPr/>
          <p:nvPr/>
        </p:nvSpPr>
        <p:spPr>
          <a:xfrm>
            <a:off x="6883553" y="2516873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>Called</a:t>
            </a:r>
          </a:p>
        </p:txBody>
      </p:sp>
      <p:sp>
        <p:nvSpPr>
          <p:cNvPr id="27" name="Rounded Rectangle 22"/>
          <p:cNvSpPr/>
          <p:nvPr/>
        </p:nvSpPr>
        <p:spPr>
          <a:xfrm>
            <a:off x="2623065" y="2516873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>Call</a:t>
            </a:r>
          </a:p>
        </p:txBody>
      </p:sp>
      <p:sp>
        <p:nvSpPr>
          <p:cNvPr id="29" name="Oval 28"/>
          <p:cNvSpPr/>
          <p:nvPr/>
        </p:nvSpPr>
        <p:spPr>
          <a:xfrm>
            <a:off x="5690857" y="2950382"/>
            <a:ext cx="810287" cy="905018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&amp;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42322" y="3550791"/>
            <a:ext cx="332027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Participle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66107" y="3550791"/>
            <a:ext cx="332027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Past Participle</a:t>
            </a:r>
          </a:p>
        </p:txBody>
      </p:sp>
      <p:sp>
        <p:nvSpPr>
          <p:cNvPr id="25" name="Rounded Rectangle 22"/>
          <p:cNvSpPr/>
          <p:nvPr/>
        </p:nvSpPr>
        <p:spPr>
          <a:xfrm>
            <a:off x="2559768" y="416572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>Calling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8" name="Rounded Rectangle 19"/>
          <p:cNvSpPr/>
          <p:nvPr/>
        </p:nvSpPr>
        <p:spPr>
          <a:xfrm>
            <a:off x="6967513" y="4167320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>Called</a:t>
            </a:r>
          </a:p>
        </p:txBody>
      </p:sp>
    </p:spTree>
    <p:extLst>
      <p:ext uri="{BB962C8B-B14F-4D97-AF65-F5344CB8AC3E}">
        <p14:creationId xmlns:p14="http://schemas.microsoft.com/office/powerpoint/2010/main" val="19894347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Forms and Functions of 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9"/>
          <p:cNvSpPr/>
          <p:nvPr/>
        </p:nvSpPr>
        <p:spPr>
          <a:xfrm>
            <a:off x="2076450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386546"/>
                </a:solidFill>
              </a:rPr>
              <a:t>Regular</a:t>
            </a:r>
            <a:endParaRPr lang="en-US" sz="2400" b="1" dirty="0">
              <a:solidFill>
                <a:srgbClr val="386546"/>
              </a:solidFill>
            </a:endParaRPr>
          </a:p>
        </p:txBody>
      </p:sp>
      <p:sp>
        <p:nvSpPr>
          <p:cNvPr id="14" name="Rounded Rectangle 18"/>
          <p:cNvSpPr/>
          <p:nvPr/>
        </p:nvSpPr>
        <p:spPr>
          <a:xfrm>
            <a:off x="4122821" y="1845376"/>
            <a:ext cx="1638654" cy="457200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Add </a:t>
            </a:r>
            <a:r>
              <a:rPr lang="en-US" sz="2400" i="1" dirty="0"/>
              <a:t>-ed</a:t>
            </a:r>
            <a:endParaRPr lang="en-US" sz="2400" dirty="0"/>
          </a:p>
        </p:txBody>
      </p:sp>
      <p:sp>
        <p:nvSpPr>
          <p:cNvPr id="15" name="Rounded Rectangle 33"/>
          <p:cNvSpPr/>
          <p:nvPr/>
        </p:nvSpPr>
        <p:spPr>
          <a:xfrm>
            <a:off x="2076450" y="3596168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386546"/>
                </a:solidFill>
              </a:rPr>
              <a:t>Irregular</a:t>
            </a:r>
            <a:endParaRPr lang="en-US" sz="2400" b="1" dirty="0">
              <a:solidFill>
                <a:srgbClr val="386546"/>
              </a:solidFill>
            </a:endParaRPr>
          </a:p>
        </p:txBody>
      </p:sp>
      <p:sp>
        <p:nvSpPr>
          <p:cNvPr id="16" name="Rounded Rectangle 34"/>
          <p:cNvSpPr/>
          <p:nvPr/>
        </p:nvSpPr>
        <p:spPr>
          <a:xfrm>
            <a:off x="4128537" y="3798174"/>
            <a:ext cx="1632939" cy="457200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Other</a:t>
            </a:r>
          </a:p>
        </p:txBody>
      </p:sp>
      <p:sp>
        <p:nvSpPr>
          <p:cNvPr id="3" name="Teardrop 2"/>
          <p:cNvSpPr/>
          <p:nvPr/>
        </p:nvSpPr>
        <p:spPr>
          <a:xfrm rot="12850624">
            <a:off x="6281587" y="2086214"/>
            <a:ext cx="3052519" cy="3019906"/>
          </a:xfrm>
          <a:prstGeom prst="teardrop">
            <a:avLst>
              <a:gd name="adj" fmla="val 98260"/>
            </a:avLst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28677" y="2472783"/>
            <a:ext cx="275833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Be</a:t>
            </a:r>
          </a:p>
          <a:p>
            <a:pPr algn="ctr"/>
            <a:r>
              <a:rPr lang="en-US" sz="2800" u="sng" dirty="0"/>
              <a:t>Past tense: </a:t>
            </a:r>
            <a:r>
              <a:rPr lang="en-US" sz="2800" i="1" dirty="0"/>
              <a:t>was/were</a:t>
            </a:r>
          </a:p>
          <a:p>
            <a:pPr algn="ctr"/>
            <a:r>
              <a:rPr lang="en-US" sz="2800" u="sng" dirty="0"/>
              <a:t>Past participle: </a:t>
            </a:r>
            <a:r>
              <a:rPr lang="en-US" sz="2800" i="1" dirty="0"/>
              <a:t>been</a:t>
            </a:r>
          </a:p>
        </p:txBody>
      </p:sp>
    </p:spTree>
    <p:extLst>
      <p:ext uri="{BB962C8B-B14F-4D97-AF65-F5344CB8AC3E}">
        <p14:creationId xmlns:p14="http://schemas.microsoft.com/office/powerpoint/2010/main" val="35314397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 &amp; 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1881189" y="1612192"/>
            <a:ext cx="8429625" cy="3581401"/>
            <a:chOff x="365112" y="2651741"/>
            <a:chExt cx="8443023" cy="3479006"/>
          </a:xfrm>
          <a:solidFill>
            <a:srgbClr val="5A7E83"/>
          </a:solidFill>
        </p:grpSpPr>
        <p:grpSp>
          <p:nvGrpSpPr>
            <p:cNvPr id="24" name="Group 23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28" name="Rectangle 27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Adjectives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Adverbs</a:t>
              </a:r>
            </a:p>
          </p:txBody>
        </p:sp>
      </p:grpSp>
      <p:sp>
        <p:nvSpPr>
          <p:cNvPr id="30" name="Rounded Rectangle 19"/>
          <p:cNvSpPr/>
          <p:nvPr/>
        </p:nvSpPr>
        <p:spPr>
          <a:xfrm>
            <a:off x="6883555" y="2741702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Verbs</a:t>
            </a:r>
          </a:p>
        </p:txBody>
      </p:sp>
      <p:sp>
        <p:nvSpPr>
          <p:cNvPr id="31" name="Rounded Rectangle 20"/>
          <p:cNvSpPr/>
          <p:nvPr/>
        </p:nvSpPr>
        <p:spPr>
          <a:xfrm>
            <a:off x="6883555" y="3446140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Adjectives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32" name="Rounded Rectangle 22"/>
          <p:cNvSpPr/>
          <p:nvPr/>
        </p:nvSpPr>
        <p:spPr>
          <a:xfrm>
            <a:off x="2623065" y="2741702"/>
            <a:ext cx="2685381" cy="992098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Nouns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Rounded Rectangle 23"/>
          <p:cNvSpPr/>
          <p:nvPr/>
        </p:nvSpPr>
        <p:spPr>
          <a:xfrm>
            <a:off x="2623065" y="3788712"/>
            <a:ext cx="2685381" cy="99669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Pronouns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4902829" y="3269398"/>
            <a:ext cx="2386344" cy="905018"/>
          </a:xfrm>
          <a:prstGeom prst="ellipse">
            <a:avLst/>
          </a:prstGeom>
          <a:solidFill>
            <a:srgbClr val="5A7E83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Describe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18" name="Rounded Rectangle 19"/>
          <p:cNvSpPr/>
          <p:nvPr/>
        </p:nvSpPr>
        <p:spPr>
          <a:xfrm>
            <a:off x="6883554" y="4150578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Adverbs</a:t>
            </a:r>
          </a:p>
        </p:txBody>
      </p:sp>
    </p:spTree>
    <p:extLst>
      <p:ext uri="{BB962C8B-B14F-4D97-AF65-F5344CB8AC3E}">
        <p14:creationId xmlns:p14="http://schemas.microsoft.com/office/powerpoint/2010/main" val="18462824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Definite Adjectives</a:t>
              </a:r>
              <a:r>
                <a:rPr lang="en-US" sz="2400" dirty="0">
                  <a:solidFill>
                    <a:schemeClr val="bg1"/>
                  </a:solidFill>
                </a:rPr>
                <a:t>: Specify </a:t>
              </a:r>
              <a:r>
                <a:rPr lang="en-US" sz="2400" i="1" dirty="0">
                  <a:solidFill>
                    <a:schemeClr val="bg1"/>
                  </a:solidFill>
                </a:rPr>
                <a:t>which</a:t>
              </a:r>
              <a:r>
                <a:rPr lang="en-US" sz="2400" dirty="0">
                  <a:solidFill>
                    <a:schemeClr val="bg1"/>
                  </a:solidFill>
                </a:rPr>
                <a:t> or </a:t>
              </a:r>
              <a:r>
                <a:rPr lang="en-US" sz="2400" i="1" dirty="0">
                  <a:solidFill>
                    <a:schemeClr val="bg1"/>
                  </a:solidFill>
                </a:rPr>
                <a:t>how many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63629"/>
              <a:ext cx="7807571" cy="62811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Descriptive Adjectives</a:t>
              </a:r>
              <a:r>
                <a:rPr lang="en-US" sz="2400" dirty="0">
                  <a:solidFill>
                    <a:schemeClr val="bg1"/>
                  </a:solidFill>
                </a:rPr>
                <a:t>: Name a quality or characteristic of a noun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66184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52974" y="1965752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Numerical Adjectives</a:t>
              </a:r>
              <a:r>
                <a:rPr lang="en-US" sz="2400" dirty="0">
                  <a:solidFill>
                    <a:schemeClr val="bg1"/>
                  </a:solidFill>
                </a:rPr>
                <a:t>: Express </a:t>
              </a:r>
              <a:r>
                <a:rPr lang="en-US" sz="2400" i="1" dirty="0">
                  <a:solidFill>
                    <a:schemeClr val="bg1"/>
                  </a:solidFill>
                </a:rPr>
                <a:t>how many </a:t>
              </a:r>
              <a:r>
                <a:rPr lang="en-US" sz="2400" dirty="0">
                  <a:solidFill>
                    <a:schemeClr val="bg1"/>
                  </a:solidFill>
                </a:rPr>
                <a:t>or </a:t>
              </a:r>
              <a:r>
                <a:rPr lang="en-US" sz="2400" i="1" dirty="0">
                  <a:solidFill>
                    <a:schemeClr val="bg1"/>
                  </a:solidFill>
                </a:rPr>
                <a:t>in which order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23043"/>
              <a:ext cx="7807571" cy="62811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Indefinite Adjectives</a:t>
              </a:r>
              <a:r>
                <a:rPr lang="en-US" sz="2400" dirty="0">
                  <a:solidFill>
                    <a:schemeClr val="bg1"/>
                  </a:solidFill>
                </a:rPr>
                <a:t>: Describe nouns or other pronouns in a nonspecific way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17440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1881189" y="1612192"/>
            <a:ext cx="8429625" cy="3581401"/>
            <a:chOff x="365112" y="2651741"/>
            <a:chExt cx="8443023" cy="3479006"/>
          </a:xfrm>
          <a:solidFill>
            <a:srgbClr val="5A7E83"/>
          </a:solidFill>
        </p:grpSpPr>
        <p:grpSp>
          <p:nvGrpSpPr>
            <p:cNvPr id="24" name="Group 23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28" name="Rectangle 27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Nouns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Pronouns</a:t>
              </a:r>
            </a:p>
          </p:txBody>
        </p:sp>
      </p:grpSp>
      <p:sp>
        <p:nvSpPr>
          <p:cNvPr id="30" name="Rounded Rectangle 19"/>
          <p:cNvSpPr/>
          <p:nvPr/>
        </p:nvSpPr>
        <p:spPr>
          <a:xfrm>
            <a:off x="6972466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Her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1" name="Rounded Rectangle 20"/>
          <p:cNvSpPr/>
          <p:nvPr/>
        </p:nvSpPr>
        <p:spPr>
          <a:xfrm>
            <a:off x="6973797" y="3842860"/>
            <a:ext cx="2685381" cy="77727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Her coat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32" name="Rounded Rectangle 22"/>
          <p:cNvSpPr/>
          <p:nvPr/>
        </p:nvSpPr>
        <p:spPr>
          <a:xfrm>
            <a:off x="2559768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Rebecca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Rounded Rectangle 23"/>
          <p:cNvSpPr/>
          <p:nvPr/>
        </p:nvSpPr>
        <p:spPr>
          <a:xfrm>
            <a:off x="2559768" y="3842890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Rebecca’s coat</a:t>
            </a:r>
          </a:p>
        </p:txBody>
      </p:sp>
      <p:sp>
        <p:nvSpPr>
          <p:cNvPr id="34" name="Oval 33"/>
          <p:cNvSpPr/>
          <p:nvPr/>
        </p:nvSpPr>
        <p:spPr>
          <a:xfrm>
            <a:off x="5651816" y="2955048"/>
            <a:ext cx="888371" cy="905018"/>
          </a:xfrm>
          <a:prstGeom prst="ellipse">
            <a:avLst/>
          </a:prstGeom>
          <a:solidFill>
            <a:srgbClr val="5A7E83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&amp;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9466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076450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Time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122821" y="1859190"/>
            <a:ext cx="1638654" cy="416987"/>
          </a:xfrm>
          <a:prstGeom prst="round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When?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76450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Place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122821" y="2978126"/>
            <a:ext cx="1638654" cy="416987"/>
          </a:xfrm>
          <a:prstGeom prst="round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Where?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076450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Manner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22821" y="4097062"/>
            <a:ext cx="1638654" cy="416987"/>
          </a:xfrm>
          <a:prstGeom prst="round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How</a:t>
            </a:r>
            <a:r>
              <a:rPr lang="en-US" dirty="0"/>
              <a:t>?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76975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Degree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154936" y="1859190"/>
            <a:ext cx="1828800" cy="416987"/>
          </a:xfrm>
          <a:prstGeom prst="round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“To what extent?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76975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Modify statement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76975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Act as transition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5574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Functions of 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CA49C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62110"/>
              <a:ext cx="1664514" cy="58907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Which one?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2" y="1617738"/>
            <a:ext cx="2080340" cy="1617913"/>
            <a:chOff x="5914362" y="1753236"/>
            <a:chExt cx="2080340" cy="1617913"/>
          </a:xfrm>
          <a:solidFill>
            <a:srgbClr val="CCA49C"/>
          </a:solidFill>
        </p:grpSpPr>
        <p:sp>
          <p:nvSpPr>
            <p:cNvPr id="12" name="Rectangle 11"/>
            <p:cNvSpPr/>
            <p:nvPr/>
          </p:nvSpPr>
          <p:spPr>
            <a:xfrm>
              <a:off x="5914362" y="1753236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8319" y="1892977"/>
              <a:ext cx="1872427" cy="114307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How many/much?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CA49C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56828"/>
              <a:ext cx="1664514" cy="58907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What kind?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505200" y="4019333"/>
            <a:ext cx="55352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Both</a:t>
            </a:r>
            <a:r>
              <a:rPr lang="en-US" sz="3200" dirty="0"/>
              <a:t> men ate without speaking.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467451" y="1499571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87315"/>
              <a:ext cx="1664514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People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644209" y="1497597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59128"/>
              <a:ext cx="1664514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Things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30" y="1497597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82033"/>
              <a:ext cx="1664514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Places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760430" y="3481443"/>
            <a:ext cx="4671140" cy="1617913"/>
            <a:chOff x="2209800" y="3475196"/>
            <a:chExt cx="4671140" cy="1617913"/>
          </a:xfrm>
        </p:grpSpPr>
        <p:grpSp>
          <p:nvGrpSpPr>
            <p:cNvPr id="17" name="Group 16"/>
            <p:cNvGrpSpPr/>
            <p:nvPr/>
          </p:nvGrpSpPr>
          <p:grpSpPr>
            <a:xfrm>
              <a:off x="4800600" y="3475196"/>
              <a:ext cx="2080340" cy="1617913"/>
              <a:chOff x="3531827" y="3615513"/>
              <a:chExt cx="2080340" cy="1617913"/>
            </a:xfrm>
            <a:solidFill>
              <a:srgbClr val="627981"/>
            </a:solidFill>
          </p:grpSpPr>
          <p:sp>
            <p:nvSpPr>
              <p:cNvPr id="18" name="Rectangle 17"/>
              <p:cNvSpPr/>
              <p:nvPr/>
            </p:nvSpPr>
            <p:spPr>
              <a:xfrm>
                <a:off x="3531827" y="3615513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739740" y="4053846"/>
                <a:ext cx="1664514" cy="738664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</a:rPr>
                  <a:t>Ideas</a:t>
                </a:r>
                <a:endParaRPr lang="en-US" sz="22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2209800" y="3475196"/>
              <a:ext cx="2080340" cy="1617913"/>
              <a:chOff x="1149290" y="3617528"/>
              <a:chExt cx="2080340" cy="1617913"/>
            </a:xfrm>
            <a:solidFill>
              <a:srgbClr val="627981"/>
            </a:solidFill>
          </p:grpSpPr>
          <p:sp>
            <p:nvSpPr>
              <p:cNvPr id="21" name="Rectangle 20"/>
              <p:cNvSpPr/>
              <p:nvPr/>
            </p:nvSpPr>
            <p:spPr>
              <a:xfrm>
                <a:off x="1149290" y="3617528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357203" y="4059128"/>
                <a:ext cx="1664514" cy="738664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</a:rPr>
                  <a:t>Events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896359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Functions of 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09800" y="1385290"/>
            <a:ext cx="2080340" cy="1617913"/>
            <a:chOff x="1149291" y="1753237"/>
            <a:chExt cx="2080340" cy="1617913"/>
          </a:xfrm>
          <a:solidFill>
            <a:srgbClr val="CCA49C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33481"/>
              <a:ext cx="1664514" cy="6463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How?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260886" y="1385290"/>
            <a:ext cx="2080340" cy="1617913"/>
            <a:chOff x="5914363" y="1747690"/>
            <a:chExt cx="2080340" cy="1617913"/>
          </a:xfrm>
          <a:solidFill>
            <a:srgbClr val="CCA49C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28200"/>
              <a:ext cx="1664514" cy="6463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When?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41439" y="1385290"/>
            <a:ext cx="2080340" cy="1617913"/>
            <a:chOff x="3531827" y="1747690"/>
            <a:chExt cx="2080340" cy="1617913"/>
          </a:xfrm>
          <a:solidFill>
            <a:srgbClr val="CCA49C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28199"/>
              <a:ext cx="1664514" cy="6463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Where?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209799" y="3504913"/>
            <a:ext cx="2080340" cy="1617913"/>
            <a:chOff x="3531827" y="1747690"/>
            <a:chExt cx="2080340" cy="1617913"/>
          </a:xfrm>
          <a:solidFill>
            <a:srgbClr val="CCA49C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1951201"/>
              <a:ext cx="1664514" cy="120032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To what extent?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802208" y="3677604"/>
            <a:ext cx="45617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Jen </a:t>
            </a:r>
            <a:r>
              <a:rPr lang="en-US" sz="3200" b="1" dirty="0"/>
              <a:t>roughly</a:t>
            </a:r>
            <a:r>
              <a:rPr lang="en-US" sz="3200" dirty="0"/>
              <a:t> washed the dirty plates.</a:t>
            </a:r>
          </a:p>
        </p:txBody>
      </p:sp>
    </p:spTree>
    <p:extLst>
      <p:ext uri="{BB962C8B-B14F-4D97-AF65-F5344CB8AC3E}">
        <p14:creationId xmlns:p14="http://schemas.microsoft.com/office/powerpoint/2010/main" val="15565822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63841"/>
            <a:ext cx="4950072" cy="1093742"/>
          </a:xfrm>
          <a:prstGeom prst="rect">
            <a:avLst/>
          </a:prstGeom>
          <a:noFill/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3" y="303595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Prepositions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5557" y="1998818"/>
            <a:ext cx="30408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/>
              <a:t>Relationships</a:t>
            </a:r>
            <a:endParaRPr lang="en-US" sz="4000" dirty="0"/>
          </a:p>
        </p:txBody>
      </p:sp>
      <p:sp>
        <p:nvSpPr>
          <p:cNvPr id="13" name="Rectangle 12"/>
          <p:cNvSpPr/>
          <p:nvPr/>
        </p:nvSpPr>
        <p:spPr>
          <a:xfrm>
            <a:off x="2914004" y="3800821"/>
            <a:ext cx="6363992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4" y="4004548"/>
            <a:ext cx="559563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People, places, things, events, ideas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2" y="3227946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2687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63841"/>
            <a:ext cx="4950072" cy="1093742"/>
          </a:xfrm>
          <a:prstGeom prst="rect">
            <a:avLst/>
          </a:prstGeom>
          <a:noFill/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3" y="280664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Prepositions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2883" y="1998818"/>
            <a:ext cx="45662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/>
              <a:t>Prepositional phrase</a:t>
            </a:r>
            <a:endParaRPr lang="en-US" sz="4000" dirty="0"/>
          </a:p>
        </p:txBody>
      </p:sp>
      <p:sp>
        <p:nvSpPr>
          <p:cNvPr id="13" name="Rectangle 12"/>
          <p:cNvSpPr/>
          <p:nvPr/>
        </p:nvSpPr>
        <p:spPr>
          <a:xfrm>
            <a:off x="2914004" y="3800821"/>
            <a:ext cx="6363992" cy="1456979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2" y="3929145"/>
            <a:ext cx="5595632" cy="1200329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Group of related words that starts with a preposition and ends with a noun or pronoun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2" y="3227946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8326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81189" y="1612192"/>
            <a:ext cx="8429625" cy="3581401"/>
            <a:chOff x="365112" y="2651741"/>
            <a:chExt cx="8443023" cy="3479006"/>
          </a:xfrm>
        </p:grpSpPr>
        <p:grpSp>
          <p:nvGrpSpPr>
            <p:cNvPr id="9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solidFill>
                <a:srgbClr val="314C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solidFill>
                <a:srgbClr val="314C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Simple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Phrasal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Prepositions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972466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prstClr val="black"/>
                </a:solidFill>
              </a:rPr>
              <a:t>2+ words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973797" y="3733800"/>
            <a:ext cx="2685381" cy="10691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>
                <a:solidFill>
                  <a:prstClr val="black"/>
                </a:solidFill>
              </a:rPr>
              <a:t>according to</a:t>
            </a:r>
          </a:p>
          <a:p>
            <a:pPr algn="ctr"/>
            <a:r>
              <a:rPr lang="en-US" sz="2000" i="1" dirty="0">
                <a:solidFill>
                  <a:prstClr val="black"/>
                </a:solidFill>
              </a:rPr>
              <a:t>because of</a:t>
            </a:r>
          </a:p>
          <a:p>
            <a:pPr algn="ctr"/>
            <a:r>
              <a:rPr lang="en-US" sz="2000" i="1" dirty="0">
                <a:solidFill>
                  <a:prstClr val="black"/>
                </a:solidFill>
              </a:rPr>
              <a:t>in regard to</a:t>
            </a:r>
            <a:endParaRPr lang="en-US" sz="2000" b="1" i="1" dirty="0">
              <a:solidFill>
                <a:prstClr val="black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559768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prstClr val="black"/>
                </a:solidFill>
              </a:rPr>
              <a:t>1 word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559768" y="3733800"/>
            <a:ext cx="2685381" cy="106680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>
                <a:solidFill>
                  <a:prstClr val="black"/>
                </a:solidFill>
              </a:rPr>
              <a:t>above, behind</a:t>
            </a:r>
          </a:p>
          <a:p>
            <a:pPr algn="ctr"/>
            <a:r>
              <a:rPr lang="en-US" sz="2000" i="1" dirty="0">
                <a:solidFill>
                  <a:prstClr val="black"/>
                </a:solidFill>
              </a:rPr>
              <a:t>for, on, with</a:t>
            </a:r>
          </a:p>
        </p:txBody>
      </p:sp>
      <p:sp>
        <p:nvSpPr>
          <p:cNvPr id="18" name="Oval 17"/>
          <p:cNvSpPr/>
          <p:nvPr/>
        </p:nvSpPr>
        <p:spPr>
          <a:xfrm>
            <a:off x="5690857" y="2950382"/>
            <a:ext cx="810287" cy="905018"/>
          </a:xfrm>
          <a:prstGeom prst="ellipse">
            <a:avLst/>
          </a:prstGeom>
          <a:solidFill>
            <a:srgbClr val="314C5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or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9959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Prepositional 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3748295" y="1467054"/>
            <a:ext cx="4695409" cy="1623461"/>
            <a:chOff x="2209800" y="1377826"/>
            <a:chExt cx="4695409" cy="1623461"/>
          </a:xfrm>
        </p:grpSpPr>
        <p:grpSp>
          <p:nvGrpSpPr>
            <p:cNvPr id="27" name="Group 26"/>
            <p:cNvGrpSpPr/>
            <p:nvPr/>
          </p:nvGrpSpPr>
          <p:grpSpPr>
            <a:xfrm>
              <a:off x="2209800" y="1383374"/>
              <a:ext cx="2080340" cy="1617913"/>
              <a:chOff x="1149291" y="1753237"/>
              <a:chExt cx="2080340" cy="1617913"/>
            </a:xfrm>
            <a:solidFill>
              <a:srgbClr val="62798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1149291" y="1753237"/>
                <a:ext cx="2080340" cy="1617913"/>
              </a:xfrm>
              <a:prstGeom prst="rect">
                <a:avLst/>
              </a:prstGeom>
              <a:solidFill>
                <a:srgbClr val="314C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357203" y="2233481"/>
                <a:ext cx="1664514" cy="646331"/>
              </a:xfrm>
              <a:prstGeom prst="rect">
                <a:avLst/>
              </a:prstGeom>
              <a:solidFill>
                <a:srgbClr val="314C57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chemeClr val="bg1"/>
                    </a:solidFill>
                  </a:rPr>
                  <a:t>Preposition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4824869" y="1377826"/>
              <a:ext cx="2080340" cy="1617913"/>
              <a:chOff x="3531827" y="1747690"/>
              <a:chExt cx="2080340" cy="1617913"/>
            </a:xfrm>
            <a:solidFill>
              <a:srgbClr val="627981"/>
            </a:solidFill>
          </p:grpSpPr>
          <p:sp>
            <p:nvSpPr>
              <p:cNvPr id="31" name="Rectangle 30"/>
              <p:cNvSpPr/>
              <p:nvPr/>
            </p:nvSpPr>
            <p:spPr>
              <a:xfrm>
                <a:off x="3531827" y="1747690"/>
                <a:ext cx="2080340" cy="1617913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739740" y="1951201"/>
                <a:ext cx="1664514" cy="1200329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chemeClr val="bg1"/>
                    </a:solidFill>
                  </a:rPr>
                  <a:t>Object of preposition</a:t>
                </a:r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2910095" y="3725667"/>
            <a:ext cx="64535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Eleanor was named actor </a:t>
            </a:r>
            <a:r>
              <a:rPr lang="en-US" sz="3200" b="1" u="sng" dirty="0"/>
              <a:t>of</a:t>
            </a:r>
            <a:r>
              <a:rPr lang="en-US" sz="3200" b="1" dirty="0"/>
              <a:t> the </a:t>
            </a:r>
            <a:r>
              <a:rPr lang="en-US" sz="3200" b="1" u="sng" dirty="0"/>
              <a:t>year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47678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3" y="313756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Types of Conjunctions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48293" y="1503185"/>
            <a:ext cx="5274381" cy="892552"/>
          </a:xfrm>
          <a:prstGeom prst="rect">
            <a:avLst/>
          </a:prstGeom>
          <a:noFill/>
          <a:ln w="38100">
            <a:solidFill>
              <a:srgbClr val="314C5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Coordinating</a:t>
            </a:r>
            <a:endParaRPr lang="en-US" sz="2000" b="1" dirty="0"/>
          </a:p>
          <a:p>
            <a:pPr algn="ctr"/>
            <a:r>
              <a:rPr lang="en-US" sz="2400" dirty="0"/>
              <a:t>Connect similar words or word groups</a:t>
            </a:r>
          </a:p>
        </p:txBody>
      </p:sp>
      <p:sp>
        <p:nvSpPr>
          <p:cNvPr id="8" name="Rectangle 7"/>
          <p:cNvSpPr/>
          <p:nvPr/>
        </p:nvSpPr>
        <p:spPr>
          <a:xfrm>
            <a:off x="2536073" y="2948638"/>
            <a:ext cx="827011" cy="82296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F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586882" y="2948638"/>
            <a:ext cx="827011" cy="82296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637691" y="2964006"/>
            <a:ext cx="827011" cy="82296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82494" y="2964006"/>
            <a:ext cx="827011" cy="82296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B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33303" y="2967917"/>
            <a:ext cx="827011" cy="82296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O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778106" y="2964006"/>
            <a:ext cx="827011" cy="82296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822909" y="2954599"/>
            <a:ext cx="827011" cy="82296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20064" y="3802075"/>
            <a:ext cx="659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For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614704" y="3802075"/>
            <a:ext cx="771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And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679544" y="3802075"/>
            <a:ext cx="7312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Nor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754195" y="3802807"/>
            <a:ext cx="689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But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873335" y="3802075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876684" y="3802075"/>
            <a:ext cx="629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Yet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8966948" y="3802075"/>
            <a:ext cx="538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So</a:t>
            </a:r>
          </a:p>
        </p:txBody>
      </p:sp>
    </p:spTree>
    <p:extLst>
      <p:ext uri="{BB962C8B-B14F-4D97-AF65-F5344CB8AC3E}">
        <p14:creationId xmlns:p14="http://schemas.microsoft.com/office/powerpoint/2010/main" val="2780744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81189" y="1612192"/>
            <a:ext cx="8429625" cy="3581401"/>
            <a:chOff x="365112" y="2651741"/>
            <a:chExt cx="8443023" cy="3479006"/>
          </a:xfrm>
        </p:grpSpPr>
        <p:grpSp>
          <p:nvGrpSpPr>
            <p:cNvPr id="9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solidFill>
                <a:srgbClr val="314C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solidFill>
                <a:srgbClr val="314C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Subordinating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Correlative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973795" y="2714179"/>
            <a:ext cx="2685381" cy="10058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prstClr val="black"/>
                </a:solidFill>
              </a:rPr>
              <a:t>Always appear in pairs and connect two or more ideas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973797" y="3842860"/>
            <a:ext cx="2685381" cy="11863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>
                <a:solidFill>
                  <a:prstClr val="black"/>
                </a:solidFill>
              </a:rPr>
              <a:t>both/and</a:t>
            </a:r>
          </a:p>
          <a:p>
            <a:pPr algn="ctr"/>
            <a:r>
              <a:rPr lang="en-US" sz="2000" i="1" dirty="0">
                <a:solidFill>
                  <a:prstClr val="black"/>
                </a:solidFill>
              </a:rPr>
              <a:t>either/or</a:t>
            </a:r>
          </a:p>
          <a:p>
            <a:pPr algn="ctr"/>
            <a:r>
              <a:rPr lang="en-US" sz="2000" i="1" dirty="0">
                <a:solidFill>
                  <a:prstClr val="black"/>
                </a:solidFill>
              </a:rPr>
              <a:t>not only/but also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633412" y="2716013"/>
            <a:ext cx="2685381" cy="100400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prstClr val="black"/>
                </a:solidFill>
              </a:rPr>
              <a:t>Introduce dependent clauses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623065" y="3842861"/>
            <a:ext cx="2685381" cy="1186339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>
                <a:solidFill>
                  <a:prstClr val="black"/>
                </a:solidFill>
              </a:rPr>
              <a:t>after</a:t>
            </a:r>
          </a:p>
          <a:p>
            <a:pPr algn="ctr"/>
            <a:r>
              <a:rPr lang="en-US" sz="2000" i="1" dirty="0">
                <a:solidFill>
                  <a:prstClr val="black"/>
                </a:solidFill>
              </a:rPr>
              <a:t>because</a:t>
            </a:r>
          </a:p>
          <a:p>
            <a:pPr algn="ctr"/>
            <a:r>
              <a:rPr lang="en-US" sz="2000" i="1" dirty="0">
                <a:solidFill>
                  <a:prstClr val="black"/>
                </a:solidFill>
              </a:rPr>
              <a:t>since</a:t>
            </a:r>
          </a:p>
          <a:p>
            <a:pPr algn="ctr"/>
            <a:r>
              <a:rPr lang="en-US" sz="2000" i="1" dirty="0">
                <a:solidFill>
                  <a:prstClr val="black"/>
                </a:solidFill>
              </a:rPr>
              <a:t>while</a:t>
            </a:r>
          </a:p>
        </p:txBody>
      </p:sp>
      <p:sp>
        <p:nvSpPr>
          <p:cNvPr id="18" name="Oval 17"/>
          <p:cNvSpPr/>
          <p:nvPr/>
        </p:nvSpPr>
        <p:spPr>
          <a:xfrm>
            <a:off x="5690857" y="2950382"/>
            <a:ext cx="810287" cy="905018"/>
          </a:xfrm>
          <a:prstGeom prst="ellipse">
            <a:avLst/>
          </a:prstGeom>
          <a:solidFill>
            <a:srgbClr val="314C5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or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5982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Interjections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2" name="Rectangle 2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noFill/>
            <a:ln w="3810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4" y="1863739"/>
              <a:ext cx="780757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Exclamatory words that express strong emotion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962400" y="2765112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8" name="Rectangle 27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357203" y="2094983"/>
              <a:ext cx="1664514" cy="92333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Wow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344936" y="2759565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31" name="Rectangle 30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739740" y="2094981"/>
              <a:ext cx="1664514" cy="92333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Oh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12915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Functions of Interjections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975701" y="1956330"/>
            <a:ext cx="18187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Greetings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06735" y="3317686"/>
            <a:ext cx="17876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Emphasis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58090" y="1951846"/>
            <a:ext cx="18940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Hi</a:t>
            </a:r>
            <a:r>
              <a:rPr lang="en-US" sz="3200" dirty="0"/>
              <a:t>, Sanjay.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558090" y="3166862"/>
            <a:ext cx="47183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Wow</a:t>
            </a:r>
            <a:r>
              <a:rPr lang="en-US" sz="3200" dirty="0"/>
              <a:t>! You have to see this movie.</a:t>
            </a:r>
          </a:p>
        </p:txBody>
      </p:sp>
    </p:spTree>
    <p:extLst>
      <p:ext uri="{BB962C8B-B14F-4D97-AF65-F5344CB8AC3E}">
        <p14:creationId xmlns:p14="http://schemas.microsoft.com/office/powerpoint/2010/main" val="1801984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9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989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99477" y="1612191"/>
            <a:ext cx="8429625" cy="3581401"/>
            <a:chOff x="365112" y="2651741"/>
            <a:chExt cx="8443023" cy="3479006"/>
          </a:xfrm>
        </p:grpSpPr>
        <p:grpSp>
          <p:nvGrpSpPr>
            <p:cNvPr id="9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Specific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General</a:t>
              </a:r>
            </a:p>
          </p:txBody>
        </p:sp>
      </p:grpSp>
      <p:sp>
        <p:nvSpPr>
          <p:cNvPr id="14" name="Rounded Rectangle 19"/>
          <p:cNvSpPr/>
          <p:nvPr/>
        </p:nvSpPr>
        <p:spPr>
          <a:xfrm>
            <a:off x="6886013" y="2529998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>boxer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16" name="Rounded Rectangle 22"/>
          <p:cNvSpPr/>
          <p:nvPr/>
        </p:nvSpPr>
        <p:spPr>
          <a:xfrm>
            <a:off x="2531457" y="2529998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>Mohammad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Ali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5693315" y="2950382"/>
            <a:ext cx="810287" cy="905018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or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08076" y="3402891"/>
            <a:ext cx="332027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Singular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63672" y="3402891"/>
            <a:ext cx="332027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Plural</a:t>
            </a:r>
          </a:p>
        </p:txBody>
      </p:sp>
      <p:sp>
        <p:nvSpPr>
          <p:cNvPr id="21" name="Rounded Rectangle 22"/>
          <p:cNvSpPr/>
          <p:nvPr/>
        </p:nvSpPr>
        <p:spPr>
          <a:xfrm>
            <a:off x="2625522" y="4021764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>cat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22" name="Rounded Rectangle 19"/>
          <p:cNvSpPr/>
          <p:nvPr/>
        </p:nvSpPr>
        <p:spPr>
          <a:xfrm>
            <a:off x="6886013" y="4021764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>cats</a:t>
            </a:r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509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1502671" y="1479275"/>
            <a:ext cx="9448793" cy="717225"/>
            <a:chOff x="1906953" y="1849760"/>
            <a:chExt cx="5443662" cy="1004518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1906953" y="1849760"/>
              <a:ext cx="5443662" cy="10045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994752" y="1931661"/>
              <a:ext cx="5268064" cy="7684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Pronouns rename nouns or other pronouns.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6400" y="2422188"/>
            <a:ext cx="84296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Brian</a:t>
            </a:r>
            <a:r>
              <a:rPr lang="en-US" sz="3200" dirty="0"/>
              <a:t> played </a:t>
            </a:r>
            <a:r>
              <a:rPr lang="en-US" sz="3200" b="1" dirty="0"/>
              <a:t>Brian’s</a:t>
            </a:r>
            <a:r>
              <a:rPr lang="en-US" sz="3200" dirty="0"/>
              <a:t> new song at the singer/songwriter night; </a:t>
            </a:r>
            <a:r>
              <a:rPr lang="en-US" sz="3200" b="1" dirty="0"/>
              <a:t>Brian’s</a:t>
            </a:r>
            <a:r>
              <a:rPr lang="en-US" sz="3200" dirty="0"/>
              <a:t> friends were impressed that </a:t>
            </a:r>
            <a:r>
              <a:rPr lang="en-US" sz="3200" b="1" dirty="0"/>
              <a:t>Brian</a:t>
            </a:r>
            <a:r>
              <a:rPr lang="en-US" sz="3200" dirty="0"/>
              <a:t> was so talented.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2F5D3C-61E7-824E-AFFF-CC421821911C}"/>
              </a:ext>
            </a:extLst>
          </p:cNvPr>
          <p:cNvSpPr txBox="1"/>
          <p:nvPr/>
        </p:nvSpPr>
        <p:spPr>
          <a:xfrm>
            <a:off x="2438400" y="4755341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Brian</a:t>
            </a:r>
            <a:r>
              <a:rPr lang="en-US" sz="3200" dirty="0"/>
              <a:t> played </a:t>
            </a:r>
            <a:r>
              <a:rPr lang="en-US" sz="3200" b="1" dirty="0"/>
              <a:t>his</a:t>
            </a:r>
            <a:r>
              <a:rPr lang="en-US" sz="3200" dirty="0"/>
              <a:t> new song at the singer/songwriter night; </a:t>
            </a:r>
            <a:r>
              <a:rPr lang="en-US" sz="3200" b="1" dirty="0"/>
              <a:t>his</a:t>
            </a:r>
            <a:r>
              <a:rPr lang="en-US" sz="3200" dirty="0"/>
              <a:t> friends were impressed that </a:t>
            </a:r>
            <a:r>
              <a:rPr lang="en-US" sz="3200" b="1" dirty="0"/>
              <a:t>he</a:t>
            </a:r>
            <a:r>
              <a:rPr lang="en-US" sz="3200" dirty="0"/>
              <a:t> was so talented.</a:t>
            </a:r>
          </a:p>
        </p:txBody>
      </p:sp>
      <p:sp>
        <p:nvSpPr>
          <p:cNvPr id="5" name="Down Arrow 4">
            <a:extLst>
              <a:ext uri="{FF2B5EF4-FFF2-40B4-BE49-F238E27FC236}">
                <a16:creationId xmlns:a16="http://schemas.microsoft.com/office/drawing/2014/main" id="{8D4E1CAB-8AC6-B94C-9E5D-0E445CDA91C7}"/>
              </a:ext>
            </a:extLst>
          </p:cNvPr>
          <p:cNvSpPr/>
          <p:nvPr/>
        </p:nvSpPr>
        <p:spPr>
          <a:xfrm>
            <a:off x="5475446" y="4114800"/>
            <a:ext cx="831531" cy="555567"/>
          </a:xfrm>
          <a:prstGeom prst="down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781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952788485"/>
              </p:ext>
            </p:extLst>
          </p:nvPr>
        </p:nvGraphicFramePr>
        <p:xfrm>
          <a:off x="3048000" y="1392382"/>
          <a:ext cx="6096000" cy="3934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Plus 2"/>
          <p:cNvSpPr/>
          <p:nvPr/>
        </p:nvSpPr>
        <p:spPr>
          <a:xfrm>
            <a:off x="5867400" y="1752600"/>
            <a:ext cx="381000" cy="381000"/>
          </a:xfrm>
          <a:prstGeom prst="mathPlus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44852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9" y="1530185"/>
            <a:ext cx="8429626" cy="3477767"/>
            <a:chOff x="365111" y="1741529"/>
            <a:chExt cx="8443024" cy="3378332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62798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1743896"/>
              <a:ext cx="3325552" cy="8969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Common Nouns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1741529"/>
              <a:ext cx="3325552" cy="8969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Proper Nouns</a:t>
              </a:r>
            </a:p>
          </p:txBody>
        </p:sp>
      </p:grpSp>
      <p:sp>
        <p:nvSpPr>
          <p:cNvPr id="14" name="Rounded Rectangle 22"/>
          <p:cNvSpPr/>
          <p:nvPr/>
        </p:nvSpPr>
        <p:spPr>
          <a:xfrm>
            <a:off x="2623065" y="2660229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author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15" name="Rounded Rectangle 22"/>
          <p:cNvSpPr/>
          <p:nvPr/>
        </p:nvSpPr>
        <p:spPr>
          <a:xfrm>
            <a:off x="2623065" y="3411334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movie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18" name="Rounded Rectangle 22"/>
          <p:cNvSpPr/>
          <p:nvPr/>
        </p:nvSpPr>
        <p:spPr>
          <a:xfrm>
            <a:off x="2623065" y="4162439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app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19" name="Rounded Rectangle 22"/>
          <p:cNvSpPr/>
          <p:nvPr/>
        </p:nvSpPr>
        <p:spPr>
          <a:xfrm>
            <a:off x="6883561" y="2638122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Harper Lee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20" name="Rounded Rectangle 22"/>
          <p:cNvSpPr/>
          <p:nvPr/>
        </p:nvSpPr>
        <p:spPr>
          <a:xfrm>
            <a:off x="6883561" y="3389227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prstClr val="black"/>
                </a:solidFill>
              </a:rPr>
              <a:t>The Godfather</a:t>
            </a:r>
            <a:endParaRPr lang="en-US" sz="2000" i="1" dirty="0">
              <a:solidFill>
                <a:prstClr val="black"/>
              </a:solidFill>
            </a:endParaRPr>
          </a:p>
        </p:txBody>
      </p:sp>
      <p:sp>
        <p:nvSpPr>
          <p:cNvPr id="21" name="Rounded Rectangle 22"/>
          <p:cNvSpPr/>
          <p:nvPr/>
        </p:nvSpPr>
        <p:spPr>
          <a:xfrm>
            <a:off x="6883561" y="4140332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Instagram</a:t>
            </a:r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695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4104275355"/>
              </p:ext>
            </p:extLst>
          </p:nvPr>
        </p:nvGraphicFramePr>
        <p:xfrm>
          <a:off x="3048000" y="1392382"/>
          <a:ext cx="6096000" cy="3934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Plus 2"/>
          <p:cNvSpPr/>
          <p:nvPr/>
        </p:nvSpPr>
        <p:spPr>
          <a:xfrm>
            <a:off x="5867400" y="1752600"/>
            <a:ext cx="381000" cy="381000"/>
          </a:xfrm>
          <a:prstGeom prst="mathPlus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58254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9" y="1530185"/>
            <a:ext cx="8429626" cy="3477767"/>
            <a:chOff x="365111" y="1741529"/>
            <a:chExt cx="8443024" cy="3378332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62798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1743896"/>
              <a:ext cx="3325552" cy="8969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Concrete Nouns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1741529"/>
              <a:ext cx="3325552" cy="8969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Abstract Nouns</a:t>
              </a:r>
            </a:p>
          </p:txBody>
        </p:sp>
      </p:grpSp>
      <p:sp>
        <p:nvSpPr>
          <p:cNvPr id="14" name="Rounded Rectangle 22"/>
          <p:cNvSpPr/>
          <p:nvPr/>
        </p:nvSpPr>
        <p:spPr>
          <a:xfrm>
            <a:off x="2623065" y="2660229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building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15" name="Rounded Rectangle 22"/>
          <p:cNvSpPr/>
          <p:nvPr/>
        </p:nvSpPr>
        <p:spPr>
          <a:xfrm>
            <a:off x="2623065" y="3411334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music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18" name="Rounded Rectangle 22"/>
          <p:cNvSpPr/>
          <p:nvPr/>
        </p:nvSpPr>
        <p:spPr>
          <a:xfrm>
            <a:off x="2623065" y="4162439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laptop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19" name="Rounded Rectangle 22"/>
          <p:cNvSpPr/>
          <p:nvPr/>
        </p:nvSpPr>
        <p:spPr>
          <a:xfrm>
            <a:off x="6883561" y="2638122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mercy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20" name="Rounded Rectangle 22"/>
          <p:cNvSpPr/>
          <p:nvPr/>
        </p:nvSpPr>
        <p:spPr>
          <a:xfrm>
            <a:off x="6883561" y="3389227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courage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21" name="Rounded Rectangle 22"/>
          <p:cNvSpPr/>
          <p:nvPr/>
        </p:nvSpPr>
        <p:spPr>
          <a:xfrm>
            <a:off x="6883561" y="4140332"/>
            <a:ext cx="2685381" cy="6400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fear</a:t>
            </a:r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579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2022</TotalTime>
  <Words>826</Words>
  <Application>Microsoft Office PowerPoint</Application>
  <PresentationFormat>Widescreen</PresentationFormat>
  <Paragraphs>288</Paragraphs>
  <Slides>39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49</cp:revision>
  <dcterms:created xsi:type="dcterms:W3CDTF">2015-05-29T19:31:13Z</dcterms:created>
  <dcterms:modified xsi:type="dcterms:W3CDTF">2021-11-23T21:51:10Z</dcterms:modified>
</cp:coreProperties>
</file>