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44" r:id="rId2"/>
    <p:sldMasterId id="2147483756" r:id="rId3"/>
    <p:sldMasterId id="2147483768" r:id="rId4"/>
    <p:sldMasterId id="2147483780" r:id="rId5"/>
    <p:sldMasterId id="2147483792" r:id="rId6"/>
  </p:sldMasterIdLst>
  <p:sldIdLst>
    <p:sldId id="258" r:id="rId7"/>
    <p:sldId id="264" r:id="rId8"/>
    <p:sldId id="259" r:id="rId9"/>
    <p:sldId id="260" r:id="rId10"/>
    <p:sldId id="265" r:id="rId11"/>
    <p:sldId id="261" r:id="rId12"/>
    <p:sldId id="266" r:id="rId13"/>
    <p:sldId id="262" r:id="rId14"/>
    <p:sldId id="274" r:id="rId15"/>
    <p:sldId id="268" r:id="rId16"/>
    <p:sldId id="269" r:id="rId17"/>
    <p:sldId id="270" r:id="rId18"/>
    <p:sldId id="271" r:id="rId19"/>
    <p:sldId id="272" r:id="rId20"/>
    <p:sldId id="273" r:id="rId21"/>
    <p:sldId id="275" r:id="rId22"/>
    <p:sldId id="288" r:id="rId23"/>
    <p:sldId id="263" r:id="rId24"/>
    <p:sldId id="277" r:id="rId25"/>
    <p:sldId id="278" r:id="rId26"/>
    <p:sldId id="279" r:id="rId27"/>
    <p:sldId id="280" r:id="rId28"/>
    <p:sldId id="281" r:id="rId29"/>
    <p:sldId id="283" r:id="rId30"/>
    <p:sldId id="285" r:id="rId31"/>
    <p:sldId id="287" r:id="rId32"/>
    <p:sldId id="257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826D"/>
    <a:srgbClr val="506857"/>
    <a:srgbClr val="99B1A0"/>
    <a:srgbClr val="86A28F"/>
    <a:srgbClr val="C7D4CB"/>
    <a:srgbClr val="E2BDBA"/>
    <a:srgbClr val="667F88"/>
    <a:srgbClr val="BCC8CC"/>
    <a:srgbClr val="8FA4AB"/>
    <a:srgbClr val="485A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13" autoAdjust="0"/>
    <p:restoredTop sz="94798" autoAdjust="0"/>
  </p:normalViewPr>
  <p:slideViewPr>
    <p:cSldViewPr>
      <p:cViewPr varScale="1">
        <p:scale>
          <a:sx n="97" d="100"/>
          <a:sy n="97" d="100"/>
        </p:scale>
        <p:origin x="102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34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viewProps" Target="viewProps.xml"/><Relationship Id="rId8" Type="http://schemas.openxmlformats.org/officeDocument/2006/relationships/slide" Target="slides/slide2.xml"/><Relationship Id="rId3" Type="http://schemas.openxmlformats.org/officeDocument/2006/relationships/slideMaster" Target="slideMasters/slideMaster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93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982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372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272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714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4110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576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9373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6693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6992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998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5926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9276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8954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2844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8183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1390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943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1100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5088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1857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08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71281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5753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08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4029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81406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56986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1480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88901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3530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89209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757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40109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58331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76020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55162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89882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30725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11247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50760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5836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80372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143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28281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16972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37791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96107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48579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81829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10835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6496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14849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87688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245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74334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58016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83543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2273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1385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26500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71884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651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627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67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84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17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776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944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779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187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31654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The Characteristics of a  Sentence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3340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73761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657600" y="1741836"/>
            <a:ext cx="4950072" cy="1093742"/>
          </a:xfrm>
          <a:prstGeom prst="rect">
            <a:avLst/>
          </a:prstGeom>
          <a:solidFill>
            <a:srgbClr val="90C2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408776"/>
            <a:ext cx="743111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Verbs</a:t>
            </a:r>
          </a:p>
        </p:txBody>
      </p:sp>
      <p:sp>
        <p:nvSpPr>
          <p:cNvPr id="3" name="Rectangle 2"/>
          <p:cNvSpPr/>
          <p:nvPr/>
        </p:nvSpPr>
        <p:spPr>
          <a:xfrm>
            <a:off x="4814782" y="1876813"/>
            <a:ext cx="26357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Action verb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50642" y="3678816"/>
            <a:ext cx="6363992" cy="869118"/>
          </a:xfrm>
          <a:prstGeom prst="rect">
            <a:avLst/>
          </a:prstGeom>
          <a:solidFill>
            <a:srgbClr val="4884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34822" y="3882543"/>
            <a:ext cx="5595632" cy="461665"/>
          </a:xfrm>
          <a:prstGeom prst="rect">
            <a:avLst/>
          </a:prstGeom>
          <a:solidFill>
            <a:srgbClr val="48845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Indicate physical or mental action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5802130" y="3105941"/>
            <a:ext cx="661012" cy="738130"/>
          </a:xfrm>
          <a:prstGeom prst="upArrow">
            <a:avLst/>
          </a:prstGeom>
          <a:solidFill>
            <a:srgbClr val="C7D4C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268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/>
          <p:cNvSpPr/>
          <p:nvPr/>
        </p:nvSpPr>
        <p:spPr>
          <a:xfrm>
            <a:off x="5292876" y="2679122"/>
            <a:ext cx="1565125" cy="474153"/>
          </a:xfrm>
          <a:prstGeom prst="roundRect">
            <a:avLst/>
          </a:prstGeom>
          <a:solidFill>
            <a:srgbClr val="90C2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ectangle 5"/>
          <p:cNvSpPr/>
          <p:nvPr/>
        </p:nvSpPr>
        <p:spPr>
          <a:xfrm>
            <a:off x="2380444" y="431908"/>
            <a:ext cx="743111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Verbs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80278" y="2633160"/>
            <a:ext cx="64314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The fireworks </a:t>
            </a:r>
            <a:r>
              <a:rPr lang="en-US" sz="3200" dirty="0">
                <a:solidFill>
                  <a:schemeClr val="bg1"/>
                </a:solidFill>
              </a:rPr>
              <a:t>exploded</a:t>
            </a:r>
            <a:r>
              <a:rPr lang="en-US" sz="3200" dirty="0"/>
              <a:t> over the lake.</a:t>
            </a:r>
          </a:p>
        </p:txBody>
      </p:sp>
    </p:spTree>
    <p:extLst>
      <p:ext uri="{BB962C8B-B14F-4D97-AF65-F5344CB8AC3E}">
        <p14:creationId xmlns:p14="http://schemas.microsoft.com/office/powerpoint/2010/main" val="4201527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657600" y="1741836"/>
            <a:ext cx="4950072" cy="1093742"/>
          </a:xfrm>
          <a:prstGeom prst="rect">
            <a:avLst/>
          </a:prstGeom>
          <a:solidFill>
            <a:srgbClr val="78B6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431908"/>
            <a:ext cx="743111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Verbs</a:t>
            </a:r>
          </a:p>
        </p:txBody>
      </p:sp>
      <p:sp>
        <p:nvSpPr>
          <p:cNvPr id="3" name="Rectangle 2"/>
          <p:cNvSpPr/>
          <p:nvPr/>
        </p:nvSpPr>
        <p:spPr>
          <a:xfrm>
            <a:off x="4749862" y="1876813"/>
            <a:ext cx="276556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Linking verb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50642" y="3678816"/>
            <a:ext cx="6363992" cy="869118"/>
          </a:xfrm>
          <a:prstGeom prst="rect">
            <a:avLst/>
          </a:prstGeom>
          <a:solidFill>
            <a:srgbClr val="4884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34822" y="3882543"/>
            <a:ext cx="5595632" cy="461665"/>
          </a:xfrm>
          <a:prstGeom prst="rect">
            <a:avLst/>
          </a:prstGeom>
          <a:solidFill>
            <a:srgbClr val="48845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Connect subject to description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5802130" y="3105941"/>
            <a:ext cx="661012" cy="738130"/>
          </a:xfrm>
          <a:prstGeom prst="upArrow">
            <a:avLst/>
          </a:prstGeom>
          <a:solidFill>
            <a:srgbClr val="C7D4C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251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/>
          <p:cNvSpPr/>
          <p:nvPr/>
        </p:nvSpPr>
        <p:spPr>
          <a:xfrm>
            <a:off x="5313436" y="2679122"/>
            <a:ext cx="706365" cy="474153"/>
          </a:xfrm>
          <a:prstGeom prst="roundRect">
            <a:avLst/>
          </a:prstGeom>
          <a:solidFill>
            <a:srgbClr val="90C2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ectangle 5"/>
          <p:cNvSpPr/>
          <p:nvPr/>
        </p:nvSpPr>
        <p:spPr>
          <a:xfrm>
            <a:off x="2380444" y="431908"/>
            <a:ext cx="743111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Verbs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10959" y="2606917"/>
            <a:ext cx="49700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The news </a:t>
            </a:r>
            <a:r>
              <a:rPr lang="en-US" sz="3200" dirty="0">
                <a:solidFill>
                  <a:schemeClr val="bg1"/>
                </a:solidFill>
              </a:rPr>
              <a:t>was</a:t>
            </a:r>
            <a:r>
              <a:rPr lang="en-US" sz="3200" dirty="0"/>
              <a:t> disappointing.</a:t>
            </a:r>
          </a:p>
        </p:txBody>
      </p:sp>
    </p:spTree>
    <p:extLst>
      <p:ext uri="{BB962C8B-B14F-4D97-AF65-F5344CB8AC3E}">
        <p14:creationId xmlns:p14="http://schemas.microsoft.com/office/powerpoint/2010/main" val="19523648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657600" y="1741836"/>
            <a:ext cx="4950072" cy="1093742"/>
          </a:xfrm>
          <a:prstGeom prst="rect">
            <a:avLst/>
          </a:prstGeom>
          <a:solidFill>
            <a:srgbClr val="90C2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431908"/>
            <a:ext cx="743111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Verbs</a:t>
            </a:r>
          </a:p>
        </p:txBody>
      </p:sp>
      <p:sp>
        <p:nvSpPr>
          <p:cNvPr id="3" name="Rectangle 2"/>
          <p:cNvSpPr/>
          <p:nvPr/>
        </p:nvSpPr>
        <p:spPr>
          <a:xfrm>
            <a:off x="4690551" y="1876813"/>
            <a:ext cx="288418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Helping verb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50642" y="3678816"/>
            <a:ext cx="6363992" cy="869118"/>
          </a:xfrm>
          <a:prstGeom prst="rect">
            <a:avLst/>
          </a:prstGeom>
          <a:solidFill>
            <a:srgbClr val="4884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34820" y="3697877"/>
            <a:ext cx="5595632" cy="830997"/>
          </a:xfrm>
          <a:prstGeom prst="rect">
            <a:avLst/>
          </a:prstGeom>
          <a:solidFill>
            <a:srgbClr val="48845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Change the form of main verb so it grammatically fits sentence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5802130" y="3105941"/>
            <a:ext cx="661012" cy="738130"/>
          </a:xfrm>
          <a:prstGeom prst="upArrow">
            <a:avLst/>
          </a:prstGeom>
          <a:solidFill>
            <a:srgbClr val="C7D4C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8480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/>
          <p:cNvSpPr/>
          <p:nvPr/>
        </p:nvSpPr>
        <p:spPr>
          <a:xfrm>
            <a:off x="7315201" y="2556325"/>
            <a:ext cx="706365" cy="474153"/>
          </a:xfrm>
          <a:prstGeom prst="roundRect">
            <a:avLst/>
          </a:prstGeom>
          <a:solidFill>
            <a:srgbClr val="314C57"/>
          </a:solidFill>
          <a:ln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ectangle 5"/>
          <p:cNvSpPr/>
          <p:nvPr/>
        </p:nvSpPr>
        <p:spPr>
          <a:xfrm>
            <a:off x="2380444" y="431908"/>
            <a:ext cx="743111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Verbs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05049" y="2491868"/>
            <a:ext cx="75819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On your first day of work, you </a:t>
            </a:r>
            <a:r>
              <a:rPr lang="en-US" sz="3200" b="1" dirty="0">
                <a:solidFill>
                  <a:schemeClr val="bg1"/>
                </a:solidFill>
              </a:rPr>
              <a:t>will</a:t>
            </a:r>
            <a:r>
              <a:rPr lang="en-US" sz="3200" b="1" dirty="0"/>
              <a:t> complete </a:t>
            </a:r>
            <a:r>
              <a:rPr lang="en-US" sz="3200" dirty="0"/>
              <a:t>the first two steps in the training manual.</a:t>
            </a:r>
          </a:p>
        </p:txBody>
      </p:sp>
    </p:spTree>
    <p:extLst>
      <p:ext uri="{BB962C8B-B14F-4D97-AF65-F5344CB8AC3E}">
        <p14:creationId xmlns:p14="http://schemas.microsoft.com/office/powerpoint/2010/main" val="59644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Complete Thoughts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Up Arrow 4"/>
          <p:cNvSpPr/>
          <p:nvPr/>
        </p:nvSpPr>
        <p:spPr>
          <a:xfrm>
            <a:off x="4354926" y="2868554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369826" y="1640893"/>
            <a:ext cx="4631215" cy="1093742"/>
          </a:xfrm>
          <a:prstGeom prst="rect">
            <a:avLst/>
          </a:prstGeom>
          <a:solidFill>
            <a:schemeClr val="bg1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69826" y="1970368"/>
            <a:ext cx="46312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386546"/>
                </a:solidFill>
              </a:rPr>
              <a:t>Complete Sentence = Independent Clause</a:t>
            </a:r>
            <a:endParaRPr lang="en-US" sz="2000" dirty="0">
              <a:solidFill>
                <a:srgbClr val="386546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51832" y="3353164"/>
            <a:ext cx="4267200" cy="869118"/>
          </a:xfrm>
          <a:prstGeom prst="rect">
            <a:avLst/>
          </a:prstGeom>
          <a:solidFill>
            <a:schemeClr val="bg1"/>
          </a:solidFill>
          <a:ln w="5715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59537" y="3590058"/>
            <a:ext cx="38517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14C57"/>
                </a:solidFill>
                <a:cs typeface="Times New Roman" panose="02020603050405020304" pitchFamily="18" charset="0"/>
              </a:rPr>
              <a:t>Subject + verb + complete thought</a:t>
            </a:r>
            <a:endParaRPr lang="en-US" sz="2000" dirty="0">
              <a:solidFill>
                <a:srgbClr val="314C57"/>
              </a:solidFill>
            </a:endParaRPr>
          </a:p>
        </p:txBody>
      </p:sp>
      <p:sp>
        <p:nvSpPr>
          <p:cNvPr id="16" name="Up Arrow 4"/>
          <p:cNvSpPr/>
          <p:nvPr/>
        </p:nvSpPr>
        <p:spPr>
          <a:xfrm>
            <a:off x="8188748" y="2864967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216164" y="1633236"/>
            <a:ext cx="2614612" cy="1093742"/>
          </a:xfrm>
          <a:prstGeom prst="rect">
            <a:avLst/>
          </a:prstGeom>
          <a:solidFill>
            <a:schemeClr val="bg1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321346" y="1975389"/>
            <a:ext cx="240424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386546"/>
                </a:solidFill>
              </a:rPr>
              <a:t>Dependent Clause</a:t>
            </a:r>
            <a:endParaRPr lang="en-US" sz="2000" dirty="0">
              <a:solidFill>
                <a:srgbClr val="386546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595863" y="3353164"/>
            <a:ext cx="1846782" cy="869118"/>
          </a:xfrm>
          <a:prstGeom prst="rect">
            <a:avLst/>
          </a:prstGeom>
          <a:solidFill>
            <a:schemeClr val="bg1"/>
          </a:solidFill>
          <a:ln w="5715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595863" y="3590058"/>
            <a:ext cx="18467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14C57"/>
                </a:solidFill>
                <a:cs typeface="Times New Roman" panose="02020603050405020304" pitchFamily="18" charset="0"/>
              </a:rPr>
              <a:t>Subject + verb</a:t>
            </a:r>
            <a:endParaRPr lang="en-US" sz="2000" dirty="0">
              <a:solidFill>
                <a:srgbClr val="314C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0128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4F6A63A-8AC1-4BE5-8AB0-B43D347BDE5F}"/>
              </a:ext>
            </a:extLst>
          </p:cNvPr>
          <p:cNvSpPr/>
          <p:nvPr/>
        </p:nvSpPr>
        <p:spPr>
          <a:xfrm>
            <a:off x="2209800" y="1371600"/>
            <a:ext cx="7467600" cy="4038600"/>
          </a:xfrm>
          <a:prstGeom prst="roundRect">
            <a:avLst/>
          </a:prstGeom>
          <a:solidFill>
            <a:srgbClr val="E2BD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Complete Thoughts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55519" y="2956560"/>
            <a:ext cx="7620000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strike="sngStrike" dirty="0"/>
              <a:t>As</a:t>
            </a:r>
            <a:r>
              <a:rPr lang="en-US" sz="2800" dirty="0"/>
              <a:t> Caitlin smiled at the crowd of friends and family members.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60306" y="1728019"/>
            <a:ext cx="3605213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b="1" dirty="0"/>
              <a:t>Independent Clause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37B441B-8F29-4932-B45F-96A9DFB91D92}"/>
              </a:ext>
            </a:extLst>
          </p:cNvPr>
          <p:cNvSpPr/>
          <p:nvPr/>
        </p:nvSpPr>
        <p:spPr>
          <a:xfrm>
            <a:off x="2286000" y="2971800"/>
            <a:ext cx="457200" cy="457200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6124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180EECB-D309-49EF-AB67-594AD1737B95}"/>
              </a:ext>
            </a:extLst>
          </p:cNvPr>
          <p:cNvSpPr/>
          <p:nvPr/>
        </p:nvSpPr>
        <p:spPr>
          <a:xfrm>
            <a:off x="2209800" y="1371600"/>
            <a:ext cx="7467600" cy="4038600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Complete Thoughts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85999" y="2964460"/>
            <a:ext cx="7620000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/>
              <a:t>As Caitlin smiled at the crowd of friends and family members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14587" y="1668531"/>
            <a:ext cx="3529013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b="1" dirty="0"/>
              <a:t>Dependent Clause</a:t>
            </a:r>
          </a:p>
        </p:txBody>
      </p:sp>
    </p:spTree>
    <p:extLst>
      <p:ext uri="{BB962C8B-B14F-4D97-AF65-F5344CB8AC3E}">
        <p14:creationId xmlns:p14="http://schemas.microsoft.com/office/powerpoint/2010/main" val="15264740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Complete Thoughts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1522616" y="1498998"/>
            <a:ext cx="2080340" cy="1617913"/>
            <a:chOff x="1149291" y="1753237"/>
            <a:chExt cx="2080340" cy="1617913"/>
          </a:xfrm>
          <a:solidFill>
            <a:srgbClr val="485A60"/>
          </a:solidFill>
        </p:grpSpPr>
        <p:sp>
          <p:nvSpPr>
            <p:cNvPr id="11" name="Rectangle 10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357203" y="2187315"/>
              <a:ext cx="1664514" cy="7386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After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287688" y="1493451"/>
            <a:ext cx="2080340" cy="1617913"/>
            <a:chOff x="5914363" y="1747690"/>
            <a:chExt cx="2080340" cy="1617913"/>
          </a:xfrm>
          <a:solidFill>
            <a:srgbClr val="8FA4AB"/>
          </a:solidFill>
        </p:grpSpPr>
        <p:sp>
          <p:nvSpPr>
            <p:cNvPr id="15" name="Rectangle 14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122276" y="2182033"/>
              <a:ext cx="1664514" cy="7386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Because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8670224" y="1498997"/>
            <a:ext cx="2080340" cy="1617913"/>
            <a:chOff x="1149290" y="3617528"/>
            <a:chExt cx="2080340" cy="1617913"/>
          </a:xfrm>
          <a:solidFill>
            <a:srgbClr val="BCC8CC"/>
          </a:solidFill>
        </p:grpSpPr>
        <p:sp>
          <p:nvSpPr>
            <p:cNvPr id="18" name="Rectangle 17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357203" y="3735962"/>
              <a:ext cx="1664514" cy="138499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Even though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673294" y="3321555"/>
            <a:ext cx="2080340" cy="1617913"/>
            <a:chOff x="3531827" y="3615513"/>
            <a:chExt cx="2080340" cy="1617913"/>
          </a:xfrm>
          <a:solidFill>
            <a:srgbClr val="BCC8CC"/>
          </a:solidFill>
        </p:grpSpPr>
        <p:sp>
          <p:nvSpPr>
            <p:cNvPr id="21" name="Rectangle 20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739740" y="4053846"/>
              <a:ext cx="1664514" cy="7386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If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30" y="3329117"/>
            <a:ext cx="2080340" cy="1617913"/>
            <a:chOff x="5914363" y="3623075"/>
            <a:chExt cx="2080340" cy="1617913"/>
          </a:xfrm>
          <a:solidFill>
            <a:srgbClr val="8FA4AB"/>
          </a:solidFill>
        </p:grpSpPr>
        <p:sp>
          <p:nvSpPr>
            <p:cNvPr id="24" name="Rectangle 23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122276" y="4053846"/>
              <a:ext cx="1664514" cy="7386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Since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905152" y="1493451"/>
            <a:ext cx="2080340" cy="1617913"/>
            <a:chOff x="3531827" y="1747690"/>
            <a:chExt cx="2080340" cy="1617913"/>
          </a:xfrm>
          <a:solidFill>
            <a:srgbClr val="667F88"/>
          </a:solidFill>
        </p:grpSpPr>
        <p:sp>
          <p:nvSpPr>
            <p:cNvPr id="28" name="Rectangle 27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739740" y="2182033"/>
              <a:ext cx="1664514" cy="7386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Although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7433414" y="3318207"/>
            <a:ext cx="2080340" cy="1617913"/>
          </a:xfrm>
          <a:prstGeom prst="rect">
            <a:avLst/>
          </a:prstGeom>
          <a:solidFill>
            <a:srgbClr val="667F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While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0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Lesson Overview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F3003C1-5523-48AD-AF9E-E50819E9EBCE}"/>
              </a:ext>
            </a:extLst>
          </p:cNvPr>
          <p:cNvSpPr/>
          <p:nvPr/>
        </p:nvSpPr>
        <p:spPr>
          <a:xfrm>
            <a:off x="2057400" y="1447800"/>
            <a:ext cx="8253413" cy="3352800"/>
          </a:xfrm>
          <a:prstGeom prst="roundRect">
            <a:avLst/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D018E2-F41E-4167-9800-AF32E6311D59}"/>
              </a:ext>
            </a:extLst>
          </p:cNvPr>
          <p:cNvSpPr txBox="1"/>
          <p:nvPr/>
        </p:nvSpPr>
        <p:spPr>
          <a:xfrm>
            <a:off x="2667000" y="1480457"/>
            <a:ext cx="7162800" cy="2909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200" dirty="0">
                <a:solidFill>
                  <a:schemeClr val="bg1"/>
                </a:solidFill>
              </a:rPr>
              <a:t>Required components of a sentence</a:t>
            </a:r>
          </a:p>
          <a:p>
            <a:pPr>
              <a:lnSpc>
                <a:spcPct val="200000"/>
              </a:lnSpc>
            </a:pPr>
            <a:r>
              <a:rPr lang="en-US" sz="3200" dirty="0">
                <a:solidFill>
                  <a:schemeClr val="bg1"/>
                </a:solidFill>
              </a:rPr>
              <a:t>Independent and dependent clauses</a:t>
            </a:r>
          </a:p>
          <a:p>
            <a:pPr>
              <a:lnSpc>
                <a:spcPct val="200000"/>
              </a:lnSpc>
            </a:pPr>
            <a:r>
              <a:rPr lang="en-US" sz="3200" dirty="0">
                <a:solidFill>
                  <a:schemeClr val="bg1"/>
                </a:solidFill>
              </a:rPr>
              <a:t>Types of sentences </a:t>
            </a:r>
          </a:p>
        </p:txBody>
      </p:sp>
    </p:spTree>
    <p:extLst>
      <p:ext uri="{BB962C8B-B14F-4D97-AF65-F5344CB8AC3E}">
        <p14:creationId xmlns:p14="http://schemas.microsoft.com/office/powerpoint/2010/main" val="40035478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Complete Thoughts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Up Arrow 16"/>
          <p:cNvSpPr/>
          <p:nvPr/>
        </p:nvSpPr>
        <p:spPr>
          <a:xfrm>
            <a:off x="7046160" y="3175480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620962" y="1841807"/>
            <a:ext cx="4950072" cy="1093742"/>
          </a:xfrm>
          <a:prstGeom prst="rect">
            <a:avLst/>
          </a:prstGeom>
          <a:noFill/>
          <a:ln w="38100">
            <a:solidFill>
              <a:srgbClr val="BCC8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045508" y="2009835"/>
            <a:ext cx="410099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rgbClr val="667F88"/>
                </a:solidFill>
              </a:rPr>
              <a:t>Complex Sentence</a:t>
            </a:r>
            <a:endParaRPr lang="en-US" sz="4000" dirty="0">
              <a:solidFill>
                <a:srgbClr val="667F88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213422" y="3781686"/>
            <a:ext cx="2357612" cy="1094140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12690" y="3913258"/>
            <a:ext cx="1927952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14C57"/>
                </a:solidFill>
              </a:rPr>
              <a:t>Dependent Clause</a:t>
            </a:r>
          </a:p>
        </p:txBody>
      </p:sp>
      <p:sp>
        <p:nvSpPr>
          <p:cNvPr id="35" name="Up Arrow 20"/>
          <p:cNvSpPr/>
          <p:nvPr/>
        </p:nvSpPr>
        <p:spPr>
          <a:xfrm>
            <a:off x="4453700" y="3175480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3620962" y="3781686"/>
            <a:ext cx="2357612" cy="1094140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04712" y="3972463"/>
            <a:ext cx="2201543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14C57"/>
                </a:solidFill>
              </a:rPr>
              <a:t>Independent Clause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71386" y="4005590"/>
            <a:ext cx="649224" cy="646331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600" dirty="0">
                <a:solidFill>
                  <a:srgbClr val="314C57"/>
                </a:solidFill>
              </a:rPr>
              <a:t>+</a:t>
            </a:r>
            <a:endParaRPr lang="en-US" dirty="0">
              <a:solidFill>
                <a:srgbClr val="314C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2597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: Rounded Corners 17"/>
          <p:cNvSpPr/>
          <p:nvPr/>
        </p:nvSpPr>
        <p:spPr>
          <a:xfrm>
            <a:off x="7467600" y="2277963"/>
            <a:ext cx="1981200" cy="547774"/>
          </a:xfrm>
          <a:prstGeom prst="roundRect">
            <a:avLst/>
          </a:prstGeom>
          <a:solidFill>
            <a:srgbClr val="E2BDBA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/>
          <p:cNvSpPr/>
          <p:nvPr/>
        </p:nvSpPr>
        <p:spPr>
          <a:xfrm>
            <a:off x="2598629" y="3228362"/>
            <a:ext cx="2963971" cy="547774"/>
          </a:xfrm>
          <a:prstGeom prst="roundRect">
            <a:avLst/>
          </a:prstGeom>
          <a:solidFill>
            <a:srgbClr val="E2BDBA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/>
          <p:cNvSpPr/>
          <p:nvPr/>
        </p:nvSpPr>
        <p:spPr>
          <a:xfrm>
            <a:off x="2598631" y="2277963"/>
            <a:ext cx="4716570" cy="547774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Complete Thoughts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587743" y="1905000"/>
            <a:ext cx="69794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200" dirty="0"/>
              <a:t>Since Hannah stayed up late, </a:t>
            </a:r>
            <a:r>
              <a:rPr lang="en-US" sz="3200" dirty="0">
                <a:solidFill>
                  <a:schemeClr val="bg1"/>
                </a:solidFill>
              </a:rPr>
              <a:t>she slept in the next morning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89411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64826D"/>
          </a:solidFill>
        </p:grpSpPr>
        <p:sp>
          <p:nvSpPr>
            <p:cNvPr id="10" name="Rectangle 9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357203" y="2262110"/>
              <a:ext cx="1664514" cy="5890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Declarative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64826D"/>
          </a:solidFill>
        </p:grpSpPr>
        <p:sp>
          <p:nvSpPr>
            <p:cNvPr id="13" name="Rectangle 12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357203" y="4105293"/>
              <a:ext cx="1664514" cy="5890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Imperative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506857"/>
          </a:solidFill>
        </p:grpSpPr>
        <p:sp>
          <p:nvSpPr>
            <p:cNvPr id="16" name="Rectangle 15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687761" y="4105293"/>
              <a:ext cx="1768470" cy="5890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Exclamatory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99B1A0"/>
          </a:solidFill>
        </p:grpSpPr>
        <p:sp>
          <p:nvSpPr>
            <p:cNvPr id="19" name="Rectangle 18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solidFill>
              <a:srgbClr val="99B1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635783" y="2271460"/>
              <a:ext cx="1872427" cy="5890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Interrogative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36635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307116" y="1589331"/>
            <a:ext cx="7829308" cy="640080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800" b="1" dirty="0"/>
              <a:t>Declarative</a:t>
            </a:r>
            <a:r>
              <a:rPr lang="en-US" sz="2800" dirty="0"/>
              <a:t>: make statements and end with periods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2626328" y="2824948"/>
            <a:ext cx="2080340" cy="1617913"/>
            <a:chOff x="1149291" y="1753237"/>
            <a:chExt cx="2080340" cy="1617913"/>
          </a:xfrm>
          <a:solidFill>
            <a:srgbClr val="86A28F"/>
          </a:solidFill>
        </p:grpSpPr>
        <p:sp>
          <p:nvSpPr>
            <p:cNvPr id="25" name="Rectangle 24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357204" y="2063716"/>
              <a:ext cx="1664514" cy="7386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Facts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391400" y="2819401"/>
            <a:ext cx="2080340" cy="1617913"/>
            <a:chOff x="5914363" y="1747690"/>
            <a:chExt cx="2080340" cy="1617913"/>
          </a:xfrm>
          <a:solidFill>
            <a:srgbClr val="86A28F"/>
          </a:solidFill>
        </p:grpSpPr>
        <p:sp>
          <p:nvSpPr>
            <p:cNvPr id="29" name="Rectangle 28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963757" y="2063716"/>
              <a:ext cx="1981551" cy="7386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Information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008864" y="2819401"/>
            <a:ext cx="2080340" cy="1617913"/>
            <a:chOff x="3531827" y="1747690"/>
            <a:chExt cx="2080340" cy="1617913"/>
          </a:xfrm>
          <a:solidFill>
            <a:srgbClr val="86A28F"/>
          </a:solidFill>
        </p:grpSpPr>
        <p:sp>
          <p:nvSpPr>
            <p:cNvPr id="32" name="Rectangle 31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739740" y="2063716"/>
              <a:ext cx="1664514" cy="7386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Opinions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B159E720-64A6-4C55-BD0A-340A426F13C7}"/>
              </a:ext>
            </a:extLst>
          </p:cNvPr>
          <p:cNvSpPr txBox="1"/>
          <p:nvPr/>
        </p:nvSpPr>
        <p:spPr>
          <a:xfrm>
            <a:off x="2691120" y="4876800"/>
            <a:ext cx="68097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/>
              <a:t>The Golden Gate Bridge spans 1.2 miles across the San Francisco Bay.</a:t>
            </a:r>
          </a:p>
        </p:txBody>
      </p:sp>
    </p:spTree>
    <p:extLst>
      <p:ext uri="{BB962C8B-B14F-4D97-AF65-F5344CB8AC3E}">
        <p14:creationId xmlns:p14="http://schemas.microsoft.com/office/powerpoint/2010/main" val="17493255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024121" y="1563081"/>
            <a:ext cx="8143756" cy="640080"/>
          </a:xfrm>
          <a:prstGeom prst="rect">
            <a:avLst/>
          </a:prstGeom>
          <a:solidFill>
            <a:srgbClr val="99B1A0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800" b="1" dirty="0"/>
              <a:t>Interrogative</a:t>
            </a:r>
            <a:r>
              <a:rPr lang="en-US" sz="2800" dirty="0"/>
              <a:t>: questions that end with question marks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2626328" y="2824948"/>
            <a:ext cx="2080340" cy="1617913"/>
            <a:chOff x="1149291" y="1753237"/>
            <a:chExt cx="2080340" cy="1617913"/>
          </a:xfrm>
          <a:solidFill>
            <a:srgbClr val="506857"/>
          </a:solidFill>
        </p:grpSpPr>
        <p:sp>
          <p:nvSpPr>
            <p:cNvPr id="25" name="Rectangle 24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357203" y="2187315"/>
              <a:ext cx="1664514" cy="7386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Exams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391400" y="2819401"/>
            <a:ext cx="2080340" cy="1617913"/>
            <a:chOff x="5914363" y="1747690"/>
            <a:chExt cx="2080340" cy="1617913"/>
          </a:xfrm>
          <a:solidFill>
            <a:srgbClr val="506857"/>
          </a:solidFill>
        </p:grpSpPr>
        <p:sp>
          <p:nvSpPr>
            <p:cNvPr id="29" name="Rectangle 28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06657" y="2182033"/>
              <a:ext cx="1295752" cy="7386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Surveys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008864" y="2819401"/>
            <a:ext cx="2080340" cy="1617913"/>
            <a:chOff x="3531827" y="1747690"/>
            <a:chExt cx="2080340" cy="1617913"/>
          </a:xfrm>
          <a:solidFill>
            <a:srgbClr val="506857"/>
          </a:solidFill>
        </p:grpSpPr>
        <p:sp>
          <p:nvSpPr>
            <p:cNvPr id="32" name="Rectangle 31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588642" y="2182033"/>
              <a:ext cx="1966710" cy="7386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Applications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8EADB725-4C51-4110-8D06-290C7AEB72F2}"/>
              </a:ext>
            </a:extLst>
          </p:cNvPr>
          <p:cNvSpPr txBox="1"/>
          <p:nvPr/>
        </p:nvSpPr>
        <p:spPr>
          <a:xfrm>
            <a:off x="2923688" y="4957925"/>
            <a:ext cx="59456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How many pounds are in one kilogram?</a:t>
            </a:r>
          </a:p>
        </p:txBody>
      </p:sp>
    </p:spTree>
    <p:extLst>
      <p:ext uri="{BB962C8B-B14F-4D97-AF65-F5344CB8AC3E}">
        <p14:creationId xmlns:p14="http://schemas.microsoft.com/office/powerpoint/2010/main" val="26327265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790945" y="1575400"/>
            <a:ext cx="6610108" cy="640080"/>
          </a:xfrm>
          <a:prstGeom prst="rect">
            <a:avLst/>
          </a:prstGeom>
          <a:solidFill>
            <a:srgbClr val="64826D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800" b="1" dirty="0"/>
              <a:t>Imperative</a:t>
            </a:r>
            <a:r>
              <a:rPr lang="en-US" sz="2800" dirty="0"/>
              <a:t>: commands with implied subject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2799064" y="2845372"/>
            <a:ext cx="2080340" cy="2029968"/>
            <a:chOff x="1149291" y="1753237"/>
            <a:chExt cx="2080340" cy="1617913"/>
          </a:xfrm>
          <a:solidFill>
            <a:srgbClr val="99B1A0"/>
          </a:solidFill>
        </p:grpSpPr>
        <p:sp>
          <p:nvSpPr>
            <p:cNvPr id="25" name="Rectangle 24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357203" y="2262283"/>
              <a:ext cx="1664514" cy="58872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Projects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564136" y="2839825"/>
            <a:ext cx="2080340" cy="2029968"/>
            <a:chOff x="5914363" y="1747690"/>
            <a:chExt cx="2080340" cy="1617913"/>
          </a:xfrm>
          <a:solidFill>
            <a:srgbClr val="99B1A0"/>
          </a:solidFill>
        </p:grpSpPr>
        <p:sp>
          <p:nvSpPr>
            <p:cNvPr id="29" name="Rectangle 28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122276" y="1999435"/>
              <a:ext cx="1664514" cy="11038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Assembly manuals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181600" y="2839827"/>
            <a:ext cx="2080340" cy="2029966"/>
            <a:chOff x="3531827" y="1747690"/>
            <a:chExt cx="2080340" cy="1617913"/>
          </a:xfrm>
          <a:solidFill>
            <a:srgbClr val="99B1A0"/>
          </a:solidFill>
        </p:grpSpPr>
        <p:sp>
          <p:nvSpPr>
            <p:cNvPr id="32" name="Rectangle 31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531827" y="1997698"/>
              <a:ext cx="2080340" cy="114307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Work-related assignments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7F51C23D-7620-4F1F-9F20-A50462BBA72A}"/>
              </a:ext>
            </a:extLst>
          </p:cNvPr>
          <p:cNvSpPr txBox="1"/>
          <p:nvPr/>
        </p:nvSpPr>
        <p:spPr>
          <a:xfrm>
            <a:off x="2624471" y="5232528"/>
            <a:ext cx="71945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List three examples of metaphor in The Tempest.</a:t>
            </a:r>
          </a:p>
        </p:txBody>
      </p:sp>
    </p:spTree>
    <p:extLst>
      <p:ext uri="{BB962C8B-B14F-4D97-AF65-F5344CB8AC3E}">
        <p14:creationId xmlns:p14="http://schemas.microsoft.com/office/powerpoint/2010/main" val="23694835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894428" y="1481668"/>
            <a:ext cx="8429625" cy="914400"/>
          </a:xfrm>
          <a:prstGeom prst="rect">
            <a:avLst/>
          </a:prstGeom>
          <a:solidFill>
            <a:srgbClr val="506857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800" b="1" dirty="0"/>
              <a:t>Exclamatory</a:t>
            </a:r>
            <a:r>
              <a:rPr lang="en-US" sz="2800" dirty="0"/>
              <a:t>: communicate strong emotion and end with exclamation points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6446A3E-8ADB-49B7-A650-C733B380EB92}"/>
              </a:ext>
            </a:extLst>
          </p:cNvPr>
          <p:cNvGrpSpPr/>
          <p:nvPr/>
        </p:nvGrpSpPr>
        <p:grpSpPr>
          <a:xfrm>
            <a:off x="2799064" y="2845372"/>
            <a:ext cx="2080340" cy="2029968"/>
            <a:chOff x="1149291" y="1753237"/>
            <a:chExt cx="2080340" cy="1617913"/>
          </a:xfrm>
          <a:solidFill>
            <a:srgbClr val="64826D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1608AAE-3E4F-4063-8B7E-7D1099D65430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2A4C121-AD14-454B-BB05-41C7F5F9BD20}"/>
                </a:ext>
              </a:extLst>
            </p:cNvPr>
            <p:cNvSpPr txBox="1"/>
            <p:nvPr/>
          </p:nvSpPr>
          <p:spPr>
            <a:xfrm>
              <a:off x="1357203" y="2288909"/>
              <a:ext cx="1664514" cy="53547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B1AB280-BE48-465E-8111-5FE1459BBF43}"/>
              </a:ext>
            </a:extLst>
          </p:cNvPr>
          <p:cNvGrpSpPr/>
          <p:nvPr/>
        </p:nvGrpSpPr>
        <p:grpSpPr>
          <a:xfrm>
            <a:off x="7564136" y="2839825"/>
            <a:ext cx="2080340" cy="2029968"/>
            <a:chOff x="5914363" y="1747690"/>
            <a:chExt cx="2080340" cy="1617913"/>
          </a:xfrm>
          <a:solidFill>
            <a:srgbClr val="64826D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C596981-F53A-446A-B1F5-C032F4FB202C}"/>
                </a:ext>
              </a:extLst>
            </p:cNvPr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53CFAD1-8878-48C0-9122-37A17CD08465}"/>
                </a:ext>
              </a:extLst>
            </p:cNvPr>
            <p:cNvSpPr txBox="1"/>
            <p:nvPr/>
          </p:nvSpPr>
          <p:spPr>
            <a:xfrm>
              <a:off x="6122276" y="2283627"/>
              <a:ext cx="1664514" cy="53547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E5F0CF7-B08E-4090-B3F8-6702D3E08B22}"/>
              </a:ext>
            </a:extLst>
          </p:cNvPr>
          <p:cNvGrpSpPr/>
          <p:nvPr/>
        </p:nvGrpSpPr>
        <p:grpSpPr>
          <a:xfrm>
            <a:off x="5181600" y="2839827"/>
            <a:ext cx="2080340" cy="2029965"/>
            <a:chOff x="3531827" y="1747690"/>
            <a:chExt cx="2080340" cy="1617913"/>
          </a:xfrm>
          <a:solidFill>
            <a:srgbClr val="64826D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979ADBE-5A87-4FA2-85BD-EDFCB1A2E3DE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DF10A7F-754F-49EF-8895-FB488B465ACC}"/>
                </a:ext>
              </a:extLst>
            </p:cNvPr>
            <p:cNvSpPr txBox="1"/>
            <p:nvPr/>
          </p:nvSpPr>
          <p:spPr>
            <a:xfrm>
              <a:off x="3531827" y="2427427"/>
              <a:ext cx="2080340" cy="6718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21A84C67-8362-4FF7-AD38-F41CC110AF39}"/>
              </a:ext>
            </a:extLst>
          </p:cNvPr>
          <p:cNvSpPr txBox="1"/>
          <p:nvPr/>
        </p:nvSpPr>
        <p:spPr>
          <a:xfrm>
            <a:off x="3742548" y="5201046"/>
            <a:ext cx="40295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/>
              <a:t>I can’t believe we won!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929FB48-6EDC-4E31-9E93-D9BB662D92EA}"/>
              </a:ext>
            </a:extLst>
          </p:cNvPr>
          <p:cNvSpPr txBox="1"/>
          <p:nvPr/>
        </p:nvSpPr>
        <p:spPr>
          <a:xfrm>
            <a:off x="2838623" y="3442308"/>
            <a:ext cx="1983804" cy="671851"/>
          </a:xfrm>
          <a:prstGeom prst="rect">
            <a:avLst/>
          </a:prstGeom>
          <a:solidFill>
            <a:srgbClr val="64826D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Celebratory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D220C80-7315-403D-8EF3-152B6FEB0822}"/>
              </a:ext>
            </a:extLst>
          </p:cNvPr>
          <p:cNvSpPr txBox="1"/>
          <p:nvPr/>
        </p:nvSpPr>
        <p:spPr>
          <a:xfrm>
            <a:off x="5389513" y="3429000"/>
            <a:ext cx="1664514" cy="671851"/>
          </a:xfrm>
          <a:prstGeom prst="rect">
            <a:avLst/>
          </a:prstGeom>
          <a:solidFill>
            <a:srgbClr val="64826D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Dialog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70451F8-52E3-4D21-80CE-72A169BEF1D9}"/>
              </a:ext>
            </a:extLst>
          </p:cNvPr>
          <p:cNvSpPr txBox="1"/>
          <p:nvPr/>
        </p:nvSpPr>
        <p:spPr>
          <a:xfrm>
            <a:off x="7772049" y="2973518"/>
            <a:ext cx="1664514" cy="1179682"/>
          </a:xfrm>
          <a:prstGeom prst="rect">
            <a:avLst/>
          </a:prstGeom>
          <a:solidFill>
            <a:srgbClr val="64826D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br>
              <a:rPr lang="en-US" sz="2200" dirty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>Tone</a:t>
            </a:r>
            <a:endParaRPr 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5239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34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Required Components of a Sentence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895600" y="1299683"/>
            <a:ext cx="6599590" cy="914400"/>
          </a:xfrm>
          <a:prstGeom prst="rect">
            <a:avLst/>
          </a:prstGeom>
          <a:solidFill>
            <a:srgbClr val="AD6C5F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Begin with a capital letter and end with punctuation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895600" y="3938299"/>
            <a:ext cx="6599589" cy="914400"/>
          </a:xfrm>
          <a:prstGeom prst="rect">
            <a:avLst/>
          </a:prstGeom>
          <a:solidFill>
            <a:srgbClr val="DCC0BA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Express a complete thought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895600" y="2581825"/>
            <a:ext cx="6599589" cy="914400"/>
          </a:xfrm>
          <a:prstGeom prst="rect">
            <a:avLst/>
          </a:prstGeom>
          <a:solidFill>
            <a:srgbClr val="CCA49C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Include a subject and verb</a:t>
            </a:r>
          </a:p>
        </p:txBody>
      </p:sp>
    </p:spTree>
    <p:extLst>
      <p:ext uri="{BB962C8B-B14F-4D97-AF65-F5344CB8AC3E}">
        <p14:creationId xmlns:p14="http://schemas.microsoft.com/office/powerpoint/2010/main" val="3512821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/>
          <p:cNvSpPr/>
          <p:nvPr/>
        </p:nvSpPr>
        <p:spPr>
          <a:xfrm>
            <a:off x="7792865" y="3043280"/>
            <a:ext cx="228600" cy="399738"/>
          </a:xfrm>
          <a:prstGeom prst="roundRect">
            <a:avLst/>
          </a:prstGeom>
          <a:solidFill>
            <a:srgbClr val="DCC0BA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/>
          <p:cNvSpPr/>
          <p:nvPr/>
        </p:nvSpPr>
        <p:spPr>
          <a:xfrm>
            <a:off x="3397296" y="3043280"/>
            <a:ext cx="228600" cy="399738"/>
          </a:xfrm>
          <a:prstGeom prst="roundRect">
            <a:avLst/>
          </a:prstGeom>
          <a:solidFill>
            <a:srgbClr val="DCC0BA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/>
          <p:cNvSpPr/>
          <p:nvPr/>
        </p:nvSpPr>
        <p:spPr>
          <a:xfrm>
            <a:off x="3571797" y="2343676"/>
            <a:ext cx="352505" cy="399738"/>
          </a:xfrm>
          <a:prstGeom prst="roundRect">
            <a:avLst/>
          </a:prstGeom>
          <a:solidFill>
            <a:srgbClr val="DCC0BA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/>
          <p:cNvSpPr/>
          <p:nvPr/>
        </p:nvSpPr>
        <p:spPr>
          <a:xfrm>
            <a:off x="8147206" y="2323607"/>
            <a:ext cx="221422" cy="399738"/>
          </a:xfrm>
          <a:prstGeom prst="roundRect">
            <a:avLst/>
          </a:prstGeom>
          <a:solidFill>
            <a:srgbClr val="DCC0BA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/>
          <p:cNvSpPr/>
          <p:nvPr/>
        </p:nvSpPr>
        <p:spPr>
          <a:xfrm>
            <a:off x="9376407" y="1905000"/>
            <a:ext cx="221422" cy="204010"/>
          </a:xfrm>
          <a:prstGeom prst="roundRect">
            <a:avLst/>
          </a:prstGeom>
          <a:solidFill>
            <a:srgbClr val="DCC0BA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: Rounded Corners 2"/>
          <p:cNvSpPr/>
          <p:nvPr/>
        </p:nvSpPr>
        <p:spPr>
          <a:xfrm>
            <a:off x="2594168" y="1700084"/>
            <a:ext cx="225232" cy="433517"/>
          </a:xfrm>
          <a:prstGeom prst="roundRect">
            <a:avLst/>
          </a:prstGeom>
          <a:solidFill>
            <a:srgbClr val="DCC0BA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Capitalization and Punctuation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09408" y="1649853"/>
            <a:ext cx="700366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I waited for hours to ride the new rollercoaster.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81116" y="2281935"/>
            <a:ext cx="500245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What time does the movie start?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5689" y="2985452"/>
            <a:ext cx="477385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This ice cream cake is amazing!</a:t>
            </a:r>
          </a:p>
        </p:txBody>
      </p:sp>
    </p:spTree>
    <p:extLst>
      <p:ext uri="{BB962C8B-B14F-4D97-AF65-F5344CB8AC3E}">
        <p14:creationId xmlns:p14="http://schemas.microsoft.com/office/powerpoint/2010/main" val="3467432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: Rounded Corners 18"/>
          <p:cNvSpPr/>
          <p:nvPr/>
        </p:nvSpPr>
        <p:spPr>
          <a:xfrm>
            <a:off x="6400801" y="4760933"/>
            <a:ext cx="205885" cy="314988"/>
          </a:xfrm>
          <a:prstGeom prst="roundRect">
            <a:avLst/>
          </a:prstGeom>
          <a:solidFill>
            <a:srgbClr val="758E97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/>
          <p:cNvSpPr/>
          <p:nvPr/>
        </p:nvSpPr>
        <p:spPr>
          <a:xfrm>
            <a:off x="4495800" y="3713834"/>
            <a:ext cx="228600" cy="399738"/>
          </a:xfrm>
          <a:prstGeom prst="roundRect">
            <a:avLst/>
          </a:prstGeom>
          <a:solidFill>
            <a:srgbClr val="758E97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Capitalization and Punctuation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2057400" y="1253265"/>
            <a:ext cx="8058154" cy="806935"/>
            <a:chOff x="542923" y="1736761"/>
            <a:chExt cx="8058154" cy="806935"/>
          </a:xfrm>
          <a:solidFill>
            <a:srgbClr val="758E97"/>
          </a:solidFill>
        </p:grpSpPr>
        <p:sp>
          <p:nvSpPr>
            <p:cNvPr id="10" name="Rectangle 9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3045" y="1909518"/>
              <a:ext cx="7807571" cy="461665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Direct Questions</a:t>
              </a:r>
              <a:r>
                <a:rPr lang="en-US" sz="2400" dirty="0">
                  <a:solidFill>
                    <a:schemeClr val="bg1"/>
                  </a:solidFill>
                </a:rPr>
                <a:t>: always end with question mark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066922" y="222880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27183" y="1909395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Indirect Questions</a:t>
              </a:r>
              <a:r>
                <a:rPr lang="en-US" sz="2400" dirty="0">
                  <a:solidFill>
                    <a:schemeClr val="bg1"/>
                  </a:solidFill>
                </a:rPr>
                <a:t>: end with period or exclamation point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017323" y="3298612"/>
            <a:ext cx="1090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Direct: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9011" y="4274152"/>
            <a:ext cx="1295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Indirect: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9922" y="3298335"/>
            <a:ext cx="69151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How many reporters will be attending the game this afternoon?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00400" y="4290499"/>
            <a:ext cx="69151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coach wanted to know how many reporters are going to attend the game.</a:t>
            </a:r>
          </a:p>
        </p:txBody>
      </p:sp>
    </p:spTree>
    <p:extLst>
      <p:ext uri="{BB962C8B-B14F-4D97-AF65-F5344CB8AC3E}">
        <p14:creationId xmlns:p14="http://schemas.microsoft.com/office/powerpoint/2010/main" val="1926826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a Subject and Verb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Up Arrow 16"/>
          <p:cNvSpPr/>
          <p:nvPr/>
        </p:nvSpPr>
        <p:spPr>
          <a:xfrm>
            <a:off x="7006598" y="2715654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581400" y="1381981"/>
            <a:ext cx="4950072" cy="1093742"/>
          </a:xfrm>
          <a:prstGeom prst="rec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176231" y="1550009"/>
            <a:ext cx="17604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rgbClr val="314C57"/>
                </a:solidFill>
              </a:rPr>
              <a:t>Subject</a:t>
            </a:r>
            <a:endParaRPr lang="en-US" sz="4000" dirty="0">
              <a:solidFill>
                <a:srgbClr val="314C57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173860" y="3321860"/>
            <a:ext cx="2357612" cy="1707341"/>
          </a:xfrm>
          <a:prstGeom prst="rect">
            <a:avLst/>
          </a:prstGeom>
          <a:solidFill>
            <a:srgbClr val="C7D4CB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257932" y="3575364"/>
            <a:ext cx="2158344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14C57"/>
                </a:solidFill>
              </a:rPr>
              <a:t>One word</a:t>
            </a:r>
          </a:p>
          <a:p>
            <a:pPr algn="ctr"/>
            <a:r>
              <a:rPr lang="en-US" sz="2400" dirty="0">
                <a:solidFill>
                  <a:srgbClr val="314C57"/>
                </a:solidFill>
              </a:rPr>
              <a:t>Multiple words</a:t>
            </a:r>
          </a:p>
          <a:p>
            <a:pPr algn="ctr"/>
            <a:r>
              <a:rPr lang="en-US" sz="2400" dirty="0">
                <a:solidFill>
                  <a:srgbClr val="314C57"/>
                </a:solidFill>
              </a:rPr>
              <a:t>Implied</a:t>
            </a:r>
          </a:p>
        </p:txBody>
      </p:sp>
      <p:sp>
        <p:nvSpPr>
          <p:cNvPr id="37" name="Up Arrow 20"/>
          <p:cNvSpPr/>
          <p:nvPr/>
        </p:nvSpPr>
        <p:spPr>
          <a:xfrm>
            <a:off x="4414138" y="2715654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581400" y="3321860"/>
            <a:ext cx="2357612" cy="1707340"/>
          </a:xfrm>
          <a:prstGeom prst="rect">
            <a:avLst/>
          </a:prstGeom>
          <a:solidFill>
            <a:srgbClr val="C7D4CB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663521" y="3575365"/>
            <a:ext cx="2201543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14C57"/>
                </a:solidFill>
              </a:rPr>
              <a:t>Who or what a sentence is about</a:t>
            </a:r>
          </a:p>
        </p:txBody>
      </p:sp>
    </p:spTree>
    <p:extLst>
      <p:ext uri="{BB962C8B-B14F-4D97-AF65-F5344CB8AC3E}">
        <p14:creationId xmlns:p14="http://schemas.microsoft.com/office/powerpoint/2010/main" val="3158859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/>
          <p:cNvSpPr/>
          <p:nvPr/>
        </p:nvSpPr>
        <p:spPr>
          <a:xfrm>
            <a:off x="2859762" y="3877400"/>
            <a:ext cx="795503" cy="474153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/>
          <p:cNvSpPr/>
          <p:nvPr/>
        </p:nvSpPr>
        <p:spPr>
          <a:xfrm>
            <a:off x="4419600" y="2746567"/>
            <a:ext cx="2438400" cy="474153"/>
          </a:xfrm>
          <a:prstGeom prst="roundRect">
            <a:avLst/>
          </a:prstGeom>
          <a:solidFill>
            <a:srgbClr val="627981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/>
          <p:cNvSpPr/>
          <p:nvPr/>
        </p:nvSpPr>
        <p:spPr>
          <a:xfrm>
            <a:off x="4648200" y="1604766"/>
            <a:ext cx="609600" cy="474153"/>
          </a:xfrm>
          <a:prstGeom prst="roundRect">
            <a:avLst/>
          </a:prstGeom>
          <a:solidFill>
            <a:srgbClr val="627981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Subjects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956661" y="1567780"/>
            <a:ext cx="42786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</a:t>
            </a:r>
            <a:r>
              <a:rPr lang="en-US" sz="2800" dirty="0">
                <a:solidFill>
                  <a:schemeClr val="bg1"/>
                </a:solidFill>
              </a:rPr>
              <a:t>dog</a:t>
            </a:r>
            <a:r>
              <a:rPr lang="en-US" sz="2800" dirty="0"/>
              <a:t> slept on the carpet.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97713" y="2699884"/>
            <a:ext cx="65639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Last week, </a:t>
            </a:r>
            <a:r>
              <a:rPr lang="en-US" sz="2800" dirty="0">
                <a:solidFill>
                  <a:schemeClr val="bg1"/>
                </a:solidFill>
              </a:rPr>
              <a:t>my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bg1"/>
                </a:solidFill>
              </a:rPr>
              <a:t>friends and I </a:t>
            </a:r>
            <a:r>
              <a:rPr lang="en-US" sz="2800" dirty="0"/>
              <a:t>took a road trip.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17914" y="3850482"/>
            <a:ext cx="48814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Lock the door before they leave.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21662" y="3852866"/>
            <a:ext cx="928909" cy="523220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(You)</a:t>
            </a:r>
          </a:p>
        </p:txBody>
      </p:sp>
    </p:spTree>
    <p:extLst>
      <p:ext uri="{BB962C8B-B14F-4D97-AF65-F5344CB8AC3E}">
        <p14:creationId xmlns:p14="http://schemas.microsoft.com/office/powerpoint/2010/main" val="1268312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: Rounded Corners 42"/>
          <p:cNvSpPr/>
          <p:nvPr/>
        </p:nvSpPr>
        <p:spPr>
          <a:xfrm>
            <a:off x="8928450" y="2664121"/>
            <a:ext cx="584708" cy="416162"/>
          </a:xfrm>
          <a:prstGeom prst="roundRect">
            <a:avLst/>
          </a:prstGeom>
          <a:solidFill>
            <a:srgbClr val="314C57"/>
          </a:solidFill>
          <a:ln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2" name="Rectangle: Rounded Corners 41"/>
          <p:cNvSpPr/>
          <p:nvPr/>
        </p:nvSpPr>
        <p:spPr>
          <a:xfrm>
            <a:off x="7649624" y="2664121"/>
            <a:ext cx="584708" cy="416162"/>
          </a:xfrm>
          <a:prstGeom prst="roundRect">
            <a:avLst/>
          </a:prstGeom>
          <a:solidFill>
            <a:srgbClr val="314C57"/>
          </a:solidFill>
          <a:ln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1" name="Rectangle: Rounded Corners 40"/>
          <p:cNvSpPr/>
          <p:nvPr/>
        </p:nvSpPr>
        <p:spPr>
          <a:xfrm>
            <a:off x="8252692" y="2664121"/>
            <a:ext cx="640080" cy="416162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0" name="Rectangle: Rounded Corners 39"/>
          <p:cNvSpPr/>
          <p:nvPr/>
        </p:nvSpPr>
        <p:spPr>
          <a:xfrm>
            <a:off x="4788057" y="3995988"/>
            <a:ext cx="959302" cy="653534"/>
          </a:xfrm>
          <a:prstGeom prst="roundRect">
            <a:avLst/>
          </a:prstGeom>
          <a:solidFill>
            <a:srgbClr val="314C57"/>
          </a:solidFill>
          <a:ln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9" name="Rectangle: Rounded Corners 38"/>
          <p:cNvSpPr/>
          <p:nvPr/>
        </p:nvSpPr>
        <p:spPr>
          <a:xfrm>
            <a:off x="2306609" y="3995988"/>
            <a:ext cx="959302" cy="653534"/>
          </a:xfrm>
          <a:prstGeom prst="roundRect">
            <a:avLst/>
          </a:prstGeom>
          <a:solidFill>
            <a:srgbClr val="314C57"/>
          </a:solidFill>
          <a:ln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8" name="Rectangle: Rounded Corners 37"/>
          <p:cNvSpPr/>
          <p:nvPr/>
        </p:nvSpPr>
        <p:spPr>
          <a:xfrm>
            <a:off x="2289561" y="2740687"/>
            <a:ext cx="959302" cy="653534"/>
          </a:xfrm>
          <a:prstGeom prst="roundRect">
            <a:avLst/>
          </a:prstGeom>
          <a:solidFill>
            <a:srgbClr val="314C57"/>
          </a:solidFill>
          <a:ln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Rectangle: Rounded Corners 36"/>
          <p:cNvSpPr/>
          <p:nvPr/>
        </p:nvSpPr>
        <p:spPr>
          <a:xfrm>
            <a:off x="3694009" y="1601297"/>
            <a:ext cx="959302" cy="653534"/>
          </a:xfrm>
          <a:prstGeom prst="roundRect">
            <a:avLst/>
          </a:prstGeom>
          <a:solidFill>
            <a:srgbClr val="314C57"/>
          </a:solidFill>
          <a:ln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9" name="Rectangle: Rounded Corners 28"/>
          <p:cNvSpPr/>
          <p:nvPr/>
        </p:nvSpPr>
        <p:spPr>
          <a:xfrm>
            <a:off x="3374604" y="3995988"/>
            <a:ext cx="1304760" cy="653534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8" name="Rectangle: Rounded Corners 27"/>
          <p:cNvSpPr/>
          <p:nvPr/>
        </p:nvSpPr>
        <p:spPr>
          <a:xfrm>
            <a:off x="3323020" y="2740529"/>
            <a:ext cx="1304760" cy="653534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Rectangle: Rounded Corners 4"/>
          <p:cNvSpPr/>
          <p:nvPr/>
        </p:nvSpPr>
        <p:spPr>
          <a:xfrm>
            <a:off x="2275031" y="1601297"/>
            <a:ext cx="1304760" cy="653534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Identifying Subjects and 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217922" y="1623726"/>
            <a:ext cx="14189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Subject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694009" y="1627706"/>
            <a:ext cx="9593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Verb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65911" y="2774909"/>
            <a:ext cx="14189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Subject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89561" y="2774909"/>
            <a:ext cx="9593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Verb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17495" y="4030369"/>
            <a:ext cx="14189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Subject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87328" y="4030370"/>
            <a:ext cx="9593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Verb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07338" y="4032913"/>
            <a:ext cx="9593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Verb</a:t>
            </a:r>
          </a:p>
        </p:txBody>
      </p:sp>
      <p:cxnSp>
        <p:nvCxnSpPr>
          <p:cNvPr id="8" name="Connector: Elbow 7"/>
          <p:cNvCxnSpPr>
            <a:cxnSpLocks/>
          </p:cNvCxnSpPr>
          <p:nvPr/>
        </p:nvCxnSpPr>
        <p:spPr>
          <a:xfrm flipV="1">
            <a:off x="5856053" y="3080284"/>
            <a:ext cx="1408431" cy="1246453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592516" y="2590242"/>
            <a:ext cx="27182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Will you run </a:t>
            </a:r>
            <a:r>
              <a:rPr lang="en-US" sz="2800" dirty="0"/>
              <a:t>in tomorrow’s race?</a:t>
            </a:r>
          </a:p>
        </p:txBody>
      </p:sp>
    </p:spTree>
    <p:extLst>
      <p:ext uri="{BB962C8B-B14F-4D97-AF65-F5344CB8AC3E}">
        <p14:creationId xmlns:p14="http://schemas.microsoft.com/office/powerpoint/2010/main" val="1973665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2" grpId="0" animBg="1"/>
      <p:bldP spid="41" grpId="0" animBg="1"/>
      <p:bldP spid="40" grpId="0" animBg="1"/>
      <p:bldP spid="39" grpId="0" animBg="1"/>
      <p:bldP spid="38" grpId="0" animBg="1"/>
      <p:bldP spid="29" grpId="0" animBg="1"/>
      <p:bldP spid="28" grpId="0" animBg="1"/>
      <p:bldP spid="18" grpId="0"/>
      <p:bldP spid="19" grpId="0"/>
      <p:bldP spid="20" grpId="0"/>
      <p:bldP spid="21" grpId="0"/>
      <p:bldP spid="22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: Rounded Corners 27"/>
          <p:cNvSpPr/>
          <p:nvPr/>
        </p:nvSpPr>
        <p:spPr>
          <a:xfrm>
            <a:off x="6348660" y="3832252"/>
            <a:ext cx="2261940" cy="484632"/>
          </a:xfrm>
          <a:prstGeom prst="roundRect">
            <a:avLst/>
          </a:prstGeom>
          <a:solidFill>
            <a:srgbClr val="314C57"/>
          </a:solidFill>
          <a:ln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7" name="Rectangle: Rounded Corners 26"/>
          <p:cNvSpPr/>
          <p:nvPr/>
        </p:nvSpPr>
        <p:spPr>
          <a:xfrm>
            <a:off x="5514975" y="1783574"/>
            <a:ext cx="2943225" cy="488483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Identifying Subjects and 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828800" y="1999018"/>
            <a:ext cx="3100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Compound Subject: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09800" y="3622251"/>
            <a:ext cx="2786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Compound Verb: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14975" y="1783575"/>
            <a:ext cx="457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Martha and Cassidy </a:t>
            </a:r>
            <a:r>
              <a:rPr lang="en-US" sz="2800" dirty="0"/>
              <a:t>are hiking through the Rocky Mountains.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14975" y="3383347"/>
            <a:ext cx="457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Contestants on the show must </a:t>
            </a:r>
            <a:r>
              <a:rPr lang="en-US" sz="2800" dirty="0">
                <a:solidFill>
                  <a:schemeClr val="bg1"/>
                </a:solidFill>
              </a:rPr>
              <a:t>sing and dance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4220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516</Words>
  <Application>Microsoft Office PowerPoint</Application>
  <PresentationFormat>Widescreen</PresentationFormat>
  <Paragraphs>142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Arial</vt:lpstr>
      <vt:lpstr>Calibri</vt:lpstr>
      <vt:lpstr>Calibri Light</vt:lpstr>
      <vt:lpstr>Century Gothic</vt:lpstr>
      <vt:lpstr>Office Theme</vt:lpstr>
      <vt:lpstr>2_Office Theme</vt:lpstr>
      <vt:lpstr>3_Office Theme</vt:lpstr>
      <vt:lpstr>4_Office Theme</vt:lpstr>
      <vt:lpstr>5_Office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Kenneth Hanson</cp:lastModifiedBy>
  <cp:revision>46</cp:revision>
  <dcterms:created xsi:type="dcterms:W3CDTF">2015-06-26T00:44:47Z</dcterms:created>
  <dcterms:modified xsi:type="dcterms:W3CDTF">2021-11-24T23:59:58Z</dcterms:modified>
</cp:coreProperties>
</file>