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</p:sldMasterIdLst>
  <p:sldIdLst>
    <p:sldId id="257" r:id="rId3"/>
    <p:sldId id="271" r:id="rId4"/>
    <p:sldId id="258" r:id="rId5"/>
    <p:sldId id="259" r:id="rId6"/>
    <p:sldId id="272" r:id="rId7"/>
    <p:sldId id="273" r:id="rId8"/>
    <p:sldId id="268" r:id="rId9"/>
    <p:sldId id="269" r:id="rId10"/>
    <p:sldId id="274" r:id="rId11"/>
    <p:sldId id="275" r:id="rId12"/>
    <p:sldId id="276" r:id="rId13"/>
    <p:sldId id="264" r:id="rId14"/>
    <p:sldId id="270" r:id="rId15"/>
    <p:sldId id="277" r:id="rId16"/>
    <p:sldId id="278" r:id="rId17"/>
    <p:sldId id="279" r:id="rId18"/>
    <p:sldId id="280" r:id="rId19"/>
    <p:sldId id="265" r:id="rId2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EB2C0"/>
    <a:srgbClr val="627981"/>
    <a:srgbClr val="314C57"/>
    <a:srgbClr val="627978"/>
    <a:srgbClr val="C7D4CB"/>
    <a:srgbClr val="3865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0" d="100"/>
          <a:sy n="90" d="100"/>
        </p:scale>
        <p:origin x="90" y="23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163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08012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06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4653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5244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8165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98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51165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37195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570905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5680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104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5286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59574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11/24/2021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5129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598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609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010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411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045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62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793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224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28FD9-F770-4964-9884-E7C651DB4C75}" type="datetimeFigureOut">
              <a:rPr lang="en-US" smtClean="0"/>
              <a:t>11/24/2021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1F8D2-2E4A-4E78-8676-442128D806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93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526241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Commas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81000" y="320479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54693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: Rounded Corners 28"/>
          <p:cNvSpPr/>
          <p:nvPr/>
        </p:nvSpPr>
        <p:spPr>
          <a:xfrm>
            <a:off x="4724400" y="4158332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: Rounded Corners 27"/>
          <p:cNvSpPr/>
          <p:nvPr/>
        </p:nvSpPr>
        <p:spPr>
          <a:xfrm>
            <a:off x="3200400" y="4158333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: Rounded Corners 26"/>
          <p:cNvSpPr/>
          <p:nvPr/>
        </p:nvSpPr>
        <p:spPr>
          <a:xfrm>
            <a:off x="8001000" y="3047449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: Rounded Corners 24"/>
          <p:cNvSpPr/>
          <p:nvPr/>
        </p:nvSpPr>
        <p:spPr>
          <a:xfrm>
            <a:off x="3657600" y="1896658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366966" y="1604271"/>
            <a:ext cx="74580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He said, “Well, that’s my favorite book too.”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389728" y="2738090"/>
            <a:ext cx="74125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“Well, that’s my favorite book too,” he said.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229523" y="3865946"/>
            <a:ext cx="773295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“Well,” he said, “that’s my favorite book too.”</a:t>
            </a:r>
          </a:p>
        </p:txBody>
      </p:sp>
    </p:spTree>
    <p:extLst>
      <p:ext uri="{BB962C8B-B14F-4D97-AF65-F5344CB8AC3E}">
        <p14:creationId xmlns:p14="http://schemas.microsoft.com/office/powerpoint/2010/main" val="2030848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28" grpId="0" animBg="1"/>
      <p:bldP spid="27" grpId="0" animBg="1"/>
      <p:bldP spid="16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: Rounded Corners 16"/>
          <p:cNvSpPr/>
          <p:nvPr/>
        </p:nvSpPr>
        <p:spPr>
          <a:xfrm>
            <a:off x="7792109" y="3807098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/>
          <p:cNvSpPr/>
          <p:nvPr/>
        </p:nvSpPr>
        <p:spPr>
          <a:xfrm>
            <a:off x="7944509" y="2229583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Salutations and Closings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3234073" y="1937196"/>
            <a:ext cx="203632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Salutation: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53639" y="3506070"/>
            <a:ext cx="15167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Closing: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264459" y="3506070"/>
            <a:ext cx="17562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Sincerely,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264459" y="1937196"/>
            <a:ext cx="19333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Dear Luca,</a:t>
            </a:r>
          </a:p>
        </p:txBody>
      </p:sp>
    </p:spTree>
    <p:extLst>
      <p:ext uri="{BB962C8B-B14F-4D97-AF65-F5344CB8AC3E}">
        <p14:creationId xmlns:p14="http://schemas.microsoft.com/office/powerpoint/2010/main" val="28063854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: Rounded Corners 12"/>
          <p:cNvSpPr/>
          <p:nvPr/>
        </p:nvSpPr>
        <p:spPr>
          <a:xfrm>
            <a:off x="4038600" y="1856792"/>
            <a:ext cx="2057400" cy="407849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/>
          <p:cNvSpPr/>
          <p:nvPr/>
        </p:nvSpPr>
        <p:spPr>
          <a:xfrm>
            <a:off x="4038600" y="3076261"/>
            <a:ext cx="2057400" cy="407849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: Rounded Corners 14"/>
          <p:cNvSpPr/>
          <p:nvPr/>
        </p:nvSpPr>
        <p:spPr>
          <a:xfrm>
            <a:off x="3810000" y="4301428"/>
            <a:ext cx="2514600" cy="407849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Coordinate Adjectives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3429000" y="1824187"/>
            <a:ext cx="794238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ridiculous, vapid movie was unsuccessful at the box office.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429000" y="3049354"/>
            <a:ext cx="794238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vapid, ridiculous movie was unsuccessful at the box office.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11866" y="4274521"/>
            <a:ext cx="8376653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ridiculous and vapid movie was unsuccessful at the box office.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89069" y="1824186"/>
            <a:ext cx="1276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Original: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86093" y="3049354"/>
            <a:ext cx="208704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Reverse Order: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78086" y="4274521"/>
            <a:ext cx="159050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Insert </a:t>
            </a:r>
            <a:r>
              <a:rPr lang="en-US" sz="2400" b="1" i="1" dirty="0"/>
              <a:t>And: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38670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9" grpId="0"/>
      <p:bldP spid="10" grpId="0"/>
      <p:bldP spid="11" grpId="0"/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Rounded Corners 24"/>
          <p:cNvSpPr/>
          <p:nvPr/>
        </p:nvSpPr>
        <p:spPr>
          <a:xfrm>
            <a:off x="6342041" y="4676875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: Rounded Corners 23"/>
          <p:cNvSpPr/>
          <p:nvPr/>
        </p:nvSpPr>
        <p:spPr>
          <a:xfrm>
            <a:off x="4724400" y="4676875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: Rounded Corners 22"/>
          <p:cNvSpPr/>
          <p:nvPr/>
        </p:nvSpPr>
        <p:spPr>
          <a:xfrm>
            <a:off x="6019800" y="3766391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: Rounded Corners 21"/>
          <p:cNvSpPr/>
          <p:nvPr/>
        </p:nvSpPr>
        <p:spPr>
          <a:xfrm>
            <a:off x="5353639" y="3766392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: Rounded Corners 20"/>
          <p:cNvSpPr/>
          <p:nvPr/>
        </p:nvSpPr>
        <p:spPr>
          <a:xfrm>
            <a:off x="6858000" y="2854562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: Rounded Corners 19"/>
          <p:cNvSpPr/>
          <p:nvPr/>
        </p:nvSpPr>
        <p:spPr>
          <a:xfrm>
            <a:off x="5334000" y="2859610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: Rounded Corners 18"/>
          <p:cNvSpPr/>
          <p:nvPr/>
        </p:nvSpPr>
        <p:spPr>
          <a:xfrm>
            <a:off x="7848600" y="1944487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Miscellaneous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3810000" y="1713655"/>
            <a:ext cx="481206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An anonymous donor gave $100,000.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95074" y="3539436"/>
            <a:ext cx="78486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John Barrett, PhD, received his degree from Oxford University.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795074" y="4448141"/>
            <a:ext cx="5246334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Seattle, Washington, was rebuilt in 1899.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077925" y="1713656"/>
            <a:ext cx="14360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Numbers:</a:t>
            </a:r>
            <a:endParaRPr lang="en-US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518430" y="2626546"/>
            <a:ext cx="9955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Dates: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317525" y="3539436"/>
            <a:ext cx="246253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Names and Titles: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81001" y="4455001"/>
            <a:ext cx="3428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Locations and Addresses: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10000" y="2629221"/>
            <a:ext cx="7330126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On Saturday, October 15, Travis and Eliza will get married.</a:t>
            </a:r>
          </a:p>
        </p:txBody>
      </p:sp>
    </p:spTree>
    <p:extLst>
      <p:ext uri="{BB962C8B-B14F-4D97-AF65-F5344CB8AC3E}">
        <p14:creationId xmlns:p14="http://schemas.microsoft.com/office/powerpoint/2010/main" val="383117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Avoiding Unnecessary Commas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3390859" y="1618476"/>
            <a:ext cx="5443662" cy="693935"/>
            <a:chOff x="1906953" y="1849761"/>
            <a:chExt cx="5443662" cy="693935"/>
          </a:xfrm>
          <a:solidFill>
            <a:srgbClr val="314C57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1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67834" y="1965895"/>
              <a:ext cx="5274381" cy="51077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Lists with two items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390859" y="2669032"/>
            <a:ext cx="5443662" cy="693935"/>
            <a:chOff x="1906953" y="2649539"/>
            <a:chExt cx="5443662" cy="693935"/>
          </a:xfrm>
          <a:solidFill>
            <a:srgbClr val="627981"/>
          </a:solidFill>
        </p:grpSpPr>
        <p:sp>
          <p:nvSpPr>
            <p:cNvPr id="13" name="Rectangle 12"/>
            <p:cNvSpPr/>
            <p:nvPr/>
          </p:nvSpPr>
          <p:spPr>
            <a:xfrm>
              <a:off x="1906953" y="2649539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1967834" y="2765673"/>
              <a:ext cx="5274381" cy="51077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Clauses with relative pronouns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390859" y="3719588"/>
            <a:ext cx="5443662" cy="693935"/>
            <a:chOff x="1906953" y="3449317"/>
            <a:chExt cx="5443662" cy="693935"/>
          </a:xfrm>
          <a:solidFill>
            <a:srgbClr val="8EB2C0"/>
          </a:solidFill>
        </p:grpSpPr>
        <p:sp>
          <p:nvSpPr>
            <p:cNvPr id="16" name="Rectangle 15"/>
            <p:cNvSpPr/>
            <p:nvPr/>
          </p:nvSpPr>
          <p:spPr>
            <a:xfrm>
              <a:off x="1906953" y="3449317"/>
              <a:ext cx="5443662" cy="693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1967834" y="3560570"/>
              <a:ext cx="5274381" cy="510778"/>
            </a:xfrm>
            <a:prstGeom prst="round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chemeClr val="bg1"/>
                  </a:solidFill>
                </a:rPr>
                <a:t>Concluding dependent clauses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03621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 with Two Items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/>
          <p:cNvSpPr/>
          <p:nvPr/>
        </p:nvSpPr>
        <p:spPr>
          <a:xfrm>
            <a:off x="9296400" y="2358505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81400" y="2058787"/>
            <a:ext cx="79248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My niece’s favorite colors are blue, and purple.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81787" y="2058787"/>
            <a:ext cx="1825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Incorrect: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361927" y="3632855"/>
            <a:ext cx="1545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Correct: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81400" y="3632856"/>
            <a:ext cx="7848600" cy="58477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My niece’s favorite colors are blue and purple.</a:t>
            </a:r>
          </a:p>
        </p:txBody>
      </p:sp>
    </p:spTree>
    <p:extLst>
      <p:ext uri="{BB962C8B-B14F-4D97-AF65-F5344CB8AC3E}">
        <p14:creationId xmlns:p14="http://schemas.microsoft.com/office/powerpoint/2010/main" val="12322355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Clauses with Relative Pronouns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/>
          <p:cNvSpPr/>
          <p:nvPr/>
        </p:nvSpPr>
        <p:spPr>
          <a:xfrm>
            <a:off x="7581900" y="2216221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81400" y="1934196"/>
            <a:ext cx="83058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Sarah refurbishes tables, that she finds at garage sales.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81787" y="2058787"/>
            <a:ext cx="1825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Incorrect: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361927" y="4053923"/>
            <a:ext cx="1545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Correct: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81400" y="3807701"/>
            <a:ext cx="83058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Sarah refurbishes tables that she finds at garage sales.</a:t>
            </a:r>
          </a:p>
        </p:txBody>
      </p:sp>
      <p:cxnSp>
        <p:nvCxnSpPr>
          <p:cNvPr id="15" name="Connector: Curved 14"/>
          <p:cNvCxnSpPr>
            <a:cxnSpLocks/>
          </p:cNvCxnSpPr>
          <p:nvPr/>
        </p:nvCxnSpPr>
        <p:spPr>
          <a:xfrm rot="5400000" flipH="1" flipV="1">
            <a:off x="7895310" y="2447651"/>
            <a:ext cx="401881" cy="342900"/>
          </a:xfrm>
          <a:prstGeom prst="curvedConnector3">
            <a:avLst>
              <a:gd name="adj1" fmla="val 50000"/>
            </a:avLst>
          </a:prstGeom>
          <a:ln w="38100">
            <a:solidFill>
              <a:srgbClr val="C7D4CB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470510" y="2867556"/>
            <a:ext cx="2908579" cy="510778"/>
          </a:xfrm>
          <a:prstGeom prst="roundRect">
            <a:avLst/>
          </a:prstGeom>
          <a:noFill/>
          <a:ln w="38100">
            <a:solidFill>
              <a:srgbClr val="C7D4CB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dirty="0"/>
              <a:t>essential information</a:t>
            </a:r>
          </a:p>
        </p:txBody>
      </p:sp>
    </p:spTree>
    <p:extLst>
      <p:ext uri="{BB962C8B-B14F-4D97-AF65-F5344CB8AC3E}">
        <p14:creationId xmlns:p14="http://schemas.microsoft.com/office/powerpoint/2010/main" val="29147242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Concluding Dependent Clauses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: Rounded Corners 9"/>
          <p:cNvSpPr/>
          <p:nvPr/>
        </p:nvSpPr>
        <p:spPr>
          <a:xfrm>
            <a:off x="7239000" y="2147970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3581400" y="1812566"/>
            <a:ext cx="79248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turtle swam away, because it saw a boat approaching.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81787" y="2058787"/>
            <a:ext cx="182594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Incorrect:</a:t>
            </a:r>
            <a:endParaRPr lang="en-US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361927" y="3632855"/>
            <a:ext cx="154580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/>
              <a:t>Correct: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81400" y="3386633"/>
            <a:ext cx="7848600" cy="1077218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spcAft>
                <a:spcPts val="1800"/>
              </a:spcAft>
            </a:pPr>
            <a:r>
              <a:rPr lang="en-US" sz="3200" dirty="0">
                <a:solidFill>
                  <a:srgbClr val="323542"/>
                </a:solidFill>
              </a:rPr>
              <a:t>The turtle swam away because it saw a boat approaching.</a:t>
            </a:r>
          </a:p>
        </p:txBody>
      </p:sp>
    </p:spTree>
    <p:extLst>
      <p:ext uri="{BB962C8B-B14F-4D97-AF65-F5344CB8AC3E}">
        <p14:creationId xmlns:p14="http://schemas.microsoft.com/office/powerpoint/2010/main" val="270953453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prstClr val="white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prstClr val="white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686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Commas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2874866" y="1643097"/>
            <a:ext cx="6442268" cy="1188720"/>
          </a:xfrm>
          <a:prstGeom prst="roundRect">
            <a:avLst/>
          </a:prstGeom>
          <a:solidFill>
            <a:srgbClr val="62798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Purposes and Functions of Commas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2874866" y="3337005"/>
            <a:ext cx="6446520" cy="1188720"/>
          </a:xfrm>
          <a:prstGeom prst="roundRect">
            <a:avLst/>
          </a:prstGeom>
          <a:solidFill>
            <a:srgbClr val="627981"/>
          </a:solidFill>
        </p:spPr>
        <p:txBody>
          <a:bodyPr wrap="square" rtlCol="0" anchor="ctr" anchorCtr="0">
            <a:noAutofit/>
          </a:bodyPr>
          <a:lstStyle/>
          <a:p>
            <a:pPr algn="ctr"/>
            <a:r>
              <a:rPr lang="en-US" sz="3200" dirty="0">
                <a:solidFill>
                  <a:schemeClr val="bg1"/>
                </a:solidFill>
              </a:rPr>
              <a:t>Avoiding Unnecessary Commas</a:t>
            </a:r>
          </a:p>
        </p:txBody>
      </p:sp>
    </p:spTree>
    <p:extLst>
      <p:ext uri="{BB962C8B-B14F-4D97-AF65-F5344CB8AC3E}">
        <p14:creationId xmlns:p14="http://schemas.microsoft.com/office/powerpoint/2010/main" val="9729477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Using Commas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962400" y="4760125"/>
            <a:ext cx="4041648" cy="608874"/>
            <a:chOff x="1906953" y="1849761"/>
            <a:chExt cx="5443662" cy="693935"/>
          </a:xfrm>
          <a:solidFill>
            <a:srgbClr val="8EB2C0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Lists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101078" y="2348569"/>
            <a:ext cx="4038600" cy="608874"/>
            <a:chOff x="1906953" y="1849761"/>
            <a:chExt cx="5443662" cy="693935"/>
          </a:xfrm>
          <a:solidFill>
            <a:srgbClr val="8EB2C0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Compound Sentences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6306454" y="2347007"/>
            <a:ext cx="4041648" cy="608874"/>
            <a:chOff x="1906953" y="1849761"/>
            <a:chExt cx="5443662" cy="693935"/>
          </a:xfrm>
          <a:solidFill>
            <a:srgbClr val="8EB2C0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Introductory Elements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2101078" y="3141715"/>
            <a:ext cx="4041648" cy="608874"/>
            <a:chOff x="1906953" y="1849761"/>
            <a:chExt cx="5443662" cy="693935"/>
          </a:xfrm>
          <a:solidFill>
            <a:srgbClr val="8EB2C0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Interrupting or Extra Elements</a:t>
              </a:r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6306454" y="3923461"/>
            <a:ext cx="4041648" cy="608874"/>
            <a:chOff x="1906953" y="1849761"/>
            <a:chExt cx="5443662" cy="693935"/>
          </a:xfrm>
          <a:solidFill>
            <a:srgbClr val="8EB2C0"/>
          </a:solidFill>
        </p:grpSpPr>
        <p:sp>
          <p:nvSpPr>
            <p:cNvPr id="64" name="Rectangle 63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Coordinate Adjectives</a:t>
              </a: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6306454" y="3134732"/>
            <a:ext cx="4041648" cy="608874"/>
            <a:chOff x="1906953" y="1849761"/>
            <a:chExt cx="5443662" cy="693935"/>
          </a:xfrm>
          <a:solidFill>
            <a:srgbClr val="8EB2C0"/>
          </a:solidFill>
        </p:grpSpPr>
        <p:sp>
          <p:nvSpPr>
            <p:cNvPr id="28" name="Rectangle 2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Quotations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2113106" y="3938812"/>
            <a:ext cx="4041648" cy="608874"/>
            <a:chOff x="1906953" y="1849761"/>
            <a:chExt cx="5443662" cy="693935"/>
          </a:xfrm>
          <a:solidFill>
            <a:srgbClr val="8EB2C0"/>
          </a:solidFill>
        </p:grpSpPr>
        <p:sp>
          <p:nvSpPr>
            <p:cNvPr id="31" name="Rectangle 3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Salutations and Closings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852717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8524C241-9FF1-4476-ADEC-5B2DD0A325CC}"/>
              </a:ext>
            </a:extLst>
          </p:cNvPr>
          <p:cNvSpPr/>
          <p:nvPr/>
        </p:nvSpPr>
        <p:spPr>
          <a:xfrm>
            <a:off x="2229653" y="2209800"/>
            <a:ext cx="7732694" cy="1066786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: Rounded Corners 17"/>
          <p:cNvSpPr/>
          <p:nvPr/>
        </p:nvSpPr>
        <p:spPr>
          <a:xfrm>
            <a:off x="7696200" y="2738089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: Rounded Corners 4"/>
          <p:cNvSpPr/>
          <p:nvPr/>
        </p:nvSpPr>
        <p:spPr>
          <a:xfrm>
            <a:off x="6629400" y="2743199"/>
            <a:ext cx="152400" cy="228601"/>
          </a:xfrm>
          <a:prstGeom prst="roundRect">
            <a:avLst/>
          </a:prstGeom>
          <a:solidFill>
            <a:srgbClr val="C7D4CB"/>
          </a:solidFill>
          <a:ln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229653" y="2445702"/>
            <a:ext cx="77326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</a:rPr>
              <a:t>We went out for breakfast, lunch, and dinner.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7F41DD-4DAE-45DD-8967-BD5732D757E0}"/>
              </a:ext>
            </a:extLst>
          </p:cNvPr>
          <p:cNvSpPr txBox="1"/>
          <p:nvPr/>
        </p:nvSpPr>
        <p:spPr>
          <a:xfrm>
            <a:off x="2438400" y="3733800"/>
            <a:ext cx="7315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/>
              <a:t>A series of three or more items in a sentence </a:t>
            </a:r>
          </a:p>
        </p:txBody>
      </p:sp>
    </p:spTree>
    <p:extLst>
      <p:ext uri="{BB962C8B-B14F-4D97-AF65-F5344CB8AC3E}">
        <p14:creationId xmlns:p14="http://schemas.microsoft.com/office/powerpoint/2010/main" val="16162410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D5B30B5D-84CA-4FB3-9973-6001E73FA566}"/>
              </a:ext>
            </a:extLst>
          </p:cNvPr>
          <p:cNvSpPr/>
          <p:nvPr/>
        </p:nvSpPr>
        <p:spPr>
          <a:xfrm>
            <a:off x="2057400" y="1295400"/>
            <a:ext cx="8001000" cy="2514600"/>
          </a:xfrm>
          <a:prstGeom prst="roundRect">
            <a:avLst/>
          </a:prstGeom>
          <a:solidFill>
            <a:srgbClr val="314C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Lists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9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2229653" y="2669473"/>
            <a:ext cx="7732694" cy="2417903"/>
            <a:chOff x="2229653" y="1351158"/>
            <a:chExt cx="7732694" cy="2417903"/>
          </a:xfrm>
        </p:grpSpPr>
        <p:sp>
          <p:nvSpPr>
            <p:cNvPr id="18" name="Rectangle: Rounded Corners 17"/>
            <p:cNvSpPr/>
            <p:nvPr/>
          </p:nvSpPr>
          <p:spPr>
            <a:xfrm>
              <a:off x="7696200" y="1643545"/>
              <a:ext cx="152400" cy="228601"/>
            </a:xfrm>
            <a:prstGeom prst="roundRect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229653" y="1351158"/>
              <a:ext cx="7732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We went out for breakfast, lunch, and dinner.</a:t>
              </a:r>
            </a:p>
          </p:txBody>
        </p:sp>
        <p:cxnSp>
          <p:nvCxnSpPr>
            <p:cNvPr id="11" name="Connector: Curved 10"/>
            <p:cNvCxnSpPr>
              <a:cxnSpLocks/>
            </p:cNvCxnSpPr>
            <p:nvPr/>
          </p:nvCxnSpPr>
          <p:spPr>
            <a:xfrm rot="5400000" flipH="1" flipV="1">
              <a:off x="6705600" y="2029656"/>
              <a:ext cx="1066800" cy="1066800"/>
            </a:xfrm>
            <a:prstGeom prst="curvedConnector3">
              <a:avLst>
                <a:gd name="adj1" fmla="val 50000"/>
              </a:avLst>
            </a:prstGeom>
            <a:ln w="38100">
              <a:solidFill>
                <a:srgbClr val="C7D4CB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TextBox 15"/>
            <p:cNvSpPr txBox="1"/>
            <p:nvPr/>
          </p:nvSpPr>
          <p:spPr>
            <a:xfrm>
              <a:off x="5663921" y="3190179"/>
              <a:ext cx="2428268" cy="578882"/>
            </a:xfrm>
            <a:prstGeom prst="roundRect">
              <a:avLst/>
            </a:prstGeom>
            <a:noFill/>
            <a:ln w="38100">
              <a:solidFill>
                <a:srgbClr val="C7D4CB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sz="2800" dirty="0"/>
                <a:t>Oxford Comma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2229653" y="1529282"/>
            <a:ext cx="7732694" cy="584775"/>
            <a:chOff x="2362200" y="4799983"/>
            <a:chExt cx="7732694" cy="584775"/>
          </a:xfrm>
        </p:grpSpPr>
        <p:sp>
          <p:nvSpPr>
            <p:cNvPr id="25" name="Rectangle: Rounded Corners 24"/>
            <p:cNvSpPr/>
            <p:nvPr/>
          </p:nvSpPr>
          <p:spPr>
            <a:xfrm>
              <a:off x="7919087" y="4913122"/>
              <a:ext cx="747860" cy="407849"/>
            </a:xfrm>
            <a:prstGeom prst="roundRect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362200" y="4799983"/>
              <a:ext cx="773269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>
                  <a:solidFill>
                    <a:schemeClr val="bg1"/>
                  </a:solidFill>
                </a:rPr>
                <a:t>We went out for breakfast, lunch and dinner.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29734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Compound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2393865" y="4809609"/>
            <a:ext cx="215757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314C57"/>
                </a:solidFill>
              </a:rPr>
              <a:t>The dog barked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654092" y="4800416"/>
            <a:ext cx="2378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314C57"/>
                </a:solidFill>
              </a:rPr>
              <a:t>The cat ran away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3343610" y="1443126"/>
            <a:ext cx="56183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314C57"/>
                </a:solidFill>
              </a:rPr>
              <a:t>The dog barked, so the cat ran away.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3877430" y="2095182"/>
            <a:ext cx="4389120" cy="822960"/>
          </a:xfrm>
          <a:prstGeom prst="rect">
            <a:avLst/>
          </a:prstGeom>
          <a:noFill/>
          <a:ln w="28575">
            <a:solidFill>
              <a:srgbClr val="6279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>
              <a:solidFill>
                <a:srgbClr val="323542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241550" y="2213999"/>
            <a:ext cx="370889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200" dirty="0">
                <a:solidFill>
                  <a:srgbClr val="627978"/>
                </a:solidFill>
              </a:rPr>
              <a:t>Compound Sentence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7654092" y="3514773"/>
            <a:ext cx="2357612" cy="1261872"/>
            <a:chOff x="7543800" y="2670912"/>
            <a:chExt cx="2357612" cy="1261872"/>
          </a:xfrm>
        </p:grpSpPr>
        <p:sp>
          <p:nvSpPr>
            <p:cNvPr id="32" name="Rectangle 31"/>
            <p:cNvSpPr/>
            <p:nvPr/>
          </p:nvSpPr>
          <p:spPr>
            <a:xfrm>
              <a:off x="7543800" y="2670912"/>
              <a:ext cx="2357612" cy="126187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7758630" y="2898235"/>
              <a:ext cx="1927952" cy="830997"/>
            </a:xfrm>
            <a:prstGeom prst="rect">
              <a:avLst/>
            </a:prstGeom>
            <a:solidFill>
              <a:schemeClr val="bg1"/>
            </a:solidFill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Independent</a:t>
              </a:r>
            </a:p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Clause</a:t>
              </a:r>
            </a:p>
          </p:txBody>
        </p:sp>
      </p:grpSp>
      <p:sp>
        <p:nvSpPr>
          <p:cNvPr id="34" name="Up Arrow 20"/>
          <p:cNvSpPr/>
          <p:nvPr/>
        </p:nvSpPr>
        <p:spPr>
          <a:xfrm>
            <a:off x="5822271" y="2992019"/>
            <a:ext cx="661012" cy="738130"/>
          </a:xfrm>
          <a:prstGeom prst="upArrow">
            <a:avLst/>
          </a:prstGeom>
          <a:noFill/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2293850" y="3506064"/>
            <a:ext cx="2357612" cy="1261872"/>
            <a:chOff x="2566962" y="2781744"/>
            <a:chExt cx="2357612" cy="1261872"/>
          </a:xfrm>
        </p:grpSpPr>
        <p:sp>
          <p:nvSpPr>
            <p:cNvPr id="36" name="Rectangle 35"/>
            <p:cNvSpPr/>
            <p:nvPr/>
          </p:nvSpPr>
          <p:spPr>
            <a:xfrm>
              <a:off x="2566962" y="2781744"/>
              <a:ext cx="2357612" cy="1261872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314C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644995" y="3017776"/>
              <a:ext cx="2201543" cy="83099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Independent</a:t>
              </a:r>
            </a:p>
            <a:p>
              <a:pPr algn="ctr"/>
              <a:r>
                <a:rPr lang="en-US" sz="2400" dirty="0">
                  <a:solidFill>
                    <a:srgbClr val="314C57"/>
                  </a:solidFill>
                </a:rPr>
                <a:t>Clause</a:t>
              </a:r>
            </a:p>
          </p:txBody>
        </p:sp>
      </p:grpSp>
      <p:sp>
        <p:nvSpPr>
          <p:cNvPr id="38" name="Rectangle 37"/>
          <p:cNvSpPr/>
          <p:nvPr/>
        </p:nvSpPr>
        <p:spPr>
          <a:xfrm>
            <a:off x="5376565" y="3529168"/>
            <a:ext cx="1552425" cy="1256855"/>
          </a:xfrm>
          <a:prstGeom prst="rect">
            <a:avLst/>
          </a:prstGeom>
          <a:solidFill>
            <a:schemeClr val="bg1"/>
          </a:solidFill>
          <a:ln w="28575">
            <a:solidFill>
              <a:srgbClr val="314C5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rgbClr val="323542"/>
                </a:solidFill>
              </a:rPr>
              <a:t>comma</a:t>
            </a:r>
          </a:p>
          <a:p>
            <a:pPr algn="ctr"/>
            <a:r>
              <a:rPr lang="en-US" sz="2000" dirty="0">
                <a:solidFill>
                  <a:srgbClr val="323542"/>
                </a:solidFill>
              </a:rPr>
              <a:t>+</a:t>
            </a:r>
          </a:p>
          <a:p>
            <a:pPr algn="ctr"/>
            <a:r>
              <a:rPr lang="en-US" sz="2000" dirty="0">
                <a:solidFill>
                  <a:srgbClr val="323542"/>
                </a:solidFill>
              </a:rPr>
              <a:t>coordinating</a:t>
            </a:r>
          </a:p>
          <a:p>
            <a:pPr algn="ctr"/>
            <a:r>
              <a:rPr lang="en-US" sz="2000" dirty="0">
                <a:solidFill>
                  <a:srgbClr val="323542"/>
                </a:solidFill>
              </a:rPr>
              <a:t>conjunction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876657" y="4809609"/>
            <a:ext cx="6222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rgbClr val="314C57"/>
                </a:solidFill>
              </a:rPr>
              <a:t>, so</a:t>
            </a:r>
          </a:p>
        </p:txBody>
      </p:sp>
    </p:spTree>
    <p:extLst>
      <p:ext uri="{BB962C8B-B14F-4D97-AF65-F5344CB8AC3E}">
        <p14:creationId xmlns:p14="http://schemas.microsoft.com/office/powerpoint/2010/main" val="24449092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8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Introductory Elements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293148" y="1314064"/>
            <a:ext cx="2080340" cy="1280160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20721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Words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293147" y="4114858"/>
            <a:ext cx="2080340" cy="1280160"/>
            <a:chOff x="5914363" y="1747690"/>
            <a:chExt cx="2080340" cy="1617913"/>
          </a:xfrm>
          <a:solidFill>
            <a:srgbClr val="627981"/>
          </a:solidFill>
        </p:grpSpPr>
        <p:sp>
          <p:nvSpPr>
            <p:cNvPr id="12" name="Rectangle 11"/>
            <p:cNvSpPr/>
            <p:nvPr/>
          </p:nvSpPr>
          <p:spPr>
            <a:xfrm>
              <a:off x="5914363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122276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Clauses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1293147" y="2721796"/>
            <a:ext cx="2080340" cy="1280160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15" name="Rectangle 14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739740" y="2215439"/>
              <a:ext cx="1664514" cy="67185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800" dirty="0">
                  <a:solidFill>
                    <a:schemeClr val="bg1"/>
                  </a:solidFill>
                </a:rPr>
                <a:t>Phrases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3581400" y="1718051"/>
            <a:ext cx="60442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Unfortunately, the rain ruined our beach plans.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83709" y="3136471"/>
            <a:ext cx="72688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During the layover, Savanna checked her email and texts.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581400" y="4519925"/>
            <a:ext cx="76700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After the hurricane passed, we began to assess the damage.</a:t>
            </a:r>
          </a:p>
        </p:txBody>
      </p:sp>
      <p:cxnSp>
        <p:nvCxnSpPr>
          <p:cNvPr id="6" name="Straight Connector 5"/>
          <p:cNvCxnSpPr>
            <a:cxnSpLocks/>
          </p:cNvCxnSpPr>
          <p:nvPr/>
        </p:nvCxnSpPr>
        <p:spPr>
          <a:xfrm>
            <a:off x="3657600" y="2179716"/>
            <a:ext cx="1752600" cy="0"/>
          </a:xfrm>
          <a:prstGeom prst="line">
            <a:avLst/>
          </a:prstGeom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cxnSpLocks/>
          </p:cNvCxnSpPr>
          <p:nvPr/>
        </p:nvCxnSpPr>
        <p:spPr>
          <a:xfrm>
            <a:off x="3657600" y="3598136"/>
            <a:ext cx="2286000" cy="0"/>
          </a:xfrm>
          <a:prstGeom prst="line">
            <a:avLst/>
          </a:prstGeom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cxnSpLocks/>
          </p:cNvCxnSpPr>
          <p:nvPr/>
        </p:nvCxnSpPr>
        <p:spPr>
          <a:xfrm>
            <a:off x="3657600" y="4980183"/>
            <a:ext cx="3343441" cy="1407"/>
          </a:xfrm>
          <a:prstGeom prst="line">
            <a:avLst/>
          </a:prstGeom>
          <a:ln w="38100">
            <a:solidFill>
              <a:srgbClr val="62798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4031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1"/>
      <p:bldP spid="17" grpId="1"/>
      <p:bldP spid="1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Interrupting or Extra Elements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3374169" y="1573165"/>
            <a:ext cx="5443662" cy="608874"/>
            <a:chOff x="1906953" y="1849761"/>
            <a:chExt cx="5443662" cy="693935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91593" y="1933648"/>
              <a:ext cx="5274381" cy="52616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dirty="0">
                  <a:solidFill>
                    <a:srgbClr val="323542"/>
                  </a:solidFill>
                </a:rPr>
                <a:t>Not necessary for complete sentence</a:t>
              </a:r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456472" y="2617295"/>
            <a:ext cx="20863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Interrupting: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48851" y="4040925"/>
            <a:ext cx="10472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/>
              <a:t>Extra: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86200" y="2617295"/>
            <a:ext cx="706481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Jason, who recently moved, is looking for a job.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886200" y="3827428"/>
            <a:ext cx="706481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The sun is shining, drying the garments on the clothesline.</a:t>
            </a:r>
          </a:p>
        </p:txBody>
      </p:sp>
      <p:cxnSp>
        <p:nvCxnSpPr>
          <p:cNvPr id="14" name="Straight Connector 13"/>
          <p:cNvCxnSpPr>
            <a:cxnSpLocks/>
          </p:cNvCxnSpPr>
          <p:nvPr/>
        </p:nvCxnSpPr>
        <p:spPr>
          <a:xfrm>
            <a:off x="4953000" y="3140515"/>
            <a:ext cx="2926080" cy="0"/>
          </a:xfrm>
          <a:prstGeom prst="line">
            <a:avLst/>
          </a:prstGeom>
          <a:ln w="3810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cxnSpLocks/>
          </p:cNvCxnSpPr>
          <p:nvPr/>
        </p:nvCxnSpPr>
        <p:spPr>
          <a:xfrm>
            <a:off x="6705600" y="4343400"/>
            <a:ext cx="3931920" cy="0"/>
          </a:xfrm>
          <a:prstGeom prst="line">
            <a:avLst/>
          </a:prstGeom>
          <a:ln w="3810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/>
        </p:nvCxnSpPr>
        <p:spPr>
          <a:xfrm>
            <a:off x="3962400" y="4760161"/>
            <a:ext cx="1614516" cy="0"/>
          </a:xfrm>
          <a:prstGeom prst="line">
            <a:avLst/>
          </a:prstGeom>
          <a:ln w="38100">
            <a:solidFill>
              <a:srgbClr val="C7D4C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93149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Quotations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Group 16"/>
          <p:cNvGrpSpPr/>
          <p:nvPr/>
        </p:nvGrpSpPr>
        <p:grpSpPr>
          <a:xfrm>
            <a:off x="1600922" y="2086536"/>
            <a:ext cx="8990156" cy="2651760"/>
            <a:chOff x="-402315" y="1821206"/>
            <a:chExt cx="9976275" cy="2689771"/>
          </a:xfrm>
          <a:solidFill>
            <a:srgbClr val="314C57"/>
          </a:solidFill>
        </p:grpSpPr>
        <p:grpSp>
          <p:nvGrpSpPr>
            <p:cNvPr id="18" name="Group 17"/>
            <p:cNvGrpSpPr/>
            <p:nvPr/>
          </p:nvGrpSpPr>
          <p:grpSpPr>
            <a:xfrm>
              <a:off x="-402315" y="1821206"/>
              <a:ext cx="9976275" cy="2689771"/>
              <a:chOff x="-402315" y="1821206"/>
              <a:chExt cx="9976275" cy="2689771"/>
            </a:xfrm>
            <a:grpFill/>
          </p:grpSpPr>
          <p:sp>
            <p:nvSpPr>
              <p:cNvPr id="21" name="Rectangle 20"/>
              <p:cNvSpPr/>
              <p:nvPr/>
            </p:nvSpPr>
            <p:spPr>
              <a:xfrm>
                <a:off x="-402315" y="1821206"/>
                <a:ext cx="4943187" cy="268977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Rectangle 21"/>
              <p:cNvSpPr/>
              <p:nvPr/>
            </p:nvSpPr>
            <p:spPr>
              <a:xfrm>
                <a:off x="4632374" y="1821206"/>
                <a:ext cx="4941586" cy="268977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Oval 22"/>
              <p:cNvSpPr/>
              <p:nvPr/>
            </p:nvSpPr>
            <p:spPr>
              <a:xfrm>
                <a:off x="4215337" y="2795984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b" anchorCtr="1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,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84839" y="2523367"/>
              <a:ext cx="3968876" cy="121753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Signal phrase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5440390" y="2578470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Quote</a:t>
              </a: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4377651" y="1300202"/>
            <a:ext cx="3352800" cy="830997"/>
          </a:xfrm>
          <a:prstGeom prst="rect">
            <a:avLst/>
          </a:prstGeom>
          <a:solidFill>
            <a:srgbClr val="314C57"/>
          </a:solidFill>
          <a:ln w="762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Beginning, end, or middle</a:t>
            </a:r>
          </a:p>
        </p:txBody>
      </p:sp>
    </p:spTree>
    <p:extLst>
      <p:ext uri="{BB962C8B-B14F-4D97-AF65-F5344CB8AC3E}">
        <p14:creationId xmlns:p14="http://schemas.microsoft.com/office/powerpoint/2010/main" val="1641365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206</TotalTime>
  <Words>479</Words>
  <Application>Microsoft Office PowerPoint</Application>
  <PresentationFormat>Widescreen</PresentationFormat>
  <Paragraphs>114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Pressimone Beckowski</dc:creator>
  <cp:lastModifiedBy>Kenneth Hanson</cp:lastModifiedBy>
  <cp:revision>29</cp:revision>
  <dcterms:created xsi:type="dcterms:W3CDTF">2015-07-10T01:38:25Z</dcterms:created>
  <dcterms:modified xsi:type="dcterms:W3CDTF">2021-11-24T23:59:54Z</dcterms:modified>
</cp:coreProperties>
</file>