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84" r:id="rId5"/>
    <p:sldId id="260" r:id="rId6"/>
    <p:sldId id="261" r:id="rId7"/>
    <p:sldId id="262" r:id="rId8"/>
    <p:sldId id="267" r:id="rId9"/>
    <p:sldId id="275" r:id="rId10"/>
    <p:sldId id="276" r:id="rId11"/>
    <p:sldId id="269" r:id="rId12"/>
    <p:sldId id="277" r:id="rId13"/>
    <p:sldId id="270" r:id="rId14"/>
    <p:sldId id="278" r:id="rId15"/>
    <p:sldId id="271" r:id="rId16"/>
    <p:sldId id="273" r:id="rId17"/>
    <p:sldId id="279" r:id="rId18"/>
    <p:sldId id="280" r:id="rId19"/>
    <p:sldId id="281" r:id="rId20"/>
    <p:sldId id="282" r:id="rId21"/>
    <p:sldId id="283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B1C9D3"/>
    <a:srgbClr val="89AEBD"/>
    <a:srgbClr val="6C9AAC"/>
    <a:srgbClr val="4A7282"/>
    <a:srgbClr val="BDD1D9"/>
    <a:srgbClr val="386546"/>
    <a:srgbClr val="CCA49C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9" autoAdjust="0"/>
    <p:restoredTop sz="93988" autoAdjust="0"/>
  </p:normalViewPr>
  <p:slideViewPr>
    <p:cSldViewPr>
      <p:cViewPr varScale="1">
        <p:scale>
          <a:sx n="96" d="100"/>
          <a:sy n="96" d="100"/>
        </p:scale>
        <p:origin x="99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0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4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434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0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865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649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780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573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59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63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290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4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9605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15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7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2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9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8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1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4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0781-90CB-4D6E-9D40-D0478671783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57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</a:t>
            </a:r>
            <a:r>
              <a:rPr lang="en-US" sz="5400" dirty="0">
                <a:solidFill>
                  <a:srgbClr val="404040"/>
                </a:solidFill>
                <a:latin typeface="Century Gothic" panose="020B0502020202020204" pitchFamily="34" charset="0"/>
              </a:rPr>
              <a:t>n</a:t>
            </a: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g Semicolons           and Colo</a:t>
            </a:r>
            <a:r>
              <a:rPr lang="en-US" sz="5400" dirty="0">
                <a:solidFill>
                  <a:srgbClr val="404040"/>
                </a:solidFill>
                <a:latin typeface="Century Gothic" panose="020B0502020202020204" pitchFamily="34" charset="0"/>
              </a:rPr>
              <a:t>n</a:t>
            </a: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52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1802650" y="1536952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43" name="Rectangle 4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Appositives/concluding explanations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802650" y="2281873"/>
            <a:ext cx="5443662" cy="608874"/>
            <a:chOff x="1906953" y="1849761"/>
            <a:chExt cx="5443662" cy="693935"/>
          </a:xfrm>
          <a:solidFill>
            <a:srgbClr val="4A7282"/>
          </a:solidFill>
        </p:grpSpPr>
        <p:sp>
          <p:nvSpPr>
            <p:cNvPr id="46" name="Rectangle 45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Lists/quotations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802650" y="3032690"/>
            <a:ext cx="5443662" cy="608874"/>
            <a:chOff x="1906953" y="1849761"/>
            <a:chExt cx="5443662" cy="693935"/>
          </a:xfrm>
          <a:solidFill>
            <a:srgbClr val="6C9AAC"/>
          </a:solidFill>
        </p:grpSpPr>
        <p:sp>
          <p:nvSpPr>
            <p:cNvPr id="49" name="Rectangle 4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Two-part titles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802650" y="3765690"/>
            <a:ext cx="5443662" cy="608874"/>
            <a:chOff x="1906953" y="1849761"/>
            <a:chExt cx="5443662" cy="693935"/>
          </a:xfrm>
          <a:solidFill>
            <a:srgbClr val="89AEBD"/>
          </a:solidFill>
        </p:grpSpPr>
        <p:sp>
          <p:nvSpPr>
            <p:cNvPr id="52" name="Rectangle 51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Business salutations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802650" y="4494297"/>
            <a:ext cx="5443662" cy="608874"/>
            <a:chOff x="1906953" y="1849761"/>
            <a:chExt cx="5443662" cy="693935"/>
          </a:xfrm>
          <a:solidFill>
            <a:srgbClr val="B1C9D3"/>
          </a:solidFill>
        </p:grpSpPr>
        <p:sp>
          <p:nvSpPr>
            <p:cNvPr id="56" name="Rectangle 55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Numbers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090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/>
          <p:cNvSpPr/>
          <p:nvPr/>
        </p:nvSpPr>
        <p:spPr>
          <a:xfrm>
            <a:off x="4800600" y="2096297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Appositives and Concluding Explanations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00099" y="1612191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Nearly all of O. Henry’s short stories utilize two devices, no matter the plot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  <a:r>
              <a:rPr lang="en-US" sz="2800" dirty="0"/>
              <a:t> irony and keen social commentary.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099" y="36576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Nearly all of O. Henry’s short stories utilize irony and keen social commentary, no matter the plot.</a:t>
            </a:r>
          </a:p>
        </p:txBody>
      </p:sp>
    </p:spTree>
    <p:extLst>
      <p:ext uri="{BB962C8B-B14F-4D97-AF65-F5344CB8AC3E}">
        <p14:creationId xmlns:p14="http://schemas.microsoft.com/office/powerpoint/2010/main" val="773001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/>
          <p:cNvSpPr/>
          <p:nvPr/>
        </p:nvSpPr>
        <p:spPr>
          <a:xfrm>
            <a:off x="1981200" y="2885623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 and 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61998" y="2325419"/>
            <a:ext cx="7620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My roommate is considering three different majors</a:t>
            </a:r>
            <a:r>
              <a:rPr lang="en-US" sz="3200" dirty="0">
                <a:solidFill>
                  <a:schemeClr val="bg1"/>
                </a:solidFill>
              </a:rPr>
              <a:t>:</a:t>
            </a:r>
            <a:r>
              <a:rPr lang="en-US" sz="3200" dirty="0"/>
              <a:t> criminal justice, psychology, and sociology.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838200" y="2819400"/>
            <a:ext cx="7239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838200" y="3325216"/>
            <a:ext cx="109728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44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/>
          <p:cNvSpPr/>
          <p:nvPr/>
        </p:nvSpPr>
        <p:spPr>
          <a:xfrm>
            <a:off x="2514600" y="3479688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/>
          <p:cNvSpPr/>
          <p:nvPr/>
        </p:nvSpPr>
        <p:spPr>
          <a:xfrm>
            <a:off x="3429000" y="1885243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Two-Part Titles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61998" y="1823634"/>
            <a:ext cx="7620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Climate Change</a:t>
            </a:r>
            <a:r>
              <a:rPr lang="en-US" sz="3200" dirty="0">
                <a:solidFill>
                  <a:schemeClr val="bg1"/>
                </a:solidFill>
              </a:rPr>
              <a:t>:</a:t>
            </a:r>
            <a:r>
              <a:rPr lang="en-US" sz="3200" dirty="0"/>
              <a:t> The Hidden Dangers of Nonnative Species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1997" y="3418079"/>
            <a:ext cx="7620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Linguistics</a:t>
            </a:r>
            <a:r>
              <a:rPr lang="en-US" sz="3200" dirty="0">
                <a:solidFill>
                  <a:schemeClr val="bg1"/>
                </a:solidFill>
              </a:rPr>
              <a:t>:</a:t>
            </a:r>
            <a:r>
              <a:rPr lang="en-US" sz="3200" dirty="0"/>
              <a:t> The Intersection of Language and Science</a:t>
            </a:r>
          </a:p>
        </p:txBody>
      </p:sp>
    </p:spTree>
    <p:extLst>
      <p:ext uri="{BB962C8B-B14F-4D97-AF65-F5344CB8AC3E}">
        <p14:creationId xmlns:p14="http://schemas.microsoft.com/office/powerpoint/2010/main" val="3556172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/>
          <p:cNvSpPr/>
          <p:nvPr/>
        </p:nvSpPr>
        <p:spPr>
          <a:xfrm>
            <a:off x="4343400" y="3551183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/>
          <p:cNvSpPr/>
          <p:nvPr/>
        </p:nvSpPr>
        <p:spPr>
          <a:xfrm>
            <a:off x="5943600" y="1936575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Business Salutations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19200" y="1828800"/>
            <a:ext cx="519918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Dear Recruiting Department</a:t>
            </a:r>
            <a:r>
              <a:rPr lang="en-US" sz="3200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3658" y="3443408"/>
            <a:ext cx="342900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Dear Ms. Peterson</a:t>
            </a:r>
            <a:r>
              <a:rPr lang="en-US" sz="3200" b="1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93884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530945" y="1426380"/>
            <a:ext cx="6082107" cy="3208195"/>
            <a:chOff x="1228413" y="1747037"/>
            <a:chExt cx="6082107" cy="3208195"/>
          </a:xfrm>
        </p:grpSpPr>
        <p:sp>
          <p:nvSpPr>
            <p:cNvPr id="12" name="TextBox 11"/>
            <p:cNvSpPr txBox="1"/>
            <p:nvPr/>
          </p:nvSpPr>
          <p:spPr>
            <a:xfrm>
              <a:off x="1754868" y="1747037"/>
              <a:ext cx="1951936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3200" b="1" dirty="0">
                  <a:solidFill>
                    <a:srgbClr val="CCA49C"/>
                  </a:solidFill>
                </a:rPr>
                <a:t>Magazine: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30864" y="1805135"/>
              <a:ext cx="307965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400" i="1" dirty="0">
                  <a:solidFill>
                    <a:srgbClr val="323542"/>
                  </a:solidFill>
                </a:rPr>
                <a:t>The New Yorker</a:t>
              </a:r>
              <a:r>
                <a:rPr lang="en-US" sz="2400" dirty="0">
                  <a:solidFill>
                    <a:srgbClr val="323542"/>
                  </a:solidFill>
                </a:rPr>
                <a:t> 27:2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30864" y="2679656"/>
              <a:ext cx="14542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 John 3:1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230864" y="3566718"/>
              <a:ext cx="7328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10:1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31546" y="4432011"/>
              <a:ext cx="1518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12:58 p.m.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28413" y="2623503"/>
              <a:ext cx="259417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CCA49C"/>
                  </a:solidFill>
                </a:rPr>
                <a:t>Religious text: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628239" y="3499969"/>
              <a:ext cx="119237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CCA49C"/>
                  </a:solidFill>
                </a:rPr>
                <a:t>Ratio: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77355" y="4370457"/>
              <a:ext cx="11432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CCA49C"/>
                  </a:solidFill>
                </a:rPr>
                <a:t>Time: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8051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 Misuses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48359" y="2211584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Semicolon</a:t>
              </a:r>
            </a:p>
            <a:p>
              <a:pPr algn="ctr"/>
              <a:r>
                <a:rPr lang="en-US" sz="10000" b="1" dirty="0">
                  <a:solidFill>
                    <a:schemeClr val="bg1"/>
                  </a:solidFill>
                </a:rPr>
                <a:t>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49554" y="2211583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Colon</a:t>
              </a:r>
            </a:p>
            <a:p>
              <a:pPr algn="ctr"/>
              <a:r>
                <a:rPr lang="en-US" sz="10000" b="1" dirty="0">
                  <a:solidFill>
                    <a:schemeClr val="bg1"/>
                  </a:solidFill>
                </a:rPr>
                <a:t>:</a:t>
              </a:r>
            </a:p>
          </p:txBody>
        </p:sp>
      </p:grpSp>
      <p:sp>
        <p:nvSpPr>
          <p:cNvPr id="22" name="Oval 21"/>
          <p:cNvSpPr/>
          <p:nvPr/>
        </p:nvSpPr>
        <p:spPr>
          <a:xfrm>
            <a:off x="4202444" y="2887731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915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Misuses of Semicolons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989416" y="2562135"/>
            <a:ext cx="7165162" cy="1912441"/>
            <a:chOff x="1828800" y="1747037"/>
            <a:chExt cx="7165162" cy="1912441"/>
          </a:xfrm>
        </p:grpSpPr>
        <p:sp>
          <p:nvSpPr>
            <p:cNvPr id="12" name="TextBox 11"/>
            <p:cNvSpPr txBox="1"/>
            <p:nvPr/>
          </p:nvSpPr>
          <p:spPr>
            <a:xfrm>
              <a:off x="1828800" y="1747037"/>
              <a:ext cx="187800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3200" b="1" dirty="0">
                  <a:solidFill>
                    <a:srgbClr val="CCA49C"/>
                  </a:solidFill>
                </a:rPr>
                <a:t>Incorrect: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30863" y="1805135"/>
              <a:ext cx="476309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café offers tea; coffee; and juice.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30863" y="3136257"/>
              <a:ext cx="47630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The café offers tea, coffee, and juice.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74809" y="3074703"/>
              <a:ext cx="15458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386546"/>
                  </a:solidFill>
                </a:rPr>
                <a:t>Correct: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850168" y="1356577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91593" y="1920340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Simple lists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6068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Misuses of Semicolons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799506" y="2534492"/>
            <a:ext cx="7544984" cy="2162119"/>
            <a:chOff x="1828800" y="1620469"/>
            <a:chExt cx="7544984" cy="2162119"/>
          </a:xfrm>
        </p:grpSpPr>
        <p:sp>
          <p:nvSpPr>
            <p:cNvPr id="12" name="TextBox 11"/>
            <p:cNvSpPr txBox="1"/>
            <p:nvPr/>
          </p:nvSpPr>
          <p:spPr>
            <a:xfrm>
              <a:off x="1828800" y="1747037"/>
              <a:ext cx="187800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3200" b="1" dirty="0">
                  <a:solidFill>
                    <a:srgbClr val="CCA49C"/>
                  </a:solidFill>
                </a:rPr>
                <a:t>Incorrect: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30863" y="1620469"/>
              <a:ext cx="5142921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Even though Jess had a headache; she worked a full day.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30863" y="2951591"/>
              <a:ext cx="51429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Even though Jess had a headache, she worked a full day.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74809" y="3074703"/>
              <a:ext cx="15458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386546"/>
                  </a:solidFill>
                </a:rPr>
                <a:t>Correct: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850168" y="1356577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91593" y="1920340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Dependent clauses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2957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Misuses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989417" y="2362200"/>
            <a:ext cx="7165161" cy="2645545"/>
            <a:chOff x="1828800" y="1439259"/>
            <a:chExt cx="7165161" cy="2645545"/>
          </a:xfrm>
        </p:grpSpPr>
        <p:sp>
          <p:nvSpPr>
            <p:cNvPr id="12" name="TextBox 11"/>
            <p:cNvSpPr txBox="1"/>
            <p:nvPr/>
          </p:nvSpPr>
          <p:spPr>
            <a:xfrm>
              <a:off x="1828800" y="1747037"/>
              <a:ext cx="187800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3200" b="1" dirty="0">
                  <a:solidFill>
                    <a:srgbClr val="CCA49C"/>
                  </a:solidFill>
                </a:rPr>
                <a:t>Incorrect: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30862" y="1439259"/>
              <a:ext cx="4763099" cy="12003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Oscar Wilde once said: “Experience is the name everyone gives to his mistakes.”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30862" y="2884475"/>
              <a:ext cx="47630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Oscar Wilde once said, “Experience is the name everyone gives to his mistakes.”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74809" y="3192253"/>
              <a:ext cx="15458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386546"/>
                  </a:solidFill>
                </a:rPr>
                <a:t>Correct: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850168" y="1356577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91593" y="1920340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Fragments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905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29486D7-CAB7-47F9-A31B-89032DE085E4}"/>
              </a:ext>
            </a:extLst>
          </p:cNvPr>
          <p:cNvSpPr/>
          <p:nvPr/>
        </p:nvSpPr>
        <p:spPr>
          <a:xfrm>
            <a:off x="1371600" y="1524000"/>
            <a:ext cx="6629400" cy="3352790"/>
          </a:xfrm>
          <a:prstGeom prst="roundRect">
            <a:avLst/>
          </a:prstGeom>
          <a:solidFill>
            <a:srgbClr val="BDD1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Overview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E70ADFC-2336-484C-8C6F-78FC5E9D972D}"/>
              </a:ext>
            </a:extLst>
          </p:cNvPr>
          <p:cNvSpPr txBox="1"/>
          <p:nvPr/>
        </p:nvSpPr>
        <p:spPr>
          <a:xfrm>
            <a:off x="2133600" y="1905000"/>
            <a:ext cx="5334000" cy="2028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200" dirty="0"/>
              <a:t>The purposes and functions of semicolons</a:t>
            </a:r>
          </a:p>
          <a:p>
            <a:pPr>
              <a:lnSpc>
                <a:spcPct val="200000"/>
              </a:lnSpc>
            </a:pPr>
            <a:r>
              <a:rPr lang="en-US" sz="2200" dirty="0"/>
              <a:t>The purposes and functions of colons</a:t>
            </a:r>
          </a:p>
          <a:p>
            <a:pPr>
              <a:lnSpc>
                <a:spcPct val="200000"/>
              </a:lnSpc>
            </a:pPr>
            <a:r>
              <a:rPr lang="en-US" sz="2200" dirty="0"/>
              <a:t>Common misuses of semicolons and colons</a:t>
            </a:r>
          </a:p>
        </p:txBody>
      </p:sp>
    </p:spTree>
    <p:extLst>
      <p:ext uri="{BB962C8B-B14F-4D97-AF65-F5344CB8AC3E}">
        <p14:creationId xmlns:p14="http://schemas.microsoft.com/office/powerpoint/2010/main" val="916951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Misuses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987559" y="2549078"/>
            <a:ext cx="7165160" cy="2276213"/>
            <a:chOff x="1828800" y="1623925"/>
            <a:chExt cx="7165160" cy="2276213"/>
          </a:xfrm>
        </p:grpSpPr>
        <p:sp>
          <p:nvSpPr>
            <p:cNvPr id="12" name="TextBox 11"/>
            <p:cNvSpPr txBox="1"/>
            <p:nvPr/>
          </p:nvSpPr>
          <p:spPr>
            <a:xfrm>
              <a:off x="1828800" y="1747037"/>
              <a:ext cx="187800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3200" b="1" dirty="0">
                  <a:solidFill>
                    <a:srgbClr val="CCA49C"/>
                  </a:solidFill>
                </a:rPr>
                <a:t>Incorrect: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30860" y="1623925"/>
              <a:ext cx="476309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Dean wanted the fence to go around: the entire house.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30861" y="3069141"/>
              <a:ext cx="47630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Dean wanted the fence to go around the entire house.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74809" y="3192253"/>
              <a:ext cx="15458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386546"/>
                  </a:solidFill>
                </a:rPr>
                <a:t>Correct: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35825" y="1365872"/>
            <a:ext cx="5700095" cy="632478"/>
            <a:chOff x="1815850" y="1849761"/>
            <a:chExt cx="5700095" cy="782796"/>
          </a:xfrm>
          <a:solidFill>
            <a:srgbClr val="314C57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849761"/>
              <a:ext cx="560527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15850" y="1916095"/>
              <a:ext cx="5700095" cy="71646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Direct objects/objects of prepositions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3366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94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Semicolons and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11584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Semicolon</a:t>
              </a:r>
            </a:p>
            <a:p>
              <a:pPr algn="ctr"/>
              <a:r>
                <a:rPr lang="en-US" sz="10000" b="1" dirty="0">
                  <a:solidFill>
                    <a:schemeClr val="bg1"/>
                  </a:solidFill>
                </a:rPr>
                <a:t>;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11583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Colon</a:t>
              </a:r>
            </a:p>
            <a:p>
              <a:pPr algn="ctr"/>
              <a:r>
                <a:rPr lang="en-US" sz="10000" b="1" dirty="0">
                  <a:solidFill>
                    <a:schemeClr val="bg1"/>
                  </a:solidFill>
                </a:rPr>
                <a:t>: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4202444" y="2887731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34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Semicolons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8" y="1981200"/>
            <a:ext cx="7608462" cy="3252041"/>
            <a:chOff x="365111" y="1821206"/>
            <a:chExt cx="8443024" cy="3298656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6"/>
              <a:chOff x="365111" y="1821206"/>
              <a:chExt cx="8443024" cy="329865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7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10652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400280" y="2922412"/>
              <a:ext cx="2101680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Related</a:t>
              </a:r>
            </a:p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sentences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62204" y="2986641"/>
              <a:ext cx="2322950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Complicated</a:t>
              </a:r>
            </a:p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list items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62234" y="1476491"/>
            <a:ext cx="1819530" cy="735747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Joining:</a:t>
            </a:r>
          </a:p>
        </p:txBody>
      </p:sp>
    </p:spTree>
    <p:extLst>
      <p:ext uri="{BB962C8B-B14F-4D97-AF65-F5344CB8AC3E}">
        <p14:creationId xmlns:p14="http://schemas.microsoft.com/office/powerpoint/2010/main" val="422440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Joining Related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121150"/>
            <a:ext cx="7807571" cy="22929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Barbeque styles vary from state to state.</a:t>
            </a:r>
          </a:p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In Texas, barbeque sauce is usually tomato-based, while in the Carolinas, it’s usually mustard or vinegar-based.</a:t>
            </a:r>
          </a:p>
        </p:txBody>
      </p:sp>
    </p:spTree>
    <p:extLst>
      <p:ext uri="{BB962C8B-B14F-4D97-AF65-F5344CB8AC3E}">
        <p14:creationId xmlns:p14="http://schemas.microsoft.com/office/powerpoint/2010/main" val="417816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/>
          <p:cNvSpPr/>
          <p:nvPr/>
        </p:nvSpPr>
        <p:spPr>
          <a:xfrm>
            <a:off x="7311905" y="2209800"/>
            <a:ext cx="155695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Joining Related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113833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Barbeque styles vary from state to state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in Texas, barbeque sauce is usually tomato-based, while in the Carolinas, it’s usually mustard or vinegar-based.</a:t>
            </a:r>
          </a:p>
        </p:txBody>
      </p:sp>
    </p:spTree>
    <p:extLst>
      <p:ext uri="{BB962C8B-B14F-4D97-AF65-F5344CB8AC3E}">
        <p14:creationId xmlns:p14="http://schemas.microsoft.com/office/powerpoint/2010/main" val="124846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/>
          <p:cNvSpPr/>
          <p:nvPr/>
        </p:nvSpPr>
        <p:spPr>
          <a:xfrm>
            <a:off x="3200400" y="3313124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/>
          <p:cNvSpPr/>
          <p:nvPr/>
        </p:nvSpPr>
        <p:spPr>
          <a:xfrm>
            <a:off x="7620000" y="2835025"/>
            <a:ext cx="155695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Separating List Items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1" y="2729009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My sister has lived in Rochester, New York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St. Louis, Missouri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and Raleigh, North Carolina.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50167" y="1366725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91593" y="1920340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Locations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664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/>
          <p:cNvSpPr/>
          <p:nvPr/>
        </p:nvSpPr>
        <p:spPr>
          <a:xfrm>
            <a:off x="7467600" y="3151851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/>
          <p:cNvSpPr/>
          <p:nvPr/>
        </p:nvSpPr>
        <p:spPr>
          <a:xfrm>
            <a:off x="4494148" y="3151851"/>
            <a:ext cx="155695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Separating List Items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1" y="2572349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overseas volunteer program has trainings on December 16, 2017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January 12, 2018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and February 18, 2018.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50167" y="1366725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91593" y="1920340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Dates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543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/>
          <p:cNvSpPr/>
          <p:nvPr/>
        </p:nvSpPr>
        <p:spPr>
          <a:xfrm>
            <a:off x="4876800" y="3628851"/>
            <a:ext cx="152400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/>
          <p:cNvSpPr/>
          <p:nvPr/>
        </p:nvSpPr>
        <p:spPr>
          <a:xfrm>
            <a:off x="7070118" y="3151851"/>
            <a:ext cx="155695" cy="4770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Separating List Items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09" y="2544640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city council called an emergency meeting that included Pamela Black, the mayor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James Richardson, the city clerk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and Christina Waters, the city inspector.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50167" y="1366725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91593" y="1920340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Nouns with adjectives/appositives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254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516</Words>
  <Application>Microsoft Office PowerPoint</Application>
  <PresentationFormat>On-screen Show (4:3)</PresentationFormat>
  <Paragraphs>109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33</cp:revision>
  <dcterms:created xsi:type="dcterms:W3CDTF">2015-07-10T16:38:23Z</dcterms:created>
  <dcterms:modified xsi:type="dcterms:W3CDTF">2021-11-24T23:59:52Z</dcterms:modified>
</cp:coreProperties>
</file>