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66" r:id="rId4"/>
    <p:sldId id="270" r:id="rId5"/>
    <p:sldId id="258" r:id="rId6"/>
    <p:sldId id="259" r:id="rId7"/>
    <p:sldId id="260" r:id="rId8"/>
    <p:sldId id="261" r:id="rId9"/>
    <p:sldId id="267" r:id="rId10"/>
    <p:sldId id="268" r:id="rId11"/>
    <p:sldId id="262" r:id="rId12"/>
    <p:sldId id="269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73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91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336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242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3122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7338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086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5071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087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5905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6991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77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8825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375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8926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386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782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770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955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554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037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764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33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B55EA-BAB6-4837-AFFA-60CB65A95E8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593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99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31381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Quotation Marks, Parentheses, and Brackets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0273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Parentheses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03786" y="1766199"/>
            <a:ext cx="7807571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Henry VIII </a:t>
            </a:r>
            <a:r>
              <a:rPr lang="en-US" sz="3200" dirty="0">
                <a:solidFill>
                  <a:srgbClr val="386546"/>
                </a:solidFill>
              </a:rPr>
              <a:t>(1491-1547) </a:t>
            </a:r>
            <a:r>
              <a:rPr lang="en-US" sz="3200" dirty="0"/>
              <a:t>ruled England for almost 40 years.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03786" y="3471707"/>
            <a:ext cx="71364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This drug has </a:t>
            </a:r>
            <a:r>
              <a:rPr lang="en-US" sz="3200"/>
              <a:t>not yet been </a:t>
            </a:r>
            <a:r>
              <a:rPr lang="en-US" sz="3200" dirty="0"/>
              <a:t>approved by the Food and Drug Administration </a:t>
            </a:r>
            <a:r>
              <a:rPr lang="en-US" sz="3200" dirty="0">
                <a:solidFill>
                  <a:srgbClr val="386546"/>
                </a:solidFill>
              </a:rPr>
              <a:t>(FDA)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7196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0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Brackets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572779" y="1860287"/>
            <a:ext cx="5998432" cy="693935"/>
            <a:chOff x="1906953" y="1849761"/>
            <a:chExt cx="5998432" cy="693935"/>
          </a:xfrm>
          <a:solidFill>
            <a:srgbClr val="386546"/>
          </a:solidFill>
        </p:grpSpPr>
        <p:sp>
          <p:nvSpPr>
            <p:cNvPr id="10" name="Rectangle 9"/>
            <p:cNvSpPr/>
            <p:nvPr/>
          </p:nvSpPr>
          <p:spPr>
            <a:xfrm>
              <a:off x="1906953" y="1849761"/>
              <a:ext cx="599843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991593" y="1935118"/>
              <a:ext cx="5761392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Inside parentheses or quotation marks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572780" y="3048000"/>
            <a:ext cx="5998431" cy="693935"/>
            <a:chOff x="1906953" y="2649539"/>
            <a:chExt cx="5443662" cy="693935"/>
          </a:xfrm>
          <a:solidFill>
            <a:srgbClr val="386546"/>
          </a:solidFill>
        </p:grpSpPr>
        <p:sp>
          <p:nvSpPr>
            <p:cNvPr id="13" name="Rectangle 12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313498" y="2738409"/>
              <a:ext cx="4562807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Minor details, explanations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82408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Brackets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242716"/>
            <a:ext cx="780757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My boyfriend is obsessed with 60s and 70s rock bands (like </a:t>
            </a:r>
            <a:r>
              <a:rPr lang="en-US" sz="3200" dirty="0" err="1"/>
              <a:t>Creedence</a:t>
            </a:r>
            <a:r>
              <a:rPr lang="en-US" sz="3200" dirty="0"/>
              <a:t> Clearwater Revival </a:t>
            </a:r>
            <a:r>
              <a:rPr lang="en-US" sz="3200" dirty="0">
                <a:solidFill>
                  <a:srgbClr val="386546"/>
                </a:solidFill>
              </a:rPr>
              <a:t>[CCR] </a:t>
            </a:r>
            <a:r>
              <a:rPr lang="en-US" sz="3200" dirty="0"/>
              <a:t>and The Rolling Stones).</a:t>
            </a:r>
          </a:p>
        </p:txBody>
      </p:sp>
    </p:spTree>
    <p:extLst>
      <p:ext uri="{BB962C8B-B14F-4D97-AF65-F5344CB8AC3E}">
        <p14:creationId xmlns:p14="http://schemas.microsoft.com/office/powerpoint/2010/main" val="76166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Brackets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90799" y="1963383"/>
            <a:ext cx="3962399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 err="1"/>
              <a:t>Colbie</a:t>
            </a:r>
            <a:r>
              <a:rPr lang="en-US" sz="3200" dirty="0"/>
              <a:t> said, “I love it.”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47575" y="3212371"/>
            <a:ext cx="58488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 err="1"/>
              <a:t>Colbie</a:t>
            </a:r>
            <a:r>
              <a:rPr lang="en-US" sz="3200" dirty="0"/>
              <a:t> said, “I love </a:t>
            </a:r>
            <a:r>
              <a:rPr lang="en-US" sz="3200" dirty="0">
                <a:solidFill>
                  <a:srgbClr val="386546"/>
                </a:solidFill>
              </a:rPr>
              <a:t>[my new car]</a:t>
            </a:r>
            <a:r>
              <a:rPr lang="en-US" sz="3200" dirty="0"/>
              <a:t>.”</a:t>
            </a:r>
            <a:r>
              <a:rPr lang="en-US" sz="3200" dirty="0">
                <a:solidFill>
                  <a:srgbClr val="386546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210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931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Lesson Overview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981200" y="1694600"/>
            <a:ext cx="5443662" cy="693935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10" name="Rectangle 9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991593" y="1935118"/>
              <a:ext cx="5274381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err="1">
                  <a:solidFill>
                    <a:schemeClr val="bg1"/>
                  </a:solidFill>
                </a:rPr>
                <a:t>Qotations</a:t>
              </a:r>
              <a:r>
                <a:rPr lang="en-US" sz="2800" dirty="0">
                  <a:solidFill>
                    <a:schemeClr val="bg1"/>
                  </a:solidFill>
                </a:rPr>
                <a:t> Marks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981200" y="2986807"/>
            <a:ext cx="5443662" cy="693935"/>
            <a:chOff x="1906953" y="2649539"/>
            <a:chExt cx="5443662" cy="693935"/>
          </a:xfrm>
          <a:solidFill>
            <a:srgbClr val="386546"/>
          </a:solidFill>
        </p:grpSpPr>
        <p:sp>
          <p:nvSpPr>
            <p:cNvPr id="13" name="Rectangle 12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304479" y="2729898"/>
              <a:ext cx="2648607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Parenthesis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603D2B1-1FD1-45BD-919F-24F415014102}"/>
              </a:ext>
            </a:extLst>
          </p:cNvPr>
          <p:cNvGrpSpPr/>
          <p:nvPr/>
        </p:nvGrpSpPr>
        <p:grpSpPr>
          <a:xfrm>
            <a:off x="1982492" y="4172514"/>
            <a:ext cx="5443662" cy="693935"/>
            <a:chOff x="1906953" y="2649539"/>
            <a:chExt cx="5443662" cy="693935"/>
          </a:xfrm>
          <a:solidFill>
            <a:srgbClr val="386546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C73DAB9-3E25-4F45-A6E2-A28414E83DA5}"/>
                </a:ext>
              </a:extLst>
            </p:cNvPr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CEF37FA1-3268-4841-8723-9DCBF1852ABC}"/>
                </a:ext>
              </a:extLst>
            </p:cNvPr>
            <p:cNvSpPr txBox="1"/>
            <p:nvPr/>
          </p:nvSpPr>
          <p:spPr>
            <a:xfrm>
              <a:off x="3304479" y="2729898"/>
              <a:ext cx="2648607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Brackets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6142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Quotation Marks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981200" y="1694600"/>
            <a:ext cx="5443662" cy="693935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10" name="Rectangle 9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991593" y="1935118"/>
              <a:ext cx="5274381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Repeat someone else’s words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981200" y="2986807"/>
            <a:ext cx="5443662" cy="693935"/>
            <a:chOff x="1906953" y="2649539"/>
            <a:chExt cx="5443662" cy="693935"/>
          </a:xfrm>
          <a:solidFill>
            <a:srgbClr val="386546"/>
          </a:solidFill>
        </p:grpSpPr>
        <p:sp>
          <p:nvSpPr>
            <p:cNvPr id="13" name="Rectangle 12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830346" y="2722033"/>
              <a:ext cx="1570392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Titles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25480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Quotation Marks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44858" y="2350974"/>
            <a:ext cx="7854281" cy="206210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According to the U.S. Department of Education website, </a:t>
            </a:r>
            <a:r>
              <a:rPr lang="en-US" sz="3200" dirty="0">
                <a:solidFill>
                  <a:srgbClr val="386546"/>
                </a:solidFill>
                <a:highlight>
                  <a:srgbClr val="C0C0C0"/>
                </a:highlight>
                <a:uFill>
                  <a:solidFill>
                    <a:srgbClr val="386546"/>
                  </a:solidFill>
                </a:uFill>
              </a:rPr>
              <a:t>“</a:t>
            </a:r>
            <a:r>
              <a:rPr lang="en-US" sz="3200" dirty="0">
                <a:solidFill>
                  <a:srgbClr val="386546"/>
                </a:solidFill>
                <a:uFill>
                  <a:solidFill>
                    <a:srgbClr val="386546"/>
                  </a:solidFill>
                </a:uFill>
              </a:rPr>
              <a:t>Eighteen percent of all 9</a:t>
            </a:r>
            <a:r>
              <a:rPr lang="en-US" sz="3200" baseline="30000" dirty="0">
                <a:solidFill>
                  <a:srgbClr val="386546"/>
                </a:solidFill>
                <a:uFill>
                  <a:solidFill>
                    <a:srgbClr val="386546"/>
                  </a:solidFill>
                </a:uFill>
              </a:rPr>
              <a:t>th</a:t>
            </a:r>
            <a:r>
              <a:rPr lang="en-US" sz="3200" dirty="0">
                <a:solidFill>
                  <a:srgbClr val="386546"/>
                </a:solidFill>
                <a:uFill>
                  <a:solidFill>
                    <a:srgbClr val="386546"/>
                  </a:solidFill>
                </a:uFill>
              </a:rPr>
              <a:t> graders complete four-year degrees within ten years.</a:t>
            </a:r>
            <a:r>
              <a:rPr lang="en-US" sz="3200" dirty="0">
                <a:solidFill>
                  <a:srgbClr val="386546"/>
                </a:solidFill>
                <a:highlight>
                  <a:srgbClr val="C0C0C0"/>
                </a:highlight>
                <a:uFill>
                  <a:solidFill>
                    <a:srgbClr val="386546"/>
                  </a:solidFill>
                </a:uFill>
              </a:rPr>
              <a:t>”</a:t>
            </a:r>
            <a:r>
              <a:rPr lang="en-US" sz="3200" dirty="0">
                <a:solidFill>
                  <a:srgbClr val="386546"/>
                </a:solidFill>
                <a:uFill>
                  <a:solidFill>
                    <a:srgbClr val="386546"/>
                  </a:solidFill>
                </a:u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11672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Quotation Marks 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1802650" y="1564551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Titles of articles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802650" y="2297710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Titles of short stories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1802650" y="3032690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Titles of book chapters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1802650" y="3765690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Titles of songs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1802650" y="4500670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64" name="Rectangle 63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Titles of television episodes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31567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Quotation Marks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95299" y="2438400"/>
            <a:ext cx="8153400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In chapter 2, </a:t>
            </a:r>
            <a:r>
              <a:rPr lang="en-US" sz="3200" dirty="0">
                <a:solidFill>
                  <a:srgbClr val="386546"/>
                </a:solidFill>
                <a:highlight>
                  <a:srgbClr val="C0C0C0"/>
                </a:highlight>
              </a:rPr>
              <a:t>“</a:t>
            </a:r>
            <a:r>
              <a:rPr lang="en-US" sz="3200" dirty="0">
                <a:solidFill>
                  <a:srgbClr val="386546"/>
                </a:solidFill>
              </a:rPr>
              <a:t>Climate Change and Controversy,</a:t>
            </a:r>
            <a:r>
              <a:rPr lang="en-US" sz="3200" dirty="0">
                <a:solidFill>
                  <a:srgbClr val="386546"/>
                </a:solidFill>
                <a:highlight>
                  <a:srgbClr val="C0C0C0"/>
                </a:highlight>
              </a:rPr>
              <a:t>”</a:t>
            </a:r>
            <a:r>
              <a:rPr lang="en-US" sz="3200" dirty="0">
                <a:solidFill>
                  <a:srgbClr val="386546"/>
                </a:solidFill>
              </a:rPr>
              <a:t> </a:t>
            </a:r>
            <a:r>
              <a:rPr lang="en-US" sz="3200" dirty="0"/>
              <a:t>the author explores arguments from different points of view. </a:t>
            </a:r>
          </a:p>
        </p:txBody>
      </p:sp>
    </p:spTree>
    <p:extLst>
      <p:ext uri="{BB962C8B-B14F-4D97-AF65-F5344CB8AC3E}">
        <p14:creationId xmlns:p14="http://schemas.microsoft.com/office/powerpoint/2010/main" val="2831043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Quotation Marks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1670056"/>
            <a:ext cx="8058154" cy="1115568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33394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Quotation marks always come in pairs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42922" y="3275274"/>
            <a:ext cx="8058154" cy="1117582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835151"/>
              <a:ext cx="7807571" cy="6000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Punctuation that appears at the end of a quote should be inside the closing quotation mark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89799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Quotation Marks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494182" y="1826803"/>
            <a:ext cx="6155634" cy="640080"/>
          </a:xfrm>
          <a:prstGeom prst="rect">
            <a:avLst/>
          </a:prstGeom>
          <a:solidFill>
            <a:srgbClr val="386546"/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Single Quotation Marks: </a:t>
            </a:r>
            <a:r>
              <a:rPr lang="en-US" sz="2400" dirty="0">
                <a:solidFill>
                  <a:schemeClr val="bg1"/>
                </a:solidFill>
              </a:rPr>
              <a:t>quotes within quotes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5305" y="3200400"/>
            <a:ext cx="8053388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Anna said, </a:t>
            </a:r>
            <a:r>
              <a:rPr lang="en-US" sz="3200" dirty="0">
                <a:solidFill>
                  <a:srgbClr val="386546"/>
                </a:solidFill>
                <a:highlight>
                  <a:srgbClr val="C0C0C0"/>
                </a:highlight>
              </a:rPr>
              <a:t>“</a:t>
            </a:r>
            <a:r>
              <a:rPr lang="en-US" sz="3200" dirty="0">
                <a:solidFill>
                  <a:srgbClr val="386546"/>
                </a:solidFill>
              </a:rPr>
              <a:t>I heard someone say, </a:t>
            </a:r>
            <a:r>
              <a:rPr lang="en-US" sz="3200" dirty="0">
                <a:solidFill>
                  <a:srgbClr val="386546"/>
                </a:solidFill>
                <a:highlight>
                  <a:srgbClr val="C0C0C0"/>
                </a:highlight>
              </a:rPr>
              <a:t>‘</a:t>
            </a:r>
            <a:r>
              <a:rPr lang="en-US" sz="3200" dirty="0">
                <a:solidFill>
                  <a:srgbClr val="386546"/>
                </a:solidFill>
              </a:rPr>
              <a:t>Hello, it’s me,</a:t>
            </a:r>
            <a:r>
              <a:rPr lang="en-US" sz="3200" dirty="0">
                <a:solidFill>
                  <a:srgbClr val="386546"/>
                </a:solidFill>
                <a:highlight>
                  <a:srgbClr val="C0C0C0"/>
                </a:highlight>
              </a:rPr>
              <a:t>’</a:t>
            </a:r>
            <a:r>
              <a:rPr lang="en-US" sz="3200" dirty="0">
                <a:solidFill>
                  <a:srgbClr val="386546"/>
                </a:solidFill>
              </a:rPr>
              <a:t> but I didn’t see anyone there.</a:t>
            </a:r>
            <a:r>
              <a:rPr lang="en-US" sz="3200" dirty="0">
                <a:solidFill>
                  <a:srgbClr val="386546"/>
                </a:solidFill>
                <a:highlight>
                  <a:srgbClr val="C0C0C0"/>
                </a:highlight>
              </a:rPr>
              <a:t>”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10240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0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Parentheses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850168" y="1496919"/>
            <a:ext cx="5443662" cy="693935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10" name="Rectangle 9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991593" y="1935118"/>
              <a:ext cx="5274381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Always come in pairs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850167" y="2378773"/>
            <a:ext cx="5443662" cy="693935"/>
            <a:chOff x="1906953" y="2649539"/>
            <a:chExt cx="5443662" cy="693935"/>
          </a:xfrm>
          <a:solidFill>
            <a:srgbClr val="386546"/>
          </a:solidFill>
        </p:grpSpPr>
        <p:sp>
          <p:nvSpPr>
            <p:cNvPr id="13" name="Rectangle 12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656779" y="2729898"/>
              <a:ext cx="3944007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Add extra information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338341" y="3104946"/>
            <a:ext cx="2467310" cy="2017951"/>
            <a:chOff x="2786539" y="4166635"/>
            <a:chExt cx="2467310" cy="2017951"/>
          </a:xfrm>
        </p:grpSpPr>
        <p:sp>
          <p:nvSpPr>
            <p:cNvPr id="16" name="Rectangle 15"/>
            <p:cNvSpPr/>
            <p:nvPr/>
          </p:nvSpPr>
          <p:spPr>
            <a:xfrm>
              <a:off x="2915294" y="4751896"/>
              <a:ext cx="2209800" cy="1432690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786539" y="4831388"/>
              <a:ext cx="246731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24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Dates</a:t>
              </a:r>
            </a:p>
            <a:p>
              <a:pPr algn="ctr">
                <a:spcAft>
                  <a:spcPts val="0"/>
                </a:spcAft>
              </a:pPr>
              <a:r>
                <a:rPr lang="en-US" sz="24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Examples</a:t>
              </a:r>
            </a:p>
            <a:p>
              <a:pPr algn="ctr">
                <a:spcAft>
                  <a:spcPts val="0"/>
                </a:spcAft>
              </a:pPr>
              <a:r>
                <a:rPr lang="en-US" sz="24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Comments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18" name="Up Arrow 4"/>
            <p:cNvSpPr/>
            <p:nvPr/>
          </p:nvSpPr>
          <p:spPr>
            <a:xfrm>
              <a:off x="3689688" y="4166635"/>
              <a:ext cx="661012" cy="738130"/>
            </a:xfrm>
            <a:prstGeom prst="upArrow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66283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264</Words>
  <Application>Microsoft Office PowerPoint</Application>
  <PresentationFormat>On-screen Show (4:3)</PresentationFormat>
  <Paragraphs>53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Brown</dc:creator>
  <cp:lastModifiedBy>Kenneth Hanson</cp:lastModifiedBy>
  <cp:revision>13</cp:revision>
  <dcterms:created xsi:type="dcterms:W3CDTF">2015-10-07T14:12:03Z</dcterms:created>
  <dcterms:modified xsi:type="dcterms:W3CDTF">2021-11-24T23:59:47Z</dcterms:modified>
</cp:coreProperties>
</file>