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commentAuthors.xml" ContentType="application/vnd.openxmlformats-officedocument.presentationml.commentAuthors+xml"/>
  <Override PartName="/ppt/theme/theme3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ags/tag3.xml" ContentType="application/vnd.openxmlformats-officedocument.presentationml.tags+xml"/>
  <Override PartName="/docProps/custom.xml" ContentType="application/vnd.openxmlformats-officedocument.custom-properties+xml"/>
  <Override PartName="/ppt/tags/tag2.xml" ContentType="application/vnd.openxmlformats-officedocument.presentationml.tags+xml"/>
  <Override PartName="/ppt/tags/tag4.xml" ContentType="application/vnd.openxmlformats-officedocument.presentationml.tag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8" r:id="rId4"/>
    <p:sldId id="260" r:id="rId5"/>
    <p:sldId id="262" r:id="rId6"/>
    <p:sldId id="263" r:id="rId7"/>
    <p:sldId id="264" r:id="rId8"/>
  </p:sldIdLst>
  <p:sldSz cx="9144000" cy="6858000" type="screen4x3"/>
  <p:notesSz cx="6858000" cy="9144000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53" autoAdjust="0"/>
    <p:restoredTop sz="94660"/>
  </p:normalViewPr>
  <p:slideViewPr>
    <p:cSldViewPr>
      <p:cViewPr varScale="1">
        <p:scale>
          <a:sx n="111" d="100"/>
          <a:sy n="111" d="100"/>
        </p:scale>
        <p:origin x="1776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handoutMaster" Target="handoutMasters/handoutMaster1.xml"/><Relationship Id="rId19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8/11/2025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FCDC75ED-AB7E-4E7F-BC5E-A252D6044ADB}"/>
              </a:ext>
            </a:extLst>
          </p:cNvPr>
          <p:cNvSpPr/>
          <p:nvPr userDrawn="1"/>
        </p:nvSpPr>
        <p:spPr>
          <a:xfrm>
            <a:off x="457200" y="1092966"/>
            <a:ext cx="8229599" cy="4850594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5A2C83-F758-497D-9ED7-F511E4334CAF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7200" y="1092200"/>
            <a:ext cx="8229600" cy="48402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484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9BD3E83F-5038-477C-AF54-68062F1599E0}"/>
              </a:ext>
            </a:extLst>
          </p:cNvPr>
          <p:cNvSpPr/>
          <p:nvPr userDrawn="1"/>
        </p:nvSpPr>
        <p:spPr>
          <a:xfrm>
            <a:off x="457201" y="1092969"/>
            <a:ext cx="8229599" cy="4850594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0EA87-BE08-4809-8855-91948461D982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7200" y="1092200"/>
            <a:ext cx="8229600" cy="48625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10E547-E237-4E17-8363-3FC8F7FE0291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1081890"/>
            <a:ext cx="8229600" cy="48505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949F836F-7518-4E43-8BE5-A4862374099F}"/>
              </a:ext>
            </a:extLst>
          </p:cNvPr>
          <p:cNvSpPr/>
          <p:nvPr userDrawn="1"/>
        </p:nvSpPr>
        <p:spPr>
          <a:xfrm>
            <a:off x="457200" y="1092966"/>
            <a:ext cx="8229599" cy="4850594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BF354-AAD7-4AAE-8F83-04212DA95FEB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1127482"/>
            <a:ext cx="8229600" cy="482696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Section 1.1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t>Statistics and Global Issues - Temporary</a:t>
            </a: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Controlled Experiment, Control Group, Treatment Group, and Treatment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77500" lnSpcReduction="20000"/>
          </a:bodyPr>
          <a:lstStyle/>
          <a:p>
            <a:pPr>
              <a:defRPr b="1"/>
            </a:pPr>
            <a:r>
              <a:rPr sz="2800" dirty="0"/>
              <a:t>Controlled Experiment</a:t>
            </a:r>
          </a:p>
          <a:p>
            <a:r>
              <a:rPr sz="2800" dirty="0"/>
              <a:t>A </a:t>
            </a:r>
            <a:r>
              <a:rPr sz="2800" b="1" dirty="0"/>
              <a:t>controlled experiment</a:t>
            </a:r>
            <a:r>
              <a:rPr sz="2800" dirty="0"/>
              <a:t> is an experiment that is conducted under controlled conditions in which just one or two factors are changed at a time to determine if a relationship exists between variables.</a:t>
            </a:r>
          </a:p>
          <a:p>
            <a:pPr>
              <a:defRPr b="1"/>
            </a:pPr>
            <a:r>
              <a:rPr sz="2800" dirty="0"/>
              <a:t>Treatment Group</a:t>
            </a:r>
          </a:p>
          <a:p>
            <a:r>
              <a:rPr sz="2800" dirty="0"/>
              <a:t>The </a:t>
            </a:r>
            <a:r>
              <a:rPr sz="2800" b="1" dirty="0"/>
              <a:t>treatment group</a:t>
            </a:r>
            <a:r>
              <a:rPr sz="2800" dirty="0"/>
              <a:t> is the group that receives the treatment in the experiment.</a:t>
            </a:r>
          </a:p>
          <a:p>
            <a:pPr>
              <a:defRPr b="1"/>
            </a:pPr>
            <a:r>
              <a:rPr sz="2800" dirty="0"/>
              <a:t>Control Group</a:t>
            </a:r>
          </a:p>
          <a:p>
            <a:r>
              <a:rPr sz="2800" dirty="0"/>
              <a:t>The </a:t>
            </a:r>
            <a:r>
              <a:rPr sz="2800" b="1" dirty="0"/>
              <a:t>control group</a:t>
            </a:r>
            <a:r>
              <a:rPr sz="2800" dirty="0"/>
              <a:t> is the group that does not receive the treatment. Oftentimes, the control group provides a baseline to let us know if the treatment has an effect.</a:t>
            </a:r>
          </a:p>
          <a:p>
            <a:pPr>
              <a:defRPr b="1"/>
            </a:pPr>
            <a:r>
              <a:rPr sz="2800" dirty="0"/>
              <a:t>Treatment</a:t>
            </a:r>
          </a:p>
          <a:p>
            <a:r>
              <a:rPr sz="2800" dirty="0"/>
              <a:t>A </a:t>
            </a:r>
            <a:r>
              <a:rPr sz="2800" b="1" dirty="0"/>
              <a:t>treatment</a:t>
            </a:r>
            <a:r>
              <a:rPr sz="2800" dirty="0"/>
              <a:t> is something that is applied or administered to one or more groups in a controlled experiment.</a:t>
            </a:r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Population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1661122"/>
          </a:xfrm>
        </p:spPr>
        <p:txBody>
          <a:bodyPr>
            <a:normAutofit/>
          </a:bodyPr>
          <a:lstStyle/>
          <a:p>
            <a:r>
              <a:rPr sz="2800" dirty="0"/>
              <a:t>A </a:t>
            </a:r>
            <a:r>
              <a:rPr sz="2800" b="1" dirty="0"/>
              <a:t>population</a:t>
            </a:r>
            <a:r>
              <a:rPr sz="2800" dirty="0"/>
              <a:t> is the set of all subjects or elements about which we are interested in making inferences.</a:t>
            </a:r>
          </a:p>
          <a:p>
            <a:endParaRPr sz="2800" dirty="0"/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Frame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1508722"/>
          </a:xfrm>
        </p:spPr>
        <p:txBody>
          <a:bodyPr>
            <a:normAutofit/>
          </a:bodyPr>
          <a:lstStyle/>
          <a:p>
            <a:r>
              <a:rPr sz="2800" dirty="0"/>
              <a:t>A list containing all members of the population is referred to as a </a:t>
            </a:r>
            <a:r>
              <a:rPr sz="2800" b="1" dirty="0"/>
              <a:t>frame</a:t>
            </a:r>
            <a:r>
              <a:rPr sz="2800" dirty="0"/>
              <a:t>.</a:t>
            </a:r>
          </a:p>
          <a:p>
            <a:endParaRPr sz="2800" dirty="0"/>
          </a:p>
        </p:txBody>
      </p:sp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Population Parameters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1965922"/>
          </a:xfrm>
        </p:spPr>
        <p:txBody>
          <a:bodyPr>
            <a:normAutofit/>
          </a:bodyPr>
          <a:lstStyle/>
          <a:p>
            <a:r>
              <a:rPr sz="2800" b="1" dirty="0"/>
              <a:t>Population parameters</a:t>
            </a:r>
            <a:r>
              <a:rPr sz="2800" dirty="0"/>
              <a:t> are facts about the population. Since parameters are descriptions of the population, a population can have many parameters.</a:t>
            </a:r>
          </a:p>
          <a:p>
            <a:endParaRPr sz="2800" dirty="0"/>
          </a:p>
        </p:txBody>
      </p:sp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Sample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1965922"/>
          </a:xfrm>
        </p:spPr>
        <p:txBody>
          <a:bodyPr>
            <a:normAutofit/>
          </a:bodyPr>
          <a:lstStyle/>
          <a:p>
            <a:r>
              <a:rPr sz="2800" dirty="0"/>
              <a:t>A </a:t>
            </a:r>
            <a:r>
              <a:rPr sz="2800" b="1" dirty="0"/>
              <a:t>sample</a:t>
            </a:r>
            <a:r>
              <a:rPr sz="2800" dirty="0"/>
              <a:t> is a subset of the population which is used to gain insight about the population. Samples are used to represent a larger group, the population.</a:t>
            </a:r>
          </a:p>
          <a:p>
            <a:endParaRPr sz="2800" dirty="0"/>
          </a:p>
        </p:txBody>
      </p:sp>
    </p:spTree>
    <p:custDataLst>
      <p:tags r:id="rId1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Statistic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1203922"/>
          </a:xfrm>
        </p:spPr>
        <p:txBody>
          <a:bodyPr>
            <a:normAutofit/>
          </a:bodyPr>
          <a:lstStyle/>
          <a:p>
            <a:r>
              <a:rPr sz="2800" dirty="0"/>
              <a:t>A </a:t>
            </a:r>
            <a:r>
              <a:rPr sz="2800" b="1" dirty="0"/>
              <a:t>statistic</a:t>
            </a:r>
            <a:r>
              <a:rPr sz="2800" dirty="0"/>
              <a:t> is a fact or characteristic about a sample.</a:t>
            </a:r>
          </a:p>
          <a:p>
            <a:endParaRPr sz="2800" dirty="0"/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327C35045E9A749BE72BEEA1A150D0C" ma:contentTypeVersion="12" ma:contentTypeDescription="Create a new document." ma:contentTypeScope="" ma:versionID="c814cb3e8714731e075e6c5082fb93d7">
  <xsd:schema xmlns:xsd="http://www.w3.org/2001/XMLSchema" xmlns:xs="http://www.w3.org/2001/XMLSchema" xmlns:p="http://schemas.microsoft.com/office/2006/metadata/properties" xmlns:ns2="06d9c582-05c2-476b-83d2-72ab8b1380b2" xmlns:ns3="fdab59f7-c3a7-48e5-acd8-618ce834776e" targetNamespace="http://schemas.microsoft.com/office/2006/metadata/properties" ma:root="true" ma:fieldsID="d80a9e90dbd3f40806ac15508682cdd4" ns2:_="" ns3:_="">
    <xsd:import namespace="06d9c582-05c2-476b-83d2-72ab8b1380b2"/>
    <xsd:import namespace="fdab59f7-c3a7-48e5-acd8-618ce834776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BillingMetadata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d9c582-05c2-476b-83d2-72ab8b1380b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11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d033b2a-f064-4877-9db0-61a81d7103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ab59f7-c3a7-48e5-acd8-618ce834776e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5c102bf4-6fae-482a-8201-639cb6b5c521}" ma:internalName="TaxCatchAll" ma:showField="CatchAllData" ma:web="fdab59f7-c3a7-48e5-acd8-618ce834776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dab59f7-c3a7-48e5-acd8-618ce834776e" xsi:nil="true"/>
    <lcf76f155ced4ddcb4097134ff3c332f xmlns="06d9c582-05c2-476b-83d2-72ab8b1380b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693FFA5-F9D0-4A96-A1A9-F0177DDAFF87}"/>
</file>

<file path=customXml/itemProps2.xml><?xml version="1.0" encoding="utf-8"?>
<ds:datastoreItem xmlns:ds="http://schemas.openxmlformats.org/officeDocument/2006/customXml" ds:itemID="{956F7841-3AE5-45A2-80CC-A48678C41544}"/>
</file>

<file path=customXml/itemProps3.xml><?xml version="1.0" encoding="utf-8"?>
<ds:datastoreItem xmlns:ds="http://schemas.openxmlformats.org/officeDocument/2006/customXml" ds:itemID="{9356F647-D275-40AB-94EF-7B262318D39B}"/>
</file>

<file path=docProps/app.xml><?xml version="1.0" encoding="utf-8"?>
<Properties xmlns="http://schemas.openxmlformats.org/officeDocument/2006/extended-properties" xmlns:vt="http://schemas.openxmlformats.org/officeDocument/2006/docPropsVTypes">
  <TotalTime>1065</TotalTime>
  <Words>240</Words>
  <Application>Microsoft Office PowerPoint</Application>
  <PresentationFormat>On-screen Show (4:3)</PresentationFormat>
  <Paragraphs>21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Courier New</vt:lpstr>
      <vt:lpstr>Calibri</vt:lpstr>
      <vt:lpstr>Arial</vt:lpstr>
      <vt:lpstr>Office Theme</vt:lpstr>
      <vt:lpstr>Section 1.1</vt:lpstr>
      <vt:lpstr>Definition: Controlled Experiment, Control Group, Treatment Group, and Treatment</vt:lpstr>
      <vt:lpstr>Definition: Population</vt:lpstr>
      <vt:lpstr>Definition: Frame</vt:lpstr>
      <vt:lpstr>Definition: Population Parameters</vt:lpstr>
      <vt:lpstr>Definition: Sample</vt:lpstr>
      <vt:lpstr>Definition: Statistic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Discovering Business Statistics, 2nd Edition - 1.1 - Statistics and Global Issues - Temporary</dc:title>
  <dc:creator>Hawkes Learning</dc:creator>
  <cp:lastModifiedBy>Kodanda Ram Bade</cp:lastModifiedBy>
  <cp:revision>125</cp:revision>
  <dcterms:created xsi:type="dcterms:W3CDTF">2013-04-26T14:43:13Z</dcterms:created>
  <dcterms:modified xsi:type="dcterms:W3CDTF">2025-08-11T05:49:55Z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DA9E7D2D-295C-4615-889B-35C13F74CD04</vt:lpwstr>
  </property>
  <property fmtid="{D5CDD505-2E9C-101B-9397-08002B2CF9AE}" pid="3" name="ArticulatePath">
    <vt:lpwstr>1.1 INTRO_af</vt:lpwstr>
  </property>
  <property fmtid="{D5CDD505-2E9C-101B-9397-08002B2CF9AE}" pid="4" name="ContentTypeId">
    <vt:lpwstr>0x010100B327C35045E9A749BE72BEEA1A150D0C</vt:lpwstr>
  </property>
  <property fmtid="{D5CDD505-2E9C-101B-9397-08002B2CF9AE}" pid="5" name="Order">
    <vt:r8>100</vt:r8>
  </property>
</Properties>
</file>