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Masters/slideMaster1.xml" ContentType="application/vnd.openxmlformats-officedocument.presentationml.slideMaster+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notesMasters/notesMaster1.xml" ContentType="application/vnd.openxmlformats-officedocument.presentationml.notesMaster+xml"/>
  <Override PartName="/ppt/commentAuthors.xml" ContentType="application/vnd.openxmlformats-officedocument.presentationml.commentAuthors+xml"/>
  <Override PartName="/ppt/theme/theme3.xml" ContentType="application/vnd.openxmlformats-officedocument.theme+xml"/>
  <Override PartName="/ppt/theme/theme2.xml" ContentType="application/vnd.openxmlformats-officedocument.theme+xml"/>
  <Override PartName="/ppt/handoutMasters/handoutMaster1.xml" ContentType="application/vnd.openxmlformats-officedocument.presentationml.handoutMaster+xml"/>
  <Override PartName="/ppt/theme/theme1.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ppt/tags/tag1.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ppt/tags/tag2.xml" ContentType="application/vnd.openxmlformats-officedocument.presentationml.tags+xml"/>
  <Override PartName="/docProps/custom.xml" ContentType="application/vnd.openxmlformats-officedocument.custom-properties+xml"/>
  <Override PartName="/ppt/tags/tag3.xml" ContentType="application/vnd.openxmlformats-officedocument.presentationml.tag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8"/>
  </p:notesMasterIdLst>
  <p:handoutMasterIdLst>
    <p:handoutMasterId r:id="rId9"/>
  </p:handoutMasterIdLst>
  <p:sldIdLst>
    <p:sldId id="256" r:id="rId2"/>
    <p:sldId id="258" r:id="rId3"/>
    <p:sldId id="257" r:id="rId4"/>
    <p:sldId id="259" r:id="rId5"/>
    <p:sldId id="260" r:id="rId6"/>
    <p:sldId id="261" r:id="rId7"/>
  </p:sldIdLst>
  <p:sldSz cx="9144000" cy="6858000" type="screen4x3"/>
  <p:notesSz cx="6858000" cy="9144000"/>
  <p:embeddedFontLst>
    <p:embeddedFont>
      <p:font typeface="Cambria Math" panose="02040503050406030204" pitchFamily="18" charset="0"/>
      <p:regular r:id="rId10"/>
    </p:embeddedFont>
  </p:embeddedFontLst>
  <p:custDataLst>
    <p:tags r:id="rId1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853" autoAdjust="0"/>
    <p:restoredTop sz="94673" autoAdjust="0"/>
  </p:normalViewPr>
  <p:slideViewPr>
    <p:cSldViewPr>
      <p:cViewPr varScale="1">
        <p:scale>
          <a:sx n="105" d="100"/>
          <a:sy n="105" d="100"/>
        </p:scale>
        <p:origin x="1956" y="96"/>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presProps" Target="presProps.xml"/><Relationship Id="rId18" Type="http://schemas.openxmlformats.org/officeDocument/2006/relationships/customXml" Target="../customXml/item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17"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font" Target="fonts/font1.fntdata"/><Relationship Id="rId19" Type="http://schemas.openxmlformats.org/officeDocument/2006/relationships/customXml" Target="../customXml/item3.xml"/><Relationship Id="rId4" Type="http://schemas.openxmlformats.org/officeDocument/2006/relationships/slide" Target="slides/slide3.xml"/><Relationship Id="rId9" Type="http://schemas.openxmlformats.org/officeDocument/2006/relationships/handoutMaster" Target="handoutMasters/handoutMaster1.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8/11/2025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8/11/2025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3.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6.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1.3</a:t>
            </a:r>
          </a:p>
        </p:txBody>
      </p:sp>
      <p:sp>
        <p:nvSpPr>
          <p:cNvPr id="2" name="Text Placeholder 1"/>
          <p:cNvSpPr>
            <a:spLocks noGrp="1"/>
          </p:cNvSpPr>
          <p:nvPr>
            <p:ph type="body" sz="quarter" idx="10"/>
          </p:nvPr>
        </p:nvSpPr>
        <p:spPr/>
        <p:txBody>
          <a:bodyPr/>
          <a:lstStyle/>
          <a:p>
            <a:pPr algn="ctr"/>
            <a:r>
              <a:rPr dirty="0"/>
              <a:t>Descriptive Statistics versus Inferential Statistics</a:t>
            </a:r>
          </a:p>
        </p:txBody>
      </p:sp>
    </p:spTree>
    <p:custDataLst>
      <p:tags r:id="rId1"/>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Descriptive statistics</a:t>
            </a:r>
          </a:p>
        </p:txBody>
      </p:sp>
      <p:sp>
        <p:nvSpPr>
          <p:cNvPr id="3" name="Text Placeholder 2"/>
          <p:cNvSpPr>
            <a:spLocks noGrp="1"/>
          </p:cNvSpPr>
          <p:nvPr>
            <p:ph type="body" sz="quarter" idx="10"/>
          </p:nvPr>
        </p:nvSpPr>
        <p:spPr>
          <a:xfrm>
            <a:off x="457200" y="1082078"/>
            <a:ext cx="8229600" cy="1661122"/>
          </a:xfrm>
        </p:spPr>
        <p:txBody>
          <a:bodyPr>
            <a:normAutofit/>
          </a:bodyPr>
          <a:lstStyle/>
          <a:p>
            <a:r>
              <a:rPr sz="2800" b="1" dirty="0"/>
              <a:t>Descriptive statistics</a:t>
            </a:r>
            <a:r>
              <a:rPr sz="2800" dirty="0"/>
              <a:t> is the collection, organization, analysis, and presentation of data.</a:t>
            </a:r>
          </a:p>
          <a:p>
            <a:endParaRPr sz="2800" dirty="0"/>
          </a:p>
        </p:txBody>
      </p:sp>
    </p:spTree>
    <p:custDataLst>
      <p:tags r:id="rId1"/>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Examples of Descriptive Statistics</a:t>
            </a:r>
          </a:p>
        </p:txBody>
      </p:sp>
      <p:sp>
        <p:nvSpPr>
          <p:cNvPr id="3" name="Text Placeholder 2"/>
          <p:cNvSpPr>
            <a:spLocks noGrp="1"/>
          </p:cNvSpPr>
          <p:nvPr>
            <p:ph type="body" sz="quarter" idx="10"/>
          </p:nvPr>
        </p:nvSpPr>
        <p:spPr/>
        <p:txBody>
          <a:bodyPr>
            <a:normAutofit/>
          </a:bodyPr>
          <a:lstStyle/>
          <a:p>
            <a:pPr marL="514350" indent="-514350">
              <a:buFont typeface="+mj-lt"/>
              <a:buChar char="•"/>
              <a:defRPr sz="2800"/>
            </a:pPr>
            <a:r>
              <a:rPr dirty="0"/>
              <a:t>​</a:t>
            </a:r>
            <a:r>
              <a:rPr sz="2800" dirty="0"/>
              <a:t>Frequency Distribution</a:t>
            </a:r>
          </a:p>
          <a:p>
            <a:pPr marL="514350" indent="-514350">
              <a:buFont typeface="+mj-lt"/>
              <a:buChar char="•"/>
              <a:defRPr sz="2800"/>
            </a:pPr>
            <a:r>
              <a:rPr dirty="0"/>
              <a:t>​</a:t>
            </a:r>
            <a:r>
              <a:rPr sz="2800" dirty="0"/>
              <a:t>Measures of Central Tendency:</a:t>
            </a:r>
          </a:p>
          <a:p>
            <a:pPr marL="1257300" lvl="1" indent="-514350">
              <a:buFont typeface="Courier New" panose="02070309020205020404" pitchFamily="49" charset="0"/>
              <a:buChar char="o"/>
              <a:defRPr sz="2800"/>
            </a:pPr>
            <a:r>
              <a:rPr dirty="0"/>
              <a:t>​Mean</a:t>
            </a:r>
          </a:p>
          <a:p>
            <a:pPr marL="1257300" lvl="1" indent="-514350">
              <a:buFont typeface="Courier New" panose="02070309020205020404" pitchFamily="49" charset="0"/>
              <a:buChar char="o"/>
              <a:defRPr sz="2800"/>
            </a:pPr>
            <a:r>
              <a:rPr dirty="0"/>
              <a:t>​Median</a:t>
            </a:r>
          </a:p>
          <a:p>
            <a:pPr marL="1257300" lvl="1" indent="-514350">
              <a:buFont typeface="Courier New" panose="02070309020205020404" pitchFamily="49" charset="0"/>
              <a:buChar char="o"/>
              <a:defRPr sz="2800"/>
            </a:pPr>
            <a:r>
              <a:rPr dirty="0"/>
              <a:t>​Mode</a:t>
            </a:r>
          </a:p>
          <a:p>
            <a:pPr marL="514350" indent="-514350">
              <a:buFont typeface="+mj-lt"/>
              <a:buChar char="•"/>
              <a:defRPr sz="2800"/>
            </a:pPr>
            <a:r>
              <a:rPr dirty="0"/>
              <a:t>​</a:t>
            </a:r>
            <a:r>
              <a:rPr sz="2800" dirty="0"/>
              <a:t>Measures of Dispersion:</a:t>
            </a:r>
          </a:p>
          <a:p>
            <a:pPr marL="1257300" lvl="1" indent="-514350">
              <a:buFont typeface="Courier New" panose="02070309020205020404" pitchFamily="49" charset="0"/>
              <a:buChar char="o"/>
              <a:defRPr sz="2800"/>
            </a:pPr>
            <a:r>
              <a:rPr dirty="0"/>
              <a:t>​Range</a:t>
            </a:r>
          </a:p>
          <a:p>
            <a:pPr marL="1257300" lvl="1" indent="-514350">
              <a:buFont typeface="Courier New" panose="02070309020205020404" pitchFamily="49" charset="0"/>
              <a:buChar char="o"/>
              <a:defRPr sz="2800"/>
            </a:pPr>
            <a:r>
              <a:rPr dirty="0"/>
              <a:t>​Variance</a:t>
            </a:r>
          </a:p>
          <a:p>
            <a:pPr marL="1257300" lvl="1" indent="-514350">
              <a:buFont typeface="Courier New" panose="02070309020205020404" pitchFamily="49" charset="0"/>
              <a:buChar char="o"/>
              <a:defRPr sz="2800"/>
            </a:pPr>
            <a:r>
              <a:rPr dirty="0"/>
              <a:t>​Standard Deviation</a:t>
            </a:r>
          </a:p>
        </p:txBody>
      </p:sp>
    </p:spTree>
    <p:custDataLst>
      <p:tags r:id="rId1"/>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Inferential statistics</a:t>
            </a:r>
          </a:p>
        </p:txBody>
      </p:sp>
      <p:sp>
        <p:nvSpPr>
          <p:cNvPr id="3" name="Text Placeholder 2"/>
          <p:cNvSpPr>
            <a:spLocks noGrp="1"/>
          </p:cNvSpPr>
          <p:nvPr>
            <p:ph type="body" sz="quarter" idx="10"/>
          </p:nvPr>
        </p:nvSpPr>
        <p:spPr>
          <a:xfrm>
            <a:off x="457200" y="1082078"/>
            <a:ext cx="8229600" cy="2042122"/>
          </a:xfrm>
        </p:spPr>
        <p:txBody>
          <a:bodyPr>
            <a:normAutofit/>
          </a:bodyPr>
          <a:lstStyle/>
          <a:p>
            <a:r>
              <a:rPr sz="2800" dirty="0"/>
              <a:t>The objective of </a:t>
            </a:r>
            <a:r>
              <a:rPr sz="2800" b="1" dirty="0"/>
              <a:t>inferential statistics</a:t>
            </a:r>
            <a:r>
              <a:rPr sz="2800" dirty="0"/>
              <a:t> is to make reasonable estimates about population characteristics using sample data.</a:t>
            </a:r>
          </a:p>
          <a:p>
            <a:endParaRPr sz="2800" dirty="0"/>
          </a:p>
        </p:txBody>
      </p:sp>
    </p:spTree>
    <p:custDataLst>
      <p:tags r:id="rId1"/>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 Differentiating Between Descriptive and Inferential Statistics</a:t>
            </a:r>
            <a:r>
              <a:rPr lang="en-US" dirty="0"/>
              <a:t>—Slide 1</a:t>
            </a:r>
            <a:endParaRPr dirty="0"/>
          </a:p>
        </p:txBody>
      </p:sp>
      <p:sp>
        <p:nvSpPr>
          <p:cNvPr id="3" name="Text Placeholder 2"/>
          <p:cNvSpPr>
            <a:spLocks noGrp="1"/>
          </p:cNvSpPr>
          <p:nvPr>
            <p:ph type="body" sz="quarter" idx="10"/>
          </p:nvPr>
        </p:nvSpPr>
        <p:spPr/>
        <p:txBody>
          <a:bodyPr>
            <a:normAutofit fontScale="85000" lnSpcReduction="20000"/>
          </a:bodyPr>
          <a:lstStyle/>
          <a:p>
            <a:r>
              <a:rPr sz="2800" dirty="0"/>
              <a:t>Michelin tire company has a feature called "Track Connect" that will assist racecar drivers in getting the maximum performance out of their tires when on a racetrack. Michelin has an app that will give personalized advice before, during, and after a driver takes laps around a track. The app will make suggestions for optimal tire pressure and temperature so that the car is handled efficiently as they navigate the track (road track or oval). To evaluate the app, Michelin randomly collected data from </a:t>
            </a:r>
            <a:r>
              <a:rPr sz="2800" dirty="0">
                <a:latin typeface="Cambria Math"/>
              </a:rPr>
              <a:t>30</a:t>
            </a:r>
            <a:r>
              <a:rPr sz="2800" dirty="0"/>
              <a:t> drivers that took laps around various track surfaces using several car models, different tires (those with and without the sensors), and under different weather conditions. Using the data from the drivers' experiences on the tracks, Michelin has concluded that the tires lasted longer (i.e., less wear) and the cars had improved gas mileage. Were the results of this experiment an example of descriptive or inferential statistics?</a:t>
            </a:r>
          </a:p>
          <a:p>
            <a:r>
              <a:rPr sz="1800" dirty="0"/>
              <a:t>Source: michelinman.com/trackconnect.html</a:t>
            </a:r>
            <a:r>
              <a:rPr lang="en-US" sz="1800" dirty="0"/>
              <a:t> </a:t>
            </a:r>
            <a:endParaRPr sz="1800" dirty="0"/>
          </a:p>
        </p:txBody>
      </p:sp>
    </p:spTree>
    <p:custDataLst>
      <p:tags r:id="rId1"/>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Differentiating Between Descriptive and Inferential Statistics</a:t>
            </a:r>
            <a:r>
              <a:rPr lang="en-US" dirty="0"/>
              <a:t>—Slide 2</a:t>
            </a:r>
            <a:endParaRPr dirty="0"/>
          </a:p>
        </p:txBody>
      </p:sp>
      <p:sp>
        <p:nvSpPr>
          <p:cNvPr id="3" name="Text Placeholder 2"/>
          <p:cNvSpPr>
            <a:spLocks noGrp="1"/>
          </p:cNvSpPr>
          <p:nvPr>
            <p:ph type="body" sz="quarter" idx="10"/>
          </p:nvPr>
        </p:nvSpPr>
        <p:spPr/>
        <p:txBody>
          <a:bodyPr>
            <a:normAutofit/>
          </a:bodyPr>
          <a:lstStyle/>
          <a:p>
            <a:r>
              <a:rPr sz="2800" b="1" dirty="0"/>
              <a:t>Solution</a:t>
            </a:r>
          </a:p>
          <a:p>
            <a:r>
              <a:rPr lang="en-US" dirty="0"/>
              <a:t>The Michelin tire company has collected data on tire performance from a random sample of 30 racecar drivers who took laps around various racetracks, under various track conditions. The primary data collected from the tires were air pressure and temperature. They also collected gas mileage (miles per gallon) data for each of the racecars. Using the collected data, Michelin was able to conclude that the tires lasted longer and had better gas mileage than tires without the sensors. This is a case of inferential statistics.</a:t>
            </a:r>
            <a:endParaRPr sz="2800" dirty="0"/>
          </a:p>
        </p:txBody>
      </p:sp>
    </p:spTree>
    <p:custDataLst>
      <p:tags r:id="rId1"/>
    </p:custData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6"/>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068215F4-1475-4FC1-874A-9EE6C7766BDB}"/>
</file>

<file path=customXml/itemProps2.xml><?xml version="1.0" encoding="utf-8"?>
<ds:datastoreItem xmlns:ds="http://schemas.openxmlformats.org/officeDocument/2006/customXml" ds:itemID="{215CDC79-DD0D-49FF-88DF-83BE1E448D1D}"/>
</file>

<file path=customXml/itemProps3.xml><?xml version="1.0" encoding="utf-8"?>
<ds:datastoreItem xmlns:ds="http://schemas.openxmlformats.org/officeDocument/2006/customXml" ds:itemID="{63B09FA7-E6C8-44D0-A70E-5D31A81762E5}"/>
</file>

<file path=docProps/app.xml><?xml version="1.0" encoding="utf-8"?>
<Properties xmlns="http://schemas.openxmlformats.org/officeDocument/2006/extended-properties" xmlns:vt="http://schemas.openxmlformats.org/officeDocument/2006/docPropsVTypes">
  <TotalTime>576</TotalTime>
  <Words>378</Words>
  <Application>Microsoft Office PowerPoint</Application>
  <PresentationFormat>On-screen Show (4:3)</PresentationFormat>
  <Paragraphs>22</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Courier New</vt:lpstr>
      <vt:lpstr>Calibri</vt:lpstr>
      <vt:lpstr>Arial</vt:lpstr>
      <vt:lpstr>Cambria Math</vt:lpstr>
      <vt:lpstr>Office Theme</vt:lpstr>
      <vt:lpstr>Section 1.3</vt:lpstr>
      <vt:lpstr>Definition: Descriptive statistics</vt:lpstr>
      <vt:lpstr>Examples of Descriptive Statistics</vt:lpstr>
      <vt:lpstr>Definition: Inferential statistics</vt:lpstr>
      <vt:lpstr>Example 1: Differentiating Between Descriptive and Inferential Statistics—Slide 1</vt:lpstr>
      <vt:lpstr>Example 1: Differentiating Between Descriptive and Inferential Statistics—Slide 2</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Business Statistics, 2nd Edition - 1.3 - Descriptive Statistics versus Inferential Statistics</dc:title>
  <dc:creator>Hawkes Learning</dc:creator>
  <cp:lastModifiedBy>Kodanda Ram Bade</cp:lastModifiedBy>
  <cp:revision>123</cp:revision>
  <dcterms:created xsi:type="dcterms:W3CDTF">2013-04-26T14:43:13Z</dcterms:created>
  <dcterms:modified xsi:type="dcterms:W3CDTF">2025-08-11T06:24:34Z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C1310368-62E4-4F16-893C-FCC29FC7DF74</vt:lpwstr>
  </property>
  <property fmtid="{D5CDD505-2E9C-101B-9397-08002B2CF9AE}" pid="3" name="ArticulatePath">
    <vt:lpwstr>1.3 DESVSINF_af</vt:lpwstr>
  </property>
  <property fmtid="{D5CDD505-2E9C-101B-9397-08002B2CF9AE}" pid="4" name="ContentTypeId">
    <vt:lpwstr>0x010100B327C35045E9A749BE72BEEA1A150D0C</vt:lpwstr>
  </property>
  <property fmtid="{D5CDD505-2E9C-101B-9397-08002B2CF9AE}" pid="5" name="Order">
    <vt:r8>100</vt:r8>
  </property>
</Properties>
</file>