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commentAuthors.xml" ContentType="application/vnd.openxmlformats-officedocument.presentationml.commentAuthor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1.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tags/tag2.xml" ContentType="application/vnd.openxmlformats-officedocument.presentationml.tags+xml"/>
  <Override PartName="/ppt/tags/tag3.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
  </p:notesMasterIdLst>
  <p:handoutMasterIdLst>
    <p:handoutMasterId r:id="rId6"/>
  </p:handoutMasterIdLst>
  <p:sldIdLst>
    <p:sldId id="256" r:id="rId2"/>
    <p:sldId id="257" r:id="rId3"/>
    <p:sldId id="259" r:id="rId4"/>
  </p:sldIdLst>
  <p:sldSz cx="9144000" cy="6858000" type="screen4x3"/>
  <p:notesSz cx="6858000" cy="91440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1" d="100"/>
          <a:sy n="111" d="100"/>
        </p:scale>
        <p:origin x="177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heme" Target="theme/theme1.xml"/><Relationship Id="rId5" Type="http://schemas.openxmlformats.org/officeDocument/2006/relationships/notesMaster" Target="notesMasters/notesMaster1.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1.4</a:t>
            </a:r>
          </a:p>
        </p:txBody>
      </p:sp>
      <p:sp>
        <p:nvSpPr>
          <p:cNvPr id="2" name="Text Placeholder 1"/>
          <p:cNvSpPr>
            <a:spLocks noGrp="1"/>
          </p:cNvSpPr>
          <p:nvPr>
            <p:ph type="body" sz="quarter" idx="10"/>
          </p:nvPr>
        </p:nvSpPr>
        <p:spPr/>
        <p:txBody>
          <a:bodyPr/>
          <a:lstStyle/>
          <a:p>
            <a:pPr algn="ctr"/>
            <a:r>
              <a:t>The Value of Statistical Literacy</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Value of Statistical Literacy—Slide 1</a:t>
            </a:r>
            <a:endParaRPr dirty="0"/>
          </a:p>
        </p:txBody>
      </p:sp>
      <p:sp>
        <p:nvSpPr>
          <p:cNvPr id="3" name="Text Placeholder 2"/>
          <p:cNvSpPr>
            <a:spLocks noGrp="1"/>
          </p:cNvSpPr>
          <p:nvPr>
            <p:ph type="body" sz="quarter" idx="10"/>
          </p:nvPr>
        </p:nvSpPr>
        <p:spPr/>
        <p:txBody>
          <a:bodyPr>
            <a:normAutofit fontScale="92500" lnSpcReduction="10000"/>
          </a:bodyPr>
          <a:lstStyle/>
          <a:p>
            <a:pPr algn="just"/>
            <a:r>
              <a:rPr lang="en-US" dirty="0"/>
              <a:t>Being statistically illiterate puts one (or one’s organization) at a competitive disadvantage compared to companies that possess and use statistical knowledge and analytical tools. Statistics and its uses cannot be avoided. Therefore, learning and using statistical tools will give you and your organization more flexibility when making decisions. </a:t>
            </a:r>
          </a:p>
          <a:p>
            <a:r>
              <a:rPr lang="en-US" dirty="0"/>
              <a:t>To intelligently appreciate or produce statistical information, you must be statistically literate to defend yourself from a persuasive but fallacious statistical argument, to decrease your vulnerability to pseudo-sciences, and to diminish the chances of making poor and sometimes injurious business decisions. </a:t>
            </a:r>
          </a:p>
          <a:p>
            <a:pPr algn="just"/>
            <a:endParaRPr lang="en-US" dirty="0"/>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Value of Statistical Literacy—Slide 2</a:t>
            </a:r>
            <a:endParaRPr dirty="0"/>
          </a:p>
        </p:txBody>
      </p:sp>
      <p:sp>
        <p:nvSpPr>
          <p:cNvPr id="3" name="Text Placeholder 2"/>
          <p:cNvSpPr>
            <a:spLocks noGrp="1"/>
          </p:cNvSpPr>
          <p:nvPr>
            <p:ph type="body" sz="quarter" idx="10"/>
          </p:nvPr>
        </p:nvSpPr>
        <p:spPr/>
        <p:txBody>
          <a:bodyPr>
            <a:normAutofit fontScale="85000" lnSpcReduction="20000"/>
          </a:bodyPr>
          <a:lstStyle/>
          <a:p>
            <a:pPr algn="just"/>
            <a:r>
              <a:rPr lang="en-US" dirty="0"/>
              <a:t>A statistically literate person understands the language of statistics and understands statistical concepts and reasoning. To become statistically literate, one should be able to think “statistically”. This will involve asking questions like: </a:t>
            </a:r>
          </a:p>
          <a:p>
            <a:pPr marL="457200" indent="-457200">
              <a:buFont typeface="Arial" panose="020B0604020202020204" pitchFamily="34" charset="0"/>
              <a:buChar char="•"/>
            </a:pPr>
            <a:r>
              <a:rPr lang="en-US" dirty="0"/>
              <a:t>Where did the data come from? </a:t>
            </a:r>
          </a:p>
          <a:p>
            <a:pPr marL="457200" indent="-457200">
              <a:buFont typeface="Arial" panose="020B0604020202020204" pitchFamily="34" charset="0"/>
              <a:buChar char="•"/>
            </a:pPr>
            <a:r>
              <a:rPr lang="en-US" dirty="0"/>
              <a:t>How was the sample taken and is the sample large enough? </a:t>
            </a:r>
          </a:p>
          <a:p>
            <a:pPr marL="457200" indent="-457200">
              <a:buFont typeface="Arial" panose="020B0604020202020204" pitchFamily="34" charset="0"/>
              <a:buChar char="•"/>
            </a:pPr>
            <a:r>
              <a:rPr lang="en-US" dirty="0"/>
              <a:t>How reliable or accurate were the measures used to generate the reported data? </a:t>
            </a:r>
          </a:p>
          <a:p>
            <a:pPr marL="457200" indent="-457200">
              <a:buFont typeface="Arial" panose="020B0604020202020204" pitchFamily="34" charset="0"/>
              <a:buChar char="•"/>
            </a:pPr>
            <a:r>
              <a:rPr lang="en-US" dirty="0"/>
              <a:t>Are the reported statistics appropriate for this kind of data? </a:t>
            </a:r>
          </a:p>
          <a:p>
            <a:pPr marL="457200" indent="-457200">
              <a:buFont typeface="Arial" panose="020B0604020202020204" pitchFamily="34" charset="0"/>
              <a:buChar char="•"/>
            </a:pPr>
            <a:r>
              <a:rPr lang="en-US" dirty="0"/>
              <a:t>Is a graph drawn appropriately? </a:t>
            </a:r>
          </a:p>
          <a:p>
            <a:pPr marL="457200" indent="-457200">
              <a:buFont typeface="Arial" panose="020B0604020202020204" pitchFamily="34" charset="0"/>
              <a:buChar char="•"/>
            </a:pPr>
            <a:r>
              <a:rPr lang="en-US" dirty="0"/>
              <a:t>How was this probabilistic statement calculated? </a:t>
            </a:r>
          </a:p>
          <a:p>
            <a:pPr marL="457200" indent="-457200">
              <a:buFont typeface="Arial" panose="020B0604020202020204" pitchFamily="34" charset="0"/>
              <a:buChar char="•"/>
            </a:pPr>
            <a:r>
              <a:rPr lang="en-US" dirty="0"/>
              <a:t>Do the claims make sense? </a:t>
            </a:r>
          </a:p>
          <a:p>
            <a:pPr marL="457200" indent="-457200">
              <a:buFont typeface="Arial" panose="020B0604020202020204" pitchFamily="34" charset="0"/>
              <a:buChar char="•"/>
            </a:pPr>
            <a:r>
              <a:rPr lang="en-US" dirty="0"/>
              <a:t>Should there be additional information? </a:t>
            </a:r>
          </a:p>
          <a:p>
            <a:pPr marL="457200" indent="-457200">
              <a:buFont typeface="Arial" panose="020B0604020202020204" pitchFamily="34" charset="0"/>
              <a:buChar char="•"/>
            </a:pPr>
            <a:r>
              <a:rPr lang="en-IN" dirty="0"/>
              <a:t>Are there alternative interpretations? </a:t>
            </a:r>
            <a:r>
              <a:rPr lang="en-US" dirty="0"/>
              <a:t> </a:t>
            </a:r>
          </a:p>
        </p:txBody>
      </p:sp>
    </p:spTree>
    <p:custDataLst>
      <p:tags r:id="rId1"/>
    </p:custDataLst>
    <p:extLst>
      <p:ext uri="{BB962C8B-B14F-4D97-AF65-F5344CB8AC3E}">
        <p14:creationId xmlns:p14="http://schemas.microsoft.com/office/powerpoint/2010/main" val="15267010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EB04B87-EBBA-4320-AAB8-74A8A89E6C4F}"/>
</file>

<file path=customXml/itemProps2.xml><?xml version="1.0" encoding="utf-8"?>
<ds:datastoreItem xmlns:ds="http://schemas.openxmlformats.org/officeDocument/2006/customXml" ds:itemID="{51BEA4AB-915D-46C6-ACF9-D4B3C0262EFC}"/>
</file>

<file path=customXml/itemProps3.xml><?xml version="1.0" encoding="utf-8"?>
<ds:datastoreItem xmlns:ds="http://schemas.openxmlformats.org/officeDocument/2006/customXml" ds:itemID="{67A5AF80-C8AF-4090-9D5A-8BF19E4BD72C}"/>
</file>

<file path=docProps/app.xml><?xml version="1.0" encoding="utf-8"?>
<Properties xmlns="http://schemas.openxmlformats.org/officeDocument/2006/extended-properties" xmlns:vt="http://schemas.openxmlformats.org/officeDocument/2006/docPropsVTypes">
  <TotalTime>459</TotalTime>
  <Words>233</Words>
  <Application>Microsoft Office PowerPoint</Application>
  <PresentationFormat>On-screen Show (4:3)</PresentationFormat>
  <Paragraphs>16</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Courier New</vt:lpstr>
      <vt:lpstr>Calibri</vt:lpstr>
      <vt:lpstr>Arial</vt:lpstr>
      <vt:lpstr>Office Theme</vt:lpstr>
      <vt:lpstr>Section 1.4</vt:lpstr>
      <vt:lpstr>The Value of Statistical Literacy—Slide 1</vt:lpstr>
      <vt:lpstr>The Value of Statistical Literacy—Slide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- 1.4 - The Value of Statistical Literacy</dc:title>
  <dc:creator>Hawkes Learning</dc:creator>
  <cp:lastModifiedBy>Kodanda Ram Bade</cp:lastModifiedBy>
  <cp:revision>120</cp:revision>
  <dcterms:created xsi:type="dcterms:W3CDTF">2013-04-26T14:43:13Z</dcterms:created>
  <dcterms:modified xsi:type="dcterms:W3CDTF">2025-08-11T06:51:08Z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55523712-439A-484E-9B77-23BD5C8C71F3</vt:lpwstr>
  </property>
  <property fmtid="{D5CDD505-2E9C-101B-9397-08002B2CF9AE}" pid="3" name="ArticulatePath">
    <vt:lpwstr>1.4 STATLIT_af</vt:lpwstr>
  </property>
  <property fmtid="{D5CDD505-2E9C-101B-9397-08002B2CF9AE}" pid="4" name="ContentTypeId">
    <vt:lpwstr>0x010100B327C35045E9A749BE72BEEA1A150D0C</vt:lpwstr>
  </property>
  <property fmtid="{D5CDD505-2E9C-101B-9397-08002B2CF9AE}" pid="5" name="Order">
    <vt:r8>100</vt:r8>
  </property>
</Properties>
</file>