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14.xml" ContentType="application/vnd.openxmlformats-officedocument.presentationml.tags+xml"/>
  <Override PartName="/ppt/tags/tag16.xml" ContentType="application/vnd.openxmlformats-officedocument.presentationml.tags+xml"/>
  <Override PartName="/ppt/tags/tag2.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3.xml" ContentType="application/vnd.openxmlformats-officedocument.presentationml.tags+xml"/>
  <Override PartName="/ppt/tags/tag20.xml" ContentType="application/vnd.openxmlformats-officedocument.presentationml.tags+xml"/>
  <Override PartName="/ppt/tags/tag4.xml" ContentType="application/vnd.openxmlformats-officedocument.presentationml.tags+xml"/>
  <Override PartName="/ppt/tags/tag15.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9.xml" ContentType="application/vnd.openxmlformats-officedocument.presentationml.tags+xml"/>
  <Override PartName="/ppt/tags/tag12.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13.xml" ContentType="application/vnd.openxmlformats-officedocument.presentationml.tags+xml"/>
  <Override PartName="/ppt/tags/tag29.xml" ContentType="application/vnd.openxmlformats-officedocument.presentationml.tags+xml"/>
  <Override PartName="/ppt/tags/tag21.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7" r:id="rId3"/>
    <p:sldId id="295" r:id="rId4"/>
    <p:sldId id="289" r:id="rId5"/>
    <p:sldId id="296"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90" r:id="rId24"/>
    <p:sldId id="291" r:id="rId25"/>
    <p:sldId id="276" r:id="rId26"/>
    <p:sldId id="277" r:id="rId27"/>
    <p:sldId id="278" r:id="rId28"/>
    <p:sldId id="280" r:id="rId29"/>
    <p:sldId id="281" r:id="rId30"/>
    <p:sldId id="283" r:id="rId31"/>
    <p:sldId id="286" r:id="rId32"/>
    <p:sldId id="287" r:id="rId33"/>
    <p:sldId id="288" r:id="rId34"/>
  </p:sldIdLst>
  <p:sldSz cx="9144000" cy="6858000" type="screen4x3"/>
  <p:notesSz cx="6858000" cy="9144000"/>
  <p:embeddedFontLst>
    <p:embeddedFont>
      <p:font typeface="Cambria Math" panose="02040503050406030204" pitchFamily="18" charset="0"/>
      <p:regular r:id="rId37"/>
    </p:embeddedFont>
  </p:embeddedFontLst>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p:scale>
          <a:sx n="74" d="100"/>
          <a:sy n="74" d="100"/>
        </p:scale>
        <p:origin x="484" y="5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4.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3.xml"/><Relationship Id="rId1" Type="http://schemas.openxmlformats.org/officeDocument/2006/relationships/tags" Target="../tags/tag5.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10.1</a:t>
            </a:r>
          </a:p>
        </p:txBody>
      </p:sp>
      <p:sp>
        <p:nvSpPr>
          <p:cNvPr id="2" name="Text Placeholder 1"/>
          <p:cNvSpPr>
            <a:spLocks noGrp="1"/>
          </p:cNvSpPr>
          <p:nvPr>
            <p:ph type="body" sz="quarter" idx="10"/>
          </p:nvPr>
        </p:nvSpPr>
        <p:spPr/>
        <p:txBody>
          <a:bodyPr/>
          <a:lstStyle/>
          <a:p>
            <a:pPr algn="ctr"/>
            <a:r>
              <a:t>Introduction to Hypothesis Testing</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One-Tailed Hypothesis Test</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a:t>
            </a:r>
            <a:r>
              <a:rPr sz="2800" b="1" dirty="0"/>
              <a:t>one-tailed hypothesis test</a:t>
            </a:r>
            <a:r>
              <a:rPr sz="2800" dirty="0"/>
              <a:t> is one in which the rejection region (or significance level) is in only one tail of the distribution.</a:t>
            </a:r>
          </a:p>
          <a:p>
            <a:endParaRPr sz="2800" dirty="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Two-Tailed Hypothesis Test</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A </a:t>
            </a:r>
            <a:r>
              <a:rPr sz="2800" b="1" dirty="0"/>
              <a:t>two-tailed hypothesis test</a:t>
            </a:r>
            <a:r>
              <a:rPr sz="2800" dirty="0"/>
              <a:t> is one in which the rejection region (or significance level) is divided into two parts and contained in both tails of the distribution.</a:t>
            </a:r>
          </a:p>
          <a:p>
            <a:endParaRPr sz="2800" dirty="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600" dirty="0"/>
              <a:t>Properties: </a:t>
            </a:r>
            <a:r>
              <a:rPr sz="2600" dirty="0"/>
              <a:t>Elements of Hypothesis Testing: Common Elements and Comments about Hypothesis Testing</a:t>
            </a:r>
            <a:r>
              <a:rPr lang="en-US" sz="2600" dirty="0"/>
              <a:t>—Slide 1</a:t>
            </a:r>
            <a:endParaRPr sz="2600" dirty="0"/>
          </a:p>
        </p:txBody>
      </p:sp>
      <p:sp>
        <p:nvSpPr>
          <p:cNvPr id="3" name="Text Placeholder 2"/>
          <p:cNvSpPr>
            <a:spLocks noGrp="1"/>
          </p:cNvSpPr>
          <p:nvPr>
            <p:ph type="body" sz="quarter" idx="10"/>
          </p:nvPr>
        </p:nvSpPr>
        <p:spPr>
          <a:xfrm>
            <a:off x="457200" y="1082078"/>
            <a:ext cx="8229600" cy="2804122"/>
          </a:xfrm>
        </p:spPr>
        <p:txBody>
          <a:bodyPr>
            <a:normAutofit/>
          </a:bodyPr>
          <a:lstStyle/>
          <a:p>
            <a:pPr marL="514350" indent="-514350">
              <a:buFont typeface="+mj-lt"/>
              <a:buChar char="•"/>
              <a:defRPr sz="2800"/>
            </a:pPr>
            <a:r>
              <a:rPr dirty="0"/>
              <a:t>​</a:t>
            </a:r>
            <a:r>
              <a:rPr sz="2800" dirty="0"/>
              <a:t>The null hypothesis is presumed to be true unless sample data produces overwhelming evidence to the contrary. That is, the test statistic is calculated under the assumption that the null hypothesis is true.</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600" dirty="0"/>
              <a:t>Properties: </a:t>
            </a:r>
            <a:r>
              <a:rPr sz="2600" dirty="0"/>
              <a:t>Elements of Hypothesis Testing: Common Elements and Comments about Hypothesis Testing</a:t>
            </a:r>
            <a:r>
              <a:rPr lang="en-US" sz="2600" dirty="0"/>
              <a:t>—Slide 2</a:t>
            </a:r>
            <a:endParaRPr sz="2600" dirty="0"/>
          </a:p>
        </p:txBody>
      </p:sp>
      <p:sp>
        <p:nvSpPr>
          <p:cNvPr id="3" name="Text Placeholder 2"/>
          <p:cNvSpPr>
            <a:spLocks noGrp="1"/>
          </p:cNvSpPr>
          <p:nvPr>
            <p:ph type="body" sz="quarter" idx="10"/>
          </p:nvPr>
        </p:nvSpPr>
        <p:spPr>
          <a:xfrm>
            <a:off x="457200" y="1082078"/>
            <a:ext cx="8229600" cy="4480522"/>
          </a:xfrm>
        </p:spPr>
        <p:txBody>
          <a:bodyPr>
            <a:normAutofit/>
          </a:bodyPr>
          <a:lstStyle/>
          <a:p>
            <a:pPr marL="514350" indent="-514350">
              <a:buFont typeface="+mj-lt"/>
              <a:buChar char="•"/>
              <a:defRPr sz="2800"/>
            </a:pPr>
            <a:r>
              <a:rPr dirty="0"/>
              <a:t>​</a:t>
            </a:r>
            <a:r>
              <a:rPr sz="2800" dirty="0"/>
              <a:t>Sample data are used to calculate a test statistic. The form of the test statistic will change depending upon the statistical measure used in the hypothesis statement,</a:t>
            </a:r>
            <a:r>
              <a:rPr lang="en-US" sz="2800" dirty="0"/>
              <a:t> </a:t>
            </a:r>
            <a:r>
              <a:rPr lang="el-GR" sz="2800" dirty="0">
                <a:latin typeface="Cambria Math" panose="02040503050406030204" pitchFamily="18" charset="0"/>
                <a:ea typeface="Cambria Math" panose="02040503050406030204" pitchFamily="18" charset="0"/>
              </a:rPr>
              <a:t>μ</a:t>
            </a:r>
            <a:r>
              <a:rPr sz="2800" dirty="0"/>
              <a:t>, </a:t>
            </a:r>
            <a:r>
              <a:rPr lang="en-US" sz="2800" i="1" dirty="0"/>
              <a:t>p</a:t>
            </a:r>
            <a:r>
              <a:rPr sz="2800" dirty="0"/>
              <a:t>, or </a:t>
            </a:r>
            <a:r>
              <a:rPr lang="el-GR" sz="2800" i="1" dirty="0"/>
              <a:t>σ</a:t>
            </a:r>
            <a:r>
              <a:rPr lang="en-US" dirty="0"/>
              <a:t>²</a:t>
            </a:r>
            <a:r>
              <a:rPr sz="2800" dirty="0"/>
              <a:t>, as well as with the assumptions about knowledge of the population. The </a:t>
            </a:r>
            <a:r>
              <a:rPr sz="2800" b="1" dirty="0"/>
              <a:t>test statistic</a:t>
            </a:r>
            <a:r>
              <a:rPr sz="2800" dirty="0"/>
              <a:t> is a component of the criteria used to evaluate the hypothesis. If the test statistic falls into a </a:t>
            </a:r>
            <a:r>
              <a:rPr sz="2800" b="1" dirty="0"/>
              <a:t>rejection region</a:t>
            </a:r>
            <a:r>
              <a:rPr sz="2800" dirty="0"/>
              <a:t>, the null hypothesis, </a:t>
            </a: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will be rejected in favor of the alternative hypothesis, </a:t>
            </a:r>
            <a:br>
              <a:rPr lang="en-US" sz="2800" dirty="0"/>
            </a:br>
            <a:r>
              <a:rPr lang="en-US" sz="2800" i="1" dirty="0"/>
              <a:t>H</a:t>
            </a:r>
            <a:r>
              <a:rPr lang="en-US" sz="1050" i="1" dirty="0"/>
              <a:t> </a:t>
            </a:r>
            <a:r>
              <a:rPr lang="en-US" sz="2800" i="1" baseline="-25000" dirty="0"/>
              <a:t>a</a:t>
            </a:r>
            <a:r>
              <a:rPr sz="2800" dirty="0"/>
              <a:t>.</a:t>
            </a: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600" dirty="0"/>
              <a:t>Properties: </a:t>
            </a:r>
            <a:r>
              <a:rPr sz="2600" dirty="0"/>
              <a:t>Elements of Hypothesis Testing: Common Elements and Comments about Hypothesis Testing</a:t>
            </a:r>
            <a:r>
              <a:rPr lang="en-US" sz="2600" dirty="0"/>
              <a:t>—Slide 3</a:t>
            </a:r>
            <a:endParaRPr sz="2600" dirty="0"/>
          </a:p>
        </p:txBody>
      </p:sp>
      <p:sp>
        <p:nvSpPr>
          <p:cNvPr id="3" name="Text Placeholder 2"/>
          <p:cNvSpPr>
            <a:spLocks noGrp="1"/>
          </p:cNvSpPr>
          <p:nvPr>
            <p:ph type="body" sz="quarter" idx="10"/>
          </p:nvPr>
        </p:nvSpPr>
        <p:spPr>
          <a:xfrm>
            <a:off x="457200" y="1082078"/>
            <a:ext cx="8229600" cy="3185122"/>
          </a:xfrm>
        </p:spPr>
        <p:txBody>
          <a:bodyPr>
            <a:normAutofit/>
          </a:bodyPr>
          <a:lstStyle/>
          <a:p>
            <a:pPr marL="514350" indent="-514350">
              <a:buFont typeface="+mj-lt"/>
              <a:buChar char="•"/>
              <a:defRPr sz="2800"/>
            </a:pPr>
            <a:r>
              <a:t>​</a:t>
            </a:r>
            <a:r>
              <a:rPr sz="2800"/>
              <a:t>The test statistic is usually designed so that if the null hypothesis is true, the value of the test statistic will "probably" be close to zero. (The notion of </a:t>
            </a:r>
            <a:r>
              <a:rPr sz="2800" b="1"/>
              <a:t>close</a:t>
            </a:r>
            <a:r>
              <a:rPr sz="2800"/>
              <a:t> is arbitrary. Developing a formal test of a hypothesis will draw upon the theory of sampling distributions and the language of probability to more precisely define the meaning of close.)</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600" dirty="0"/>
              <a:t>Properties: </a:t>
            </a:r>
            <a:r>
              <a:rPr sz="2600" dirty="0"/>
              <a:t>Elements of Hypothesis Testing: Common Elements and Comments about Hypothesis Testing</a:t>
            </a:r>
            <a:r>
              <a:rPr lang="en-US" sz="2600" dirty="0"/>
              <a:t>—Slide 4</a:t>
            </a:r>
            <a:endParaRPr sz="2600" dirty="0"/>
          </a:p>
        </p:txBody>
      </p:sp>
      <p:sp>
        <p:nvSpPr>
          <p:cNvPr id="3" name="Text Placeholder 2"/>
          <p:cNvSpPr>
            <a:spLocks noGrp="1"/>
          </p:cNvSpPr>
          <p:nvPr>
            <p:ph type="body" sz="quarter" idx="10"/>
          </p:nvPr>
        </p:nvSpPr>
        <p:spPr>
          <a:xfrm>
            <a:off x="457200" y="1082078"/>
            <a:ext cx="8229600" cy="3642322"/>
          </a:xfrm>
        </p:spPr>
        <p:txBody>
          <a:bodyPr>
            <a:normAutofit/>
          </a:bodyPr>
          <a:lstStyle/>
          <a:p>
            <a:pPr marL="514350" indent="-514350">
              <a:buFont typeface="+mj-lt"/>
              <a:buChar char="•"/>
              <a:defRPr sz="2800"/>
            </a:pPr>
            <a:r>
              <a:t>​</a:t>
            </a:r>
            <a:r>
              <a:rPr sz="2800"/>
              <a:t>The conclusion of the hypothesis test results in a decision to either </a:t>
            </a:r>
            <a:r>
              <a:rPr sz="2800" b="1"/>
              <a:t>reject</a:t>
            </a:r>
            <a:r>
              <a:rPr sz="2800"/>
              <a:t> or </a:t>
            </a:r>
            <a:r>
              <a:rPr sz="2800" b="1"/>
              <a:t>fail to reject</a:t>
            </a:r>
            <a:r>
              <a:rPr sz="2800"/>
              <a:t> the null hypothesis. Note that we do not accept the null hypothesis; we only conclude that there is insufficient evidence to support the alternative.</a:t>
            </a:r>
          </a:p>
          <a:p>
            <a:pPr marL="514350" indent="-514350">
              <a:buFont typeface="+mj-lt"/>
              <a:buChar char="•"/>
              <a:defRPr sz="2800"/>
            </a:pPr>
            <a:r>
              <a:t>​</a:t>
            </a:r>
            <a:r>
              <a:rPr sz="2800"/>
              <a:t>There is no way to be absolutely certain your decision is correct, no matter which hypothesis is selected.</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Test Statistic</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The </a:t>
            </a:r>
            <a:r>
              <a:rPr sz="2800" b="1" dirty="0"/>
              <a:t>test statistic</a:t>
            </a:r>
            <a:r>
              <a:rPr sz="2800" dirty="0"/>
              <a:t> is a value calculated from the sample data that is used to evaluate the hypothesis.</a:t>
            </a:r>
          </a:p>
          <a:p>
            <a:endParaRPr sz="2800" dirty="0"/>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Rejection Region</a:t>
            </a:r>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dirty="0"/>
              <a:t>The </a:t>
            </a:r>
            <a:r>
              <a:rPr sz="2800" b="1" dirty="0"/>
              <a:t>rejection region</a:t>
            </a:r>
            <a:r>
              <a:rPr sz="2800" dirty="0"/>
              <a:t> is an area containing the set of values that the test statistic can have that will lead us to reject the null hypothesis. If the test statistic falls within the rejection region, then the null hypothesis will be rejected in favor of the alternative hypothesis.</a:t>
            </a:r>
          </a:p>
          <a:p>
            <a:endParaRPr sz="2800" dirty="0"/>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Hypothesized Value</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The </a:t>
            </a:r>
            <a:r>
              <a:rPr sz="2800" b="1" dirty="0"/>
              <a:t>hypothesized value</a:t>
            </a:r>
            <a:r>
              <a:rPr sz="2800" dirty="0"/>
              <a:t> is the value of the parameter that is believed to be true in the null hypothesis.</a:t>
            </a:r>
          </a:p>
          <a:p>
            <a:endParaRPr sz="2800" dirty="0"/>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2600" dirty="0"/>
              <a:t>Example 2: Determining the Null and Alternative Hypotheses for a Two-Tailed Test of the Population Mean</a:t>
            </a:r>
            <a:r>
              <a:rPr lang="en-US" sz="2800" dirty="0"/>
              <a:t>—Slide 1</a:t>
            </a:r>
            <a:endParaRPr sz="2600" dirty="0"/>
          </a:p>
        </p:txBody>
      </p:sp>
      <p:sp>
        <p:nvSpPr>
          <p:cNvPr id="3" name="Text Placeholder 2"/>
          <p:cNvSpPr>
            <a:spLocks noGrp="1"/>
          </p:cNvSpPr>
          <p:nvPr>
            <p:ph type="body" sz="quarter" idx="10"/>
          </p:nvPr>
        </p:nvSpPr>
        <p:spPr/>
        <p:txBody>
          <a:bodyPr>
            <a:normAutofit/>
          </a:bodyPr>
          <a:lstStyle/>
          <a:p>
            <a:r>
              <a:rPr lang="en-IN" sz="2800" dirty="0"/>
              <a:t>Suppose a potato chip manufacturer is concerned that the bagging equipment is not functioning properly when filling </a:t>
            </a:r>
            <a:r>
              <a:rPr lang="en-IN" sz="2800" dirty="0">
                <a:latin typeface="Cambria Math"/>
              </a:rPr>
              <a:t>10</a:t>
            </a:r>
            <a:r>
              <a:rPr lang="en-IN" sz="2800" dirty="0"/>
              <a:t>-ounce bags. He wants to test a hypothesis that will help determine if there is a problem with the bagging equipment. What are the correct hypotheses?</a:t>
            </a:r>
          </a:p>
          <a:p>
            <a:r>
              <a:rPr lang="en-IN" dirty="0"/>
              <a:t>	</a:t>
            </a:r>
            <a:endParaRPr lang="en-IN" sz="2800" dirty="0"/>
          </a:p>
        </p:txBody>
      </p:sp>
      <p:pic>
        <p:nvPicPr>
          <p:cNvPr id="6" name="Picture 5" descr="H naught colon mu equals 10 ounces &#10;H subscript a colon mu equals 10 ounces &#10;or &#10;H naught colon mu not equal to 10 ounces &#10;H subscript a colon mu not equal to 10 ounces">
            <a:extLst>
              <a:ext uri="{FF2B5EF4-FFF2-40B4-BE49-F238E27FC236}">
                <a16:creationId xmlns:a16="http://schemas.microsoft.com/office/drawing/2014/main" id="{7B8D672E-5E4C-EC32-8EA8-B80ED7FA9A4E}"/>
              </a:ext>
            </a:extLst>
          </p:cNvPr>
          <p:cNvPicPr>
            <a:picLocks noChangeAspect="1"/>
          </p:cNvPicPr>
          <p:nvPr/>
        </p:nvPicPr>
        <p:blipFill>
          <a:blip r:embed="rId3"/>
          <a:stretch>
            <a:fillRect/>
          </a:stretch>
        </p:blipFill>
        <p:spPr>
          <a:xfrm>
            <a:off x="2133600" y="4038600"/>
            <a:ext cx="4276725" cy="904875"/>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500" dirty="0"/>
              <a:t>Example 1: Determining the Null and Alternative Hypotheses for a Right-Tailed Test of the Population Mean</a:t>
            </a:r>
            <a:r>
              <a:rPr lang="en-US" sz="2500" dirty="0"/>
              <a:t>—Slide 1</a:t>
            </a:r>
            <a:endParaRPr sz="2500" dirty="0"/>
          </a:p>
        </p:txBody>
      </p:sp>
      <p:sp>
        <p:nvSpPr>
          <p:cNvPr id="3" name="Text Placeholder 2"/>
          <p:cNvSpPr>
            <a:spLocks noGrp="1"/>
          </p:cNvSpPr>
          <p:nvPr>
            <p:ph type="body" sz="quarter" idx="10"/>
          </p:nvPr>
        </p:nvSpPr>
        <p:spPr/>
        <p:txBody>
          <a:bodyPr>
            <a:normAutofit lnSpcReduction="10000"/>
          </a:bodyPr>
          <a:lstStyle/>
          <a:p>
            <a:pPr>
              <a:defRPr sz="2800"/>
            </a:pPr>
            <a:r>
              <a:rPr sz="2800" dirty="0"/>
              <a:t>Tech Travel, which is a travel agency managed by C. Dubya, is interested in determining how much money people are spending on travel and entertainment. From previous data, the agency knows that in 2018, U.S. households spent, on average, a total of </a:t>
            </a:r>
            <a:r>
              <a:rPr lang="en-US" sz="2800" dirty="0"/>
              <a:t>$1949</a:t>
            </a:r>
            <a:r>
              <a:rPr sz="2800" dirty="0"/>
              <a:t> on transportation, food, lodging, and pleasure trips. However, the agency believes that people will spend more in 2019 on travel than they did the previous year. The agency's question can be investigated with two hypotheses.</a:t>
            </a:r>
          </a:p>
          <a:p>
            <a:pPr marL="514350" indent="-514350">
              <a:buFont typeface="+mj-lt"/>
              <a:buChar char="•"/>
              <a:defRPr sz="2800"/>
            </a:pPr>
            <a:r>
              <a:rPr dirty="0"/>
              <a:t>​</a:t>
            </a:r>
            <a:r>
              <a:rPr sz="2800" dirty="0"/>
              <a:t>Travel expenses have not increased since 2018.</a:t>
            </a:r>
          </a:p>
          <a:p>
            <a:pPr marL="514350" indent="-514350">
              <a:buFont typeface="+mj-lt"/>
              <a:buChar char="•"/>
              <a:defRPr sz="2800"/>
            </a:pPr>
            <a:r>
              <a:rPr dirty="0"/>
              <a:t>​</a:t>
            </a:r>
            <a:r>
              <a:rPr sz="2800" dirty="0"/>
              <a:t>Travel expenses have increased since 2018.</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2: Determining the Null and Alternative Hypotheses for a Two-Tailed Test of the Population Mean</a:t>
            </a:r>
            <a:r>
              <a:rPr lang="en-US" sz="2400" dirty="0"/>
              <a:t>—Slide 2</a:t>
            </a:r>
            <a:endParaRPr sz="2400"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pPr>
              <a:defRPr sz="2800"/>
            </a:pPr>
            <a:r>
              <a:rPr sz="2800" dirty="0"/>
              <a:t>Since the hypothesized value in this problem is </a:t>
            </a:r>
            <a:r>
              <a:rPr sz="2800" dirty="0">
                <a:latin typeface="Cambria Math"/>
              </a:rPr>
              <a:t>10</a:t>
            </a:r>
            <a:r>
              <a:rPr sz="2800" dirty="0"/>
              <a:t> ounces, the null hypothesis is </a:t>
            </a: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lang="en-US" sz="2800" dirty="0"/>
              <a:t>: </a:t>
            </a:r>
            <a:r>
              <a:rPr lang="el-GR" sz="2800" dirty="0">
                <a:latin typeface="Cambria Math" panose="02040503050406030204" pitchFamily="18" charset="0"/>
                <a:ea typeface="Cambria Math" panose="02040503050406030204" pitchFamily="18" charset="0"/>
              </a:rPr>
              <a:t>μ</a:t>
            </a:r>
            <a:r>
              <a:rPr lang="en-US" sz="2800" dirty="0"/>
              <a:t> = 10 oz</a:t>
            </a:r>
            <a:r>
              <a:rPr sz="2800" dirty="0"/>
              <a:t>. The bagging equipment ordinarily functions properly; thus, the manufacturer requires overwhelming evidence that the machine is overfilling or underfilling the bags before shutting down the equipment.</a:t>
            </a:r>
          </a:p>
          <a:p>
            <a:r>
              <a:rPr sz="2800" dirty="0"/>
              <a:t>When the alternative hypothesis allows values above and below the hypothesized value, it is a two-sided alternative. In this case, the manufacturer hopes that he </a:t>
            </a:r>
            <a:r>
              <a:rPr sz="2800" i="1" dirty="0"/>
              <a:t>fails to reject </a:t>
            </a:r>
            <a:r>
              <a:rPr sz="2800" dirty="0"/>
              <a:t>the null hypothesis, since that would suggest that his equipment is putting the right amount in the bags. This type of hypothesis is quite common in quality control and other kinds of system monitoring.</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600" dirty="0"/>
              <a:t>Example 3: Determining the Null and Alternative Hypotheses for a Right-Tailed Test of a Proportion</a:t>
            </a:r>
            <a:r>
              <a:rPr lang="en-US" sz="2600" dirty="0"/>
              <a:t>—Slide 1</a:t>
            </a:r>
            <a:endParaRPr sz="2600" dirty="0"/>
          </a:p>
        </p:txBody>
      </p:sp>
      <p:sp>
        <p:nvSpPr>
          <p:cNvPr id="3" name="Text Placeholder 2"/>
          <p:cNvSpPr>
            <a:spLocks noGrp="1"/>
          </p:cNvSpPr>
          <p:nvPr>
            <p:ph type="body" sz="quarter" idx="10"/>
          </p:nvPr>
        </p:nvSpPr>
        <p:spPr/>
        <p:txBody>
          <a:bodyPr>
            <a:normAutofit/>
          </a:bodyPr>
          <a:lstStyle/>
          <a:p>
            <a:r>
              <a:rPr sz="2800"/>
              <a:t>Analysts at </a:t>
            </a:r>
            <a:r>
              <a:rPr sz="2800" b="1"/>
              <a:t>JBN</a:t>
            </a:r>
            <a:r>
              <a:rPr sz="2800"/>
              <a:t> Technologies want to assess the use of Apple and Windows computers in their line of work. With the rise in popularity of Apple and the Mac OS operating system, analysts believe that businesses are more likely to allow their employees to deploy Apple computers as their enterprise desktops. How should </a:t>
            </a:r>
            <a:r>
              <a:rPr sz="2800" b="1"/>
              <a:t>JBN</a:t>
            </a:r>
            <a:r>
              <a:rPr sz="2800"/>
              <a:t> Technologies analysts formulate an appropriate hypothesis to determine if more businesses will deploy Apple computers as their enterprise desktops?</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3: Determining the Null and Alternative Hypotheses for a Right-Tailed Test of a Proportion</a:t>
            </a:r>
            <a:r>
              <a:rPr lang="en-US" sz="2600" dirty="0"/>
              <a:t>—Slide 2</a:t>
            </a:r>
            <a:endParaRPr sz="2600" dirty="0"/>
          </a:p>
        </p:txBody>
      </p:sp>
      <p:sp>
        <p:nvSpPr>
          <p:cNvPr id="3" name="Text Placeholder 2"/>
          <p:cNvSpPr>
            <a:spLocks noGrp="1"/>
          </p:cNvSpPr>
          <p:nvPr>
            <p:ph type="body" sz="quarter" idx="10"/>
          </p:nvPr>
        </p:nvSpPr>
        <p:spPr/>
        <p:txBody>
          <a:bodyPr>
            <a:noAutofit/>
          </a:bodyPr>
          <a:lstStyle/>
          <a:p>
            <a:r>
              <a:rPr sz="2400" b="1" dirty="0"/>
              <a:t>Solution</a:t>
            </a:r>
          </a:p>
          <a:p>
            <a:pPr>
              <a:defRPr sz="2800"/>
            </a:pPr>
            <a:r>
              <a:rPr sz="2400" dirty="0"/>
              <a:t>The correct formulation of the hypotheses is as follows, where </a:t>
            </a:r>
            <a:r>
              <a:rPr lang="en-US" sz="2400" i="1" dirty="0"/>
              <a:t>p</a:t>
            </a:r>
            <a:r>
              <a:rPr sz="2400" dirty="0"/>
              <a:t> is the fraction of enterprises that would support the use of Apple computers as their desktops.</a:t>
            </a:r>
            <a:endParaRPr lang="en-US" sz="2400" dirty="0"/>
          </a:p>
          <a:p>
            <a:pPr>
              <a:defRPr sz="2800"/>
            </a:pPr>
            <a:endParaRPr lang="en-US" sz="2400" i="1" dirty="0"/>
          </a:p>
          <a:p>
            <a:pPr>
              <a:defRPr sz="2800"/>
            </a:pPr>
            <a:r>
              <a:rPr lang="en-US" sz="2400" i="1" dirty="0"/>
              <a:t>H</a:t>
            </a:r>
            <a:r>
              <a:rPr lang="en-US" sz="2400" dirty="0">
                <a:latin typeface="Calibri" panose="020F0502020204030204" pitchFamily="34" charset="0"/>
                <a:ea typeface="Calibri" panose="020F0502020204030204" pitchFamily="34" charset="0"/>
                <a:cs typeface="Calibri" panose="020F0502020204030204" pitchFamily="34" charset="0"/>
              </a:rPr>
              <a:t>₀</a:t>
            </a:r>
            <a:r>
              <a:rPr lang="en-US" sz="2400" dirty="0"/>
              <a:t>: </a:t>
            </a:r>
            <a:r>
              <a:rPr lang="en-US" sz="2400" i="1" dirty="0"/>
              <a:t>p</a:t>
            </a:r>
            <a:r>
              <a:rPr lang="en-US" sz="2400" dirty="0"/>
              <a:t> = 0.5</a:t>
            </a:r>
            <a:endParaRPr sz="2400" dirty="0"/>
          </a:p>
          <a:p>
            <a:r>
              <a:rPr lang="en-US" sz="2400" dirty="0"/>
              <a:t>The number of businesses using Apple and Windows computers as their enterprise desktops is the same. </a:t>
            </a:r>
          </a:p>
          <a:p>
            <a:endParaRPr lang="en-US" sz="2400" i="1" dirty="0"/>
          </a:p>
          <a:p>
            <a:r>
              <a:rPr lang="en-US" sz="2400" i="1" dirty="0"/>
              <a:t>H</a:t>
            </a:r>
            <a:r>
              <a:rPr lang="en-US" sz="1050" i="1" dirty="0"/>
              <a:t> </a:t>
            </a:r>
            <a:r>
              <a:rPr lang="en-US" sz="2400" i="1" baseline="-25000" dirty="0"/>
              <a:t>a</a:t>
            </a:r>
            <a:r>
              <a:rPr lang="en-US" sz="2400" dirty="0"/>
              <a:t>: </a:t>
            </a:r>
            <a:r>
              <a:rPr lang="en-US" sz="2400" i="1" dirty="0"/>
              <a:t>p</a:t>
            </a:r>
            <a:r>
              <a:rPr lang="en-US" sz="2400" dirty="0"/>
              <a:t> &gt; 0.5</a:t>
            </a:r>
          </a:p>
          <a:p>
            <a:r>
              <a:rPr lang="en-US" sz="2400" dirty="0"/>
              <a:t>A larger percentage of businesses deploy Apple computers than Windows computers as their enterprise desktops.</a:t>
            </a:r>
            <a:endParaRPr sz="2400" dirty="0"/>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3: Determining the Null and Alternative Hypotheses for a Right-Tailed Test of a Proportion</a:t>
            </a:r>
            <a:r>
              <a:rPr lang="en-US" sz="2600" dirty="0"/>
              <a:t>—Slide 3</a:t>
            </a:r>
            <a:endParaRPr sz="2600" dirty="0"/>
          </a:p>
        </p:txBody>
      </p:sp>
      <p:sp>
        <p:nvSpPr>
          <p:cNvPr id="3" name="Text Placeholder 2"/>
          <p:cNvSpPr>
            <a:spLocks noGrp="1"/>
          </p:cNvSpPr>
          <p:nvPr>
            <p:ph type="body" sz="quarter" idx="10"/>
          </p:nvPr>
        </p:nvSpPr>
        <p:spPr/>
        <p:txBody>
          <a:bodyPr>
            <a:normAutofit/>
          </a:bodyPr>
          <a:lstStyle/>
          <a:p>
            <a:pPr>
              <a:defRPr sz="2800"/>
            </a:pPr>
            <a:r>
              <a:rPr sz="2800" dirty="0"/>
              <a:t>The problem's formulation requires the use of a different statistical measure, </a:t>
            </a:r>
            <a:r>
              <a:rPr lang="en-US" sz="2800" i="1" dirty="0"/>
              <a:t>p</a:t>
            </a:r>
            <a:r>
              <a:rPr sz="2800" dirty="0"/>
              <a:t>, the population proportion. The crucial value of the proportion is </a:t>
            </a:r>
            <a:r>
              <a:rPr sz="2800" dirty="0">
                <a:latin typeface="Cambria Math"/>
              </a:rPr>
              <a:t>0.5</a:t>
            </a:r>
            <a:r>
              <a:rPr sz="2800" dirty="0"/>
              <a:t>, since in order to believe that more businesses will support Apple computers, this proportion has to be more than </a:t>
            </a:r>
            <a:r>
              <a:rPr lang="en-US" sz="2800" dirty="0"/>
              <a:t>50%</a:t>
            </a:r>
            <a:r>
              <a:rPr sz="2800" dirty="0"/>
              <a:t>. The null hypothesis contends that there is not sufficient evidence that more businesses will support the use of Apple computers. If the null hypothesis is rejected in favor of the alternative,</a:t>
            </a:r>
            <a:r>
              <a:rPr lang="en-US" sz="2800" dirty="0"/>
              <a:t> 	     </a:t>
            </a:r>
            <a:br>
              <a:rPr lang="en-US" sz="2800" dirty="0"/>
            </a:br>
            <a:r>
              <a:rPr lang="en-US" sz="2800" i="1" dirty="0"/>
              <a:t>H</a:t>
            </a:r>
            <a:r>
              <a:rPr lang="en-US" sz="1050" i="1" dirty="0"/>
              <a:t> </a:t>
            </a:r>
            <a:r>
              <a:rPr lang="en-US" sz="2800" i="1" baseline="-25000" dirty="0"/>
              <a:t>a</a:t>
            </a:r>
            <a:r>
              <a:rPr lang="en-US" sz="2800" dirty="0"/>
              <a:t>: </a:t>
            </a:r>
            <a:r>
              <a:rPr lang="en-US" sz="2800" i="1" dirty="0"/>
              <a:t>p</a:t>
            </a:r>
            <a:r>
              <a:rPr lang="en-US" sz="2800" dirty="0"/>
              <a:t> &gt; 0.5</a:t>
            </a:r>
            <a:r>
              <a:rPr sz="2800" dirty="0"/>
              <a:t>, then there is overwhelming evidence that businesses are prepared to adopt Apple computers.</a:t>
            </a:r>
          </a:p>
        </p:txBody>
      </p:sp>
    </p:spTree>
    <p:custDataLst>
      <p:tags r:id="rId1"/>
    </p:custDataLst>
    <p:extLst>
      <p:ext uri="{BB962C8B-B14F-4D97-AF65-F5344CB8AC3E}">
        <p14:creationId xmlns:p14="http://schemas.microsoft.com/office/powerpoint/2010/main" val="30211798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600" dirty="0"/>
              <a:t>Example 3: Determining the Null and Alternative Hypotheses for a Right-Tailed Test of a Proportion</a:t>
            </a:r>
            <a:r>
              <a:rPr lang="en-US" sz="2600" dirty="0"/>
              <a:t>—Slide 4</a:t>
            </a:r>
            <a:endParaRPr sz="2600" dirty="0"/>
          </a:p>
        </p:txBody>
      </p:sp>
      <p:sp>
        <p:nvSpPr>
          <p:cNvPr id="3" name="Text Placeholder 2"/>
          <p:cNvSpPr>
            <a:spLocks noGrp="1"/>
          </p:cNvSpPr>
          <p:nvPr>
            <p:ph type="body" sz="quarter" idx="10"/>
          </p:nvPr>
        </p:nvSpPr>
        <p:spPr/>
        <p:txBody>
          <a:bodyPr>
            <a:normAutofit/>
          </a:bodyPr>
          <a:lstStyle/>
          <a:p>
            <a:r>
              <a:rPr sz="2800" dirty="0"/>
              <a:t>The alternative is one-sided, since the intent of the study is to learn if Apple computers are more popular in the workplace. (A two-sided alternative would imply interest in finding out if more companies or fewer companies are willing to accept Apple computers in the workplace, a rather useless idea.) The analysts hope the conclusion of the test will be to </a:t>
            </a:r>
            <a:r>
              <a:rPr sz="2800" i="1" dirty="0"/>
              <a:t>reject</a:t>
            </a:r>
            <a:r>
              <a:rPr sz="2800" dirty="0"/>
              <a:t> the null hypothesis, since that would support the analysts' claim.</a:t>
            </a:r>
          </a:p>
        </p:txBody>
      </p:sp>
    </p:spTree>
    <p:custDataLst>
      <p:tags r:id="rId1"/>
    </p:custDataLst>
    <p:extLst>
      <p:ext uri="{BB962C8B-B14F-4D97-AF65-F5344CB8AC3E}">
        <p14:creationId xmlns:p14="http://schemas.microsoft.com/office/powerpoint/2010/main" val="3275881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Formulating Hypothesis Testing Problems</a:t>
            </a:r>
          </a:p>
        </p:txBody>
      </p:sp>
      <p:sp>
        <p:nvSpPr>
          <p:cNvPr id="3" name="Text Placeholder 2"/>
          <p:cNvSpPr>
            <a:spLocks noGrp="1"/>
          </p:cNvSpPr>
          <p:nvPr>
            <p:ph type="body" sz="quarter" idx="10"/>
          </p:nvPr>
        </p:nvSpPr>
        <p:spPr/>
        <p:txBody>
          <a:bodyPr>
            <a:normAutofit lnSpcReduction="10000"/>
          </a:bodyPr>
          <a:lstStyle/>
          <a:p>
            <a:r>
              <a:rPr sz="2800" dirty="0"/>
              <a:t>To be successful at formulating hypothesis testing problems you must be able to do the following.</a:t>
            </a:r>
          </a:p>
          <a:p>
            <a:pPr marL="514350" indent="-514350">
              <a:buFont typeface="+mj-lt"/>
              <a:buChar char="•"/>
              <a:defRPr sz="2800"/>
            </a:pPr>
            <a:r>
              <a:rPr dirty="0"/>
              <a:t>​</a:t>
            </a:r>
            <a:r>
              <a:rPr sz="2800" dirty="0"/>
              <a:t>Determine the appropriate statistical measure to test the desired hypothesis (population mean, proportion, or variance).</a:t>
            </a:r>
          </a:p>
          <a:p>
            <a:pPr marL="514350" indent="-514350">
              <a:buFont typeface="+mj-lt"/>
              <a:buChar char="•"/>
              <a:defRPr sz="2800"/>
            </a:pPr>
            <a:r>
              <a:rPr dirty="0"/>
              <a:t>​</a:t>
            </a:r>
            <a:r>
              <a:rPr sz="2800" dirty="0"/>
              <a:t>Determine the appropriate value to use in the null hypothesis. (This may be stated in the problem as a hypothesized value or may need to be deduced from the information at hand.)</a:t>
            </a:r>
          </a:p>
          <a:p>
            <a:pPr marL="514350" indent="-514350">
              <a:buFont typeface="+mj-lt"/>
              <a:buChar char="•"/>
              <a:defRPr sz="2800"/>
            </a:pPr>
            <a:r>
              <a:rPr dirty="0"/>
              <a:t>​</a:t>
            </a:r>
            <a:r>
              <a:rPr sz="2800" dirty="0"/>
              <a:t>Decide whether the alternative should be one-sided or two-sided.</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Type I Error</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A </a:t>
            </a:r>
            <a:r>
              <a:rPr sz="2800" b="1" dirty="0"/>
              <a:t>Type I Error</a:t>
            </a:r>
            <a:r>
              <a:rPr sz="2800" dirty="0"/>
              <a:t> occurs by rejecting </a:t>
            </a: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when in fact </a:t>
            </a: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is the correct choice.</a:t>
            </a:r>
          </a:p>
          <a:p>
            <a:endParaRPr sz="2800" dirty="0"/>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Type I</a:t>
            </a:r>
            <a:r>
              <a:rPr lang="en-US" dirty="0"/>
              <a:t>I</a:t>
            </a:r>
            <a:r>
              <a:rPr dirty="0"/>
              <a:t> Error</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A </a:t>
            </a:r>
            <a:r>
              <a:rPr sz="2800" b="1" dirty="0"/>
              <a:t>Type II error</a:t>
            </a:r>
            <a:r>
              <a:rPr sz="2800" dirty="0"/>
              <a:t> occurs by failing to reject</a:t>
            </a:r>
            <a:r>
              <a:rPr lang="en-US" sz="2800" dirty="0"/>
              <a:t> </a:t>
            </a:r>
            <a:r>
              <a:rPr lang="en-US" i="1" dirty="0"/>
              <a:t>H</a:t>
            </a:r>
            <a:r>
              <a:rPr lang="en-US" dirty="0">
                <a:latin typeface="Calibri" panose="020F0502020204030204" pitchFamily="34" charset="0"/>
                <a:ea typeface="Calibri" panose="020F0502020204030204" pitchFamily="34" charset="0"/>
                <a:cs typeface="Calibri" panose="020F0502020204030204" pitchFamily="34" charset="0"/>
              </a:rPr>
              <a:t>₀</a:t>
            </a:r>
            <a:r>
              <a:rPr sz="2800" dirty="0"/>
              <a:t> when in fact </a:t>
            </a:r>
            <a:r>
              <a:rPr lang="en-US" i="1" dirty="0"/>
              <a:t>H</a:t>
            </a:r>
            <a:r>
              <a:rPr lang="en-US" sz="1050" i="1" dirty="0"/>
              <a:t> </a:t>
            </a:r>
            <a:r>
              <a:rPr lang="en-US" i="1" baseline="-25000" dirty="0"/>
              <a:t>a</a:t>
            </a:r>
            <a:r>
              <a:rPr sz="2800" dirty="0"/>
              <a:t> is the correct choice.</a:t>
            </a:r>
          </a:p>
          <a:p>
            <a:endParaRPr sz="2800" dirty="0"/>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Level Of The Test &amp; Significance Level Of The Test</a:t>
            </a:r>
          </a:p>
        </p:txBody>
      </p:sp>
      <p:sp>
        <p:nvSpPr>
          <p:cNvPr id="3" name="Text Placeholder 2"/>
          <p:cNvSpPr>
            <a:spLocks noGrp="1"/>
          </p:cNvSpPr>
          <p:nvPr>
            <p:ph type="body" sz="quarter" idx="10"/>
          </p:nvPr>
        </p:nvSpPr>
        <p:spPr>
          <a:xfrm>
            <a:off x="457200" y="1082078"/>
            <a:ext cx="8229600" cy="1965922"/>
          </a:xfrm>
        </p:spPr>
        <p:txBody>
          <a:bodyPr>
            <a:normAutofit/>
          </a:bodyPr>
          <a:lstStyle/>
          <a:p>
            <a:pPr>
              <a:defRPr sz="2800"/>
            </a:pPr>
            <a:r>
              <a:rPr sz="2800" dirty="0"/>
              <a:t>The probability of a Type I error is denoted by</a:t>
            </a:r>
            <a:r>
              <a:rPr lang="en-US" sz="2800" dirty="0"/>
              <a:t> </a:t>
            </a:r>
            <a:r>
              <a:rPr lang="el-GR" sz="2800" i="1" dirty="0"/>
              <a:t>α</a:t>
            </a:r>
            <a:r>
              <a:rPr sz="2800" dirty="0"/>
              <a:t> (the Greek letter alpha), and is referred to as the </a:t>
            </a:r>
            <a:r>
              <a:rPr sz="2800" b="1" dirty="0"/>
              <a:t>level of the test</a:t>
            </a:r>
            <a:r>
              <a:rPr sz="2800" dirty="0"/>
              <a:t>, or </a:t>
            </a:r>
            <a:r>
              <a:rPr sz="2800" b="1" dirty="0"/>
              <a:t>significance level of the test</a:t>
            </a:r>
            <a:r>
              <a:rPr sz="2800" dirty="0"/>
              <a:t>.</a:t>
            </a:r>
          </a:p>
          <a:p>
            <a:endParaRPr sz="2800" dirty="0"/>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 of a Type II Error</a:t>
            </a:r>
          </a:p>
        </p:txBody>
      </p:sp>
      <p:sp>
        <p:nvSpPr>
          <p:cNvPr id="3" name="Text Placeholder 2"/>
          <p:cNvSpPr>
            <a:spLocks noGrp="1"/>
          </p:cNvSpPr>
          <p:nvPr>
            <p:ph type="body" sz="quarter" idx="10"/>
          </p:nvPr>
        </p:nvSpPr>
        <p:spPr>
          <a:xfrm>
            <a:off x="457200" y="1082078"/>
            <a:ext cx="8229600" cy="3261322"/>
          </a:xfrm>
        </p:spPr>
        <p:txBody>
          <a:bodyPr>
            <a:normAutofit/>
          </a:bodyPr>
          <a:lstStyle/>
          <a:p>
            <a:pPr>
              <a:defRPr sz="2800"/>
            </a:pPr>
            <a:r>
              <a:rPr sz="2800" dirty="0"/>
              <a:t>The </a:t>
            </a:r>
            <a:r>
              <a:rPr sz="2800" b="1" dirty="0"/>
              <a:t>probability of a Type II error</a:t>
            </a:r>
            <a:r>
              <a:rPr sz="2800" dirty="0"/>
              <a:t> is denoted by </a:t>
            </a:r>
            <a:r>
              <a:rPr lang="el-GR" sz="2800" dirty="0"/>
              <a:t>β</a:t>
            </a:r>
            <a:r>
              <a:rPr sz="2800" dirty="0"/>
              <a:t> (the Greek letter beta). Unfortunately, the value of </a:t>
            </a:r>
            <a:r>
              <a:rPr lang="el-GR" dirty="0"/>
              <a:t>β </a:t>
            </a:r>
            <a:r>
              <a:rPr sz="2800" dirty="0"/>
              <a:t> depends on the actual value of the population parameter and thus cannot be determined unless the actual value of the population parameter is known, which is rarely the case.</a:t>
            </a:r>
          </a:p>
          <a:p>
            <a:endParaRPr sz="2800"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500" dirty="0"/>
              <a:t>Example 1: Determining the Null and Alternative Hypotheses for a Right-Tailed Test of the Population Mean</a:t>
            </a:r>
            <a:r>
              <a:rPr lang="en-US" sz="2500" dirty="0"/>
              <a:t>—Slide 2</a:t>
            </a:r>
            <a:endParaRPr sz="2500" dirty="0"/>
          </a:p>
        </p:txBody>
      </p:sp>
      <p:sp>
        <p:nvSpPr>
          <p:cNvPr id="3" name="Text Placeholder 2"/>
          <p:cNvSpPr>
            <a:spLocks noGrp="1"/>
          </p:cNvSpPr>
          <p:nvPr>
            <p:ph type="body" sz="quarter" idx="10"/>
          </p:nvPr>
        </p:nvSpPr>
        <p:spPr/>
        <p:txBody>
          <a:bodyPr>
            <a:normAutofit fontScale="92500" lnSpcReduction="20000"/>
          </a:bodyPr>
          <a:lstStyle/>
          <a:p>
            <a:pPr>
              <a:defRPr sz="2800"/>
            </a:pPr>
            <a:r>
              <a:rPr lang="en-US" sz="2800" b="1" dirty="0"/>
              <a:t>Solution</a:t>
            </a:r>
          </a:p>
          <a:p>
            <a:pPr>
              <a:defRPr sz="2800"/>
            </a:pPr>
            <a:r>
              <a:rPr sz="2800" dirty="0"/>
              <a:t>To apply statistical methodology to answer the question, the preceding hypotheses must be translated into a problem statement concerning a statistical measure (e.g., mean, proportion, or variance). The statistical measure will be used in the definition of a criterion to decide the issue. There is a great deal of variability in the amount of money one spends on vacations, depending on the location, whether they are flying or driving, etc. Comparing the mean amount spent per family with that which was spent previously is a reasonable method of evaluating the differences. The average amount spent in 2018 is known to be</a:t>
            </a:r>
            <a:r>
              <a:rPr lang="en-US" sz="2800" dirty="0"/>
              <a:t> $1949.</a:t>
            </a:r>
            <a:r>
              <a:rPr sz="2800" dirty="0"/>
              <a:t> However, the average amount spent in 2019 is currently unknown, and that uncertainty is what makes the problem difficult.</a:t>
            </a:r>
          </a:p>
        </p:txBody>
      </p:sp>
    </p:spTree>
    <p:custDataLst>
      <p:tags r:id="rId1"/>
    </p:custDataLst>
    <p:extLst>
      <p:ext uri="{BB962C8B-B14F-4D97-AF65-F5344CB8AC3E}">
        <p14:creationId xmlns:p14="http://schemas.microsoft.com/office/powerpoint/2010/main" val="41832902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Steps in the Test of a </a:t>
            </a:r>
            <a:br>
              <a:rPr lang="en-US" dirty="0"/>
            </a:br>
            <a:r>
              <a:rPr dirty="0"/>
              <a:t>Hypothesis</a:t>
            </a:r>
            <a:r>
              <a:rPr lang="en-US" dirty="0"/>
              <a:t>—Slide 1</a:t>
            </a:r>
            <a:endParaRPr dirty="0"/>
          </a:p>
        </p:txBody>
      </p:sp>
      <p:sp>
        <p:nvSpPr>
          <p:cNvPr id="3" name="Text Placeholder 2"/>
          <p:cNvSpPr>
            <a:spLocks noGrp="1"/>
          </p:cNvSpPr>
          <p:nvPr>
            <p:ph type="body" sz="quarter" idx="10"/>
          </p:nvPr>
        </p:nvSpPr>
        <p:spPr/>
        <p:txBody>
          <a:bodyPr>
            <a:normAutofit/>
          </a:bodyPr>
          <a:lstStyle/>
          <a:p>
            <a:pPr>
              <a:defRPr b="1"/>
            </a:pPr>
            <a:r>
              <a:rPr sz="2600" dirty="0"/>
              <a:t>Step 1: Determine the null hypothesis. In this process, select the appropriate statistical measure, such as the population mean, proportion, or variance.</a:t>
            </a:r>
            <a:endParaRPr lang="en-US" sz="2600" dirty="0"/>
          </a:p>
          <a:p>
            <a:pPr>
              <a:defRPr b="1"/>
            </a:pPr>
            <a:endParaRPr lang="en-US" sz="2600" dirty="0"/>
          </a:p>
          <a:p>
            <a:pPr>
              <a:defRPr b="1"/>
            </a:pPr>
            <a:r>
              <a:rPr lang="en-US" sz="2600" dirty="0"/>
              <a:t>Step 2: Determine the alternative hypothesis and whether it should be one-sided or two-sided.</a:t>
            </a:r>
          </a:p>
          <a:p>
            <a:pPr>
              <a:defRPr b="1"/>
            </a:pPr>
            <a:endParaRPr lang="en-US" sz="2600" dirty="0"/>
          </a:p>
          <a:p>
            <a:pPr>
              <a:defRPr b="1"/>
            </a:pPr>
            <a:r>
              <a:rPr lang="en-US" sz="2600" dirty="0"/>
              <a:t>Step 3: Select the appropriate test statistic based on the information at hand and the assumptions you are willing to make.</a:t>
            </a:r>
            <a:endParaRPr sz="2600" dirty="0"/>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Steps in the Test of a </a:t>
            </a:r>
            <a:br>
              <a:rPr lang="en-US" dirty="0"/>
            </a:br>
            <a:r>
              <a:rPr dirty="0"/>
              <a:t>Hypothesis</a:t>
            </a:r>
            <a:r>
              <a:rPr lang="en-US" dirty="0"/>
              <a:t>—Slide 2</a:t>
            </a:r>
            <a:endParaRPr dirty="0"/>
          </a:p>
        </p:txBody>
      </p:sp>
      <p:sp>
        <p:nvSpPr>
          <p:cNvPr id="3" name="Text Placeholder 2"/>
          <p:cNvSpPr>
            <a:spLocks noGrp="1"/>
          </p:cNvSpPr>
          <p:nvPr>
            <p:ph type="body" sz="quarter" idx="10"/>
          </p:nvPr>
        </p:nvSpPr>
        <p:spPr>
          <a:xfrm>
            <a:off x="457200" y="1082078"/>
            <a:ext cx="8229600" cy="4175722"/>
          </a:xfrm>
        </p:spPr>
        <p:txBody>
          <a:bodyPr>
            <a:normAutofit/>
          </a:bodyPr>
          <a:lstStyle/>
          <a:p>
            <a:pPr>
              <a:defRPr b="1"/>
            </a:pPr>
            <a:r>
              <a:rPr sz="2800" dirty="0"/>
              <a:t>Step 4: </a:t>
            </a:r>
            <a:r>
              <a:rPr sz="2400" dirty="0"/>
              <a:t>Determine the critical value of the test statistic. Two factors must be considered.</a:t>
            </a:r>
            <a:endParaRPr sz="2800" dirty="0"/>
          </a:p>
          <a:p>
            <a:pPr marL="514350" indent="-514350">
              <a:buFont typeface="+mj-lt"/>
              <a:buAutoNum type="arabicPeriod"/>
              <a:defRPr sz="2800"/>
            </a:pPr>
            <a:r>
              <a:rPr dirty="0"/>
              <a:t>​</a:t>
            </a:r>
            <a:r>
              <a:rPr sz="2400" dirty="0"/>
              <a:t>The type of alternative hypothesis: two-sided, one-sided left, one-sided right. If the alternative hypothesis is two-sided, the hypothesis test will be </a:t>
            </a:r>
            <a:r>
              <a:rPr sz="2400" b="1" dirty="0"/>
              <a:t>two-tailed</a:t>
            </a:r>
            <a:r>
              <a:rPr sz="2400" dirty="0"/>
              <a:t>. If the alternative hypothesis is one-sided left, the hypothesis test will be a </a:t>
            </a:r>
            <a:r>
              <a:rPr sz="2400" b="1" dirty="0"/>
              <a:t>left-tailed</a:t>
            </a:r>
            <a:r>
              <a:rPr sz="2400" dirty="0"/>
              <a:t> or </a:t>
            </a:r>
            <a:r>
              <a:rPr sz="2400" b="1" dirty="0"/>
              <a:t>lower-tailed</a:t>
            </a:r>
            <a:r>
              <a:rPr sz="2400" dirty="0"/>
              <a:t> test. If the alternative hypothesis is one-sided right, the hypothesis test will be a </a:t>
            </a:r>
            <a:r>
              <a:rPr sz="2400" b="1" dirty="0"/>
              <a:t>right-tailed</a:t>
            </a:r>
            <a:r>
              <a:rPr sz="2400" dirty="0"/>
              <a:t> or </a:t>
            </a:r>
            <a:r>
              <a:rPr sz="2400" b="1" dirty="0"/>
              <a:t>upper-tailed test</a:t>
            </a:r>
            <a:r>
              <a:rPr sz="2400" dirty="0"/>
              <a:t>.</a:t>
            </a:r>
          </a:p>
          <a:p>
            <a:pPr marL="514350" indent="-514350">
              <a:buFont typeface="+mj-lt"/>
              <a:buAutoNum type="arabicPeriod" startAt="2"/>
              <a:defRPr sz="2800"/>
            </a:pPr>
            <a:r>
              <a:rPr sz="2400" dirty="0"/>
              <a:t>​The specification of </a:t>
            </a:r>
            <a:r>
              <a:rPr lang="el-GR" sz="2400" i="1" dirty="0"/>
              <a:t>α</a:t>
            </a:r>
            <a:r>
              <a:rPr sz="2400" dirty="0"/>
              <a:t>, the significance level of the test.</a:t>
            </a: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Steps in the Test of a </a:t>
            </a:r>
            <a:br>
              <a:rPr lang="en-US" dirty="0"/>
            </a:br>
            <a:r>
              <a:rPr dirty="0"/>
              <a:t>Hypothesis</a:t>
            </a:r>
            <a:r>
              <a:rPr lang="en-US" dirty="0"/>
              <a:t>—Slide 3</a:t>
            </a:r>
            <a:endParaRPr dirty="0"/>
          </a:p>
        </p:txBody>
      </p:sp>
      <p:sp>
        <p:nvSpPr>
          <p:cNvPr id="3" name="Text Placeholder 2"/>
          <p:cNvSpPr>
            <a:spLocks noGrp="1"/>
          </p:cNvSpPr>
          <p:nvPr>
            <p:ph type="body" sz="quarter" idx="10"/>
          </p:nvPr>
        </p:nvSpPr>
        <p:spPr>
          <a:xfrm>
            <a:off x="457200" y="1082078"/>
            <a:ext cx="8229600" cy="975322"/>
          </a:xfrm>
        </p:spPr>
        <p:txBody>
          <a:bodyPr>
            <a:normAutofit/>
          </a:bodyPr>
          <a:lstStyle/>
          <a:p>
            <a:pPr>
              <a:defRPr b="1"/>
            </a:pPr>
            <a:r>
              <a:rPr sz="2800" dirty="0"/>
              <a:t>Step 5: </a:t>
            </a:r>
            <a:r>
              <a:rPr sz="2400" dirty="0"/>
              <a:t>Collect the sample data and compute the value of the test statistic.</a:t>
            </a:r>
            <a:endParaRPr sz="2800" dirty="0"/>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Steps in the Test of a </a:t>
            </a:r>
            <a:br>
              <a:rPr lang="en-US" dirty="0"/>
            </a:br>
            <a:r>
              <a:rPr dirty="0"/>
              <a:t>Hypothesis</a:t>
            </a:r>
            <a:r>
              <a:rPr lang="en-US" dirty="0"/>
              <a:t>—Slide 4</a:t>
            </a:r>
            <a:endParaRPr dirty="0"/>
          </a:p>
        </p:txBody>
      </p:sp>
      <p:sp>
        <p:nvSpPr>
          <p:cNvPr id="3" name="Text Placeholder 2"/>
          <p:cNvSpPr>
            <a:spLocks noGrp="1"/>
          </p:cNvSpPr>
          <p:nvPr>
            <p:ph type="body" sz="quarter" idx="10"/>
          </p:nvPr>
        </p:nvSpPr>
        <p:spPr>
          <a:xfrm>
            <a:off x="457200" y="1082078"/>
            <a:ext cx="8229600" cy="2575522"/>
          </a:xfrm>
        </p:spPr>
        <p:txBody>
          <a:bodyPr>
            <a:normAutofit/>
          </a:bodyPr>
          <a:lstStyle/>
          <a:p>
            <a:pPr>
              <a:defRPr b="1"/>
            </a:pPr>
            <a:r>
              <a:rPr sz="2800" dirty="0"/>
              <a:t>Step 6: </a:t>
            </a:r>
            <a:r>
              <a:rPr sz="2400" dirty="0"/>
              <a:t>Make the decision and state the conclusion in terms of the original question.</a:t>
            </a:r>
          </a:p>
          <a:p>
            <a:pPr marL="514350" indent="-514350">
              <a:buFont typeface="+mj-lt"/>
              <a:buChar char="•"/>
              <a:defRPr sz="2800"/>
            </a:pPr>
            <a:r>
              <a:rPr sz="2400" dirty="0"/>
              <a:t>​If the value of the test statistic is in the rejection region, reject the null hypothesis in favor of the alternative.</a:t>
            </a:r>
          </a:p>
          <a:p>
            <a:pPr marL="514350" indent="-514350">
              <a:buFont typeface="+mj-lt"/>
              <a:buChar char="•"/>
              <a:defRPr sz="2800"/>
            </a:pPr>
            <a:r>
              <a:rPr sz="2400" dirty="0"/>
              <a:t>​If the value of the test statistic is not in the rejection region, fail to reject the null hypothesis in favor of the alternative.</a:t>
            </a:r>
          </a:p>
          <a:p>
            <a:endParaRPr sz="28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1: Determining the Null and Alternative Hypotheses for a Right-Tailed Test of the Population Mean</a:t>
            </a:r>
            <a:r>
              <a:rPr lang="en-US" sz="2400" dirty="0"/>
              <a:t>—Slide 3</a:t>
            </a:r>
            <a:endParaRPr sz="2400" dirty="0"/>
          </a:p>
        </p:txBody>
      </p:sp>
      <p:sp>
        <p:nvSpPr>
          <p:cNvPr id="3" name="Text Placeholder 2"/>
          <p:cNvSpPr>
            <a:spLocks noGrp="1"/>
          </p:cNvSpPr>
          <p:nvPr>
            <p:ph type="body" sz="quarter" idx="10"/>
          </p:nvPr>
        </p:nvSpPr>
        <p:spPr/>
        <p:txBody>
          <a:bodyPr>
            <a:normAutofit/>
          </a:bodyPr>
          <a:lstStyle/>
          <a:p>
            <a:pPr>
              <a:defRPr sz="2800"/>
            </a:pPr>
            <a:r>
              <a:rPr lang="en-US" sz="2400" dirty="0"/>
              <a:t>If </a:t>
            </a:r>
            <a:r>
              <a:rPr lang="el-GR" sz="2400" dirty="0">
                <a:latin typeface="Cambria Math" panose="02040503050406030204" pitchFamily="18" charset="0"/>
                <a:ea typeface="Cambria Math" panose="02040503050406030204" pitchFamily="18" charset="0"/>
              </a:rPr>
              <a:t>μ</a:t>
            </a:r>
            <a:r>
              <a:rPr lang="en-US" sz="2400" dirty="0"/>
              <a:t> is defined as</a:t>
            </a:r>
          </a:p>
          <a:p>
            <a:pPr algn="ctr">
              <a:defRPr sz="2800"/>
            </a:pPr>
            <a:r>
              <a:rPr lang="el-GR" sz="2400" dirty="0">
                <a:latin typeface="Cambria Math" panose="02040503050406030204" pitchFamily="18" charset="0"/>
                <a:ea typeface="Cambria Math" panose="02040503050406030204" pitchFamily="18" charset="0"/>
              </a:rPr>
              <a:t>μ</a:t>
            </a:r>
            <a:r>
              <a:rPr lang="en-US" sz="2400" dirty="0"/>
              <a:t> = average amount spent on travel expenses in 2019,</a:t>
            </a:r>
          </a:p>
          <a:p>
            <a:r>
              <a:rPr sz="2400" dirty="0"/>
              <a:t>then the two claims can be written in the following manner.</a:t>
            </a:r>
            <a:endParaRPr lang="en-US" sz="2400" dirty="0"/>
          </a:p>
          <a:p>
            <a:endParaRPr lang="en-IN" sz="2400" i="1" dirty="0"/>
          </a:p>
          <a:p>
            <a:endParaRPr sz="2800" dirty="0"/>
          </a:p>
        </p:txBody>
      </p:sp>
      <p:pic>
        <p:nvPicPr>
          <p:cNvPr id="8" name="Picture 7" descr="H naught colon mu equals $1949">
            <a:extLst>
              <a:ext uri="{FF2B5EF4-FFF2-40B4-BE49-F238E27FC236}">
                <a16:creationId xmlns:a16="http://schemas.microsoft.com/office/drawing/2014/main" id="{334B1208-B762-82C6-6774-D18CF683C011}"/>
              </a:ext>
            </a:extLst>
          </p:cNvPr>
          <p:cNvPicPr>
            <a:picLocks noChangeAspect="1"/>
          </p:cNvPicPr>
          <p:nvPr/>
        </p:nvPicPr>
        <p:blipFill>
          <a:blip r:embed="rId3"/>
          <a:stretch>
            <a:fillRect/>
          </a:stretch>
        </p:blipFill>
        <p:spPr>
          <a:xfrm>
            <a:off x="609600" y="2568129"/>
            <a:ext cx="1838325" cy="419100"/>
          </a:xfrm>
          <a:prstGeom prst="rect">
            <a:avLst/>
          </a:prstGeom>
        </p:spPr>
      </p:pic>
      <p:sp>
        <p:nvSpPr>
          <p:cNvPr id="11" name="TextBox 10">
            <a:extLst>
              <a:ext uri="{FF2B5EF4-FFF2-40B4-BE49-F238E27FC236}">
                <a16:creationId xmlns:a16="http://schemas.microsoft.com/office/drawing/2014/main" id="{7E49FFE6-0307-0D77-86BE-4713B90926BF}"/>
              </a:ext>
            </a:extLst>
          </p:cNvPr>
          <p:cNvSpPr txBox="1"/>
          <p:nvPr/>
        </p:nvSpPr>
        <p:spPr>
          <a:xfrm>
            <a:off x="475127" y="3055203"/>
            <a:ext cx="8000999"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Money spent on 2019 travel expenses is equal to that spent in 2018.</a:t>
            </a:r>
            <a:endParaRPr lang="en-IN" dirty="0"/>
          </a:p>
        </p:txBody>
      </p:sp>
      <p:pic>
        <p:nvPicPr>
          <p:cNvPr id="13" name="Picture 12" descr="H subscript a colon mu greater than $1949">
            <a:extLst>
              <a:ext uri="{FF2B5EF4-FFF2-40B4-BE49-F238E27FC236}">
                <a16:creationId xmlns:a16="http://schemas.microsoft.com/office/drawing/2014/main" id="{8600AD8F-F825-3D87-F6D3-03187DE06A51}"/>
              </a:ext>
            </a:extLst>
          </p:cNvPr>
          <p:cNvPicPr>
            <a:picLocks noChangeAspect="1"/>
          </p:cNvPicPr>
          <p:nvPr/>
        </p:nvPicPr>
        <p:blipFill>
          <a:blip r:embed="rId4"/>
          <a:stretch>
            <a:fillRect/>
          </a:stretch>
        </p:blipFill>
        <p:spPr>
          <a:xfrm>
            <a:off x="587188" y="4100323"/>
            <a:ext cx="1838325" cy="419100"/>
          </a:xfrm>
          <a:prstGeom prst="rect">
            <a:avLst/>
          </a:prstGeom>
        </p:spPr>
      </p:pic>
      <p:sp>
        <p:nvSpPr>
          <p:cNvPr id="7" name="TextBox 6">
            <a:extLst>
              <a:ext uri="{FF2B5EF4-FFF2-40B4-BE49-F238E27FC236}">
                <a16:creationId xmlns:a16="http://schemas.microsoft.com/office/drawing/2014/main" id="{D6A03067-5834-F180-4C87-4FFAFBBA3BD0}"/>
              </a:ext>
            </a:extLst>
          </p:cNvPr>
          <p:cNvSpPr txBox="1"/>
          <p:nvPr/>
        </p:nvSpPr>
        <p:spPr>
          <a:xfrm>
            <a:off x="475128" y="4572000"/>
            <a:ext cx="7983071" cy="523220"/>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More money is spent on travel expenses in 2019 than in 2018.</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endParaRPr lang="en-IN" dirty="0"/>
          </a:p>
        </p:txBody>
      </p:sp>
    </p:spTree>
    <p:custDataLst>
      <p:tags r:id="rId1"/>
    </p:custDataLst>
    <p:extLst>
      <p:ext uri="{BB962C8B-B14F-4D97-AF65-F5344CB8AC3E}">
        <p14:creationId xmlns:p14="http://schemas.microsoft.com/office/powerpoint/2010/main" val="1969007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1: Determining the Null and Alternative Hypotheses for a Right-Tailed Test of the Population Mean</a:t>
            </a:r>
            <a:r>
              <a:rPr lang="en-US" sz="2400" dirty="0"/>
              <a:t>—Slide 4</a:t>
            </a:r>
            <a:endParaRPr sz="2400" dirty="0"/>
          </a:p>
        </p:txBody>
      </p:sp>
      <p:sp>
        <p:nvSpPr>
          <p:cNvPr id="3" name="Text Placeholder 2"/>
          <p:cNvSpPr>
            <a:spLocks noGrp="1"/>
          </p:cNvSpPr>
          <p:nvPr>
            <p:ph type="body" sz="quarter" idx="10"/>
          </p:nvPr>
        </p:nvSpPr>
        <p:spPr/>
        <p:txBody>
          <a:bodyPr>
            <a:normAutofit/>
          </a:bodyPr>
          <a:lstStyle/>
          <a:p>
            <a:r>
              <a:rPr lang="en-US" i="1" dirty="0"/>
              <a:t>H</a:t>
            </a:r>
            <a:r>
              <a:rPr lang="en-US" dirty="0">
                <a:latin typeface="Calibri" panose="020F0502020204030204" pitchFamily="34" charset="0"/>
                <a:ea typeface="Calibri" panose="020F0502020204030204" pitchFamily="34" charset="0"/>
                <a:cs typeface="Calibri" panose="020F0502020204030204" pitchFamily="34" charset="0"/>
              </a:rPr>
              <a:t>₀</a:t>
            </a:r>
            <a:r>
              <a:rPr sz="2800" dirty="0"/>
              <a:t> is called the </a:t>
            </a:r>
            <a:r>
              <a:rPr sz="2800" b="1" dirty="0"/>
              <a:t>null hypothesis</a:t>
            </a:r>
            <a:r>
              <a:rPr sz="2800" dirty="0"/>
              <a:t>, and contends that the mean amount spent on travel expenses in 2019 is equal to that spent in 2018. This would contradict the agency's assertion.</a:t>
            </a:r>
            <a:r>
              <a:rPr lang="en-US" sz="2800" dirty="0"/>
              <a:t> </a:t>
            </a:r>
          </a:p>
          <a:p>
            <a:r>
              <a:rPr lang="en-US" i="1" dirty="0"/>
              <a:t>H</a:t>
            </a:r>
            <a:r>
              <a:rPr lang="en-US" sz="1050" i="1" dirty="0"/>
              <a:t> </a:t>
            </a:r>
            <a:r>
              <a:rPr lang="en-US" i="1" baseline="-25000" dirty="0"/>
              <a:t>a</a:t>
            </a:r>
            <a:r>
              <a:rPr sz="2800" dirty="0"/>
              <a:t> is called the </a:t>
            </a:r>
            <a:r>
              <a:rPr sz="2800" b="1" dirty="0"/>
              <a:t>alternative hypothesis</a:t>
            </a:r>
            <a:r>
              <a:rPr sz="2800" dirty="0"/>
              <a:t> (sometimes denoted by </a:t>
            </a:r>
            <a:r>
              <a:rPr lang="en-US" i="1" dirty="0"/>
              <a:t>H</a:t>
            </a:r>
            <a:r>
              <a:rPr lang="en-US" dirty="0">
                <a:latin typeface="Calibri" panose="020F0502020204030204" pitchFamily="34" charset="0"/>
                <a:ea typeface="Calibri" panose="020F0502020204030204" pitchFamily="34" charset="0"/>
                <a:cs typeface="Calibri" panose="020F0502020204030204" pitchFamily="34" charset="0"/>
              </a:rPr>
              <a:t>₁</a:t>
            </a:r>
            <a:r>
              <a:rPr sz="2800" dirty="0"/>
              <a:t>) and declares that the mean amount spent in 2019 is more than that spent in 2018. </a:t>
            </a:r>
            <a:endParaRPr lang="en-US" sz="2800" dirty="0"/>
          </a:p>
          <a:p>
            <a:r>
              <a:rPr lang="en-US" dirty="0">
                <a:solidFill>
                  <a:srgbClr val="366092"/>
                </a:solidFill>
              </a:rPr>
              <a:t>Once the problem statement is formulated in terms of the population parameter (in this case, the parameter is </a:t>
            </a:r>
            <a:r>
              <a:rPr lang="en-US" dirty="0">
                <a:solidFill>
                  <a:srgbClr val="366092"/>
                </a:solidFill>
                <a:latin typeface="Cambria Math" panose="02040503050406030204" pitchFamily="18" charset="0"/>
                <a:ea typeface="Cambria Math" panose="02040503050406030204" pitchFamily="18" charset="0"/>
              </a:rPr>
              <a:t>μ</a:t>
            </a:r>
            <a:r>
              <a:rPr lang="en-US" dirty="0">
                <a:solidFill>
                  <a:srgbClr val="366092"/>
                </a:solidFill>
              </a:rPr>
              <a:t>), sample data can be developed to help determine which hypothesis is more reasonable.</a:t>
            </a:r>
            <a:endParaRPr lang="en-US" sz="2800" dirty="0"/>
          </a:p>
          <a:p>
            <a:endParaRPr sz="2800" dirty="0"/>
          </a:p>
        </p:txBody>
      </p:sp>
    </p:spTree>
    <p:custDataLst>
      <p:tags r:id="rId1"/>
    </p:custDataLst>
    <p:extLst>
      <p:ext uri="{BB962C8B-B14F-4D97-AF65-F5344CB8AC3E}">
        <p14:creationId xmlns:p14="http://schemas.microsoft.com/office/powerpoint/2010/main" val="611877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Null Hypothesis</a:t>
            </a:r>
          </a:p>
        </p:txBody>
      </p:sp>
      <p:sp>
        <p:nvSpPr>
          <p:cNvPr id="3" name="Text Placeholder 2"/>
          <p:cNvSpPr>
            <a:spLocks noGrp="1"/>
          </p:cNvSpPr>
          <p:nvPr>
            <p:ph type="body" sz="quarter" idx="10"/>
          </p:nvPr>
        </p:nvSpPr>
        <p:spPr>
          <a:xfrm>
            <a:off x="457200" y="1082078"/>
            <a:ext cx="8229600" cy="1965922"/>
          </a:xfrm>
        </p:spPr>
        <p:txBody>
          <a:bodyPr>
            <a:normAutofit/>
          </a:bodyPr>
          <a:lstStyle/>
          <a:p>
            <a:pPr>
              <a:defRPr sz="2800"/>
            </a:pPr>
            <a:r>
              <a:rPr sz="2800" dirty="0"/>
              <a:t>The </a:t>
            </a:r>
            <a:r>
              <a:rPr sz="2800" b="1" dirty="0"/>
              <a:t>null hypothesis</a:t>
            </a:r>
            <a:r>
              <a:rPr sz="2800" dirty="0"/>
              <a:t>, denoted by </a:t>
            </a: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represents the status quo and will not be rejected unless supported by the data.</a:t>
            </a:r>
          </a:p>
          <a:p>
            <a:endParaRPr sz="2800"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Alternative Hypothesis</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The </a:t>
            </a:r>
            <a:r>
              <a:rPr sz="2800" b="1" dirty="0"/>
              <a:t>alternative hypothesis</a:t>
            </a:r>
            <a:r>
              <a:rPr sz="2800" dirty="0"/>
              <a:t>, denoted by </a:t>
            </a:r>
            <a:r>
              <a:rPr lang="en-US" i="1" dirty="0"/>
              <a:t>H</a:t>
            </a:r>
            <a:r>
              <a:rPr lang="en-US" sz="1050" i="1" dirty="0"/>
              <a:t> </a:t>
            </a:r>
            <a:r>
              <a:rPr lang="en-US" i="1" baseline="-25000" dirty="0"/>
              <a:t>a</a:t>
            </a:r>
            <a:r>
              <a:rPr sz="2800" dirty="0"/>
              <a:t> or </a:t>
            </a:r>
            <a:r>
              <a:rPr lang="en-US" i="1" dirty="0"/>
              <a:t>H</a:t>
            </a:r>
            <a:r>
              <a:rPr lang="en-US" dirty="0">
                <a:latin typeface="Calibri" panose="020F0502020204030204" pitchFamily="34" charset="0"/>
                <a:ea typeface="Calibri" panose="020F0502020204030204" pitchFamily="34" charset="0"/>
                <a:cs typeface="Calibri" panose="020F0502020204030204" pitchFamily="34" charset="0"/>
              </a:rPr>
              <a:t>₁</a:t>
            </a:r>
            <a:r>
              <a:rPr sz="2800" dirty="0"/>
              <a:t>, contradicts the null hypothesis.</a:t>
            </a:r>
          </a:p>
          <a:p>
            <a:endParaRPr sz="2800" dirty="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One-Sided Alternative</a:t>
            </a:r>
          </a:p>
        </p:txBody>
      </p:sp>
      <p:sp>
        <p:nvSpPr>
          <p:cNvPr id="3" name="Text Placeholder 2"/>
          <p:cNvSpPr>
            <a:spLocks noGrp="1"/>
          </p:cNvSpPr>
          <p:nvPr>
            <p:ph type="body" sz="quarter" idx="10"/>
          </p:nvPr>
        </p:nvSpPr>
        <p:spPr>
          <a:xfrm>
            <a:off x="457200" y="1082078"/>
            <a:ext cx="8229600" cy="3261322"/>
          </a:xfrm>
        </p:spPr>
        <p:txBody>
          <a:bodyPr>
            <a:normAutofit/>
          </a:bodyPr>
          <a:lstStyle/>
          <a:p>
            <a:r>
              <a:rPr sz="2800" dirty="0"/>
              <a:t>The </a:t>
            </a:r>
            <a:r>
              <a:rPr sz="2800" b="1" dirty="0"/>
              <a:t>one-sided alternative</a:t>
            </a:r>
            <a:r>
              <a:rPr sz="2800" dirty="0"/>
              <a:t> hypothesis is one in which the researcher is interested in whether the parameter of interest is significantly more than the hypothesized value, or when the researcher is interested in whether the parameter of interest is significantly less than the hypothesized value.</a:t>
            </a:r>
          </a:p>
          <a:p>
            <a:endParaRPr sz="2800" dirty="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Two-Sided Alternative</a:t>
            </a:r>
          </a:p>
        </p:txBody>
      </p:sp>
      <p:sp>
        <p:nvSpPr>
          <p:cNvPr id="3" name="Text Placeholder 2"/>
          <p:cNvSpPr>
            <a:spLocks noGrp="1"/>
          </p:cNvSpPr>
          <p:nvPr>
            <p:ph type="body" sz="quarter" idx="10"/>
          </p:nvPr>
        </p:nvSpPr>
        <p:spPr>
          <a:xfrm>
            <a:off x="457200" y="1082078"/>
            <a:ext cx="8229600" cy="2423122"/>
          </a:xfrm>
        </p:spPr>
        <p:txBody>
          <a:bodyPr>
            <a:normAutofit/>
          </a:bodyPr>
          <a:lstStyle/>
          <a:p>
            <a:r>
              <a:rPr sz="2800" dirty="0"/>
              <a:t>The </a:t>
            </a:r>
            <a:r>
              <a:rPr sz="2800" b="1" dirty="0"/>
              <a:t>two-sided alternative</a:t>
            </a:r>
            <a:r>
              <a:rPr sz="2800" dirty="0"/>
              <a:t> hypothesis is one in which the researcher is interested in whether the parameter of interest is significantly more or less than the hypothesized value.</a:t>
            </a:r>
          </a:p>
          <a:p>
            <a:endParaRPr sz="2800" dirty="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A5B1A75-F7A7-43FA-B1D9-D940918EEE5B}"/>
</file>

<file path=customXml/itemProps2.xml><?xml version="1.0" encoding="utf-8"?>
<ds:datastoreItem xmlns:ds="http://schemas.openxmlformats.org/officeDocument/2006/customXml" ds:itemID="{AEC5E232-EA4D-449B-B6CD-2F45EDE8DAB1}"/>
</file>

<file path=customXml/itemProps3.xml><?xml version="1.0" encoding="utf-8"?>
<ds:datastoreItem xmlns:ds="http://schemas.openxmlformats.org/officeDocument/2006/customXml" ds:itemID="{A1BF86A5-8ED4-4C1F-98BE-BE48DC5DC70F}"/>
</file>

<file path=docProps/app.xml><?xml version="1.0" encoding="utf-8"?>
<Properties xmlns="http://schemas.openxmlformats.org/officeDocument/2006/extended-properties" xmlns:vt="http://schemas.openxmlformats.org/officeDocument/2006/docPropsVTypes">
  <TotalTime>1682</TotalTime>
  <Words>2306</Words>
  <Application>Microsoft Office PowerPoint</Application>
  <PresentationFormat>On-screen Show (4:3)</PresentationFormat>
  <Paragraphs>97</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Calibri</vt:lpstr>
      <vt:lpstr>Courier New</vt:lpstr>
      <vt:lpstr>Arial</vt:lpstr>
      <vt:lpstr>Cambria Math</vt:lpstr>
      <vt:lpstr>Office Theme</vt:lpstr>
      <vt:lpstr>Section 10.1</vt:lpstr>
      <vt:lpstr>Example 1: Determining the Null and Alternative Hypotheses for a Right-Tailed Test of the Population Mean—Slide 1</vt:lpstr>
      <vt:lpstr>Example 1: Determining the Null and Alternative Hypotheses for a Right-Tailed Test of the Population Mean—Slide 2</vt:lpstr>
      <vt:lpstr>Example 1: Determining the Null and Alternative Hypotheses for a Right-Tailed Test of the Population Mean—Slide 3</vt:lpstr>
      <vt:lpstr>Example 1: Determining the Null and Alternative Hypotheses for a Right-Tailed Test of the Population Mean—Slide 4</vt:lpstr>
      <vt:lpstr>Definition: Null Hypothesis</vt:lpstr>
      <vt:lpstr>Definition: Alternative Hypothesis</vt:lpstr>
      <vt:lpstr>Definition: One-Sided Alternative</vt:lpstr>
      <vt:lpstr>Definition: Two-Sided Alternative</vt:lpstr>
      <vt:lpstr>Definition: One-Tailed Hypothesis Test</vt:lpstr>
      <vt:lpstr>Definition: Two-Tailed Hypothesis Test</vt:lpstr>
      <vt:lpstr>Properties: Elements of Hypothesis Testing: Common Elements and Comments about Hypothesis Testing—Slide 1</vt:lpstr>
      <vt:lpstr>Properties: Elements of Hypothesis Testing: Common Elements and Comments about Hypothesis Testing—Slide 2</vt:lpstr>
      <vt:lpstr>Properties: Elements of Hypothesis Testing: Common Elements and Comments about Hypothesis Testing—Slide 3</vt:lpstr>
      <vt:lpstr>Properties: Elements of Hypothesis Testing: Common Elements and Comments about Hypothesis Testing—Slide 4</vt:lpstr>
      <vt:lpstr>Definition: Test Statistic</vt:lpstr>
      <vt:lpstr>Definition: Rejection Region</vt:lpstr>
      <vt:lpstr>Definition: Hypothesized Value</vt:lpstr>
      <vt:lpstr>Example 2: Determining the Null and Alternative Hypotheses for a Two-Tailed Test of the Population Mean—Slide 1</vt:lpstr>
      <vt:lpstr>Example 2: Determining the Null and Alternative Hypotheses for a Two-Tailed Test of the Population Mean—Slide 2</vt:lpstr>
      <vt:lpstr>Example 3: Determining the Null and Alternative Hypotheses for a Right-Tailed Test of a Proportion—Slide 1</vt:lpstr>
      <vt:lpstr>Example 3: Determining the Null and Alternative Hypotheses for a Right-Tailed Test of a Proportion—Slide 2</vt:lpstr>
      <vt:lpstr>Example 3: Determining the Null and Alternative Hypotheses for a Right-Tailed Test of a Proportion—Slide 3</vt:lpstr>
      <vt:lpstr>Example 3: Determining the Null and Alternative Hypotheses for a Right-Tailed Test of a Proportion—Slide 4</vt:lpstr>
      <vt:lpstr>Procedure: Formulating Hypothesis Testing Problems</vt:lpstr>
      <vt:lpstr>Definition: Type I Error</vt:lpstr>
      <vt:lpstr>Definition: Type II Error</vt:lpstr>
      <vt:lpstr>Definition: Level Of The Test &amp; Significance Level Of The Test</vt:lpstr>
      <vt:lpstr>Definition: Probability of a Type II Error</vt:lpstr>
      <vt:lpstr>Procedure: Steps in the Test of a  Hypothesis—Slide 1</vt:lpstr>
      <vt:lpstr>Procedure: Steps in the Test of a  Hypothesis—Slide 2</vt:lpstr>
      <vt:lpstr>Procedure: Steps in the Test of a  Hypothesis—Slide 3</vt:lpstr>
      <vt:lpstr>Procedure: Steps in the Test of a  Hypothesis—Slide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- 10.1 - Introduction to Hypothesis Testing</dc:title>
  <dc:creator>Hawkes Learning</dc:creator>
  <cp:lastModifiedBy>Hala Assaf</cp:lastModifiedBy>
  <cp:revision>138</cp:revision>
  <dcterms:created xsi:type="dcterms:W3CDTF">2013-04-26T14:43:13Z</dcterms:created>
  <dcterms:modified xsi:type="dcterms:W3CDTF">2025-07-25T14:03:11Z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DD171639-5AD2-4F68-9EB2-C4924C77FE04</vt:lpwstr>
  </property>
  <property fmtid="{D5CDD505-2E9C-101B-9397-08002B2CF9AE}" pid="3" name="ArticulatePath">
    <vt:lpwstr>10.1 HTINTRO</vt:lpwstr>
  </property>
  <property fmtid="{D5CDD505-2E9C-101B-9397-08002B2CF9AE}" pid="4" name="ContentTypeId">
    <vt:lpwstr>0x010100B327C35045E9A749BE72BEEA1A150D0C</vt:lpwstr>
  </property>
  <property fmtid="{D5CDD505-2E9C-101B-9397-08002B2CF9AE}" pid="5" name="Order">
    <vt:r8>100</vt:r8>
  </property>
</Properties>
</file>