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3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15.xml" ContentType="application/vnd.openxmlformats-officedocument.presentationml.tags+xml"/>
  <Override PartName="/ppt/tags/tag4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6.xml" ContentType="application/vnd.openxmlformats-officedocument.presentationml.tags+xml"/>
  <Override PartName="/ppt/tags/tag41.xml" ContentType="application/vnd.openxmlformats-officedocument.presentationml.tags+xml"/>
  <Override PartName="/ppt/tags/tag18.xml" ContentType="application/vnd.openxmlformats-officedocument.presentationml.tags+xml"/>
  <Override PartName="/ppt/tags/tag10.xml" ContentType="application/vnd.openxmlformats-officedocument.presentationml.tags+xml"/>
  <Override PartName="/ppt/tags/tag19.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3.xml" ContentType="application/vnd.openxmlformats-officedocument.presentationml.tags+xml"/>
  <Override PartName="/ppt/tags/tag24.xml" ContentType="application/vnd.openxmlformats-officedocument.presentationml.tags+xml"/>
  <Override PartName="/ppt/tags/tag2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25.xml" ContentType="application/vnd.openxmlformats-officedocument.presentationml.tags+xml"/>
  <Override PartName="/ppt/tags/tag4.xml" ContentType="application/vnd.openxmlformats-officedocument.presentationml.tags+xml"/>
  <Override PartName="/ppt/tags/tag2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3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31.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309" r:id="rId7"/>
    <p:sldId id="261" r:id="rId8"/>
    <p:sldId id="314" r:id="rId9"/>
    <p:sldId id="315" r:id="rId10"/>
    <p:sldId id="265" r:id="rId11"/>
    <p:sldId id="267" r:id="rId12"/>
    <p:sldId id="268" r:id="rId13"/>
    <p:sldId id="270" r:id="rId14"/>
    <p:sldId id="271" r:id="rId15"/>
    <p:sldId id="310" r:id="rId16"/>
    <p:sldId id="273" r:id="rId17"/>
    <p:sldId id="311" r:id="rId18"/>
    <p:sldId id="312" r:id="rId19"/>
    <p:sldId id="313" r:id="rId20"/>
    <p:sldId id="326" r:id="rId21"/>
    <p:sldId id="282" r:id="rId22"/>
    <p:sldId id="283" r:id="rId23"/>
    <p:sldId id="284" r:id="rId24"/>
    <p:sldId id="285" r:id="rId25"/>
    <p:sldId id="286" r:id="rId26"/>
    <p:sldId id="336" r:id="rId27"/>
    <p:sldId id="287" r:id="rId28"/>
    <p:sldId id="289" r:id="rId29"/>
    <p:sldId id="290" r:id="rId30"/>
    <p:sldId id="291" r:id="rId31"/>
    <p:sldId id="292" r:id="rId32"/>
    <p:sldId id="293" r:id="rId33"/>
    <p:sldId id="294" r:id="rId34"/>
    <p:sldId id="296" r:id="rId35"/>
    <p:sldId id="297" r:id="rId36"/>
    <p:sldId id="298" r:id="rId37"/>
    <p:sldId id="300" r:id="rId38"/>
    <p:sldId id="333" r:id="rId39"/>
    <p:sldId id="334" r:id="rId40"/>
    <p:sldId id="335" r:id="rId41"/>
    <p:sldId id="302" r:id="rId42"/>
    <p:sldId id="306" r:id="rId43"/>
    <p:sldId id="337" r:id="rId44"/>
    <p:sldId id="307" r:id="rId45"/>
  </p:sldIdLst>
  <p:sldSz cx="9144000" cy="6858000" type="screen4x3"/>
  <p:notesSz cx="6858000" cy="9144000"/>
  <p:embeddedFontLst>
    <p:embeddedFont>
      <p:font typeface="Cambria Math" panose="02040503050406030204" pitchFamily="18" charset="0"/>
      <p:regular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p:scale>
          <a:sx n="69" d="100"/>
          <a:sy n="69" d="100"/>
        </p:scale>
        <p:origin x="624" y="6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35.emf"/><Relationship Id="rId5"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41.sv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image" Target="../media/image45.emf"/><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49.em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10.2</a:t>
            </a:r>
          </a:p>
        </p:txBody>
      </p:sp>
      <p:sp>
        <p:nvSpPr>
          <p:cNvPr id="2" name="Text Placeholder 1"/>
          <p:cNvSpPr>
            <a:spLocks noGrp="1"/>
          </p:cNvSpPr>
          <p:nvPr>
            <p:ph type="body" sz="quarter" idx="10"/>
          </p:nvPr>
        </p:nvSpPr>
        <p:spPr/>
        <p:txBody>
          <a:bodyPr/>
          <a:lstStyle/>
          <a:p>
            <a:pPr algn="ctr"/>
            <a:r>
              <a:t>Testing a Hypothesis about a Population Mean, Sigma Known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Critical Value</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dirty="0"/>
              <a:t>The </a:t>
            </a:r>
            <a:r>
              <a:rPr sz="2800" b="1" dirty="0"/>
              <a:t>critical value</a:t>
            </a:r>
            <a:r>
              <a:rPr sz="2800" dirty="0"/>
              <a:t> is the value to which the test statistic is compared to determine whether to reject or fail to reject the null hypothesis. Traditionally, if the absolute value of the test statistic is greater than the critical value, we reject the null hypothesis.</a:t>
            </a:r>
          </a:p>
          <a:p>
            <a:endParaRPr sz="28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Performing a Hypothesis Test for the Mean Cost of Textbooks—Slide 6</a:t>
            </a:r>
            <a:endParaRPr lang="en-IN" dirty="0"/>
          </a:p>
        </p:txBody>
      </p:sp>
      <p:sp>
        <p:nvSpPr>
          <p:cNvPr id="3" name="Text Placeholder 2"/>
          <p:cNvSpPr>
            <a:spLocks noGrp="1"/>
          </p:cNvSpPr>
          <p:nvPr>
            <p:ph type="body" sz="quarter" idx="10"/>
          </p:nvPr>
        </p:nvSpPr>
        <p:spPr/>
        <p:txBody>
          <a:bodyPr>
            <a:normAutofit fontScale="85000" lnSpcReduction="20000"/>
          </a:bodyPr>
          <a:lstStyle/>
          <a:p>
            <a:pPr>
              <a:defRPr b="1"/>
            </a:pPr>
            <a:r>
              <a:rPr sz="3300" dirty="0"/>
              <a:t>Step 4:</a:t>
            </a:r>
            <a:r>
              <a:rPr sz="2800" dirty="0"/>
              <a:t> Determine the critical value.</a:t>
            </a:r>
          </a:p>
          <a:p>
            <a:r>
              <a:rPr sz="2800" dirty="0"/>
              <a:t>Determine the critical value of the test statistic. Two factors must be considered.</a:t>
            </a:r>
          </a:p>
          <a:p>
            <a:pPr marL="361950" indent="-361950">
              <a:defRPr sz="2800"/>
            </a:pPr>
            <a:r>
              <a:rPr lang="en-US" dirty="0"/>
              <a:t>1.	</a:t>
            </a:r>
            <a:r>
              <a:rPr dirty="0"/>
              <a:t>​</a:t>
            </a:r>
            <a:r>
              <a:rPr sz="2800" dirty="0"/>
              <a:t>The type of alternative hypothesis: two-sided, one-sided left, one-sided right. If the alternative hypothesis is two-sided, the hypothesis test will be </a:t>
            </a:r>
            <a:r>
              <a:rPr sz="2800" b="1" dirty="0"/>
              <a:t>two-tailed</a:t>
            </a:r>
            <a:r>
              <a:rPr sz="2800" dirty="0"/>
              <a:t>. If the alternative hypothesis is one-sided left, the hypothesis test will be a </a:t>
            </a:r>
            <a:r>
              <a:rPr sz="2800" b="1" dirty="0"/>
              <a:t>left-tailed</a:t>
            </a:r>
            <a:r>
              <a:rPr sz="2800" dirty="0"/>
              <a:t> or </a:t>
            </a:r>
            <a:r>
              <a:rPr sz="2800" b="1" dirty="0"/>
              <a:t>lower-tailed</a:t>
            </a:r>
            <a:r>
              <a:rPr sz="2800" dirty="0"/>
              <a:t> test. If the alternative hypothesis is one-sided right, the hypothesis test will be a </a:t>
            </a:r>
            <a:r>
              <a:rPr sz="2800" b="1" dirty="0"/>
              <a:t>right-tailed</a:t>
            </a:r>
            <a:r>
              <a:rPr sz="2800" dirty="0"/>
              <a:t> or </a:t>
            </a:r>
            <a:r>
              <a:rPr sz="2800" b="1" dirty="0"/>
              <a:t>upper-tailed</a:t>
            </a:r>
            <a:r>
              <a:rPr sz="2800" dirty="0"/>
              <a:t> test.</a:t>
            </a:r>
          </a:p>
          <a:p>
            <a:pPr marL="361950" indent="-361950">
              <a:defRPr sz="2800"/>
            </a:pPr>
            <a:r>
              <a:rPr lang="en-US" dirty="0"/>
              <a:t>2.	</a:t>
            </a:r>
            <a:r>
              <a:rPr dirty="0"/>
              <a:t>​</a:t>
            </a:r>
            <a:r>
              <a:rPr sz="2800" dirty="0"/>
              <a:t>The specification of </a:t>
            </a:r>
            <a:r>
              <a:rPr lang="el-GR" sz="2800" dirty="0">
                <a:latin typeface="Cambria Math" panose="02040503050406030204" pitchFamily="18" charset="0"/>
                <a:ea typeface="Cambria Math" panose="02040503050406030204" pitchFamily="18" charset="0"/>
              </a:rPr>
              <a:t>α</a:t>
            </a:r>
            <a:r>
              <a:rPr sz="2800" dirty="0"/>
              <a:t>, the significance level of the test.</a:t>
            </a:r>
          </a:p>
          <a:p>
            <a:r>
              <a:rPr sz="2800" dirty="0"/>
              <a:t>In determining the critical value of the test statistic, we must take into account whether the alternative hypothesis is one-sided or two-sided, the level of the test, and the distribution of the test statistic.</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Performing a Hypothesis Test for the Mean Cost of Textbooks—Slide 7</a:t>
            </a:r>
            <a:endParaRPr dirty="0"/>
          </a:p>
        </p:txBody>
      </p:sp>
      <p:sp>
        <p:nvSpPr>
          <p:cNvPr id="6" name="TextBox 5">
            <a:extLst>
              <a:ext uri="{FF2B5EF4-FFF2-40B4-BE49-F238E27FC236}">
                <a16:creationId xmlns:a16="http://schemas.microsoft.com/office/drawing/2014/main" id="{9C4673E5-E6B6-05BF-1422-6A296A7B5489}"/>
              </a:ext>
            </a:extLst>
          </p:cNvPr>
          <p:cNvSpPr txBox="1"/>
          <p:nvPr/>
        </p:nvSpPr>
        <p:spPr>
          <a:xfrm>
            <a:off x="447675" y="1135157"/>
            <a:ext cx="80772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kumimoji="0" lang="en-US" sz="1800" b="1" i="0" u="none" strike="noStrike" kern="1200" cap="none" spc="0" normalizeH="0" baseline="0" noProof="0" dirty="0">
                <a:ln>
                  <a:noFill/>
                </a:ln>
                <a:solidFill>
                  <a:srgbClr val="366092"/>
                </a:solidFill>
                <a:effectLst/>
                <a:uLnTx/>
                <a:uFillTx/>
                <a:latin typeface="Calibri"/>
                <a:ea typeface="+mn-ea"/>
                <a:cs typeface="+mn-cs"/>
              </a:rPr>
              <a:t>Table 1 - Critical Values of the </a:t>
            </a:r>
            <a:r>
              <a:rPr kumimoji="0" lang="en-US" sz="1800" b="1" i="1" u="none" strike="noStrike" kern="1200" cap="none" spc="0" normalizeH="0" baseline="0" noProof="0" dirty="0">
                <a:ln>
                  <a:noFill/>
                </a:ln>
                <a:solidFill>
                  <a:srgbClr val="366092"/>
                </a:solidFill>
                <a:effectLst/>
                <a:uLnTx/>
                <a:uFillTx/>
                <a:latin typeface="Calibri"/>
                <a:ea typeface="+mn-ea"/>
                <a:cs typeface="+mn-cs"/>
              </a:rPr>
              <a:t>z</a:t>
            </a:r>
            <a:r>
              <a:rPr kumimoji="0" lang="en-US" sz="1800" b="1" i="0" u="none" strike="noStrike" kern="1200" cap="none" spc="0" normalizeH="0" baseline="0" noProof="0" dirty="0">
                <a:ln>
                  <a:noFill/>
                </a:ln>
                <a:solidFill>
                  <a:srgbClr val="366092"/>
                </a:solidFill>
                <a:effectLst/>
                <a:uLnTx/>
                <a:uFillTx/>
                <a:latin typeface="Calibri"/>
                <a:ea typeface="+mn-ea"/>
                <a:cs typeface="+mn-cs"/>
              </a:rPr>
              <a:t>-Test Statistic for Two-Sided Alternatives</a:t>
            </a:r>
          </a:p>
        </p:txBody>
      </p:sp>
      <mc:AlternateContent xmlns:mc="http://schemas.openxmlformats.org/markup-compatibility/2006" xmlns:a14="http://schemas.microsoft.com/office/drawing/2010/main">
        <mc:Choice Requires="a14">
          <p:graphicFrame>
            <p:nvGraphicFramePr>
              <p:cNvPr id="3" name="Table Placeholder 2" descr="Table showing with 3 columns Level of the Test, Definition of ordinary variability and z sub alpha divided by 2.&#10;&#10;Level of the test 0.20. Definition of ordinary variability is 80 percent interval around hypothesized mean. z sub alpha divided by 2 is 1.28.&#10;&#10;Level of the test 0.10. Definition of ordinary variability is 90 percent interval around hypothesized mean. z sub alpha divided by 2 is 1.645.&#10;&#10;Level of the test 0.05. Definition of ordinary variability is 95 percent interval around hypothesized mean. z sub alpha divided by 2 is 1.96.&#10;&#10;Level of the test 0.01. Definition of ordinary variability is 99 percent interval around hypothesized mean. z sub alpha divided by 2 is 2.575."/>
              <p:cNvGraphicFramePr>
                <a:graphicFrameLocks noGrp="1"/>
              </p:cNvGraphicFramePr>
              <p:nvPr>
                <p:ph type="tbl" sz="quarter" idx="10"/>
                <p:extLst>
                  <p:ext uri="{D42A27DB-BD31-4B8C-83A1-F6EECF244321}">
                    <p14:modId xmlns:p14="http://schemas.microsoft.com/office/powerpoint/2010/main" val="2622893546"/>
                  </p:ext>
                </p:extLst>
              </p:nvPr>
            </p:nvGraphicFramePr>
            <p:xfrm>
              <a:off x="457200" y="1610360"/>
              <a:ext cx="8229600" cy="3200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t>Level of the Test</a:t>
                          </a:r>
                        </a:p>
                      </a:txBody>
                      <a:tcPr/>
                    </a:tc>
                    <a:tc>
                      <a:txBody>
                        <a:bodyPr/>
                        <a:lstStyle/>
                        <a:p>
                          <a:pPr algn="ctr">
                            <a:defRPr sz="1800" b="1"/>
                          </a:pPr>
                          <a:r>
                            <a:t>Definition of Ordinary Variability</a:t>
                          </a:r>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𝑧</m:t>
                                    </m:r>
                                  </m:e>
                                  <m:sub>
                                    <m:f>
                                      <m:fPr>
                                        <m:type m:val="skw"/>
                                        <m:ctrlPr>
                                          <a:rPr sz="1800" i="1">
                                            <a:latin typeface="Cambria Math" panose="02040503050406030204" pitchFamily="18" charset="0"/>
                                          </a:rPr>
                                        </m:ctrlPr>
                                      </m:fPr>
                                      <m:num>
                                        <m:r>
                                          <a:rPr sz="1800">
                                            <a:latin typeface="Cambria Math" panose="02040503050406030204" pitchFamily="18" charset="0"/>
                                          </a:rPr>
                                          <m:t>𝛼</m:t>
                                        </m:r>
                                      </m:num>
                                      <m:den>
                                        <m:r>
                                          <a:rPr sz="1800">
                                            <a:latin typeface="Cambria Math" panose="02040503050406030204" pitchFamily="18" charset="0"/>
                                          </a:rPr>
                                          <m:t>2</m:t>
                                        </m:r>
                                      </m:den>
                                    </m:f>
                                  </m:sub>
                                </m:sSub>
                              </m:oMath>
                            </m:oMathPara>
                          </a14:m>
                          <a:endParaRPr dirty="0"/>
                        </a:p>
                      </a:txBody>
                      <a:tcPr/>
                    </a:tc>
                    <a:extLst>
                      <a:ext uri="{0D108BD9-81ED-4DB2-BD59-A6C34878D82A}">
                        <a16:rowId xmlns:a16="http://schemas.microsoft.com/office/drawing/2014/main" val="10001"/>
                      </a:ext>
                    </a:extLst>
                  </a:tr>
                  <a:tr h="370840">
                    <a:tc>
                      <a:txBody>
                        <a:bodyPr/>
                        <a:lstStyle/>
                        <a:p>
                          <a:pPr algn="ctr"/>
                          <a:r>
                            <a:rPr sz="1800" dirty="0"/>
                            <a:t>0.20</a:t>
                          </a:r>
                          <a:endParaRPr sz="1800" dirty="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80</m:t>
                              </m:r>
                              <m:r>
                                <a:rPr sz="1800">
                                  <a:latin typeface="Cambria Math" panose="02040503050406030204" pitchFamily="18" charset="0"/>
                                </a:rPr>
                                <m:t>%</m:t>
                              </m:r>
                            </m:oMath>
                          </a14:m>
                          <a:r>
                            <a:rPr sz="1800" dirty="0"/>
                            <a:t> interval around hypothesized mean</a:t>
                          </a:r>
                        </a:p>
                      </a:txBody>
                      <a:tcPr/>
                    </a:tc>
                    <a:tc>
                      <a:txBody>
                        <a:bodyPr/>
                        <a:lstStyle/>
                        <a:p>
                          <a:pPr algn="ctr"/>
                          <a:r>
                            <a:rPr sz="1800"/>
                            <a:t>1.28</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0.10</a:t>
                          </a:r>
                          <a:endParaRPr sz="180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90</m:t>
                              </m:r>
                              <m:r>
                                <a:rPr sz="1800">
                                  <a:latin typeface="Cambria Math" panose="02040503050406030204" pitchFamily="18" charset="0"/>
                                </a:rPr>
                                <m:t>%</m:t>
                              </m:r>
                            </m:oMath>
                          </a14:m>
                          <a:r>
                            <a:rPr sz="1800"/>
                            <a:t> interval around hypothesized mean</a:t>
                          </a:r>
                        </a:p>
                      </a:txBody>
                      <a:tcPr/>
                    </a:tc>
                    <a:tc>
                      <a:txBody>
                        <a:bodyPr/>
                        <a:lstStyle/>
                        <a:p>
                          <a:pPr algn="ctr"/>
                          <a:r>
                            <a:rPr sz="1800"/>
                            <a:t>1.645</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0.05</a:t>
                          </a:r>
                          <a:endParaRPr sz="180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95</m:t>
                              </m:r>
                              <m:r>
                                <a:rPr sz="1800">
                                  <a:latin typeface="Cambria Math" panose="02040503050406030204" pitchFamily="18" charset="0"/>
                                </a:rPr>
                                <m:t>%</m:t>
                              </m:r>
                            </m:oMath>
                          </a14:m>
                          <a:r>
                            <a:rPr sz="1800" dirty="0"/>
                            <a:t> interval around hypothesized mean</a:t>
                          </a:r>
                        </a:p>
                      </a:txBody>
                      <a:tcPr/>
                    </a:tc>
                    <a:tc>
                      <a:txBody>
                        <a:bodyPr/>
                        <a:lstStyle/>
                        <a:p>
                          <a:pPr algn="ctr"/>
                          <a:r>
                            <a:rPr sz="1800"/>
                            <a:t>1.96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0.01</a:t>
                          </a:r>
                          <a:endParaRPr sz="180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99</m:t>
                              </m:r>
                              <m:r>
                                <a:rPr sz="1800">
                                  <a:latin typeface="Cambria Math" panose="02040503050406030204" pitchFamily="18" charset="0"/>
                                </a:rPr>
                                <m:t>%</m:t>
                              </m:r>
                            </m:oMath>
                          </a14:m>
                          <a:r>
                            <a:rPr sz="1800" dirty="0"/>
                            <a:t> interval around hypothesized mean</a:t>
                          </a:r>
                        </a:p>
                      </a:txBody>
                      <a:tcPr/>
                    </a:tc>
                    <a:tc>
                      <a:txBody>
                        <a:bodyPr/>
                        <a:lstStyle/>
                        <a:p>
                          <a:pPr algn="ctr"/>
                          <a:r>
                            <a:rPr sz="1800" dirty="0"/>
                            <a:t>2.575</a:t>
                          </a:r>
                          <a:endParaRPr sz="1800" dirty="0">
                            <a:latin typeface="Cambria Math"/>
                          </a:endParaRPr>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descr="Table showing with 3 columns Level of the Test, Definition of ordinary variability and z sub alpha divided by 2.&#10;&#10;Level of the test 0.20. Definition of ordinary variability is 80 percent interval around hypothesized mean. z sub alpha divided by 2 is 1.28.&#10;&#10;Level of the test 0.10. Definition of ordinary variability is 90 percent interval around hypothesized mean. z sub alpha divided by 2 is 1.645.&#10;&#10;Level of the test 0.05. Definition of ordinary variability is 95 percent interval around hypothesized mean. z sub alpha divided by 2 is 1.96.&#10;&#10;Level of the test 0.01. Definition of ordinary variability is 99 percent interval around hypothesized mean. z sub alpha divided by 2 is 2.575."/>
              <p:cNvGraphicFramePr>
                <a:graphicFrameLocks noGrp="1"/>
              </p:cNvGraphicFramePr>
              <p:nvPr>
                <p:ph type="tbl" sz="quarter" idx="10"/>
                <p:extLst>
                  <p:ext uri="{D42A27DB-BD31-4B8C-83A1-F6EECF244321}">
                    <p14:modId xmlns:p14="http://schemas.microsoft.com/office/powerpoint/2010/main" val="2622893546"/>
                  </p:ext>
                </p:extLst>
              </p:nvPr>
            </p:nvGraphicFramePr>
            <p:xfrm>
              <a:off x="457200" y="1610360"/>
              <a:ext cx="8229600" cy="3200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080">
                    <a:tc>
                      <a:txBody>
                        <a:bodyPr/>
                        <a:lstStyle/>
                        <a:p>
                          <a:pPr algn="ctr">
                            <a:defRPr sz="1800" b="1"/>
                          </a:pPr>
                          <a:r>
                            <a:t>Level of the Test</a:t>
                          </a:r>
                        </a:p>
                      </a:txBody>
                      <a:tcPr/>
                    </a:tc>
                    <a:tc>
                      <a:txBody>
                        <a:bodyPr/>
                        <a:lstStyle/>
                        <a:p>
                          <a:pPr algn="ctr">
                            <a:defRPr sz="1800" b="1"/>
                          </a:pPr>
                          <a:r>
                            <a:t>Definition of Ordinary Variability</a:t>
                          </a:r>
                        </a:p>
                      </a:txBody>
                      <a:tcPr/>
                    </a:tc>
                    <a:tc>
                      <a:txBody>
                        <a:bodyPr/>
                        <a:lstStyle/>
                        <a:p>
                          <a:endParaRPr lang="en-US"/>
                        </a:p>
                      </a:txBody>
                      <a:tcPr>
                        <a:blipFill>
                          <a:blip r:embed="rId3"/>
                          <a:stretch>
                            <a:fillRect l="-200444" t="-44762" r="-667" b="-415238"/>
                          </a:stretch>
                        </a:blipFill>
                      </a:tcPr>
                    </a:tc>
                    <a:extLst>
                      <a:ext uri="{0D108BD9-81ED-4DB2-BD59-A6C34878D82A}">
                        <a16:rowId xmlns:a16="http://schemas.microsoft.com/office/drawing/2014/main" val="10001"/>
                      </a:ext>
                    </a:extLst>
                  </a:tr>
                  <a:tr h="640080">
                    <a:tc>
                      <a:txBody>
                        <a:bodyPr/>
                        <a:lstStyle/>
                        <a:p>
                          <a:pPr algn="ctr"/>
                          <a:r>
                            <a:rPr sz="1800"/>
                            <a:t>0.20</a:t>
                          </a:r>
                          <a:endParaRPr sz="1800">
                            <a:latin typeface="Cambria Math"/>
                          </a:endParaRPr>
                        </a:p>
                      </a:txBody>
                      <a:tcPr/>
                    </a:tc>
                    <a:tc>
                      <a:txBody>
                        <a:bodyPr/>
                        <a:lstStyle/>
                        <a:p>
                          <a:endParaRPr lang="en-US"/>
                        </a:p>
                      </a:txBody>
                      <a:tcPr>
                        <a:blipFill>
                          <a:blip r:embed="rId3"/>
                          <a:stretch>
                            <a:fillRect l="-100444" t="-144762" r="-100667" b="-315238"/>
                          </a:stretch>
                        </a:blipFill>
                      </a:tcPr>
                    </a:tc>
                    <a:tc>
                      <a:txBody>
                        <a:bodyPr/>
                        <a:lstStyle/>
                        <a:p>
                          <a:pPr algn="ctr"/>
                          <a:r>
                            <a:rPr sz="1800"/>
                            <a:t>1.28</a:t>
                          </a:r>
                          <a:endParaRPr sz="1800">
                            <a:latin typeface="Cambria Math"/>
                          </a:endParaRPr>
                        </a:p>
                      </a:txBody>
                      <a:tcPr/>
                    </a:tc>
                    <a:extLst>
                      <a:ext uri="{0D108BD9-81ED-4DB2-BD59-A6C34878D82A}">
                        <a16:rowId xmlns:a16="http://schemas.microsoft.com/office/drawing/2014/main" val="10002"/>
                      </a:ext>
                    </a:extLst>
                  </a:tr>
                  <a:tr h="640080">
                    <a:tc>
                      <a:txBody>
                        <a:bodyPr/>
                        <a:lstStyle/>
                        <a:p>
                          <a:pPr algn="ctr"/>
                          <a:r>
                            <a:rPr sz="1800"/>
                            <a:t>0.10</a:t>
                          </a:r>
                          <a:endParaRPr sz="1800">
                            <a:latin typeface="Cambria Math"/>
                          </a:endParaRPr>
                        </a:p>
                      </a:txBody>
                      <a:tcPr/>
                    </a:tc>
                    <a:tc>
                      <a:txBody>
                        <a:bodyPr/>
                        <a:lstStyle/>
                        <a:p>
                          <a:endParaRPr lang="en-US"/>
                        </a:p>
                      </a:txBody>
                      <a:tcPr>
                        <a:blipFill>
                          <a:blip r:embed="rId3"/>
                          <a:stretch>
                            <a:fillRect l="-100444" t="-242453" r="-100667" b="-212264"/>
                          </a:stretch>
                        </a:blipFill>
                      </a:tcPr>
                    </a:tc>
                    <a:tc>
                      <a:txBody>
                        <a:bodyPr/>
                        <a:lstStyle/>
                        <a:p>
                          <a:pPr algn="ctr"/>
                          <a:r>
                            <a:rPr sz="1800"/>
                            <a:t>1.645</a:t>
                          </a:r>
                          <a:endParaRPr sz="1800">
                            <a:latin typeface="Cambria Math"/>
                          </a:endParaRPr>
                        </a:p>
                      </a:txBody>
                      <a:tcPr/>
                    </a:tc>
                    <a:extLst>
                      <a:ext uri="{0D108BD9-81ED-4DB2-BD59-A6C34878D82A}">
                        <a16:rowId xmlns:a16="http://schemas.microsoft.com/office/drawing/2014/main" val="10003"/>
                      </a:ext>
                    </a:extLst>
                  </a:tr>
                  <a:tr h="640080">
                    <a:tc>
                      <a:txBody>
                        <a:bodyPr/>
                        <a:lstStyle/>
                        <a:p>
                          <a:pPr algn="ctr"/>
                          <a:r>
                            <a:rPr sz="1800"/>
                            <a:t>0.05</a:t>
                          </a:r>
                          <a:endParaRPr sz="1800">
                            <a:latin typeface="Cambria Math"/>
                          </a:endParaRPr>
                        </a:p>
                      </a:txBody>
                      <a:tcPr/>
                    </a:tc>
                    <a:tc>
                      <a:txBody>
                        <a:bodyPr/>
                        <a:lstStyle/>
                        <a:p>
                          <a:endParaRPr lang="en-US"/>
                        </a:p>
                      </a:txBody>
                      <a:tcPr>
                        <a:blipFill>
                          <a:blip r:embed="rId3"/>
                          <a:stretch>
                            <a:fillRect l="-100444" t="-345714" r="-100667" b="-114286"/>
                          </a:stretch>
                        </a:blipFill>
                      </a:tcPr>
                    </a:tc>
                    <a:tc>
                      <a:txBody>
                        <a:bodyPr/>
                        <a:lstStyle/>
                        <a:p>
                          <a:pPr algn="ctr"/>
                          <a:r>
                            <a:rPr sz="1800"/>
                            <a:t>1.96</a:t>
                          </a:r>
                          <a:endParaRPr sz="1800">
                            <a:latin typeface="Cambria Math"/>
                          </a:endParaRPr>
                        </a:p>
                      </a:txBody>
                      <a:tcPr/>
                    </a:tc>
                    <a:extLst>
                      <a:ext uri="{0D108BD9-81ED-4DB2-BD59-A6C34878D82A}">
                        <a16:rowId xmlns:a16="http://schemas.microsoft.com/office/drawing/2014/main" val="10004"/>
                      </a:ext>
                    </a:extLst>
                  </a:tr>
                  <a:tr h="640080">
                    <a:tc>
                      <a:txBody>
                        <a:bodyPr/>
                        <a:lstStyle/>
                        <a:p>
                          <a:pPr algn="ctr"/>
                          <a:r>
                            <a:rPr sz="1800"/>
                            <a:t>0.01</a:t>
                          </a:r>
                          <a:endParaRPr sz="1800">
                            <a:latin typeface="Cambria Math"/>
                          </a:endParaRPr>
                        </a:p>
                      </a:txBody>
                      <a:tcPr/>
                    </a:tc>
                    <a:tc>
                      <a:txBody>
                        <a:bodyPr/>
                        <a:lstStyle/>
                        <a:p>
                          <a:endParaRPr lang="en-US"/>
                        </a:p>
                      </a:txBody>
                      <a:tcPr>
                        <a:blipFill>
                          <a:blip r:embed="rId3"/>
                          <a:stretch>
                            <a:fillRect l="-100444" t="-445714" r="-100667" b="-14286"/>
                          </a:stretch>
                        </a:blipFill>
                      </a:tcPr>
                    </a:tc>
                    <a:tc>
                      <a:txBody>
                        <a:bodyPr/>
                        <a:lstStyle/>
                        <a:p>
                          <a:pPr algn="ctr"/>
                          <a:r>
                            <a:rPr sz="1800" dirty="0"/>
                            <a:t>2.575</a:t>
                          </a:r>
                          <a:endParaRPr sz="1800" dirty="0">
                            <a:latin typeface="Cambria Math"/>
                          </a:endParaRPr>
                        </a:p>
                      </a:txBody>
                      <a:tcPr/>
                    </a:tc>
                    <a:extLst>
                      <a:ext uri="{0D108BD9-81ED-4DB2-BD59-A6C34878D82A}">
                        <a16:rowId xmlns:a16="http://schemas.microsoft.com/office/drawing/2014/main" val="10005"/>
                      </a:ext>
                    </a:extLst>
                  </a:tr>
                </a:tbl>
              </a:graphicData>
            </a:graphic>
          </p:graphicFrame>
        </mc:Fallback>
      </mc:AlternateContent>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Performing a Hypothesis Test for the Mean Cost of Textbooks—Slide 8</a:t>
            </a:r>
            <a:endParaRPr dirty="0"/>
          </a:p>
        </p:txBody>
      </p:sp>
      <p:pic>
        <p:nvPicPr>
          <p:cNvPr id="5" name="Content Placeholder 4" descr="Normal distribution centered at z equals to 0 with the areas outside z equals negative 1.96 and 1.96 shaded and both areas having a value of 0.025 and the area between is 0.95.">
            <a:extLst>
              <a:ext uri="{FF2B5EF4-FFF2-40B4-BE49-F238E27FC236}">
                <a16:creationId xmlns:a16="http://schemas.microsoft.com/office/drawing/2014/main" id="{22959631-A8C3-49EE-8D97-83F2D2C3380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600200"/>
            <a:ext cx="4953000" cy="3095625"/>
          </a:xfrm>
        </p:spPr>
      </p:pic>
      <p:sp>
        <p:nvSpPr>
          <p:cNvPr id="7" name="Text Placeholder 2">
            <a:extLst>
              <a:ext uri="{FF2B5EF4-FFF2-40B4-BE49-F238E27FC236}">
                <a16:creationId xmlns:a16="http://schemas.microsoft.com/office/drawing/2014/main" id="{4B7C222D-9E1A-4217-B8BA-189A9962AA4F}"/>
              </a:ext>
            </a:extLst>
          </p:cNvPr>
          <p:cNvSpPr txBox="1">
            <a:spLocks/>
          </p:cNvSpPr>
          <p:nvPr/>
        </p:nvSpPr>
        <p:spPr>
          <a:xfrm>
            <a:off x="457200" y="4876800"/>
            <a:ext cx="8229600" cy="5099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Performing a Hypothesis Test for the Mean Cost of Textbooks—Slide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Notice that the rejection region is divided into two parts. The right-hand rejection region indicates above average amounts of money spent on textbooks per semester and, conversely, the left-hand rejection region indicates below average amounts of money spent on textbooks per semester. Also observe that the probability associated with the level of the test is divided equally between the two rejection regions, each region receiving </a:t>
                </a:r>
                <a:r>
                  <a:rPr sz="2800" dirty="0">
                    <a:latin typeface="Cambria Math"/>
                  </a:rPr>
                  <a:t>0.025</a:t>
                </a:r>
                <a:r>
                  <a:rPr sz="2800" dirty="0"/>
                  <a:t>. If the probabilities in these two regions are added together,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the sum equals the level of the test (</a:t>
                </a:r>
                <a:r>
                  <a:rPr lang="el-GR" sz="2800" dirty="0">
                    <a:latin typeface="Cambria Math" panose="02040503050406030204" pitchFamily="18" charset="0"/>
                    <a:ea typeface="Cambria Math" panose="02040503050406030204" pitchFamily="18" charset="0"/>
                  </a:rPr>
                  <a:t>α</a:t>
                </a:r>
                <a:r>
                  <a:rPr sz="2800" dirty="0"/>
                  <a:t>).</a:t>
                </a:r>
              </a:p>
              <a:p>
                <a:r>
                  <a:rPr sz="2800" dirty="0"/>
                  <a:t>The level of the test can be thought of as a tolerance for rareness. The level of the test defines a rejection region which can be thought of as an intolerance zone. If the test statistic falls in this "intolerance" region, then the data have produced a sample mean that has in turn produced a test statistic that is too rare to have occurred by chance if the null hypothesis were true.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259"/>
                </a:stretch>
              </a:blipFill>
            </p:spPr>
            <p:txBody>
              <a:bodyPr/>
              <a:lstStyle/>
              <a:p>
                <a:r>
                  <a:rPr lang="en-IN">
                    <a:noFill/>
                  </a:rPr>
                  <a:t> </a:t>
                </a:r>
              </a:p>
            </p:txBody>
          </p:sp>
        </mc:Fallback>
      </mc:AlternateContent>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Performing a Hypothesis Test for the Mean Cost of Textbooks—Slide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500" dirty="0"/>
                  <a:t>Essentially, we lose faith in the null hypothesis; the data have cast too much doubt. Consequently, the null hypothesis is rejected. The "fail to reject" zone can be interpreted as a zone of ordinary sampling variation given the null is true. For two-tailed tests with the level of the test set to </a:t>
                </a:r>
                <a:r>
                  <a:rPr lang="en-US" sz="2500" dirty="0">
                    <a:latin typeface="Cambria Math" panose="02040503050406030204" pitchFamily="18" charset="0"/>
                    <a:ea typeface="Cambria Math" panose="02040503050406030204" pitchFamily="18" charset="0"/>
                  </a:rPr>
                  <a:t>α</a:t>
                </a:r>
                <a14:m>
                  <m:oMath xmlns:m="http://schemas.openxmlformats.org/officeDocument/2006/math">
                    <m:r>
                      <a:rPr lang="en-US" sz="2500" b="0" i="0" smtClean="0">
                        <a:latin typeface="Cambria Math" panose="02040503050406030204" pitchFamily="18" charset="0"/>
                      </a:rPr>
                      <m:t> </m:t>
                    </m:r>
                    <m:r>
                      <a:rPr lang="en-US" sz="2500">
                        <a:latin typeface="Cambria Math" panose="02040503050406030204" pitchFamily="18" charset="0"/>
                      </a:rPr>
                      <m:t>=0.05</m:t>
                    </m:r>
                  </m:oMath>
                </a14:m>
                <a:r>
                  <a:rPr lang="en-US" sz="2500" dirty="0"/>
                  <a:t>, the investigator is stating that any value of the test statistic which falls in a </a:t>
                </a:r>
                <a14:m>
                  <m:oMath xmlns:m="http://schemas.openxmlformats.org/officeDocument/2006/math">
                    <m:r>
                      <a:rPr lang="en-US" sz="2500">
                        <a:latin typeface="Cambria Math" panose="02040503050406030204" pitchFamily="18" charset="0"/>
                      </a:rPr>
                      <m:t>95%</m:t>
                    </m:r>
                  </m:oMath>
                </a14:m>
                <a:r>
                  <a:rPr lang="en-US" sz="2500" dirty="0"/>
                  <a:t> interval around the hypothesized mean represents ordinary sampling variability. For the </a:t>
                </a:r>
                <a:r>
                  <a:rPr lang="en-US" sz="2500" i="1" dirty="0"/>
                  <a:t>z</a:t>
                </a:r>
                <a:r>
                  <a:rPr lang="en-US" sz="2500" dirty="0"/>
                  <a:t>-test statistic, this corresponds to a critical value of </a:t>
                </a:r>
                <a:r>
                  <a:rPr lang="en-US" sz="2500" dirty="0">
                    <a:latin typeface="Cambria Math"/>
                  </a:rPr>
                  <a:t>1.96</a:t>
                </a:r>
                <a:r>
                  <a:rPr lang="en-US" sz="2500" dirty="0"/>
                  <a:t> standard deviation units (see Table 1). If the test statistic falls into the ordinary sampling variation zone, the null hypothesis will not be rejected.</a:t>
                </a:r>
                <a:endParaRPr sz="25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85" t="-982" r="-963"/>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57033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 Example 1: Performing a Hypothesis Test for the Mean Cost of Textbooks—Slide 11</a:t>
            </a:r>
            <a:endParaRPr dirty="0"/>
          </a:p>
        </p:txBody>
      </p:sp>
      <p:pic>
        <p:nvPicPr>
          <p:cNvPr id="5" name="Content Placeholder 4" descr="Rejection region number line with the Reject H naught regions outside negative 1.96 and 1.96, and the Fail to Reject H naught region inside.&#10;">
            <a:extLst>
              <a:ext uri="{FF2B5EF4-FFF2-40B4-BE49-F238E27FC236}">
                <a16:creationId xmlns:a16="http://schemas.microsoft.com/office/drawing/2014/main" id="{70727873-0671-4021-B254-9E4E6A512E4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6000" y="1905000"/>
            <a:ext cx="6552000" cy="2268010"/>
          </a:xfr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Performing a Hypothesis Test for the Mean Cost of Textbooks—Slide 12</a:t>
            </a:r>
            <a:endParaRPr lang="en-IN" dirty="0"/>
          </a:p>
        </p:txBody>
      </p:sp>
      <p:sp>
        <p:nvSpPr>
          <p:cNvPr id="3" name="Text Placeholder 2"/>
          <p:cNvSpPr>
            <a:spLocks noGrp="1"/>
          </p:cNvSpPr>
          <p:nvPr>
            <p:ph type="body" sz="quarter" idx="10"/>
          </p:nvPr>
        </p:nvSpPr>
        <p:spPr/>
        <p:txBody>
          <a:bodyPr>
            <a:normAutofit/>
          </a:bodyPr>
          <a:lstStyle/>
          <a:p>
            <a:pPr>
              <a:defRPr b="1"/>
            </a:pPr>
            <a:r>
              <a:rPr lang="en-IN" sz="2800" dirty="0"/>
              <a:t>Step 5: </a:t>
            </a:r>
            <a:r>
              <a:rPr lang="en-IN" sz="2400" b="1" dirty="0"/>
              <a:t>Collect the sample data and compute the value of the test statistic.</a:t>
            </a:r>
            <a:endParaRPr lang="en-IN" sz="2400" dirty="0"/>
          </a:p>
          <a:p>
            <a:pPr>
              <a:defRPr sz="2800"/>
            </a:pPr>
            <a:r>
              <a:rPr lang="en-IN" sz="2400" dirty="0"/>
              <a:t>​A random sample of 75 students revealed a mean of $540 per semester spent on textbooks at the local university. As discussed earlier, the </a:t>
            </a:r>
            <a:r>
              <a:rPr lang="en-IN" sz="2400" i="1" dirty="0"/>
              <a:t>z</a:t>
            </a:r>
            <a:r>
              <a:rPr lang="en-IN" sz="2400" dirty="0"/>
              <a:t>-statistic is given by</a:t>
            </a:r>
          </a:p>
          <a:p>
            <a:pPr>
              <a:defRPr sz="2800"/>
            </a:pPr>
            <a:r>
              <a:rPr lang="ar-AE" sz="2400" dirty="0"/>
              <a:t>​</a:t>
            </a:r>
            <a:endParaRPr sz="2800" dirty="0"/>
          </a:p>
        </p:txBody>
      </p:sp>
      <p:pic>
        <p:nvPicPr>
          <p:cNvPr id="8" name="Picture 7" descr="z equals open parenthesis x bar minus mu naught closed parenthesis divided by open parenthesis sigma divided by square root of n closed parenthesis equals open parenthesis 540 minus 500 closed parenthesis divided by open parenthesis 100 divided by square root of 75 closed parenthesis approximately equal to 3.46.">
            <a:extLst>
              <a:ext uri="{FF2B5EF4-FFF2-40B4-BE49-F238E27FC236}">
                <a16:creationId xmlns:a16="http://schemas.microsoft.com/office/drawing/2014/main" id="{49A05ED9-7BCA-52C0-F936-BB518F8366B6}"/>
              </a:ext>
            </a:extLst>
          </p:cNvPr>
          <p:cNvPicPr>
            <a:picLocks noChangeAspect="1"/>
          </p:cNvPicPr>
          <p:nvPr/>
        </p:nvPicPr>
        <p:blipFill>
          <a:blip r:embed="rId3"/>
          <a:stretch>
            <a:fillRect/>
          </a:stretch>
        </p:blipFill>
        <p:spPr>
          <a:xfrm>
            <a:off x="2743200" y="3133725"/>
            <a:ext cx="3495675" cy="1133475"/>
          </a:xfrm>
          <a:prstGeom prst="rect">
            <a:avLst/>
          </a:prstGeom>
        </p:spPr>
      </p:pic>
      <p:sp>
        <p:nvSpPr>
          <p:cNvPr id="6" name="TextBox 5">
            <a:extLst>
              <a:ext uri="{FF2B5EF4-FFF2-40B4-BE49-F238E27FC236}">
                <a16:creationId xmlns:a16="http://schemas.microsoft.com/office/drawing/2014/main" id="{54AFECA8-B5AB-435C-FA38-78AE35FDCC93}"/>
              </a:ext>
            </a:extLst>
          </p:cNvPr>
          <p:cNvSpPr txBox="1"/>
          <p:nvPr/>
        </p:nvSpPr>
        <p:spPr>
          <a:xfrm>
            <a:off x="438150" y="4267200"/>
            <a:ext cx="8229600" cy="1631216"/>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The sample mean is 3.46 standard deviations from the hypothesized value. Is the sample mean too far away from the value of the mean specified in the null hypothesis for us to believe that the null is true?</a:t>
            </a:r>
            <a:r>
              <a:rPr kumimoji="0" lang="en-IN" sz="2800" b="0" i="0"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p:spTree>
    <p:custDataLst>
      <p:tags r:id="rId1"/>
    </p:custDataLst>
    <p:extLst>
      <p:ext uri="{BB962C8B-B14F-4D97-AF65-F5344CB8AC3E}">
        <p14:creationId xmlns:p14="http://schemas.microsoft.com/office/powerpoint/2010/main" val="361499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Performing a Hypothesis Test for the Mean Cost of Textbooks—Slide 13</a:t>
            </a:r>
            <a:endParaRPr lang="en-IN" dirty="0"/>
          </a:p>
        </p:txBody>
      </p:sp>
      <p:sp>
        <p:nvSpPr>
          <p:cNvPr id="3" name="Text Placeholder 2"/>
          <p:cNvSpPr>
            <a:spLocks noGrp="1"/>
          </p:cNvSpPr>
          <p:nvPr>
            <p:ph type="body" sz="quarter" idx="10"/>
          </p:nvPr>
        </p:nvSpPr>
        <p:spPr/>
        <p:txBody>
          <a:bodyPr>
            <a:normAutofit/>
          </a:bodyPr>
          <a:lstStyle/>
          <a:p>
            <a:pPr>
              <a:defRPr b="1"/>
            </a:pPr>
            <a:r>
              <a:rPr lang="en-IN" sz="2800" dirty="0"/>
              <a:t>Step 6: </a:t>
            </a:r>
            <a:r>
              <a:rPr lang="en-US" sz="2400" b="1" dirty="0"/>
              <a:t>Make the decision and state the conclusion in terms of the original question</a:t>
            </a:r>
            <a:r>
              <a:rPr lang="en-IN" sz="2400" b="1" dirty="0"/>
              <a:t>.</a:t>
            </a:r>
          </a:p>
          <a:p>
            <a:pPr>
              <a:defRPr sz="2800"/>
            </a:pPr>
            <a:r>
              <a:rPr lang="en-IN" sz="2400" dirty="0"/>
              <a:t>​</a:t>
            </a:r>
            <a:r>
              <a:rPr lang="en-US" sz="2400" dirty="0"/>
              <a:t>The critical values of the test statistic are ±1.96. If the null hypothesis were true, observing a value of </a:t>
            </a:r>
            <a:r>
              <a:rPr lang="en-US" sz="2400" i="1" dirty="0"/>
              <a:t>z</a:t>
            </a:r>
            <a:r>
              <a:rPr lang="en-US" sz="2400" dirty="0"/>
              <a:t> equal to or larger in absolute value than 1.96 would occur only 5% of the time. </a:t>
            </a:r>
            <a:endParaRPr lang="en-IN" dirty="0"/>
          </a:p>
          <a:p>
            <a:pPr>
              <a:defRPr sz="2800"/>
            </a:pPr>
            <a:endParaRPr lang="en-US" dirty="0"/>
          </a:p>
          <a:p>
            <a:pPr>
              <a:defRPr sz="2800"/>
            </a:pPr>
            <a:r>
              <a:rPr lang="ar-AE" dirty="0"/>
              <a:t>​</a:t>
            </a:r>
            <a:endParaRPr sz="2800" dirty="0"/>
          </a:p>
        </p:txBody>
      </p:sp>
      <p:pic>
        <p:nvPicPr>
          <p:cNvPr id="5" name="Picture 4" descr="Rejection Region Number Line with the Reject H naught regions outside  negative 1.96 and 1.96, and the Fail to Reject H naught region inside, and the test statistic (3.46) marked in the right hand rejection region.">
            <a:extLst>
              <a:ext uri="{FF2B5EF4-FFF2-40B4-BE49-F238E27FC236}">
                <a16:creationId xmlns:a16="http://schemas.microsoft.com/office/drawing/2014/main" id="{748AE91A-44D4-48F9-8F4C-E093D38A8B59}"/>
              </a:ext>
            </a:extLst>
          </p:cNvPr>
          <p:cNvPicPr>
            <a:picLocks noChangeAspect="1"/>
          </p:cNvPicPr>
          <p:nvPr/>
        </p:nvPicPr>
        <p:blipFill>
          <a:blip r:embed="rId3"/>
          <a:stretch>
            <a:fillRect/>
          </a:stretch>
        </p:blipFill>
        <p:spPr>
          <a:xfrm>
            <a:off x="777121" y="3657600"/>
            <a:ext cx="7589758" cy="1447800"/>
          </a:xfrm>
          <a:prstGeom prst="rect">
            <a:avLst/>
          </a:prstGeom>
        </p:spPr>
      </p:pic>
    </p:spTree>
    <p:custDataLst>
      <p:tags r:id="rId1"/>
    </p:custDataLst>
    <p:extLst>
      <p:ext uri="{BB962C8B-B14F-4D97-AF65-F5344CB8AC3E}">
        <p14:creationId xmlns:p14="http://schemas.microsoft.com/office/powerpoint/2010/main" val="360278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Performing a Hypothesis Test for the Mean Cost of Textbooks—Slide 14</a:t>
            </a:r>
            <a:endParaRPr lang="en-IN" dirty="0"/>
          </a:p>
        </p:txBody>
      </p:sp>
      <p:sp>
        <p:nvSpPr>
          <p:cNvPr id="3" name="Text Placeholder 2"/>
          <p:cNvSpPr>
            <a:spLocks noGrp="1"/>
          </p:cNvSpPr>
          <p:nvPr>
            <p:ph type="body" sz="quarter" idx="10"/>
          </p:nvPr>
        </p:nvSpPr>
        <p:spPr/>
        <p:txBody>
          <a:bodyPr>
            <a:noAutofit/>
          </a:bodyPr>
          <a:lstStyle/>
          <a:p>
            <a:pPr marR="400" algn="just"/>
            <a:r>
              <a:rPr lang="en-US" sz="2100" dirty="0"/>
              <a:t>The test statistic </a:t>
            </a:r>
            <a:r>
              <a:rPr lang="en-US" sz="2100" i="1" dirty="0"/>
              <a:t>z</a:t>
            </a:r>
            <a:r>
              <a:rPr lang="en-US" sz="2100" dirty="0"/>
              <a:t> = 3.46 implies </a:t>
            </a:r>
            <a:r>
              <a:rPr lang="en-US" sz="2100" i="1" dirty="0"/>
              <a:t>x</a:t>
            </a:r>
            <a:r>
              <a:rPr lang="en-US" sz="2100" dirty="0"/>
              <a:t> is 3.46 standard deviation units from the mean which is substantially more than 1.96 standard deviations from the hypothesized value. The decision must be to reject </a:t>
            </a:r>
            <a:r>
              <a:rPr lang="en-US" sz="2100" i="1" dirty="0"/>
              <a:t>H</a:t>
            </a:r>
            <a:r>
              <a:rPr lang="en-US" sz="1050" i="1" dirty="0"/>
              <a:t> </a:t>
            </a:r>
            <a:r>
              <a:rPr lang="en-US" sz="2100" dirty="0">
                <a:latin typeface="Calibri" panose="020F0502020204030204" pitchFamily="34" charset="0"/>
                <a:ea typeface="Calibri" panose="020F0502020204030204" pitchFamily="34" charset="0"/>
                <a:cs typeface="Calibri" panose="020F0502020204030204" pitchFamily="34" charset="0"/>
              </a:rPr>
              <a:t>₀</a:t>
            </a:r>
            <a:r>
              <a:rPr lang="en-US" sz="2100" dirty="0"/>
              <a:t>.	The sample mean is too far from the hypothesized value for us to believe the difference is caused by ordinary sampling variation. Essentially, </a:t>
            </a:r>
            <a:endParaRPr sz="2100" dirty="0"/>
          </a:p>
        </p:txBody>
      </p:sp>
      <p:sp>
        <p:nvSpPr>
          <p:cNvPr id="6" name="TextBox 5">
            <a:extLst>
              <a:ext uri="{FF2B5EF4-FFF2-40B4-BE49-F238E27FC236}">
                <a16:creationId xmlns:a16="http://schemas.microsoft.com/office/drawing/2014/main" id="{3DC5590C-6365-BD68-7F67-43BBE70EB44B}"/>
              </a:ext>
            </a:extLst>
          </p:cNvPr>
          <p:cNvSpPr txBox="1"/>
          <p:nvPr/>
        </p:nvSpPr>
        <p:spPr>
          <a:xfrm>
            <a:off x="466724" y="2667000"/>
            <a:ext cx="8229599" cy="3065455"/>
          </a:xfrm>
          <a:prstGeom prst="rect">
            <a:avLst/>
          </a:prstGeom>
          <a:noFill/>
        </p:spPr>
        <p:txBody>
          <a:bodyPr wrap="square">
            <a:spAutoFit/>
          </a:bodyPr>
          <a:lstStyle/>
          <a:p>
            <a:pPr marL="0" marR="40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0" i="0" u="none" strike="noStrike" kern="1200" cap="none" spc="0" normalizeH="0" baseline="0" noProof="0" dirty="0">
                <a:ln>
                  <a:noFill/>
                </a:ln>
                <a:solidFill>
                  <a:srgbClr val="366092"/>
                </a:solidFill>
                <a:effectLst/>
                <a:uLnTx/>
                <a:uFillTx/>
                <a:latin typeface="Calibri"/>
                <a:ea typeface="+mn-ea"/>
                <a:cs typeface="+mn-cs"/>
              </a:rPr>
              <a:t>the tolerance for rareness that we have imposed by setting </a:t>
            </a:r>
            <a:r>
              <a:rPr kumimoji="0" lang="en-US" sz="2100" b="0" i="1" u="none" strike="noStrike" kern="1200" cap="none" spc="0" normalizeH="0" baseline="0" noProof="0" dirty="0">
                <a:ln>
                  <a:noFill/>
                </a:ln>
                <a:solidFill>
                  <a:srgbClr val="366092"/>
                </a:solidFill>
                <a:effectLst/>
                <a:uLnTx/>
                <a:uFillTx/>
                <a:latin typeface="Calibri"/>
                <a:ea typeface="+mn-ea"/>
                <a:cs typeface="+mn-cs"/>
              </a:rPr>
              <a:t>α</a:t>
            </a:r>
            <a:r>
              <a:rPr kumimoji="0" lang="en-US" sz="2100" b="0" i="0" u="none" strike="noStrike" kern="1200" cap="none" spc="0" normalizeH="0" baseline="0" noProof="0" dirty="0">
                <a:ln>
                  <a:noFill/>
                </a:ln>
                <a:solidFill>
                  <a:srgbClr val="366092"/>
                </a:solidFill>
                <a:effectLst/>
                <a:uLnTx/>
                <a:uFillTx/>
                <a:latin typeface="Calibri"/>
                <a:ea typeface="+mn-ea"/>
                <a:cs typeface="+mn-cs"/>
              </a:rPr>
              <a:t> = 0.05. </a:t>
            </a:r>
          </a:p>
          <a:p>
            <a:pPr marL="0" marR="40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0" i="1" u="none" strike="noStrike" kern="1200" cap="none" spc="0" normalizeH="0" baseline="0" noProof="0" dirty="0">
                <a:ln>
                  <a:noFill/>
                </a:ln>
                <a:solidFill>
                  <a:srgbClr val="366092"/>
                </a:solidFill>
                <a:effectLst/>
                <a:uLnTx/>
                <a:uFillTx/>
                <a:latin typeface="Calibri"/>
                <a:ea typeface="+mn-ea"/>
                <a:cs typeface="+mn-cs"/>
              </a:rPr>
              <a:t>Conclusion and Interpretation</a:t>
            </a:r>
            <a:r>
              <a:rPr kumimoji="0" lang="en-US" sz="2100" b="0" i="0" u="none" strike="noStrike" kern="1200" cap="none" spc="0" normalizeH="0" baseline="0" noProof="0" dirty="0">
                <a:ln>
                  <a:noFill/>
                </a:ln>
                <a:solidFill>
                  <a:srgbClr val="366092"/>
                </a:solidFill>
                <a:effectLst/>
                <a:uLnTx/>
                <a:uFillTx/>
                <a:latin typeface="Calibri"/>
                <a:ea typeface="+mn-ea"/>
                <a:cs typeface="+mn-cs"/>
              </a:rPr>
              <a:t>: There is significant evidence at the 0.05 level that the students at the local university do not spend, on average, $500 per semester on textbooks. It would be tempting to conclude that the students at the local university spend more since the sample mean is greater than the national average. However, we did not test a hypothesis for spending more; we tested whether the students at the local university were spending </a:t>
            </a:r>
            <a:r>
              <a:rPr kumimoji="0" lang="en-US" sz="2100" b="0" i="1" u="none" strike="noStrike" kern="1200" cap="none" spc="0" normalizeH="0" baseline="0" noProof="0" dirty="0">
                <a:ln>
                  <a:noFill/>
                </a:ln>
                <a:solidFill>
                  <a:srgbClr val="366092"/>
                </a:solidFill>
                <a:effectLst/>
                <a:uLnTx/>
                <a:uFillTx/>
                <a:latin typeface="Calibri"/>
                <a:ea typeface="+mn-ea"/>
                <a:cs typeface="+mn-cs"/>
              </a:rPr>
              <a:t>more or less </a:t>
            </a:r>
            <a:r>
              <a:rPr kumimoji="0" lang="en-US" sz="2100" b="0" i="0" u="none" strike="noStrike" kern="1200" cap="none" spc="0" normalizeH="0" baseline="0" noProof="0" dirty="0">
                <a:ln>
                  <a:noFill/>
                </a:ln>
                <a:solidFill>
                  <a:srgbClr val="366092"/>
                </a:solidFill>
                <a:effectLst/>
                <a:uLnTx/>
                <a:uFillTx/>
                <a:latin typeface="Calibri"/>
                <a:ea typeface="+mn-ea"/>
                <a:cs typeface="+mn-cs"/>
              </a:rPr>
              <a:t>than the national average, and the conclusion must be consistent with the hypothesis tested. </a:t>
            </a:r>
          </a:p>
        </p:txBody>
      </p:sp>
      <p:pic>
        <p:nvPicPr>
          <p:cNvPr id="8" name="Picture 7" descr="x bar exceeds">
            <a:extLst>
              <a:ext uri="{FF2B5EF4-FFF2-40B4-BE49-F238E27FC236}">
                <a16:creationId xmlns:a16="http://schemas.microsoft.com/office/drawing/2014/main" id="{0B45D8A0-119D-816D-C5BF-48F5614A9D18}"/>
              </a:ext>
            </a:extLst>
          </p:cNvPr>
          <p:cNvPicPr>
            <a:picLocks noChangeAspect="1"/>
          </p:cNvPicPr>
          <p:nvPr/>
        </p:nvPicPr>
        <p:blipFill>
          <a:blip r:embed="rId3"/>
          <a:stretch>
            <a:fillRect/>
          </a:stretch>
        </p:blipFill>
        <p:spPr>
          <a:xfrm>
            <a:off x="7418400" y="2393576"/>
            <a:ext cx="1116000" cy="319970"/>
          </a:xfrm>
          <a:prstGeom prst="rect">
            <a:avLst/>
          </a:prstGeom>
        </p:spPr>
      </p:pic>
    </p:spTree>
    <p:custDataLst>
      <p:tags r:id="rId1"/>
    </p:custDataLst>
    <p:extLst>
      <p:ext uri="{BB962C8B-B14F-4D97-AF65-F5344CB8AC3E}">
        <p14:creationId xmlns:p14="http://schemas.microsoft.com/office/powerpoint/2010/main" val="347531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Performing a Hypothesis Test for the Mean Cost of Textbooks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the average amount of money a student spends on textbooks per semester at college campuses in the </a:t>
                </a:r>
                <a:r>
                  <a:rPr sz="2800" b="1" dirty="0"/>
                  <a:t>U.S.</a:t>
                </a:r>
                <a:r>
                  <a:rPr sz="2800" dirty="0"/>
                  <a:t> is </a:t>
                </a:r>
                <a14:m>
                  <m:oMath xmlns:m="http://schemas.openxmlformats.org/officeDocument/2006/math">
                    <m:r>
                      <a:rPr>
                        <a:latin typeface="Cambria Math" panose="02040503050406030204" pitchFamily="18" charset="0"/>
                      </a:rPr>
                      <m:t>$500</m:t>
                    </m:r>
                  </m:oMath>
                </a14:m>
                <a:r>
                  <a:rPr sz="2800" dirty="0"/>
                  <a:t> with a standard deviation of </a:t>
                </a:r>
                <a14:m>
                  <m:oMath xmlns:m="http://schemas.openxmlformats.org/officeDocument/2006/math">
                    <m:r>
                      <a:rPr>
                        <a:latin typeface="Cambria Math" panose="02040503050406030204" pitchFamily="18" charset="0"/>
                      </a:rPr>
                      <m:t>$100</m:t>
                    </m:r>
                  </m:oMath>
                </a14:m>
                <a:r>
                  <a:rPr sz="2800" dirty="0"/>
                  <a:t>. A local university wants to know if its students are actually spending that amount on textbooks. The level of the test is to be set at </a:t>
                </a:r>
                <a:r>
                  <a:rPr sz="2800" dirty="0">
                    <a:latin typeface="Cambria Math"/>
                  </a:rPr>
                  <a:t>0.05</a:t>
                </a:r>
                <a:r>
                  <a:rPr sz="2800" dirty="0"/>
                  <a:t>. A random sample of </a:t>
                </a:r>
                <a:r>
                  <a:rPr sz="2800" dirty="0">
                    <a:latin typeface="Cambria Math"/>
                  </a:rPr>
                  <a:t>75</a:t>
                </a:r>
                <a:r>
                  <a:rPr sz="2800" dirty="0"/>
                  <a:t> college students has been selected and the resulting average is </a:t>
                </a:r>
                <a14:m>
                  <m:oMath xmlns:m="http://schemas.openxmlformats.org/officeDocument/2006/math">
                    <m:r>
                      <a:rPr>
                        <a:latin typeface="Cambria Math" panose="02040503050406030204" pitchFamily="18" charset="0"/>
                      </a:rPr>
                      <m:t>$540</m:t>
                    </m:r>
                  </m:oMath>
                </a14:m>
                <a:r>
                  <a:rPr sz="2800" dirty="0"/>
                  <a:t> with a sample standard deviation of </a:t>
                </a:r>
                <a14:m>
                  <m:oMath xmlns:m="http://schemas.openxmlformats.org/officeDocument/2006/math">
                    <m:r>
                      <a:rPr>
                        <a:latin typeface="Cambria Math" panose="02040503050406030204" pitchFamily="18" charset="0"/>
                      </a:rPr>
                      <m:t>$95</m:t>
                    </m:r>
                  </m:oMath>
                </a14:m>
                <a:r>
                  <a:rPr sz="2800" dirty="0"/>
                  <a:t> spent per semester on textbooks.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US">
                    <a:noFill/>
                  </a:rPr>
                  <a:t> </a:t>
                </a:r>
              </a:p>
            </p:txBody>
          </p:sp>
        </mc:Fallback>
      </mc:AlternateContent>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Stating a Conclusion</a:t>
            </a:r>
            <a:endParaRPr lang="en-IN" dirty="0"/>
          </a:p>
        </p:txBody>
      </p:sp>
      <p:sp>
        <p:nvSpPr>
          <p:cNvPr id="3" name="Text Placeholder 2"/>
          <p:cNvSpPr>
            <a:spLocks noGrp="1"/>
          </p:cNvSpPr>
          <p:nvPr>
            <p:ph type="body" sz="quarter" idx="10"/>
          </p:nvPr>
        </p:nvSpPr>
        <p:spPr/>
        <p:txBody>
          <a:bodyPr>
            <a:normAutofit fontScale="85000" lnSpcReduction="20000"/>
          </a:bodyPr>
          <a:lstStyle/>
          <a:p>
            <a:endParaRPr lang="en-US" dirty="0"/>
          </a:p>
          <a:p>
            <a:endParaRPr lang="en-US" dirty="0"/>
          </a:p>
          <a:p>
            <a:endParaRPr lang="en-US" dirty="0"/>
          </a:p>
          <a:p>
            <a:endParaRPr lang="en-US" dirty="0"/>
          </a:p>
          <a:p>
            <a:r>
              <a:rPr lang="en-US" dirty="0"/>
              <a:t>One temptation might be to reformulate the hypothesis and test to see if the students are spending more on textbooks with the same data. This would be practically unethical. If you already know the </a:t>
            </a:r>
            <a:r>
              <a:rPr lang="en-US" i="1" dirty="0"/>
              <a:t>z</a:t>
            </a:r>
            <a:r>
              <a:rPr lang="en-US" dirty="0"/>
              <a:t>-value for a given set of data, you should not formulate a hypothesis and use the data to “support” that hypothesis. </a:t>
            </a:r>
          </a:p>
          <a:p>
            <a:r>
              <a:rPr lang="en-US" dirty="0"/>
              <a:t>Part of every hypothesis test is arbitrary. The level of the test, </a:t>
            </a:r>
            <a:r>
              <a:rPr lang="el-GR" i="1" dirty="0"/>
              <a:t>α</a:t>
            </a:r>
            <a:r>
              <a:rPr lang="en-US" dirty="0"/>
              <a:t>, is arbitrarily defined by the researcher. As you have seen (e.g., Table 1) in the last example, the level of the test affects the decision rule. Since the level of the test is arbitrarily set, the decision rule inherits the arbitrariness.  </a:t>
            </a:r>
            <a:endParaRPr dirty="0"/>
          </a:p>
        </p:txBody>
      </p:sp>
      <p:pic>
        <p:nvPicPr>
          <p:cNvPr id="5" name="Picture 4" descr="Do we reject H naught?&#10;&#10;Yes: There is significant evidence at the [stated alpha] level that we reject H naught in favor of H sub a.&#10;No: There is not significant evidence at the [state alpha] level to reject H naught.&#10;">
            <a:extLst>
              <a:ext uri="{FF2B5EF4-FFF2-40B4-BE49-F238E27FC236}">
                <a16:creationId xmlns:a16="http://schemas.microsoft.com/office/drawing/2014/main" id="{A851DAD5-460A-4131-B0FE-176C1B294873}"/>
              </a:ext>
            </a:extLst>
          </p:cNvPr>
          <p:cNvPicPr>
            <a:picLocks noChangeAspect="1"/>
          </p:cNvPicPr>
          <p:nvPr/>
        </p:nvPicPr>
        <p:blipFill>
          <a:blip r:embed="rId3"/>
          <a:stretch>
            <a:fillRect/>
          </a:stretch>
        </p:blipFill>
        <p:spPr>
          <a:xfrm>
            <a:off x="990600" y="1143000"/>
            <a:ext cx="6956781" cy="1295400"/>
          </a:xfrm>
          <a:prstGeom prst="rect">
            <a:avLst/>
          </a:prstGeom>
        </p:spPr>
      </p:pic>
    </p:spTree>
    <p:custDataLst>
      <p:tags r:id="rId1"/>
    </p:custDataLst>
    <p:extLst>
      <p:ext uri="{BB962C8B-B14F-4D97-AF65-F5344CB8AC3E}">
        <p14:creationId xmlns:p14="http://schemas.microsoft.com/office/powerpoint/2010/main" val="427384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Performing a Hypothesis Test for the Mean Life of a PMP</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lang="en-US" sz="2800" dirty="0"/>
                  <a:t>The manufacturer of a portable music player (</a:t>
                </a:r>
                <a:r>
                  <a:rPr lang="en-US" sz="2800" b="1" dirty="0"/>
                  <a:t>PMP</a:t>
                </a:r>
                <a:r>
                  <a:rPr lang="en-US" sz="2800" dirty="0"/>
                  <a:t>) has shown that the average life of the product is </a:t>
                </a:r>
                <a:r>
                  <a:rPr lang="en-US" sz="2800" dirty="0">
                    <a:latin typeface="Cambria Math"/>
                  </a:rPr>
                  <a:t>72</a:t>
                </a:r>
                <a:r>
                  <a:rPr lang="en-US" sz="2800" dirty="0"/>
                  <a:t> months with a standard deviation of </a:t>
                </a:r>
                <a:r>
                  <a:rPr lang="en-US" sz="2800" dirty="0">
                    <a:latin typeface="Cambria Math"/>
                  </a:rPr>
                  <a:t>12</a:t>
                </a:r>
                <a:r>
                  <a:rPr lang="en-US" sz="2800" dirty="0"/>
                  <a:t> months. The manufacturer is considering using a new parts supplier for the </a:t>
                </a:r>
                <a:r>
                  <a:rPr lang="en-US" sz="2800" b="1" dirty="0"/>
                  <a:t>PMP</a:t>
                </a:r>
                <a:r>
                  <a:rPr lang="en-US" sz="2800" dirty="0"/>
                  <a:t>s and wants to test that the new hard drives will increase the life of the </a:t>
                </a:r>
                <a:r>
                  <a:rPr lang="en-US" sz="2800" b="1" dirty="0"/>
                  <a:t>PMP</a:t>
                </a:r>
                <a:r>
                  <a:rPr lang="en-US" sz="2800" dirty="0"/>
                  <a:t>. Before manufacturing the </a:t>
                </a:r>
                <a:r>
                  <a:rPr lang="en-US" sz="2800" b="1" dirty="0"/>
                  <a:t>PMP</a:t>
                </a:r>
                <a:r>
                  <a:rPr lang="en-US" sz="2800" dirty="0"/>
                  <a:t>s on a large scale, the manufacturer sampled </a:t>
                </a:r>
                <a:r>
                  <a:rPr lang="en-US" sz="2800" dirty="0">
                    <a:latin typeface="Cambria Math"/>
                  </a:rPr>
                  <a:t>200</a:t>
                </a:r>
                <a:r>
                  <a:rPr lang="en-US" sz="2800" dirty="0"/>
                  <a:t> </a:t>
                </a:r>
                <a:r>
                  <a:rPr lang="en-US" sz="2800" b="1" dirty="0"/>
                  <a:t>PMP</a:t>
                </a:r>
                <a:r>
                  <a:rPr lang="en-US" sz="2800" dirty="0"/>
                  <a:t>s and found the average life to be </a:t>
                </a:r>
                <a:r>
                  <a:rPr lang="en-US" sz="2800" dirty="0">
                    <a:latin typeface="Cambria Math"/>
                  </a:rPr>
                  <a:t>78</a:t>
                </a:r>
                <a:r>
                  <a:rPr lang="en-US" sz="2800" dirty="0"/>
                  <a:t> months. Test the hypothesis using </a:t>
                </a:r>
                <a:br>
                  <a:rPr lang="en-US" sz="2800" dirty="0"/>
                </a:br>
                <a:r>
                  <a:rPr lang="en-US" sz="2800" dirty="0">
                    <a:latin typeface="Cambria Math" panose="02040503050406030204" pitchFamily="18" charset="0"/>
                    <a:ea typeface="Cambria Math" panose="02040503050406030204" pitchFamily="18" charset="0"/>
                  </a:rPr>
                  <a:t>α</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01</m:t>
                    </m:r>
                  </m:oMath>
                </a14:m>
                <a:r>
                  <a:rPr lang="en-US" sz="2800" dirty="0"/>
                  <a:t> that the new hard drives will increase the life of the </a:t>
                </a:r>
                <a:r>
                  <a:rPr lang="en-US" sz="2800" b="1" dirty="0"/>
                  <a:t>PMP</a:t>
                </a:r>
                <a:r>
                  <a:rPr lang="en-US" sz="2800" dirty="0"/>
                  <a:t>s. Assume that the standard deviation of the new </a:t>
                </a:r>
                <a:r>
                  <a:rPr lang="en-US" sz="2800" b="1" dirty="0"/>
                  <a:t>PMP</a:t>
                </a:r>
                <a:r>
                  <a:rPr lang="en-US" sz="2800" dirty="0"/>
                  <a:t>s is the same as the standard deviation of the older model.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b="-736"/>
                </a:stretch>
              </a:blipFill>
            </p:spPr>
            <p:txBody>
              <a:bodyPr/>
              <a:lstStyle/>
              <a:p>
                <a:r>
                  <a:rPr lang="en-IN">
                    <a:noFill/>
                  </a:rPr>
                  <a:t> </a:t>
                </a:r>
              </a:p>
            </p:txBody>
          </p:sp>
        </mc:Fallback>
      </mc:AlternateContent>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IN" sz="2800" b="1" dirty="0"/>
                  <a:t>Solution</a:t>
                </a:r>
              </a:p>
              <a:p>
                <a:pPr>
                  <a:defRPr b="1"/>
                </a:pPr>
                <a:r>
                  <a:rPr lang="en-IN" sz="3000" dirty="0"/>
                  <a:t>Step 1:</a:t>
                </a:r>
                <a:r>
                  <a:rPr lang="en-IN" sz="2800" dirty="0"/>
                  <a:t> </a:t>
                </a:r>
                <a:r>
                  <a:rPr lang="en-IN" sz="2600" dirty="0"/>
                  <a:t>Determine the null hypothesis. In this process, select the appropriate statistical measure, such as the population mean, proportion, or variance.</a:t>
                </a:r>
              </a:p>
              <a:p>
                <a:r>
                  <a:rPr lang="en-IN" sz="2600" dirty="0"/>
                  <a:t>The hypothesis is fairly straightforward. The null hypothesis is that the life of the new hard drives do not change the average life of the </a:t>
                </a:r>
                <a:r>
                  <a:rPr lang="en-IN" sz="2600" b="1" dirty="0"/>
                  <a:t>PMP</a:t>
                </a:r>
                <a:r>
                  <a:rPr lang="en-IN" sz="2600" dirty="0"/>
                  <a:t>s, which is </a:t>
                </a:r>
                <a:r>
                  <a:rPr lang="en-IN" sz="2600" dirty="0">
                    <a:latin typeface="Cambria Math"/>
                  </a:rPr>
                  <a:t>72</a:t>
                </a:r>
                <a:r>
                  <a:rPr lang="en-IN" sz="2600" dirty="0"/>
                  <a:t> months. Once again, the population mean is the parameter of interest. If the average life of the new </a:t>
                </a:r>
                <a:r>
                  <a:rPr lang="en-IN" sz="2600" b="1" dirty="0"/>
                  <a:t>PMP</a:t>
                </a:r>
                <a:r>
                  <a:rPr lang="en-IN" sz="2600" dirty="0"/>
                  <a:t> is greater than the average life of the older model, all other things being equal, the new </a:t>
                </a:r>
                <a:r>
                  <a:rPr lang="en-IN" sz="2600" b="1" dirty="0"/>
                  <a:t>PMP</a:t>
                </a:r>
                <a:r>
                  <a:rPr lang="en-IN" sz="2600" dirty="0"/>
                  <a:t> will be better.</a:t>
                </a:r>
              </a:p>
              <a:p>
                <a:r>
                  <a:rPr lang="en-IN" sz="2600" dirty="0"/>
                  <a:t>Let</a:t>
                </a:r>
              </a:p>
              <a:p>
                <a:r>
                  <a:rPr lang="el-GR" sz="2600" dirty="0">
                    <a:latin typeface="Cambria Math" panose="02040503050406030204" pitchFamily="18" charset="0"/>
                    <a:ea typeface="Cambria Math" panose="02040503050406030204" pitchFamily="18" charset="0"/>
                  </a:rPr>
                  <a:t>μ</a:t>
                </a:r>
                <a14:m>
                  <m:oMath xmlns:m="http://schemas.openxmlformats.org/officeDocument/2006/math">
                    <m:r>
                      <a:rPr lang="el-GR" sz="2600" b="0" i="0" smtClean="0">
                        <a:latin typeface="Cambria Math" panose="02040503050406030204" pitchFamily="18" charset="0"/>
                      </a:rPr>
                      <m:t> </m:t>
                    </m:r>
                    <m:r>
                      <a:rPr lang="el-GR" sz="2600">
                        <a:latin typeface="Cambria Math" panose="02040503050406030204" pitchFamily="18" charset="0"/>
                      </a:rPr>
                      <m:t>=</m:t>
                    </m:r>
                  </m:oMath>
                </a14:m>
                <a:r>
                  <a:rPr lang="el-GR" sz="2600" dirty="0"/>
                  <a:t> </a:t>
                </a:r>
                <a:r>
                  <a:rPr lang="en-IN" sz="2600" dirty="0"/>
                  <a:t>mean life of the new </a:t>
                </a:r>
                <a:r>
                  <a:rPr lang="en-IN" sz="2600" b="1" dirty="0"/>
                  <a:t>PMP</a:t>
                </a:r>
                <a:r>
                  <a:rPr lang="en-IN" sz="2600" dirty="0"/>
                  <a:t>.</a:t>
                </a:r>
              </a:p>
              <a:p>
                <a:pPr>
                  <a:defRPr sz="2800"/>
                </a:pPr>
                <a:r>
                  <a:rPr lang="en-IN" sz="2600" dirty="0"/>
                  <a:t>Thus, the null hypothesis is written as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840" r="-1407"/>
                </a:stretch>
              </a:blipFill>
            </p:spPr>
            <p:txBody>
              <a:bodyPr/>
              <a:lstStyle/>
              <a:p>
                <a:r>
                  <a:rPr lang="en-IN">
                    <a:noFill/>
                  </a:rPr>
                  <a:t> </a:t>
                </a:r>
              </a:p>
            </p:txBody>
          </p:sp>
        </mc:Fallback>
      </mc:AlternateContent>
      <p:pic>
        <p:nvPicPr>
          <p:cNvPr id="7" name="Picture 6" descr="H naught colon mu equals 72 months.">
            <a:extLst>
              <a:ext uri="{FF2B5EF4-FFF2-40B4-BE49-F238E27FC236}">
                <a16:creationId xmlns:a16="http://schemas.microsoft.com/office/drawing/2014/main" id="{B788EFF6-555E-CF83-299E-A4D6CA2CBA51}"/>
              </a:ext>
            </a:extLst>
          </p:cNvPr>
          <p:cNvPicPr>
            <a:picLocks noChangeAspect="1"/>
          </p:cNvPicPr>
          <p:nvPr/>
        </p:nvPicPr>
        <p:blipFill>
          <a:blip r:embed="rId4"/>
          <a:stretch>
            <a:fillRect/>
          </a:stretch>
        </p:blipFill>
        <p:spPr>
          <a:xfrm>
            <a:off x="5257800" y="5495925"/>
            <a:ext cx="2286000" cy="371475"/>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3</a:t>
            </a:r>
            <a:endParaRPr dirty="0"/>
          </a:p>
        </p:txBody>
      </p:sp>
      <p:sp>
        <p:nvSpPr>
          <p:cNvPr id="3" name="Text Placeholder 2"/>
          <p:cNvSpPr>
            <a:spLocks noGrp="1"/>
          </p:cNvSpPr>
          <p:nvPr>
            <p:ph type="body" sz="quarter" idx="10"/>
          </p:nvPr>
        </p:nvSpPr>
        <p:spPr/>
        <p:txBody>
          <a:bodyPr>
            <a:normAutofit/>
          </a:bodyPr>
          <a:lstStyle/>
          <a:p>
            <a:pPr>
              <a:defRPr b="1"/>
            </a:pPr>
            <a:r>
              <a:rPr sz="2800" dirty="0"/>
              <a:t>Step 2: </a:t>
            </a:r>
            <a:r>
              <a:rPr sz="2400" dirty="0"/>
              <a:t>Determine the alternative hypothesis and whether it should be one-sided or two-sided.</a:t>
            </a:r>
          </a:p>
          <a:p>
            <a:r>
              <a:rPr sz="2400" dirty="0"/>
              <a:t>The alternative hypothesis is that the new hard drives increase the life of the </a:t>
            </a:r>
            <a:r>
              <a:rPr sz="2400" b="1" dirty="0"/>
              <a:t>PMP</a:t>
            </a:r>
            <a:r>
              <a:rPr sz="2400" dirty="0"/>
              <a:t>s. The goal is to determine if there is sufficient evidence to conclude that the new </a:t>
            </a:r>
            <a:r>
              <a:rPr sz="2400" b="1" dirty="0"/>
              <a:t>PMP</a:t>
            </a:r>
            <a:r>
              <a:rPr sz="2400" dirty="0"/>
              <a:t>s will last longer, on average, than the older model. The alternative hypothesis will be one-sided, and this will be a one-tailed test.</a:t>
            </a:r>
          </a:p>
          <a:p>
            <a:pPr>
              <a:defRPr sz="2800"/>
            </a:pPr>
            <a:r>
              <a:rPr sz="2400" dirty="0"/>
              <a:t>Thus, the alternative hypothesis is written as </a:t>
            </a:r>
            <a:endParaRPr lang="en-US" sz="2400" dirty="0"/>
          </a:p>
          <a:p>
            <a:pPr>
              <a:defRPr sz="2800"/>
            </a:pPr>
            <a:endParaRPr sz="2800" dirty="0"/>
          </a:p>
        </p:txBody>
      </p:sp>
      <p:pic>
        <p:nvPicPr>
          <p:cNvPr id="7" name="Picture 6" descr="H sub a colon mu greater than 72 months.">
            <a:extLst>
              <a:ext uri="{FF2B5EF4-FFF2-40B4-BE49-F238E27FC236}">
                <a16:creationId xmlns:a16="http://schemas.microsoft.com/office/drawing/2014/main" id="{B84D542F-AC79-A8F5-C771-1CBDF090C3E3}"/>
              </a:ext>
            </a:extLst>
          </p:cNvPr>
          <p:cNvPicPr>
            <a:picLocks noChangeAspect="1"/>
          </p:cNvPicPr>
          <p:nvPr/>
        </p:nvPicPr>
        <p:blipFill>
          <a:blip r:embed="rId3"/>
          <a:stretch>
            <a:fillRect/>
          </a:stretch>
        </p:blipFill>
        <p:spPr>
          <a:xfrm>
            <a:off x="6096000" y="3886200"/>
            <a:ext cx="2286000" cy="371475"/>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4</a:t>
            </a:r>
            <a:endParaRPr dirty="0"/>
          </a:p>
        </p:txBody>
      </p:sp>
      <p:sp>
        <p:nvSpPr>
          <p:cNvPr id="3" name="Text Placeholder 2"/>
          <p:cNvSpPr>
            <a:spLocks noGrp="1"/>
          </p:cNvSpPr>
          <p:nvPr>
            <p:ph type="body" sz="quarter" idx="10"/>
          </p:nvPr>
        </p:nvSpPr>
        <p:spPr/>
        <p:txBody>
          <a:bodyPr>
            <a:normAutofit/>
          </a:bodyPr>
          <a:lstStyle/>
          <a:p>
            <a:pPr>
              <a:defRPr b="1"/>
            </a:pPr>
            <a:r>
              <a:rPr sz="2800" dirty="0"/>
              <a:t>Step 3: </a:t>
            </a:r>
            <a:r>
              <a:rPr sz="2400" dirty="0"/>
              <a:t>Select the appropriate test statistic based on the information at hand and the assumptions you are willing to make.</a:t>
            </a:r>
          </a:p>
          <a:p>
            <a:pPr>
              <a:defRPr sz="2800"/>
            </a:pPr>
            <a:r>
              <a:rPr sz="2400" dirty="0"/>
              <a:t>The problem states that the standard deviation of the new model is equivalent to the standard deviation of the older model, which is known. Therefore, the standard deviation of the new </a:t>
            </a:r>
            <a:r>
              <a:rPr sz="2400" b="1" dirty="0"/>
              <a:t>PMP</a:t>
            </a:r>
            <a:r>
              <a:rPr sz="2400" dirty="0"/>
              <a:t>’s life is assumed to be known. Since the sample is relatively large, the central limit theorem asserts that the distribution of</a:t>
            </a:r>
            <a:endParaRPr lang="en-US" sz="2400" dirty="0"/>
          </a:p>
          <a:p>
            <a:pPr>
              <a:defRPr sz="2800"/>
            </a:pPr>
            <a:endParaRPr sz="2800" dirty="0"/>
          </a:p>
        </p:txBody>
      </p:sp>
      <p:pic>
        <p:nvPicPr>
          <p:cNvPr id="10" name="Picture 9" descr="x bar">
            <a:extLst>
              <a:ext uri="{FF2B5EF4-FFF2-40B4-BE49-F238E27FC236}">
                <a16:creationId xmlns:a16="http://schemas.microsoft.com/office/drawing/2014/main" id="{49D5A7EE-D008-6998-25C3-6D140CFB1FDB}"/>
              </a:ext>
            </a:extLst>
          </p:cNvPr>
          <p:cNvPicPr>
            <a:picLocks noChangeAspect="1"/>
          </p:cNvPicPr>
          <p:nvPr/>
        </p:nvPicPr>
        <p:blipFill>
          <a:blip r:embed="rId3"/>
          <a:stretch>
            <a:fillRect/>
          </a:stretch>
        </p:blipFill>
        <p:spPr>
          <a:xfrm>
            <a:off x="2381250" y="4203054"/>
            <a:ext cx="238125" cy="276225"/>
          </a:xfrm>
          <a:prstGeom prst="rect">
            <a:avLst/>
          </a:prstGeom>
        </p:spPr>
      </p:pic>
      <p:sp>
        <p:nvSpPr>
          <p:cNvPr id="8" name="TextBox 7">
            <a:extLst>
              <a:ext uri="{FF2B5EF4-FFF2-40B4-BE49-F238E27FC236}">
                <a16:creationId xmlns:a16="http://schemas.microsoft.com/office/drawing/2014/main" id="{4B10D04A-FE26-842F-1F12-1C202CD355C8}"/>
              </a:ext>
            </a:extLst>
          </p:cNvPr>
          <p:cNvSpPr txBox="1"/>
          <p:nvPr/>
        </p:nvSpPr>
        <p:spPr>
          <a:xfrm>
            <a:off x="2590800" y="4110335"/>
            <a:ext cx="45720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should be approximately normal.</a:t>
            </a:r>
            <a:endParaRPr lang="en-IN" dirty="0"/>
          </a:p>
        </p:txBody>
      </p:sp>
      <p:sp>
        <p:nvSpPr>
          <p:cNvPr id="6" name="TextBox 5">
            <a:extLst>
              <a:ext uri="{FF2B5EF4-FFF2-40B4-BE49-F238E27FC236}">
                <a16:creationId xmlns:a16="http://schemas.microsoft.com/office/drawing/2014/main" id="{7DE93E8C-3FD5-94BE-80D2-2CB15677C83E}"/>
              </a:ext>
            </a:extLst>
          </p:cNvPr>
          <p:cNvSpPr txBox="1"/>
          <p:nvPr/>
        </p:nvSpPr>
        <p:spPr>
          <a:xfrm>
            <a:off x="428624" y="4495800"/>
            <a:ext cx="8258175"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Because the standard deviation is known and the sample size is greater than or equal to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30</a:t>
            </a:r>
            <a:r>
              <a:rPr kumimoji="0" lang="en-US" sz="2400" b="0" i="0" u="none" strike="noStrike" kern="1200" cap="none" spc="0" normalizeH="0" baseline="0" noProof="0" dirty="0">
                <a:ln>
                  <a:noFill/>
                </a:ln>
                <a:solidFill>
                  <a:srgbClr val="366092"/>
                </a:solidFill>
                <a:effectLst/>
                <a:uLnTx/>
                <a:uFillTx/>
                <a:latin typeface="Calibri"/>
                <a:ea typeface="+mn-ea"/>
                <a:cs typeface="+mn-cs"/>
              </a:rPr>
              <a:t>, the </a:t>
            </a: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-test statistic can be used.</a:t>
            </a:r>
            <a:endParaRPr lang="en-IN"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5</a:t>
            </a:r>
            <a:endParaRPr dirty="0"/>
          </a:p>
        </p:txBody>
      </p:sp>
      <p:sp>
        <p:nvSpPr>
          <p:cNvPr id="3" name="Text Placeholder 2"/>
          <p:cNvSpPr>
            <a:spLocks noGrp="1"/>
          </p:cNvSpPr>
          <p:nvPr>
            <p:ph type="body" sz="quarter" idx="10"/>
          </p:nvPr>
        </p:nvSpPr>
        <p:spPr/>
        <p:txBody>
          <a:bodyPr>
            <a:normAutofit/>
          </a:bodyPr>
          <a:lstStyle/>
          <a:p>
            <a:pPr>
              <a:defRPr b="1"/>
            </a:pPr>
            <a:r>
              <a:rPr sz="2400" dirty="0"/>
              <a:t>Step 4: Determine the critical value of the test statistic. Two factors must be considered.</a:t>
            </a:r>
          </a:p>
          <a:p>
            <a:pPr marL="358775" indent="-358775">
              <a:defRPr sz="2800"/>
            </a:pPr>
            <a:r>
              <a:rPr sz="2400" dirty="0"/>
              <a:t>​</a:t>
            </a:r>
            <a:r>
              <a:rPr lang="en-US" sz="2400" dirty="0"/>
              <a:t>1.	</a:t>
            </a:r>
            <a:r>
              <a:rPr sz="2400" dirty="0"/>
              <a:t>The type of alternative hypothesis: two-sided, one-sided left, one-sided right.</a:t>
            </a:r>
          </a:p>
          <a:p>
            <a:pPr marL="358775" indent="-358775">
              <a:defRPr sz="2800"/>
            </a:pPr>
            <a:r>
              <a:rPr sz="2400" dirty="0"/>
              <a:t>​</a:t>
            </a:r>
            <a:r>
              <a:rPr lang="en-US" sz="2400" dirty="0"/>
              <a:t>2.	</a:t>
            </a:r>
            <a:r>
              <a:rPr sz="2400" dirty="0"/>
              <a:t>The specification of </a:t>
            </a:r>
            <a:r>
              <a:rPr lang="el-GR" sz="2400" dirty="0">
                <a:latin typeface="Cambria Math" panose="02040503050406030204" pitchFamily="18" charset="0"/>
                <a:ea typeface="Cambria Math" panose="02040503050406030204" pitchFamily="18" charset="0"/>
              </a:rPr>
              <a:t>α</a:t>
            </a:r>
            <a:r>
              <a:rPr sz="2400" dirty="0"/>
              <a:t>, the significance level of the test.</a:t>
            </a:r>
          </a:p>
          <a:p>
            <a:pPr>
              <a:defRPr sz="2800"/>
            </a:pPr>
            <a:r>
              <a:rPr sz="2400" dirty="0"/>
              <a:t>Since the alternative hypothesis is one-sided, we want to know if there is evidence that </a:t>
            </a:r>
            <a:r>
              <a:rPr lang="el-GR" sz="2400" dirty="0">
                <a:latin typeface="Cambria Math" panose="02040503050406030204" pitchFamily="18" charset="0"/>
                <a:ea typeface="Cambria Math" panose="02040503050406030204" pitchFamily="18" charset="0"/>
              </a:rPr>
              <a:t>μ</a:t>
            </a:r>
            <a:r>
              <a:rPr sz="2400" dirty="0"/>
              <a:t> (the mean life of the new </a:t>
            </a:r>
            <a:r>
              <a:rPr sz="2400" b="1" dirty="0"/>
              <a:t>PMP</a:t>
            </a:r>
            <a:r>
              <a:rPr sz="2400" dirty="0"/>
              <a:t> model) is greater than the hypothesized value, </a:t>
            </a:r>
            <a:r>
              <a:rPr lang="el-GR" sz="2400" dirty="0">
                <a:latin typeface="Cambria Math" panose="02040503050406030204" pitchFamily="18" charset="0"/>
                <a:ea typeface="Cambria Math" panose="02040503050406030204" pitchFamily="18" charset="0"/>
              </a:rPr>
              <a:t>μ</a:t>
            </a:r>
            <a:r>
              <a:rPr lang="en-US" sz="1050" dirty="0">
                <a:latin typeface="Cambria Math" panose="02040503050406030204" pitchFamily="18" charset="0"/>
                <a:ea typeface="Cambria Math" panose="020405030504060302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₀</a:t>
            </a:r>
            <a:r>
              <a:rPr sz="2400" dirty="0"/>
              <a:t> (</a:t>
            </a:r>
            <a:r>
              <a:rPr sz="2400" dirty="0">
                <a:latin typeface="Cambria Math"/>
              </a:rPr>
              <a:t>72</a:t>
            </a:r>
            <a:r>
              <a:rPr sz="2400" dirty="0"/>
              <a:t> months, which is the standard life of the existing </a:t>
            </a:r>
            <a:r>
              <a:rPr sz="2400" b="1" dirty="0"/>
              <a:t>PMP</a:t>
            </a:r>
            <a:r>
              <a:rPr sz="2400" dirty="0"/>
              <a:t> model). </a:t>
            </a:r>
            <a:br>
              <a:rPr lang="en-US" sz="2400" dirty="0"/>
            </a:br>
            <a:endParaRPr sz="2400" dirty="0"/>
          </a:p>
        </p:txBody>
      </p:sp>
      <p:pic>
        <p:nvPicPr>
          <p:cNvPr id="9" name="Picture 8" descr="If x bar">
            <a:extLst>
              <a:ext uri="{FF2B5EF4-FFF2-40B4-BE49-F238E27FC236}">
                <a16:creationId xmlns:a16="http://schemas.microsoft.com/office/drawing/2014/main" id="{A9791D39-34D2-021F-04BA-2ED1F21E6D47}"/>
              </a:ext>
            </a:extLst>
          </p:cNvPr>
          <p:cNvPicPr>
            <a:picLocks noChangeAspect="1"/>
          </p:cNvPicPr>
          <p:nvPr/>
        </p:nvPicPr>
        <p:blipFill>
          <a:blip r:embed="rId3"/>
          <a:stretch>
            <a:fillRect/>
          </a:stretch>
        </p:blipFill>
        <p:spPr>
          <a:xfrm>
            <a:off x="533400" y="4652632"/>
            <a:ext cx="466725" cy="295275"/>
          </a:xfrm>
          <a:prstGeom prst="rect">
            <a:avLst/>
          </a:prstGeom>
        </p:spPr>
      </p:pic>
      <p:sp>
        <p:nvSpPr>
          <p:cNvPr id="7" name="TextBox 6">
            <a:extLst>
              <a:ext uri="{FF2B5EF4-FFF2-40B4-BE49-F238E27FC236}">
                <a16:creationId xmlns:a16="http://schemas.microsoft.com/office/drawing/2014/main" id="{B5D4BAE9-A151-5033-0F57-0CA5685C17AB}"/>
              </a:ext>
            </a:extLst>
          </p:cNvPr>
          <p:cNvSpPr txBox="1"/>
          <p:nvPr/>
        </p:nvSpPr>
        <p:spPr>
          <a:xfrm>
            <a:off x="914400" y="4573360"/>
            <a:ext cx="74676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 mean life of the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200</a:t>
            </a:r>
            <a:r>
              <a:rPr kumimoji="0" lang="en-US"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1" i="0" u="none" strike="noStrike" kern="1200" cap="none" spc="0" normalizeH="0" baseline="0" noProof="0" dirty="0">
                <a:ln>
                  <a:noFill/>
                </a:ln>
                <a:solidFill>
                  <a:srgbClr val="366092"/>
                </a:solidFill>
                <a:effectLst/>
                <a:uLnTx/>
                <a:uFillTx/>
                <a:latin typeface="Calibri"/>
                <a:ea typeface="+mn-ea"/>
                <a:cs typeface="+mn-cs"/>
              </a:rPr>
              <a:t>PMP</a:t>
            </a:r>
            <a:r>
              <a:rPr kumimoji="0" lang="en-US" sz="2400" b="0" i="0" u="none" strike="noStrike" kern="1200" cap="none" spc="0" normalizeH="0" baseline="0" noProof="0" dirty="0">
                <a:ln>
                  <a:noFill/>
                </a:ln>
                <a:solidFill>
                  <a:srgbClr val="366092"/>
                </a:solidFill>
                <a:effectLst/>
                <a:uLnTx/>
                <a:uFillTx/>
                <a:latin typeface="Calibri"/>
                <a:ea typeface="+mn-ea"/>
                <a:cs typeface="+mn-cs"/>
              </a:rPr>
              <a:t> sample) is much larger</a:t>
            </a:r>
            <a:endParaRPr lang="en-IN" dirty="0"/>
          </a:p>
        </p:txBody>
      </p:sp>
      <p:sp>
        <p:nvSpPr>
          <p:cNvPr id="5" name="TextBox 4">
            <a:extLst>
              <a:ext uri="{FF2B5EF4-FFF2-40B4-BE49-F238E27FC236}">
                <a16:creationId xmlns:a16="http://schemas.microsoft.com/office/drawing/2014/main" id="{5CF0CB05-2746-2372-24B6-162A8CAF5766}"/>
              </a:ext>
            </a:extLst>
          </p:cNvPr>
          <p:cNvSpPr txBox="1"/>
          <p:nvPr/>
        </p:nvSpPr>
        <p:spPr>
          <a:xfrm>
            <a:off x="457200" y="4953000"/>
            <a:ext cx="8229600" cy="830997"/>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rPr>
              <a:t>than </a:t>
            </a:r>
            <a:r>
              <a:rPr lang="el-GR" sz="2400" dirty="0">
                <a:latin typeface="Cambria Math" panose="02040503050406030204" pitchFamily="18" charset="0"/>
                <a:ea typeface="Cambria Math" panose="02040503050406030204" pitchFamily="18" charset="0"/>
              </a:rPr>
              <a:t>μ</a:t>
            </a:r>
            <a:r>
              <a:rPr lang="en-US" sz="1050" dirty="0">
                <a:latin typeface="Cambria Math" panose="02040503050406030204" pitchFamily="18" charset="0"/>
                <a:ea typeface="Cambria Math" panose="020405030504060302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₀</a:t>
            </a:r>
            <a:r>
              <a:rPr kumimoji="0" lang="ar-AE" sz="2400" b="0" i="0" u="none" strike="noStrike" kern="1200" cap="none" spc="0" normalizeH="0" baseline="0" noProof="0" dirty="0">
                <a:ln>
                  <a:noFill/>
                </a:ln>
                <a:solidFill>
                  <a:srgbClr val="366092"/>
                </a:solidFill>
                <a:effectLst/>
                <a:uLnTx/>
                <a:uFillTx/>
                <a:latin typeface="Calibri"/>
              </a:rPr>
              <a:t>,</a:t>
            </a:r>
            <a:r>
              <a:rPr kumimoji="0" lang="en-US" sz="2400" b="0" i="0" u="none" strike="noStrike" kern="1200" cap="none" spc="0" normalizeH="0" baseline="0" noProof="0" dirty="0">
                <a:ln>
                  <a:noFill/>
                </a:ln>
                <a:solidFill>
                  <a:srgbClr val="366092"/>
                </a:solidFill>
                <a:effectLst/>
                <a:uLnTx/>
                <a:uFillTx/>
                <a:latin typeface="Calibri"/>
              </a:rPr>
              <a:t> </a:t>
            </a:r>
            <a:r>
              <a:rPr kumimoji="0" lang="en-IN" sz="2400" b="0" i="0" u="none" strike="noStrike" kern="1200" cap="none" spc="0" normalizeH="0" baseline="0" noProof="0" dirty="0">
                <a:ln>
                  <a:noFill/>
                </a:ln>
                <a:solidFill>
                  <a:srgbClr val="366092"/>
                </a:solidFill>
                <a:effectLst/>
                <a:uLnTx/>
                <a:uFillTx/>
                <a:latin typeface="Calibri"/>
              </a:rPr>
              <a:t>that would suggest that </a:t>
            </a:r>
            <a:r>
              <a:rPr kumimoji="0" lang="en-IN" sz="2400" b="0" i="1" u="none" strike="noStrike" kern="1200" cap="none" spc="0" normalizeH="0" baseline="0" noProof="0" dirty="0">
                <a:ln>
                  <a:noFill/>
                </a:ln>
                <a:solidFill>
                  <a:srgbClr val="366092"/>
                </a:solidFill>
                <a:effectLst/>
                <a:uLnTx/>
                <a:uFillTx/>
                <a:latin typeface="Calibri"/>
              </a:rPr>
              <a:t>H</a:t>
            </a:r>
            <a:r>
              <a:rPr kumimoji="0" lang="en-IN" sz="1050" b="0" i="1" u="none" strike="noStrike" kern="1200" cap="none" spc="0" normalizeH="0" baseline="0" noProof="0" dirty="0">
                <a:ln>
                  <a:noFill/>
                </a:ln>
                <a:solidFill>
                  <a:srgbClr val="366092"/>
                </a:solidFill>
                <a:effectLst/>
                <a:uLnTx/>
                <a:uFillTx/>
                <a:latin typeface="Calibri"/>
              </a:rPr>
              <a:t> </a:t>
            </a:r>
            <a:r>
              <a:rPr kumimoji="0" lang="en-IN" sz="2400" b="0" i="1" u="none" strike="noStrike" kern="1200" cap="none" spc="0" normalizeH="0" baseline="-25000" noProof="0" dirty="0">
                <a:ln>
                  <a:noFill/>
                </a:ln>
                <a:solidFill>
                  <a:srgbClr val="366092"/>
                </a:solidFill>
                <a:effectLst/>
                <a:uLnTx/>
                <a:uFillTx/>
                <a:latin typeface="Calibri"/>
              </a:rPr>
              <a:t>a</a:t>
            </a:r>
            <a:r>
              <a:rPr kumimoji="0" lang="en-IN" sz="2400" b="0" i="0" u="none" strike="noStrike" kern="1200" cap="none" spc="0" normalizeH="0" baseline="0" noProof="0" dirty="0">
                <a:ln>
                  <a:noFill/>
                </a:ln>
                <a:solidFill>
                  <a:srgbClr val="366092"/>
                </a:solidFill>
                <a:effectLst/>
                <a:uLnTx/>
                <a:uFillTx/>
                <a:latin typeface="Calibri"/>
              </a:rPr>
              <a:t> is a more reasonable choice than </a:t>
            </a:r>
            <a:r>
              <a:rPr kumimoji="0" lang="en-IN" sz="2400" b="0" i="1" u="none" strike="noStrike" kern="1200" cap="none" spc="0" normalizeH="0" baseline="0" noProof="0" dirty="0">
                <a:ln>
                  <a:noFill/>
                </a:ln>
                <a:solidFill>
                  <a:srgbClr val="366092"/>
                </a:solidFill>
                <a:effectLst/>
                <a:uLnTx/>
                <a:uFillTx/>
                <a:latin typeface="Calibri"/>
              </a:rPr>
              <a:t>H</a:t>
            </a:r>
            <a:r>
              <a:rPr kumimoji="0" lang="en-IN" sz="1050" b="0" i="0" u="none" strike="noStrike" kern="1200" cap="none" spc="0" normalizeH="0" baseline="0" noProof="0" dirty="0">
                <a:ln>
                  <a:noFill/>
                </a:ln>
                <a:solidFill>
                  <a:srgbClr val="366092"/>
                </a:solidFill>
                <a:effectLst/>
                <a:uLnTx/>
                <a:uFillTx/>
                <a:latin typeface="Calibri"/>
              </a:rPr>
              <a:t> </a:t>
            </a:r>
            <a:r>
              <a:rPr kumimoji="0" lang="en-IN"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a:t>
            </a:r>
            <a:r>
              <a:rPr kumimoji="0" lang="ar-AE" sz="2400" b="0" i="0" u="none" strike="noStrike" kern="1200" cap="none" spc="0" normalizeH="0" baseline="0" noProof="0" dirty="0">
                <a:ln>
                  <a:noFill/>
                </a:ln>
                <a:solidFill>
                  <a:srgbClr val="366092"/>
                </a:solidFill>
                <a:effectLst/>
                <a:uLnTx/>
                <a:uFillTx/>
                <a:latin typeface="Calibri"/>
              </a:rPr>
              <a:t> </a:t>
            </a:r>
            <a:endParaRPr lang="en-IN" sz="24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03972-A715-09B7-86E6-811B53B24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6B9C2-CF4C-4C0A-FEB8-2CBE7A3A80F9}"/>
              </a:ext>
            </a:extLst>
          </p:cNvPr>
          <p:cNvSpPr>
            <a:spLocks noGrp="1"/>
          </p:cNvSpPr>
          <p:nvPr>
            <p:ph type="title"/>
          </p:nvPr>
        </p:nvSpPr>
        <p:spPr/>
        <p:txBody>
          <a:bodyPr>
            <a:normAutofit/>
          </a:bodyPr>
          <a:lstStyle/>
          <a:p>
            <a:pPr>
              <a:defRPr sz="3200"/>
            </a:pPr>
            <a:r>
              <a:rPr dirty="0"/>
              <a:t>Example 2: Performing a Hypothesis Test for the Mean Life of a PMP</a:t>
            </a:r>
            <a:r>
              <a:rPr lang="en-US" dirty="0"/>
              <a:t>—Slide 6</a:t>
            </a:r>
            <a:endParaRPr dirty="0"/>
          </a:p>
        </p:txBody>
      </p:sp>
      <p:sp>
        <p:nvSpPr>
          <p:cNvPr id="5" name="TextBox 4">
            <a:extLst>
              <a:ext uri="{FF2B5EF4-FFF2-40B4-BE49-F238E27FC236}">
                <a16:creationId xmlns:a16="http://schemas.microsoft.com/office/drawing/2014/main" id="{7289BCF1-46F8-FFAB-B407-6E2C9F7EDB14}"/>
              </a:ext>
            </a:extLst>
          </p:cNvPr>
          <p:cNvSpPr txBox="1"/>
          <p:nvPr/>
        </p:nvSpPr>
        <p:spPr>
          <a:xfrm>
            <a:off x="457200" y="1085195"/>
            <a:ext cx="701040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Of course, through ordinary sampling variation, </a:t>
            </a:r>
            <a:endParaRPr lang="en-IN" dirty="0"/>
          </a:p>
        </p:txBody>
      </p:sp>
      <p:pic>
        <p:nvPicPr>
          <p:cNvPr id="15" name="Picture 14" descr="x bar could">
            <a:extLst>
              <a:ext uri="{FF2B5EF4-FFF2-40B4-BE49-F238E27FC236}">
                <a16:creationId xmlns:a16="http://schemas.microsoft.com/office/drawing/2014/main" id="{3E7C468A-0A8C-07EA-3BB8-5DE52BF170F7}"/>
              </a:ext>
            </a:extLst>
          </p:cNvPr>
          <p:cNvPicPr>
            <a:picLocks noChangeAspect="1"/>
          </p:cNvPicPr>
          <p:nvPr/>
        </p:nvPicPr>
        <p:blipFill>
          <a:blip r:embed="rId3"/>
          <a:stretch>
            <a:fillRect/>
          </a:stretch>
        </p:blipFill>
        <p:spPr>
          <a:xfrm>
            <a:off x="7388105" y="1208747"/>
            <a:ext cx="1116000" cy="431661"/>
          </a:xfrm>
          <a:prstGeom prst="rect">
            <a:avLst/>
          </a:prstGeom>
        </p:spPr>
      </p:pic>
      <p:sp>
        <p:nvSpPr>
          <p:cNvPr id="13" name="TextBox 12">
            <a:extLst>
              <a:ext uri="{FF2B5EF4-FFF2-40B4-BE49-F238E27FC236}">
                <a16:creationId xmlns:a16="http://schemas.microsoft.com/office/drawing/2014/main" id="{12E1EF72-354D-9368-C0C0-49A8AC8072FE}"/>
              </a:ext>
            </a:extLst>
          </p:cNvPr>
          <p:cNvSpPr txBox="1"/>
          <p:nvPr/>
        </p:nvSpPr>
        <p:spPr>
          <a:xfrm>
            <a:off x="475129" y="1534180"/>
            <a:ext cx="7525872"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be larger than </a:t>
            </a:r>
            <a:r>
              <a:rPr kumimoji="0" lang="el-GR" sz="28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μ</a:t>
            </a:r>
            <a:r>
              <a:rPr kumimoji="0" lang="en-US" sz="11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a:t>
            </a:r>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How much greater than </a:t>
            </a:r>
            <a:r>
              <a:rPr kumimoji="0" lang="el-GR" sz="28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μ</a:t>
            </a:r>
            <a:r>
              <a:rPr kumimoji="0" lang="en-US" sz="11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 </a:t>
            </a:r>
            <a:r>
              <a:rPr kumimoji="0" lang="en-IN" sz="2800" b="0" i="0" u="none" strike="noStrike" kern="1200" cap="none" spc="0" normalizeH="0" baseline="0" noProof="0" dirty="0">
                <a:ln>
                  <a:noFill/>
                </a:ln>
                <a:solidFill>
                  <a:srgbClr val="366092"/>
                </a:solidFill>
                <a:effectLst/>
                <a:uLnTx/>
                <a:uFillTx/>
                <a:latin typeface="Calibri"/>
                <a:ea typeface="+mn-ea"/>
                <a:cs typeface="+mn-cs"/>
              </a:rPr>
              <a:t>does</a:t>
            </a:r>
            <a:endParaRPr lang="en-IN" dirty="0"/>
          </a:p>
        </p:txBody>
      </p:sp>
      <p:pic>
        <p:nvPicPr>
          <p:cNvPr id="11" name="Picture 10" descr="x bar">
            <a:extLst>
              <a:ext uri="{FF2B5EF4-FFF2-40B4-BE49-F238E27FC236}">
                <a16:creationId xmlns:a16="http://schemas.microsoft.com/office/drawing/2014/main" id="{DFC51526-3497-14B1-B510-3CEC9A2110DB}"/>
              </a:ext>
            </a:extLst>
          </p:cNvPr>
          <p:cNvPicPr>
            <a:picLocks noChangeAspect="1"/>
          </p:cNvPicPr>
          <p:nvPr/>
        </p:nvPicPr>
        <p:blipFill>
          <a:blip r:embed="rId4"/>
          <a:stretch>
            <a:fillRect/>
          </a:stretch>
        </p:blipFill>
        <p:spPr>
          <a:xfrm>
            <a:off x="7892930" y="1673521"/>
            <a:ext cx="252000" cy="292320"/>
          </a:xfrm>
          <a:prstGeom prst="rect">
            <a:avLst/>
          </a:prstGeom>
        </p:spPr>
      </p:pic>
      <p:sp>
        <p:nvSpPr>
          <p:cNvPr id="9" name="TextBox 8">
            <a:extLst>
              <a:ext uri="{FF2B5EF4-FFF2-40B4-BE49-F238E27FC236}">
                <a16:creationId xmlns:a16="http://schemas.microsoft.com/office/drawing/2014/main" id="{0FFEA8ED-5EEE-11A8-6FFE-223DDA47A4DC}"/>
              </a:ext>
            </a:extLst>
          </p:cNvPr>
          <p:cNvSpPr txBox="1"/>
          <p:nvPr/>
        </p:nvSpPr>
        <p:spPr>
          <a:xfrm>
            <a:off x="457200" y="2070678"/>
            <a:ext cx="8229600" cy="353943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have to be in order for us to believe that the mean life of the new </a:t>
            </a:r>
            <a:r>
              <a:rPr kumimoji="0" lang="en-IN" sz="2800" b="1" i="0" u="none" strike="noStrike" kern="1200" cap="none" spc="0" normalizeH="0" baseline="0" noProof="0" dirty="0">
                <a:ln>
                  <a:noFill/>
                </a:ln>
                <a:solidFill>
                  <a:srgbClr val="366092"/>
                </a:solidFill>
                <a:effectLst/>
                <a:uLnTx/>
                <a:uFillTx/>
                <a:latin typeface="Calibri"/>
                <a:ea typeface="+mn-ea"/>
                <a:cs typeface="+mn-cs"/>
              </a:rPr>
              <a:t>PMP</a:t>
            </a:r>
            <a:r>
              <a:rPr kumimoji="0" lang="en-IN" sz="2800" b="0" i="0" u="none" strike="noStrike" kern="1200" cap="none" spc="0" normalizeH="0" baseline="0" noProof="0" dirty="0">
                <a:ln>
                  <a:noFill/>
                </a:ln>
                <a:solidFill>
                  <a:srgbClr val="366092"/>
                </a:solidFill>
                <a:effectLst/>
                <a:uLnTx/>
                <a:uFillTx/>
                <a:latin typeface="Calibri"/>
                <a:ea typeface="+mn-ea"/>
                <a:cs typeface="+mn-cs"/>
              </a:rPr>
              <a:t> is greater than </a:t>
            </a:r>
            <a:r>
              <a:rPr kumimoji="0" lang="en-IN" sz="2800" b="0" i="0" u="none" strike="noStrike" kern="1200" cap="none" spc="0" normalizeH="0" baseline="0" noProof="0" dirty="0">
                <a:ln>
                  <a:noFill/>
                </a:ln>
                <a:solidFill>
                  <a:srgbClr val="366092"/>
                </a:solidFill>
                <a:effectLst/>
                <a:uLnTx/>
                <a:uFillTx/>
                <a:latin typeface="Cambria Math"/>
                <a:ea typeface="+mn-ea"/>
                <a:cs typeface="+mn-cs"/>
              </a:rPr>
              <a:t>72</a:t>
            </a:r>
            <a:r>
              <a:rPr kumimoji="0" lang="en-IN" sz="2800" b="0" i="0" u="none" strike="noStrike" kern="1200" cap="none" spc="0" normalizeH="0" baseline="0" noProof="0" dirty="0">
                <a:ln>
                  <a:noFill/>
                </a:ln>
                <a:solidFill>
                  <a:srgbClr val="366092"/>
                </a:solidFill>
                <a:effectLst/>
                <a:uLnTx/>
                <a:uFillTx/>
                <a:latin typeface="Calibri"/>
                <a:ea typeface="+mn-ea"/>
                <a:cs typeface="+mn-cs"/>
              </a:rPr>
              <a:t> months (</a:t>
            </a:r>
            <a:r>
              <a:rPr lang="en-IN" sz="2800" i="1" dirty="0">
                <a:solidFill>
                  <a:srgbClr val="366092"/>
                </a:solidFill>
              </a:rPr>
              <a:t>H</a:t>
            </a:r>
            <a:r>
              <a:rPr lang="en-IN" sz="1050" i="1" dirty="0">
                <a:solidFill>
                  <a:srgbClr val="366092"/>
                </a:solidFill>
              </a:rPr>
              <a:t> </a:t>
            </a:r>
            <a:r>
              <a:rPr lang="en-IN" sz="2800" i="1" baseline="-25000" dirty="0">
                <a:solidFill>
                  <a:srgbClr val="366092"/>
                </a:solidFill>
              </a:rPr>
              <a:t>a</a:t>
            </a:r>
            <a:r>
              <a:rPr lang="en-IN" sz="2800" dirty="0">
                <a:solidFill>
                  <a:srgbClr val="366092"/>
                </a:solidFill>
                <a:latin typeface="Calibri"/>
              </a:rPr>
              <a:t>?</a:t>
            </a:r>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or locate the critical value of </a:t>
            </a:r>
            <a:r>
              <a:rPr kumimoji="0" lang="en-IN" sz="2800" b="0" i="1" u="none" strike="noStrike" kern="1200" cap="none" spc="0" normalizeH="0" baseline="0" noProof="0" dirty="0">
                <a:ln>
                  <a:noFill/>
                </a:ln>
                <a:solidFill>
                  <a:srgbClr val="366092"/>
                </a:solidFill>
                <a:effectLst/>
                <a:uLnTx/>
                <a:uFillTx/>
                <a:latin typeface="Calibri"/>
                <a:ea typeface="+mn-ea"/>
                <a:cs typeface="+mn-cs"/>
              </a:rPr>
              <a:t>z</a:t>
            </a:r>
            <a:r>
              <a:rPr kumimoji="0" lang="en-IN" sz="2800" b="0" i="0" u="none" strike="noStrike" kern="1200" cap="none" spc="0" normalizeH="0" baseline="0" noProof="0" dirty="0">
                <a:ln>
                  <a:noFill/>
                </a:ln>
                <a:solidFill>
                  <a:srgbClr val="366092"/>
                </a:solidFill>
                <a:effectLst/>
                <a:uLnTx/>
                <a:uFillTx/>
                <a:latin typeface="Calibri"/>
                <a:ea typeface="+mn-ea"/>
                <a:cs typeface="+mn-cs"/>
              </a:rPr>
              <a:t> for a one-sided "greater than" alternative, find the value of </a:t>
            </a:r>
            <a:r>
              <a:rPr lang="en-IN" sz="2800" i="1" dirty="0">
                <a:solidFill>
                  <a:srgbClr val="366092"/>
                </a:solidFill>
              </a:rPr>
              <a:t>z </a:t>
            </a:r>
            <a:r>
              <a:rPr kumimoji="0" lang="en-IN" sz="2800" b="0" i="0" u="none" strike="noStrike" kern="1200" cap="none" spc="0" normalizeH="0" baseline="0" noProof="0" dirty="0">
                <a:ln>
                  <a:noFill/>
                </a:ln>
                <a:solidFill>
                  <a:srgbClr val="366092"/>
                </a:solidFill>
                <a:effectLst/>
                <a:uLnTx/>
                <a:uFillTx/>
                <a:latin typeface="Calibri"/>
                <a:ea typeface="+mn-ea"/>
                <a:cs typeface="+mn-cs"/>
              </a:rPr>
              <a:t>that cuts off </a:t>
            </a:r>
            <a:r>
              <a:rPr lang="el-GR" sz="2800" dirty="0">
                <a:solidFill>
                  <a:srgbClr val="366092"/>
                </a:solidFill>
                <a:latin typeface="Cambria Math" panose="02040503050406030204" pitchFamily="18" charset="0"/>
                <a:ea typeface="Cambria Math" panose="02040503050406030204" pitchFamily="18" charset="0"/>
              </a:rPr>
              <a:t>α</a:t>
            </a:r>
            <a:r>
              <a:rPr kumimoji="0" lang="en-IN" sz="2800" b="0" i="0" u="none" strike="noStrike" kern="1200" cap="none" spc="0" normalizeH="0" baseline="0" noProof="0" dirty="0">
                <a:ln>
                  <a:noFill/>
                </a:ln>
                <a:solidFill>
                  <a:srgbClr val="366092"/>
                </a:solidFill>
                <a:effectLst/>
                <a:uLnTx/>
                <a:uFillTx/>
                <a:latin typeface="Calibri"/>
                <a:ea typeface="+mn-ea"/>
                <a:cs typeface="+mn-cs"/>
              </a:rPr>
              <a:t> worth of probability in the right-hand tail of the distribution. The critical values for "greater than" alternative hypotheses are given in Table 2 for typical values of </a:t>
            </a:r>
            <a:r>
              <a:rPr kumimoji="0" lang="el-GR" sz="28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α</a:t>
            </a:r>
            <a:r>
              <a:rPr kumimoji="0" lang="en-IN"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ustDataLst>
      <p:tags r:id="rId1"/>
    </p:custDataLst>
    <p:extLst>
      <p:ext uri="{BB962C8B-B14F-4D97-AF65-F5344CB8AC3E}">
        <p14:creationId xmlns:p14="http://schemas.microsoft.com/office/powerpoint/2010/main" val="74716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7</a:t>
            </a:r>
            <a:endParaRPr dirty="0"/>
          </a:p>
        </p:txBody>
      </p:sp>
      <mc:AlternateContent xmlns:mc="http://schemas.openxmlformats.org/markup-compatibility/2006" xmlns:a14="http://schemas.microsoft.com/office/drawing/2010/main">
        <mc:Choice Requires="a14">
          <p:graphicFrame>
            <p:nvGraphicFramePr>
              <p:cNvPr id="3" name="Table Placeholder 2" descr="A three-column table with the headers: &quot;Level of the Test,&quot; &quot;Definition of Ordinary Variability,&quot; and &quot;z sub alpha.&quot;&#10;&#10;Row 1: Level 0.20, Lower 80% of the distribution, z sub alpha 0.84&#10;&#10;Row 2: Level 0.10, Lower 90% of the distribution, z sub alpha 1.28&#10;&#10;Row 3: Level 0.05, Lower 95% of the distribution, z sub alpha 1.645&#10;&#10;Row 4: Level 0.01, Lower 99% of the distribution, z sub alpha 2.33"/>
              <p:cNvGraphicFramePr>
                <a:graphicFrameLocks noGrp="1"/>
              </p:cNvGraphicFramePr>
              <p:nvPr>
                <p:ph type="tbl" sz="quarter" idx="10"/>
                <p:extLst>
                  <p:ext uri="{D42A27DB-BD31-4B8C-83A1-F6EECF244321}">
                    <p14:modId xmlns:p14="http://schemas.microsoft.com/office/powerpoint/2010/main" val="354905939"/>
                  </p:ext>
                </p:extLst>
              </p:nvPr>
            </p:nvGraphicFramePr>
            <p:xfrm>
              <a:off x="457200" y="1828800"/>
              <a:ext cx="8229600" cy="3200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Level of the Test</a:t>
                          </a:r>
                        </a:p>
                      </a:txBody>
                      <a:tcPr/>
                    </a:tc>
                    <a:tc>
                      <a:txBody>
                        <a:bodyPr/>
                        <a:lstStyle/>
                        <a:p>
                          <a:pPr algn="ctr">
                            <a:defRPr sz="1800" b="1"/>
                          </a:pPr>
                          <a:r>
                            <a:t>Definition of Ordinary Variability</a:t>
                          </a:r>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𝑧</m:t>
                                    </m:r>
                                  </m:e>
                                  <m:sub>
                                    <m:r>
                                      <a:rPr sz="1800">
                                        <a:latin typeface="Cambria Math" panose="02040503050406030204" pitchFamily="18" charset="0"/>
                                      </a:rPr>
                                      <m:t>𝛼</m:t>
                                    </m:r>
                                  </m:sub>
                                </m:sSub>
                              </m:oMath>
                            </m:oMathPara>
                          </a14:m>
                          <a:endParaRPr dirty="0"/>
                        </a:p>
                      </a:txBody>
                      <a:tcPr/>
                    </a:tc>
                    <a:extLst>
                      <a:ext uri="{0D108BD9-81ED-4DB2-BD59-A6C34878D82A}">
                        <a16:rowId xmlns:a16="http://schemas.microsoft.com/office/drawing/2014/main" val="10001"/>
                      </a:ext>
                    </a:extLst>
                  </a:tr>
                  <a:tr h="370840">
                    <a:tc>
                      <a:txBody>
                        <a:bodyPr/>
                        <a:lstStyle/>
                        <a:p>
                          <a:pPr algn="ctr"/>
                          <a:r>
                            <a:rPr sz="1800"/>
                            <a:t>0.20</a:t>
                          </a:r>
                          <a:endParaRPr sz="1800">
                            <a:latin typeface="Cambria Math"/>
                          </a:endParaRPr>
                        </a:p>
                      </a:txBody>
                      <a:tcPr/>
                    </a:tc>
                    <a:tc>
                      <a:txBody>
                        <a:bodyPr/>
                        <a:lstStyle/>
                        <a:p>
                          <a:pPr algn="ctr">
                            <a:defRPr sz="1800"/>
                          </a:pPr>
                          <a:r>
                            <a:rPr sz="1800" dirty="0"/>
                            <a:t>Lower </a:t>
                          </a:r>
                          <a14:m>
                            <m:oMath xmlns:m="http://schemas.openxmlformats.org/officeDocument/2006/math">
                              <m:r>
                                <a:rPr sz="1800">
                                  <a:latin typeface="Cambria Math" panose="02040503050406030204" pitchFamily="18" charset="0"/>
                                </a:rPr>
                                <m:t>80</m:t>
                              </m:r>
                              <m:r>
                                <a:rPr sz="1800">
                                  <a:latin typeface="Cambria Math" panose="02040503050406030204" pitchFamily="18" charset="0"/>
                                </a:rPr>
                                <m:t>%</m:t>
                              </m:r>
                            </m:oMath>
                          </a14:m>
                          <a:r>
                            <a:rPr sz="1800" dirty="0"/>
                            <a:t> of the distribution</a:t>
                          </a:r>
                        </a:p>
                      </a:txBody>
                      <a:tcPr/>
                    </a:tc>
                    <a:tc>
                      <a:txBody>
                        <a:bodyPr/>
                        <a:lstStyle/>
                        <a:p>
                          <a:pPr algn="ctr"/>
                          <a:r>
                            <a:rPr sz="1800"/>
                            <a:t>0.84</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0.10</a:t>
                          </a:r>
                          <a:endParaRPr sz="1800">
                            <a:latin typeface="Cambria Math"/>
                          </a:endParaRPr>
                        </a:p>
                      </a:txBody>
                      <a:tcPr/>
                    </a:tc>
                    <a:tc>
                      <a:txBody>
                        <a:bodyPr/>
                        <a:lstStyle/>
                        <a:p>
                          <a:pPr algn="ctr">
                            <a:defRPr sz="1800"/>
                          </a:pPr>
                          <a:r>
                            <a:rPr sz="1800" dirty="0"/>
                            <a:t>Lower </a:t>
                          </a:r>
                          <a14:m>
                            <m:oMath xmlns:m="http://schemas.openxmlformats.org/officeDocument/2006/math">
                              <m:r>
                                <a:rPr sz="1800">
                                  <a:latin typeface="Cambria Math" panose="02040503050406030204" pitchFamily="18" charset="0"/>
                                </a:rPr>
                                <m:t>90</m:t>
                              </m:r>
                              <m:r>
                                <a:rPr sz="1800">
                                  <a:latin typeface="Cambria Math" panose="02040503050406030204" pitchFamily="18" charset="0"/>
                                </a:rPr>
                                <m:t>%</m:t>
                              </m:r>
                            </m:oMath>
                          </a14:m>
                          <a:r>
                            <a:rPr sz="1800" dirty="0"/>
                            <a:t> of the distribution</a:t>
                          </a:r>
                        </a:p>
                      </a:txBody>
                      <a:tcPr/>
                    </a:tc>
                    <a:tc>
                      <a:txBody>
                        <a:bodyPr/>
                        <a:lstStyle/>
                        <a:p>
                          <a:pPr algn="ctr"/>
                          <a:r>
                            <a:rPr sz="1800" dirty="0"/>
                            <a:t>1.28</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r>
                            <a:rPr sz="1800"/>
                            <a:t>0.05</a:t>
                          </a:r>
                          <a:endParaRPr sz="1800">
                            <a:latin typeface="Cambria Math"/>
                          </a:endParaRPr>
                        </a:p>
                      </a:txBody>
                      <a:tcPr/>
                    </a:tc>
                    <a:tc>
                      <a:txBody>
                        <a:bodyPr/>
                        <a:lstStyle/>
                        <a:p>
                          <a:pPr algn="ctr">
                            <a:defRPr sz="1800"/>
                          </a:pPr>
                          <a:r>
                            <a:rPr sz="1800" dirty="0"/>
                            <a:t>Lower </a:t>
                          </a:r>
                          <a14:m>
                            <m:oMath xmlns:m="http://schemas.openxmlformats.org/officeDocument/2006/math">
                              <m:r>
                                <a:rPr sz="1800">
                                  <a:latin typeface="Cambria Math" panose="02040503050406030204" pitchFamily="18" charset="0"/>
                                </a:rPr>
                                <m:t>95</m:t>
                              </m:r>
                              <m:r>
                                <a:rPr sz="1800">
                                  <a:latin typeface="Cambria Math" panose="02040503050406030204" pitchFamily="18" charset="0"/>
                                </a:rPr>
                                <m:t>%</m:t>
                              </m:r>
                            </m:oMath>
                          </a14:m>
                          <a:r>
                            <a:rPr sz="1800" dirty="0"/>
                            <a:t> of the distribution</a:t>
                          </a:r>
                        </a:p>
                      </a:txBody>
                      <a:tcPr/>
                    </a:tc>
                    <a:tc>
                      <a:txBody>
                        <a:bodyPr/>
                        <a:lstStyle/>
                        <a:p>
                          <a:pPr algn="ctr"/>
                          <a:r>
                            <a:rPr sz="1800" dirty="0"/>
                            <a:t>1.645</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r>
                            <a:rPr sz="1800"/>
                            <a:t>0.01</a:t>
                          </a:r>
                          <a:endParaRPr sz="1800">
                            <a:latin typeface="Cambria Math"/>
                          </a:endParaRPr>
                        </a:p>
                      </a:txBody>
                      <a:tcPr/>
                    </a:tc>
                    <a:tc>
                      <a:txBody>
                        <a:bodyPr/>
                        <a:lstStyle/>
                        <a:p>
                          <a:pPr algn="ctr">
                            <a:defRPr sz="1800"/>
                          </a:pPr>
                          <a:r>
                            <a:rPr sz="1800"/>
                            <a:t>Lower </a:t>
                          </a:r>
                          <a14:m>
                            <m:oMath xmlns:m="http://schemas.openxmlformats.org/officeDocument/2006/math">
                              <m:r>
                                <a:rPr sz="1800">
                                  <a:latin typeface="Cambria Math" panose="02040503050406030204" pitchFamily="18" charset="0"/>
                                </a:rPr>
                                <m:t>99</m:t>
                              </m:r>
                              <m:r>
                                <a:rPr sz="1800">
                                  <a:latin typeface="Cambria Math" panose="02040503050406030204" pitchFamily="18" charset="0"/>
                                </a:rPr>
                                <m:t>%</m:t>
                              </m:r>
                            </m:oMath>
                          </a14:m>
                          <a:r>
                            <a:rPr sz="1800"/>
                            <a:t> of the distribution</a:t>
                          </a:r>
                        </a:p>
                      </a:txBody>
                      <a:tcPr/>
                    </a:tc>
                    <a:tc>
                      <a:txBody>
                        <a:bodyPr/>
                        <a:lstStyle/>
                        <a:p>
                          <a:pPr algn="ctr"/>
                          <a:r>
                            <a:rPr sz="1800" dirty="0"/>
                            <a:t>2.33</a:t>
                          </a:r>
                          <a:endParaRPr sz="1800" dirty="0">
                            <a:latin typeface="Cambria Math"/>
                          </a:endParaRPr>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descr="A three-column table with the headers: &quot;Level of the Test,&quot; &quot;Definition of Ordinary Variability,&quot; and &quot;z sub alpha.&quot;&#10;&#10;Row 1: Level 0.20, Lower 80% of the distribution, z sub alpha 0.84&#10;&#10;Row 2: Level 0.10, Lower 90% of the distribution, z sub alpha 1.28&#10;&#10;Row 3: Level 0.05, Lower 95% of the distribution, z sub alpha 1.645&#10;&#10;Row 4: Level 0.01, Lower 99% of the distribution, z sub alpha 2.33"/>
              <p:cNvGraphicFramePr>
                <a:graphicFrameLocks noGrp="1"/>
              </p:cNvGraphicFramePr>
              <p:nvPr>
                <p:ph type="tbl" sz="quarter" idx="10"/>
                <p:extLst>
                  <p:ext uri="{D42A27DB-BD31-4B8C-83A1-F6EECF244321}">
                    <p14:modId xmlns:p14="http://schemas.microsoft.com/office/powerpoint/2010/main" val="354905939"/>
                  </p:ext>
                </p:extLst>
              </p:nvPr>
            </p:nvGraphicFramePr>
            <p:xfrm>
              <a:off x="457200" y="1828800"/>
              <a:ext cx="8229600" cy="3200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080">
                    <a:tc>
                      <a:txBody>
                        <a:bodyPr/>
                        <a:lstStyle/>
                        <a:p>
                          <a:pPr algn="ctr">
                            <a:defRPr sz="1800" b="1"/>
                          </a:pPr>
                          <a:r>
                            <a:rPr dirty="0"/>
                            <a:t>Level of the Test</a:t>
                          </a:r>
                        </a:p>
                      </a:txBody>
                      <a:tcPr/>
                    </a:tc>
                    <a:tc>
                      <a:txBody>
                        <a:bodyPr/>
                        <a:lstStyle/>
                        <a:p>
                          <a:pPr algn="ctr">
                            <a:defRPr sz="1800" b="1"/>
                          </a:pPr>
                          <a:r>
                            <a:t>Definition of Ordinary Variability</a:t>
                          </a:r>
                        </a:p>
                      </a:txBody>
                      <a:tcPr/>
                    </a:tc>
                    <a:tc>
                      <a:txBody>
                        <a:bodyPr/>
                        <a:lstStyle/>
                        <a:p>
                          <a:endParaRPr lang="en-US"/>
                        </a:p>
                      </a:txBody>
                      <a:tcPr>
                        <a:blipFill>
                          <a:blip r:embed="rId3"/>
                          <a:stretch>
                            <a:fillRect l="-200444" t="-4762" r="-667" b="-415238"/>
                          </a:stretch>
                        </a:blipFill>
                      </a:tcPr>
                    </a:tc>
                    <a:extLst>
                      <a:ext uri="{0D108BD9-81ED-4DB2-BD59-A6C34878D82A}">
                        <a16:rowId xmlns:a16="http://schemas.microsoft.com/office/drawing/2014/main" val="10001"/>
                      </a:ext>
                    </a:extLst>
                  </a:tr>
                  <a:tr h="640080">
                    <a:tc>
                      <a:txBody>
                        <a:bodyPr/>
                        <a:lstStyle/>
                        <a:p>
                          <a:pPr algn="ctr"/>
                          <a:r>
                            <a:rPr sz="1800"/>
                            <a:t>0.20</a:t>
                          </a:r>
                          <a:endParaRPr sz="1800">
                            <a:latin typeface="Cambria Math"/>
                          </a:endParaRPr>
                        </a:p>
                      </a:txBody>
                      <a:tcPr/>
                    </a:tc>
                    <a:tc>
                      <a:txBody>
                        <a:bodyPr/>
                        <a:lstStyle/>
                        <a:p>
                          <a:endParaRPr lang="en-US"/>
                        </a:p>
                      </a:txBody>
                      <a:tcPr>
                        <a:blipFill>
                          <a:blip r:embed="rId3"/>
                          <a:stretch>
                            <a:fillRect l="-100444" t="-104762" r="-100667" b="-315238"/>
                          </a:stretch>
                        </a:blipFill>
                      </a:tcPr>
                    </a:tc>
                    <a:tc>
                      <a:txBody>
                        <a:bodyPr/>
                        <a:lstStyle/>
                        <a:p>
                          <a:pPr algn="ctr"/>
                          <a:r>
                            <a:rPr sz="1800"/>
                            <a:t>0.84</a:t>
                          </a:r>
                          <a:endParaRPr sz="1800">
                            <a:latin typeface="Cambria Math"/>
                          </a:endParaRPr>
                        </a:p>
                      </a:txBody>
                      <a:tcPr/>
                    </a:tc>
                    <a:extLst>
                      <a:ext uri="{0D108BD9-81ED-4DB2-BD59-A6C34878D82A}">
                        <a16:rowId xmlns:a16="http://schemas.microsoft.com/office/drawing/2014/main" val="10002"/>
                      </a:ext>
                    </a:extLst>
                  </a:tr>
                  <a:tr h="640080">
                    <a:tc>
                      <a:txBody>
                        <a:bodyPr/>
                        <a:lstStyle/>
                        <a:p>
                          <a:pPr algn="ctr"/>
                          <a:r>
                            <a:rPr sz="1800"/>
                            <a:t>0.10</a:t>
                          </a:r>
                          <a:endParaRPr sz="1800">
                            <a:latin typeface="Cambria Math"/>
                          </a:endParaRPr>
                        </a:p>
                      </a:txBody>
                      <a:tcPr/>
                    </a:tc>
                    <a:tc>
                      <a:txBody>
                        <a:bodyPr/>
                        <a:lstStyle/>
                        <a:p>
                          <a:endParaRPr lang="en-US"/>
                        </a:p>
                      </a:txBody>
                      <a:tcPr>
                        <a:blipFill>
                          <a:blip r:embed="rId3"/>
                          <a:stretch>
                            <a:fillRect l="-100444" t="-204762" r="-100667" b="-215238"/>
                          </a:stretch>
                        </a:blipFill>
                      </a:tcPr>
                    </a:tc>
                    <a:tc>
                      <a:txBody>
                        <a:bodyPr/>
                        <a:lstStyle/>
                        <a:p>
                          <a:pPr algn="ctr"/>
                          <a:r>
                            <a:rPr sz="1800" dirty="0"/>
                            <a:t>1.28</a:t>
                          </a:r>
                          <a:endParaRPr sz="1800" dirty="0">
                            <a:latin typeface="Cambria Math"/>
                          </a:endParaRPr>
                        </a:p>
                      </a:txBody>
                      <a:tcPr/>
                    </a:tc>
                    <a:extLst>
                      <a:ext uri="{0D108BD9-81ED-4DB2-BD59-A6C34878D82A}">
                        <a16:rowId xmlns:a16="http://schemas.microsoft.com/office/drawing/2014/main" val="10003"/>
                      </a:ext>
                    </a:extLst>
                  </a:tr>
                  <a:tr h="640080">
                    <a:tc>
                      <a:txBody>
                        <a:bodyPr/>
                        <a:lstStyle/>
                        <a:p>
                          <a:pPr algn="ctr"/>
                          <a:r>
                            <a:rPr sz="1800"/>
                            <a:t>0.05</a:t>
                          </a:r>
                          <a:endParaRPr sz="1800">
                            <a:latin typeface="Cambria Math"/>
                          </a:endParaRPr>
                        </a:p>
                      </a:txBody>
                      <a:tcPr/>
                    </a:tc>
                    <a:tc>
                      <a:txBody>
                        <a:bodyPr/>
                        <a:lstStyle/>
                        <a:p>
                          <a:endParaRPr lang="en-US"/>
                        </a:p>
                      </a:txBody>
                      <a:tcPr>
                        <a:blipFill>
                          <a:blip r:embed="rId3"/>
                          <a:stretch>
                            <a:fillRect l="-100444" t="-304762" r="-100667" b="-115238"/>
                          </a:stretch>
                        </a:blipFill>
                      </a:tcPr>
                    </a:tc>
                    <a:tc>
                      <a:txBody>
                        <a:bodyPr/>
                        <a:lstStyle/>
                        <a:p>
                          <a:pPr algn="ctr"/>
                          <a:r>
                            <a:rPr sz="1800" dirty="0"/>
                            <a:t>1.645</a:t>
                          </a:r>
                          <a:endParaRPr sz="1800" dirty="0">
                            <a:latin typeface="Cambria Math"/>
                          </a:endParaRPr>
                        </a:p>
                      </a:txBody>
                      <a:tcPr/>
                    </a:tc>
                    <a:extLst>
                      <a:ext uri="{0D108BD9-81ED-4DB2-BD59-A6C34878D82A}">
                        <a16:rowId xmlns:a16="http://schemas.microsoft.com/office/drawing/2014/main" val="10004"/>
                      </a:ext>
                    </a:extLst>
                  </a:tr>
                  <a:tr h="640080">
                    <a:tc>
                      <a:txBody>
                        <a:bodyPr/>
                        <a:lstStyle/>
                        <a:p>
                          <a:pPr algn="ctr"/>
                          <a:r>
                            <a:rPr sz="1800"/>
                            <a:t>0.01</a:t>
                          </a:r>
                          <a:endParaRPr sz="1800">
                            <a:latin typeface="Cambria Math"/>
                          </a:endParaRPr>
                        </a:p>
                      </a:txBody>
                      <a:tcPr/>
                    </a:tc>
                    <a:tc>
                      <a:txBody>
                        <a:bodyPr/>
                        <a:lstStyle/>
                        <a:p>
                          <a:endParaRPr lang="en-US"/>
                        </a:p>
                      </a:txBody>
                      <a:tcPr>
                        <a:blipFill>
                          <a:blip r:embed="rId3"/>
                          <a:stretch>
                            <a:fillRect l="-100444" t="-404762" r="-100667" b="-15238"/>
                          </a:stretch>
                        </a:blipFill>
                      </a:tcPr>
                    </a:tc>
                    <a:tc>
                      <a:txBody>
                        <a:bodyPr/>
                        <a:lstStyle/>
                        <a:p>
                          <a:pPr algn="ctr"/>
                          <a:r>
                            <a:rPr sz="1800" dirty="0"/>
                            <a:t>2.33</a:t>
                          </a:r>
                          <a:endParaRPr sz="1800" dirty="0">
                            <a:latin typeface="Cambria Math"/>
                          </a:endParaRPr>
                        </a:p>
                      </a:txBody>
                      <a:tcPr/>
                    </a:tc>
                    <a:extLst>
                      <a:ext uri="{0D108BD9-81ED-4DB2-BD59-A6C34878D82A}">
                        <a16:rowId xmlns:a16="http://schemas.microsoft.com/office/drawing/2014/main" val="10005"/>
                      </a:ext>
                    </a:extLst>
                  </a:tr>
                </a:tbl>
              </a:graphicData>
            </a:graphic>
          </p:graphicFrame>
        </mc:Fallback>
      </mc:AlternateContent>
      <p:sp>
        <p:nvSpPr>
          <p:cNvPr id="7" name="TextBox 6">
            <a:extLst>
              <a:ext uri="{FF2B5EF4-FFF2-40B4-BE49-F238E27FC236}">
                <a16:creationId xmlns:a16="http://schemas.microsoft.com/office/drawing/2014/main" id="{096783C2-81E8-7161-4453-474FB981309E}"/>
              </a:ext>
            </a:extLst>
          </p:cNvPr>
          <p:cNvSpPr txBox="1"/>
          <p:nvPr/>
        </p:nvSpPr>
        <p:spPr>
          <a:xfrm>
            <a:off x="972000" y="1066800"/>
            <a:ext cx="7200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kumimoji="0" lang="en-US" sz="1800" b="1" i="0" u="none" strike="noStrike" kern="1200" cap="none" spc="0" normalizeH="0" baseline="0" noProof="0" dirty="0">
                <a:ln>
                  <a:noFill/>
                </a:ln>
                <a:solidFill>
                  <a:srgbClr val="366092"/>
                </a:solidFill>
                <a:effectLst/>
                <a:uLnTx/>
                <a:uFillTx/>
                <a:latin typeface="Calibri"/>
                <a:ea typeface="+mn-ea"/>
                <a:cs typeface="+mn-cs"/>
              </a:rPr>
              <a:t>Table 2 - Critical Values of the </a:t>
            </a:r>
            <a:r>
              <a:rPr kumimoji="0" lang="en-US" sz="1800" b="1" i="1" u="none" strike="noStrike" kern="1200" cap="none" spc="0" normalizeH="0" baseline="0" noProof="0" dirty="0">
                <a:ln>
                  <a:noFill/>
                </a:ln>
                <a:solidFill>
                  <a:srgbClr val="366092"/>
                </a:solidFill>
                <a:effectLst/>
                <a:uLnTx/>
                <a:uFillTx/>
                <a:latin typeface="Calibri"/>
                <a:ea typeface="+mn-ea"/>
                <a:cs typeface="+mn-cs"/>
              </a:rPr>
              <a:t>z</a:t>
            </a:r>
            <a:r>
              <a:rPr kumimoji="0" lang="en-US" sz="1800" b="1" i="0" u="none" strike="noStrike" kern="1200" cap="none" spc="0" normalizeH="0" baseline="0" noProof="0" dirty="0">
                <a:ln>
                  <a:noFill/>
                </a:ln>
                <a:solidFill>
                  <a:srgbClr val="366092"/>
                </a:solidFill>
                <a:effectLst/>
                <a:uLnTx/>
                <a:uFillTx/>
                <a:latin typeface="Calibri"/>
                <a:ea typeface="+mn-ea"/>
                <a:cs typeface="+mn-cs"/>
              </a:rPr>
              <a:t>-Test Statistic for One-Sided </a:t>
            </a:r>
            <a:br>
              <a:rPr kumimoji="0" lang="en-US" sz="1800" b="1" i="0" u="none" strike="noStrike" kern="1200" cap="none" spc="0" normalizeH="0" baseline="0" noProof="0" dirty="0">
                <a:ln>
                  <a:noFill/>
                </a:ln>
                <a:solidFill>
                  <a:srgbClr val="366092"/>
                </a:solidFill>
                <a:effectLst/>
                <a:uLnTx/>
                <a:uFillTx/>
                <a:latin typeface="Calibri"/>
                <a:ea typeface="+mn-ea"/>
                <a:cs typeface="+mn-cs"/>
              </a:rPr>
            </a:br>
            <a:r>
              <a:rPr kumimoji="0" lang="en-US" sz="1800" b="1" i="0" u="none" strike="noStrike" kern="1200" cap="none" spc="0" normalizeH="0" baseline="0" noProof="0" dirty="0">
                <a:ln>
                  <a:noFill/>
                </a:ln>
                <a:solidFill>
                  <a:srgbClr val="366092"/>
                </a:solidFill>
                <a:effectLst/>
                <a:uLnTx/>
                <a:uFillTx/>
                <a:latin typeface="Calibri"/>
                <a:ea typeface="+mn-ea"/>
                <a:cs typeface="+mn-cs"/>
              </a:rPr>
              <a:t>(Greater Than) Alternatives</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8</a:t>
            </a:r>
            <a:endParaRPr dirty="0"/>
          </a:p>
        </p:txBody>
      </p:sp>
      <p:pic>
        <p:nvPicPr>
          <p:cNvPr id="5" name="Content Placeholder 4" descr="Graph of a Normal Distribution with the area to the right of 2.33 shaded (alpha equals 0.01) and labeled as Reject H naught, and the unshaded area labeled as Fail to Reject (99%)">
            <a:extLst>
              <a:ext uri="{FF2B5EF4-FFF2-40B4-BE49-F238E27FC236}">
                <a16:creationId xmlns:a16="http://schemas.microsoft.com/office/drawing/2014/main" id="{82141864-2825-4ACD-9872-86399D9E99EA}"/>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50244"/>
            <a:ext cx="4953000" cy="3114675"/>
          </a:xfrm>
        </p:spPr>
      </p:pic>
      <p:sp>
        <p:nvSpPr>
          <p:cNvPr id="7" name="Text Placeholder 2">
            <a:extLst>
              <a:ext uri="{FF2B5EF4-FFF2-40B4-BE49-F238E27FC236}">
                <a16:creationId xmlns:a16="http://schemas.microsoft.com/office/drawing/2014/main" id="{2C31BC3D-4F01-4CE5-8F91-C4ACE1F780F0}"/>
              </a:ext>
            </a:extLst>
          </p:cNvPr>
          <p:cNvSpPr txBox="1">
            <a:spLocks/>
          </p:cNvSpPr>
          <p:nvPr/>
        </p:nvSpPr>
        <p:spPr>
          <a:xfrm>
            <a:off x="457200" y="5486400"/>
            <a:ext cx="8229600" cy="5099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9</a:t>
            </a:r>
            <a:endParaRPr dirty="0"/>
          </a:p>
        </p:txBody>
      </p:sp>
      <p:sp>
        <p:nvSpPr>
          <p:cNvPr id="3" name="Text Placeholder 2"/>
          <p:cNvSpPr>
            <a:spLocks noGrp="1"/>
          </p:cNvSpPr>
          <p:nvPr>
            <p:ph type="body" sz="quarter" idx="10"/>
          </p:nvPr>
        </p:nvSpPr>
        <p:spPr/>
        <p:txBody>
          <a:bodyPr>
            <a:normAutofit/>
          </a:bodyPr>
          <a:lstStyle/>
          <a:p>
            <a:pPr>
              <a:defRPr sz="2800"/>
            </a:pPr>
            <a:r>
              <a:rPr lang="en-IN" sz="2700" dirty="0"/>
              <a:t>The </a:t>
            </a:r>
            <a:r>
              <a:rPr lang="en-IN" sz="2700" i="1" dirty="0"/>
              <a:t>z</a:t>
            </a:r>
            <a:r>
              <a:rPr lang="en-IN" sz="2700" dirty="0"/>
              <a:t>-test statistic has a standard normal distribution; so critical values are determined from the probability distribution of the standard normal distribution. The alternative hypothesis is one-sided</a:t>
            </a:r>
            <a:br>
              <a:rPr lang="en-US" sz="2700" dirty="0"/>
            </a:br>
            <a:endParaRPr sz="2700" dirty="0"/>
          </a:p>
        </p:txBody>
      </p:sp>
      <p:pic>
        <p:nvPicPr>
          <p:cNvPr id="8" name="Picture 7" descr="H subscript a colon mu greater than 72">
            <a:extLst>
              <a:ext uri="{FF2B5EF4-FFF2-40B4-BE49-F238E27FC236}">
                <a16:creationId xmlns:a16="http://schemas.microsoft.com/office/drawing/2014/main" id="{DA118FEB-A8DA-49E5-DDA9-007418ECF4ED}"/>
              </a:ext>
            </a:extLst>
          </p:cNvPr>
          <p:cNvPicPr>
            <a:picLocks noChangeAspect="1"/>
          </p:cNvPicPr>
          <p:nvPr/>
        </p:nvPicPr>
        <p:blipFill>
          <a:blip r:embed="rId3"/>
          <a:stretch>
            <a:fillRect/>
          </a:stretch>
        </p:blipFill>
        <p:spPr>
          <a:xfrm>
            <a:off x="5410200" y="2316853"/>
            <a:ext cx="1590675" cy="46672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D71CE-70C5-6664-108D-DD11E2E49653}"/>
                  </a:ext>
                </a:extLst>
              </p:cNvPr>
              <p:cNvSpPr txBox="1"/>
              <p:nvPr/>
            </p:nvSpPr>
            <p:spPr>
              <a:xfrm>
                <a:off x="445432" y="2676525"/>
                <a:ext cx="8165167" cy="923330"/>
              </a:xfrm>
              <a:prstGeom prst="rect">
                <a:avLst/>
              </a:prstGeom>
              <a:noFill/>
            </p:spPr>
            <p:txBody>
              <a:bodyPr wrap="square">
                <a:spAutoFit/>
              </a:bodyPr>
              <a:lstStyle/>
              <a:p>
                <a:r>
                  <a:rPr kumimoji="0" lang="en-IN" sz="2700" b="0" i="0" u="none" strike="noStrike" kern="1200" cap="none" spc="0" normalizeH="0" baseline="0" noProof="0" dirty="0">
                    <a:ln>
                      <a:noFill/>
                    </a:ln>
                    <a:solidFill>
                      <a:srgbClr val="366092"/>
                    </a:solidFill>
                    <a:effectLst/>
                    <a:uLnTx/>
                    <a:uFillTx/>
                    <a:latin typeface="Calibri"/>
                    <a:ea typeface="+mn-ea"/>
                    <a:cs typeface="+mn-cs"/>
                  </a:rPr>
                  <a:t>and </a:t>
                </a:r>
                <a:r>
                  <a:rPr kumimoji="0" lang="el-GR" sz="27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α</a:t>
                </a:r>
                <a14:m>
                  <m:oMath xmlns:m="http://schemas.openxmlformats.org/officeDocument/2006/math">
                    <m:r>
                      <a:rPr kumimoji="0" lang="el-GR" sz="27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l-GR"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l-GR"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l-GR"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l-GR"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01</m:t>
                    </m:r>
                  </m:oMath>
                </a14:m>
                <a:r>
                  <a:rPr kumimoji="0" lang="el-GR" sz="2700" b="0" i="0" u="none" strike="noStrike" kern="1200" cap="none" spc="0" normalizeH="0" baseline="0" noProof="0" dirty="0">
                    <a:ln>
                      <a:noFill/>
                    </a:ln>
                    <a:solidFill>
                      <a:srgbClr val="366092"/>
                    </a:solidFill>
                    <a:effectLst/>
                    <a:uLnTx/>
                    <a:uFillTx/>
                    <a:latin typeface="Calibri"/>
                    <a:ea typeface="+mn-ea"/>
                    <a:cs typeface="+mn-cs"/>
                  </a:rPr>
                  <a:t>. </a:t>
                </a:r>
                <a:r>
                  <a:rPr kumimoji="0" lang="en-IN" sz="2700" b="0" i="0" u="none" strike="noStrike" kern="1200" cap="none" spc="0" normalizeH="0" baseline="0" noProof="0" dirty="0">
                    <a:ln>
                      <a:noFill/>
                    </a:ln>
                    <a:solidFill>
                      <a:srgbClr val="366092"/>
                    </a:solidFill>
                    <a:effectLst/>
                    <a:uLnTx/>
                    <a:uFillTx/>
                    <a:latin typeface="Calibri"/>
                    <a:ea typeface="+mn-ea"/>
                    <a:cs typeface="+mn-cs"/>
                  </a:rPr>
                  <a:t>From Table 2, we find that the appropriate critical value for the test is </a:t>
                </a:r>
                <a:r>
                  <a:rPr kumimoji="0" lang="en-IN" sz="2700" b="0" i="0" u="none" strike="noStrike" kern="1200" cap="none" spc="0" normalizeH="0" baseline="0" noProof="0" dirty="0">
                    <a:ln>
                      <a:noFill/>
                    </a:ln>
                    <a:solidFill>
                      <a:srgbClr val="366092"/>
                    </a:solidFill>
                    <a:effectLst/>
                    <a:uLnTx/>
                    <a:uFillTx/>
                    <a:latin typeface="Cambria Math"/>
                    <a:ea typeface="+mn-ea"/>
                    <a:cs typeface="+mn-cs"/>
                  </a:rPr>
                  <a:t>2.33</a:t>
                </a:r>
                <a:r>
                  <a:rPr kumimoji="0" lang="en-IN" sz="2700" b="0" i="0" u="none" strike="noStrike" kern="1200" cap="none" spc="0" normalizeH="0" baseline="0" noProof="0" dirty="0">
                    <a:ln>
                      <a:noFill/>
                    </a:ln>
                    <a:solidFill>
                      <a:srgbClr val="366092"/>
                    </a:solidFill>
                    <a:effectLst/>
                    <a:uLnTx/>
                    <a:uFillTx/>
                    <a:latin typeface="Calibri"/>
                    <a:ea typeface="+mn-ea"/>
                    <a:cs typeface="+mn-cs"/>
                  </a:rPr>
                  <a:t>. This critical</a:t>
                </a:r>
                <a:endParaRPr lang="en-IN" dirty="0"/>
              </a:p>
            </p:txBody>
          </p:sp>
        </mc:Choice>
        <mc:Fallback xmlns="">
          <p:sp>
            <p:nvSpPr>
              <p:cNvPr id="15" name="TextBox 14">
                <a:extLst>
                  <a:ext uri="{FF2B5EF4-FFF2-40B4-BE49-F238E27FC236}">
                    <a16:creationId xmlns:a16="http://schemas.microsoft.com/office/drawing/2014/main" id="{A98D71CE-70C5-6664-108D-DD11E2E49653}"/>
                  </a:ext>
                </a:extLst>
              </p:cNvPr>
              <p:cNvSpPr txBox="1">
                <a:spLocks noRot="1" noChangeAspect="1" noMove="1" noResize="1" noEditPoints="1" noAdjustHandles="1" noChangeArrowheads="1" noChangeShapeType="1" noTextEdit="1"/>
              </p:cNvSpPr>
              <p:nvPr/>
            </p:nvSpPr>
            <p:spPr>
              <a:xfrm>
                <a:off x="445432" y="2676525"/>
                <a:ext cx="8165167" cy="923330"/>
              </a:xfrm>
              <a:prstGeom prst="rect">
                <a:avLst/>
              </a:prstGeom>
              <a:blipFill>
                <a:blip r:embed="rId5"/>
                <a:stretch>
                  <a:fillRect l="-1419" t="-7895" r="-1568" b="-17105"/>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D61E1E19-89CC-A840-8BA5-4CBECEE14F8B}"/>
              </a:ext>
            </a:extLst>
          </p:cNvPr>
          <p:cNvSpPr txBox="1"/>
          <p:nvPr/>
        </p:nvSpPr>
        <p:spPr>
          <a:xfrm>
            <a:off x="452718" y="3476962"/>
            <a:ext cx="2900082" cy="507831"/>
          </a:xfrm>
          <a:prstGeom prst="rect">
            <a:avLst/>
          </a:prstGeom>
          <a:noFill/>
        </p:spPr>
        <p:txBody>
          <a:bodyPr wrap="square">
            <a:spAutoFit/>
          </a:bodyPr>
          <a:lstStyle/>
          <a:p>
            <a:r>
              <a:rPr kumimoji="0" lang="en-IN" sz="2700" b="0" i="0" u="none" strike="noStrike" kern="1200" cap="none" spc="0" normalizeH="0" baseline="0" noProof="0" dirty="0">
                <a:ln>
                  <a:noFill/>
                </a:ln>
                <a:solidFill>
                  <a:srgbClr val="366092"/>
                </a:solidFill>
                <a:effectLst/>
                <a:uLnTx/>
                <a:uFillTx/>
                <a:latin typeface="Calibri"/>
                <a:ea typeface="+mn-ea"/>
                <a:cs typeface="+mn-cs"/>
              </a:rPr>
              <a:t>value means that if</a:t>
            </a:r>
            <a:endParaRPr lang="en-IN" dirty="0"/>
          </a:p>
        </p:txBody>
      </p:sp>
      <p:pic>
        <p:nvPicPr>
          <p:cNvPr id="11" name="Picture 10" descr="x bar">
            <a:extLst>
              <a:ext uri="{FF2B5EF4-FFF2-40B4-BE49-F238E27FC236}">
                <a16:creationId xmlns:a16="http://schemas.microsoft.com/office/drawing/2014/main" id="{6236EBD4-6043-E837-DAFB-0D1DBAB0F3C0}"/>
              </a:ext>
            </a:extLst>
          </p:cNvPr>
          <p:cNvPicPr>
            <a:picLocks noChangeAspect="1"/>
          </p:cNvPicPr>
          <p:nvPr/>
        </p:nvPicPr>
        <p:blipFill>
          <a:blip r:embed="rId6"/>
          <a:stretch>
            <a:fillRect/>
          </a:stretch>
        </p:blipFill>
        <p:spPr>
          <a:xfrm>
            <a:off x="3264833" y="3609974"/>
            <a:ext cx="252000" cy="292320"/>
          </a:xfrm>
          <a:prstGeom prst="rect">
            <a:avLst/>
          </a:prstGeom>
        </p:spPr>
      </p:pic>
      <p:sp>
        <p:nvSpPr>
          <p:cNvPr id="9" name="TextBox 8">
            <a:extLst>
              <a:ext uri="{FF2B5EF4-FFF2-40B4-BE49-F238E27FC236}">
                <a16:creationId xmlns:a16="http://schemas.microsoft.com/office/drawing/2014/main" id="{1E49CB9C-B15A-5AB0-9227-0DC29F998771}"/>
              </a:ext>
            </a:extLst>
          </p:cNvPr>
          <p:cNvSpPr txBox="1"/>
          <p:nvPr/>
        </p:nvSpPr>
        <p:spPr>
          <a:xfrm>
            <a:off x="3505200" y="3508338"/>
            <a:ext cx="5029200" cy="507831"/>
          </a:xfrm>
          <a:prstGeom prst="rect">
            <a:avLst/>
          </a:prstGeom>
          <a:noFill/>
        </p:spPr>
        <p:txBody>
          <a:bodyPr wrap="square">
            <a:spAutoFit/>
          </a:bodyPr>
          <a:lstStyle/>
          <a:p>
            <a:r>
              <a:rPr kumimoji="0" lang="en-IN" sz="2700" b="0" i="0" u="none" strike="noStrike" kern="1200" cap="none" spc="0" normalizeH="0" baseline="0" noProof="0" dirty="0">
                <a:ln>
                  <a:noFill/>
                </a:ln>
                <a:solidFill>
                  <a:srgbClr val="366092"/>
                </a:solidFill>
                <a:effectLst/>
                <a:uLnTx/>
                <a:uFillTx/>
                <a:latin typeface="Calibri"/>
                <a:ea typeface="+mn-ea"/>
                <a:cs typeface="+mn-cs"/>
              </a:rPr>
              <a:t>is </a:t>
            </a:r>
            <a:r>
              <a:rPr kumimoji="0" lang="en-IN" sz="2700" b="0" i="0" u="none" strike="noStrike" kern="1200" cap="none" spc="0" normalizeH="0" baseline="0" noProof="0" dirty="0">
                <a:ln>
                  <a:noFill/>
                </a:ln>
                <a:solidFill>
                  <a:srgbClr val="366092"/>
                </a:solidFill>
                <a:effectLst/>
                <a:uLnTx/>
                <a:uFillTx/>
                <a:latin typeface="Cambria Math"/>
                <a:ea typeface="+mn-ea"/>
                <a:cs typeface="+mn-cs"/>
              </a:rPr>
              <a:t>2.33</a:t>
            </a:r>
            <a:r>
              <a:rPr kumimoji="0" lang="en-IN" sz="2700" b="0" i="0" u="none" strike="noStrike" kern="1200" cap="none" spc="0" normalizeH="0" baseline="0" noProof="0" dirty="0">
                <a:ln>
                  <a:noFill/>
                </a:ln>
                <a:solidFill>
                  <a:srgbClr val="366092"/>
                </a:solidFill>
                <a:effectLst/>
                <a:uLnTx/>
                <a:uFillTx/>
                <a:latin typeface="Calibri"/>
                <a:ea typeface="+mn-ea"/>
                <a:cs typeface="+mn-cs"/>
              </a:rPr>
              <a:t> standard deviations larger</a:t>
            </a:r>
            <a:endParaRPr lang="en-IN" dirty="0"/>
          </a:p>
        </p:txBody>
      </p:sp>
      <p:sp>
        <p:nvSpPr>
          <p:cNvPr id="7" name="TextBox 6">
            <a:extLst>
              <a:ext uri="{FF2B5EF4-FFF2-40B4-BE49-F238E27FC236}">
                <a16:creationId xmlns:a16="http://schemas.microsoft.com/office/drawing/2014/main" id="{1F6C8B23-FE64-7C17-1F6F-8F8A52E5E995}"/>
              </a:ext>
            </a:extLst>
          </p:cNvPr>
          <p:cNvSpPr txBox="1"/>
          <p:nvPr/>
        </p:nvSpPr>
        <p:spPr>
          <a:xfrm>
            <a:off x="452718" y="3886200"/>
            <a:ext cx="8386482" cy="938719"/>
          </a:xfrm>
          <a:prstGeom prst="rect">
            <a:avLst/>
          </a:prstGeom>
          <a:noFill/>
        </p:spPr>
        <p:txBody>
          <a:bodyPr wrap="square">
            <a:spAutoFit/>
          </a:bodyPr>
          <a:lstStyle/>
          <a:p>
            <a:r>
              <a:rPr lang="en-IN" sz="2700" dirty="0">
                <a:solidFill>
                  <a:srgbClr val="366092"/>
                </a:solidFill>
              </a:rPr>
              <a:t>than </a:t>
            </a:r>
            <a:r>
              <a:rPr lang="el-GR" sz="2800" dirty="0">
                <a:latin typeface="Cambria Math" panose="02040503050406030204" pitchFamily="18" charset="0"/>
                <a:ea typeface="Cambria Math" panose="02040503050406030204" pitchFamily="18" charset="0"/>
              </a:rPr>
              <a:t>μ</a:t>
            </a:r>
            <a:r>
              <a:rPr lang="en-US" sz="1100" dirty="0">
                <a:latin typeface="Cambria Math" panose="02040503050406030204" pitchFamily="18" charset="0"/>
                <a:ea typeface="Cambria Math" panose="02040503050406030204" pitchFamily="18" charset="0"/>
              </a:rPr>
              <a:t> </a:t>
            </a:r>
            <a:r>
              <a:rPr lang="en-US" sz="2800" dirty="0">
                <a:latin typeface="Calibri" panose="020F0502020204030204" pitchFamily="34" charset="0"/>
                <a:ea typeface="Calibri" panose="020F0502020204030204" pitchFamily="34" charset="0"/>
                <a:cs typeface="Calibri" panose="020F0502020204030204" pitchFamily="34" charset="0"/>
              </a:rPr>
              <a:t>₀, </a:t>
            </a:r>
            <a:r>
              <a:rPr kumimoji="0" lang="en-IN" sz="2700" b="0" i="0" u="none" strike="noStrike" kern="1200" cap="none" spc="0" normalizeH="0" baseline="0" noProof="0" dirty="0">
                <a:ln>
                  <a:noFill/>
                </a:ln>
                <a:solidFill>
                  <a:srgbClr val="366092"/>
                </a:solidFill>
                <a:effectLst/>
                <a:uLnTx/>
                <a:uFillTx/>
                <a:latin typeface="Calibri"/>
              </a:rPr>
              <a:t>then </a:t>
            </a:r>
            <a:r>
              <a:rPr lang="en-IN" sz="2700" i="1" dirty="0">
                <a:solidFill>
                  <a:srgbClr val="366092"/>
                </a:solidFill>
              </a:rPr>
              <a:t>H</a:t>
            </a:r>
            <a:r>
              <a:rPr lang="en-IN" sz="1050" dirty="0">
                <a:solidFill>
                  <a:srgbClr val="366092"/>
                </a:solidFill>
                <a:latin typeface="Cambria Math" panose="02040503050406030204" pitchFamily="18" charset="0"/>
                <a:ea typeface="Cambria Math" panose="02040503050406030204" pitchFamily="18" charset="0"/>
              </a:rPr>
              <a:t> </a:t>
            </a:r>
            <a:r>
              <a:rPr lang="en-IN" sz="2700" dirty="0">
                <a:solidFill>
                  <a:srgbClr val="366092"/>
                </a:solidFill>
                <a:latin typeface="Calibri" panose="020F0502020204030204" pitchFamily="34" charset="0"/>
                <a:ea typeface="Calibri" panose="020F0502020204030204" pitchFamily="34" charset="0"/>
                <a:cs typeface="Calibri" panose="020F0502020204030204" pitchFamily="34" charset="0"/>
              </a:rPr>
              <a:t>₀ </a:t>
            </a:r>
            <a:r>
              <a:rPr kumimoji="0" lang="en-IN" sz="2700" b="0" i="0" u="none" strike="noStrike" kern="1200" cap="none" spc="0" normalizeH="0" baseline="0" noProof="0" dirty="0">
                <a:ln>
                  <a:noFill/>
                </a:ln>
                <a:solidFill>
                  <a:srgbClr val="366092"/>
                </a:solidFill>
                <a:effectLst/>
                <a:uLnTx/>
                <a:uFillTx/>
                <a:latin typeface="Calibri"/>
              </a:rPr>
              <a:t>should be rejected in favor of </a:t>
            </a:r>
            <a:r>
              <a:rPr kumimoji="0" lang="en-IN" sz="2700" b="0" i="1" u="none" strike="noStrike" kern="1200" cap="none" spc="0" normalizeH="0" baseline="0" noProof="0" dirty="0">
                <a:ln>
                  <a:noFill/>
                </a:ln>
                <a:solidFill>
                  <a:srgbClr val="366092"/>
                </a:solidFill>
                <a:effectLst/>
                <a:uLnTx/>
                <a:uFillTx/>
                <a:latin typeface="Calibri"/>
              </a:rPr>
              <a:t>H</a:t>
            </a:r>
            <a:r>
              <a:rPr kumimoji="0" lang="en-IN" sz="1050" b="0" i="1" u="none" strike="noStrike" kern="1200" cap="none" spc="0" normalizeH="0" baseline="0" noProof="0" dirty="0">
                <a:ln>
                  <a:noFill/>
                </a:ln>
                <a:solidFill>
                  <a:srgbClr val="366092"/>
                </a:solidFill>
                <a:effectLst/>
                <a:uLnTx/>
                <a:uFillTx/>
                <a:latin typeface="Calibri"/>
              </a:rPr>
              <a:t> </a:t>
            </a:r>
            <a:r>
              <a:rPr kumimoji="0" lang="en-IN" sz="2700" b="0" i="1" u="none" strike="noStrike" kern="1200" cap="none" spc="0" normalizeH="0" baseline="-25000" noProof="0" dirty="0">
                <a:ln>
                  <a:noFill/>
                </a:ln>
                <a:solidFill>
                  <a:srgbClr val="366092"/>
                </a:solidFill>
                <a:effectLst/>
                <a:uLnTx/>
                <a:uFillTx/>
                <a:latin typeface="Calibri"/>
              </a:rPr>
              <a:t>a</a:t>
            </a:r>
            <a:r>
              <a:rPr kumimoji="0" lang="en-IN" sz="2700" b="0" i="0" u="none" strike="noStrike" kern="1200" cap="none" spc="0" normalizeH="0" baseline="0" noProof="0" dirty="0">
                <a:ln>
                  <a:noFill/>
                </a:ln>
                <a:solidFill>
                  <a:srgbClr val="366092"/>
                </a:solidFill>
                <a:effectLst/>
                <a:uLnTx/>
                <a:uFillTx/>
                <a:latin typeface="Calibri"/>
              </a:rPr>
              <a:t>.</a:t>
            </a:r>
            <a:r>
              <a:rPr kumimoji="0" lang="ar-AE" sz="2700" b="0" i="0" u="none" strike="noStrike" kern="1200" cap="none" spc="0" normalizeH="0" baseline="0" noProof="0" dirty="0">
                <a:ln>
                  <a:noFill/>
                </a:ln>
                <a:solidFill>
                  <a:srgbClr val="366092"/>
                </a:solidFill>
                <a:effectLst/>
                <a:uLnTx/>
                <a:uFillTx/>
                <a:latin typeface="Calibri"/>
                <a:cs typeface="Arial" panose="020B0604020202020204" pitchFamily="34" charset="0"/>
              </a:rPr>
              <a:t> </a:t>
            </a:r>
            <a:r>
              <a:rPr kumimoji="0" lang="en-IN" sz="2700" b="0" i="0" u="none" strike="noStrike" kern="1200" cap="none" spc="0" normalizeH="0" baseline="0" noProof="0" dirty="0">
                <a:ln>
                  <a:noFill/>
                </a:ln>
                <a:solidFill>
                  <a:srgbClr val="366092"/>
                </a:solidFill>
                <a:effectLst/>
                <a:uLnTx/>
                <a:uFillTx/>
                <a:latin typeface="Calibri"/>
              </a:rPr>
              <a:t>However, if </a:t>
            </a:r>
            <a:r>
              <a:rPr lang="en-IN" sz="2700" i="1" dirty="0">
                <a:solidFill>
                  <a:srgbClr val="366092"/>
                </a:solidFill>
              </a:rPr>
              <a:t>H</a:t>
            </a:r>
            <a:r>
              <a:rPr lang="en-IN" sz="1050" dirty="0">
                <a:solidFill>
                  <a:srgbClr val="366092"/>
                </a:solidFill>
                <a:latin typeface="Cambria Math" panose="02040503050406030204" pitchFamily="18" charset="0"/>
                <a:ea typeface="Cambria Math" panose="02040503050406030204" pitchFamily="18" charset="0"/>
              </a:rPr>
              <a:t> </a:t>
            </a:r>
            <a:r>
              <a:rPr lang="en-IN" sz="2700" dirty="0">
                <a:solidFill>
                  <a:srgbClr val="366092"/>
                </a:solidFill>
                <a:latin typeface="Calibri" panose="020F0502020204030204" pitchFamily="34" charset="0"/>
                <a:ea typeface="Calibri" panose="020F0502020204030204" pitchFamily="34" charset="0"/>
                <a:cs typeface="Calibri" panose="020F0502020204030204" pitchFamily="34" charset="0"/>
              </a:rPr>
              <a:t>₀ </a:t>
            </a:r>
            <a:r>
              <a:rPr kumimoji="0" lang="en-IN" sz="2700" b="0" i="0" u="none" strike="noStrike" kern="1200" cap="none" spc="0" normalizeH="0" baseline="0" noProof="0" dirty="0">
                <a:ln>
                  <a:noFill/>
                </a:ln>
                <a:solidFill>
                  <a:srgbClr val="366092"/>
                </a:solidFill>
                <a:effectLst/>
                <a:uLnTx/>
                <a:uFillTx/>
                <a:latin typeface="Calibri"/>
              </a:rPr>
              <a:t>is true, ordinary variation would cause</a:t>
            </a:r>
            <a:endParaRPr lang="en-IN" sz="2700" dirty="0"/>
          </a:p>
        </p:txBody>
      </p:sp>
      <p:pic>
        <p:nvPicPr>
          <p:cNvPr id="19" name="Picture 18" descr="x bar">
            <a:extLst>
              <a:ext uri="{FF2B5EF4-FFF2-40B4-BE49-F238E27FC236}">
                <a16:creationId xmlns:a16="http://schemas.microsoft.com/office/drawing/2014/main" id="{83567C14-1BF5-84B3-7BB5-9ED5570B1821}"/>
              </a:ext>
            </a:extLst>
          </p:cNvPr>
          <p:cNvPicPr>
            <a:picLocks noChangeAspect="1"/>
          </p:cNvPicPr>
          <p:nvPr/>
        </p:nvPicPr>
        <p:blipFill>
          <a:blip r:embed="rId7"/>
          <a:stretch>
            <a:fillRect/>
          </a:stretch>
        </p:blipFill>
        <p:spPr>
          <a:xfrm>
            <a:off x="8001000" y="4444274"/>
            <a:ext cx="252000" cy="29232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DDF9060-31CD-E746-8664-64704D665607}"/>
                  </a:ext>
                </a:extLst>
              </p:cNvPr>
              <p:cNvSpPr txBox="1"/>
              <p:nvPr/>
            </p:nvSpPr>
            <p:spPr>
              <a:xfrm>
                <a:off x="476808" y="4740929"/>
                <a:ext cx="8229600" cy="1338828"/>
              </a:xfrm>
              <a:prstGeom prst="rect">
                <a:avLst/>
              </a:prstGeom>
              <a:noFill/>
            </p:spPr>
            <p:txBody>
              <a:bodyPr wrap="square">
                <a:spAutoFit/>
              </a:bodyPr>
              <a:lstStyle/>
              <a:p>
                <a:r>
                  <a:rPr kumimoji="0" lang="en-IN" sz="2700" b="0" i="0" u="none" strike="noStrike" kern="1200" cap="none" spc="0" normalizeH="0" baseline="0" noProof="0" dirty="0">
                    <a:ln>
                      <a:noFill/>
                    </a:ln>
                    <a:solidFill>
                      <a:srgbClr val="366092"/>
                    </a:solidFill>
                    <a:effectLst/>
                    <a:uLnTx/>
                    <a:uFillTx/>
                    <a:latin typeface="Calibri"/>
                    <a:ea typeface="+mn-ea"/>
                    <a:cs typeface="+mn-cs"/>
                  </a:rPr>
                  <a:t>to be greater than or equal to </a:t>
                </a:r>
                <a:r>
                  <a:rPr kumimoji="0" lang="en-IN" sz="2700" b="0" i="0" u="none" strike="noStrike" kern="1200" cap="none" spc="0" normalizeH="0" baseline="0" noProof="0" dirty="0">
                    <a:ln>
                      <a:noFill/>
                    </a:ln>
                    <a:solidFill>
                      <a:srgbClr val="366092"/>
                    </a:solidFill>
                    <a:effectLst/>
                    <a:uLnTx/>
                    <a:uFillTx/>
                    <a:latin typeface="Cambria Math"/>
                    <a:ea typeface="+mn-ea"/>
                    <a:cs typeface="+mn-cs"/>
                  </a:rPr>
                  <a:t>2.33</a:t>
                </a:r>
                <a:r>
                  <a:rPr kumimoji="0" lang="en-IN" sz="2700" b="0" i="0" u="none" strike="noStrike" kern="1200" cap="none" spc="0" normalizeH="0" baseline="0" noProof="0" dirty="0">
                    <a:ln>
                      <a:noFill/>
                    </a:ln>
                    <a:solidFill>
                      <a:srgbClr val="366092"/>
                    </a:solidFill>
                    <a:effectLst/>
                    <a:uLnTx/>
                    <a:uFillTx/>
                    <a:latin typeface="Calibri"/>
                    <a:ea typeface="+mn-ea"/>
                    <a:cs typeface="+mn-cs"/>
                  </a:rPr>
                  <a:t> about </a:t>
                </a:r>
                <a14:m>
                  <m:oMath xmlns:m="http://schemas.openxmlformats.org/officeDocument/2006/math">
                    <m:r>
                      <a:rPr kumimoji="0" lang="en-IN"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IN"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700" b="0" i="0" u="none" strike="noStrike" kern="1200" cap="none" spc="0" normalizeH="0" baseline="0" noProof="0" dirty="0">
                    <a:ln>
                      <a:noFill/>
                    </a:ln>
                    <a:solidFill>
                      <a:srgbClr val="366092"/>
                    </a:solidFill>
                    <a:effectLst/>
                    <a:uLnTx/>
                    <a:uFillTx/>
                    <a:latin typeface="Calibri"/>
                    <a:ea typeface="+mn-ea"/>
                    <a:cs typeface="+mn-cs"/>
                  </a:rPr>
                  <a:t> of the time. Thus, </a:t>
                </a:r>
                <a14:m>
                  <m:oMath xmlns:m="http://schemas.openxmlformats.org/officeDocument/2006/math">
                    <m:r>
                      <a:rPr kumimoji="0" lang="en-IN"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IN" sz="27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700" b="0" i="0" u="none" strike="noStrike" kern="1200" cap="none" spc="0" normalizeH="0" baseline="0" noProof="0" dirty="0">
                    <a:ln>
                      <a:noFill/>
                    </a:ln>
                    <a:solidFill>
                      <a:srgbClr val="366092"/>
                    </a:solidFill>
                    <a:effectLst/>
                    <a:uLnTx/>
                    <a:uFillTx/>
                    <a:latin typeface="Calibri"/>
                    <a:ea typeface="+mn-ea"/>
                    <a:cs typeface="+mn-cs"/>
                  </a:rPr>
                  <a:t> of the time </a:t>
                </a:r>
                <a:r>
                  <a:rPr kumimoji="0" lang="en-IN" sz="2700" b="0" i="1" u="none" strike="noStrike" kern="1200" cap="none" spc="0" normalizeH="0" baseline="0" noProof="0" dirty="0">
                    <a:ln>
                      <a:noFill/>
                    </a:ln>
                    <a:solidFill>
                      <a:srgbClr val="366092"/>
                    </a:solidFill>
                    <a:effectLst/>
                    <a:uLnTx/>
                    <a:uFillTx/>
                    <a:latin typeface="Calibri"/>
                    <a:ea typeface="+mn-ea"/>
                    <a:cs typeface="+mn-cs"/>
                  </a:rPr>
                  <a:t>H</a:t>
                </a:r>
                <a:r>
                  <a:rPr kumimoji="0" lang="en-IN" sz="105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 </a:t>
                </a:r>
                <a:r>
                  <a:rPr kumimoji="0" lang="en-IN" sz="27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 </a:t>
                </a:r>
                <a:r>
                  <a:rPr kumimoji="0" lang="en-IN" sz="2700" b="0" i="0" u="none" strike="noStrike" kern="1200" cap="none" spc="0" normalizeH="0" baseline="0" noProof="0" dirty="0">
                    <a:ln>
                      <a:noFill/>
                    </a:ln>
                    <a:solidFill>
                      <a:srgbClr val="366092"/>
                    </a:solidFill>
                    <a:effectLst/>
                    <a:uLnTx/>
                    <a:uFillTx/>
                    <a:latin typeface="Calibri"/>
                    <a:ea typeface="+mn-ea"/>
                    <a:cs typeface="+mn-cs"/>
                  </a:rPr>
                  <a:t>will be rejected when it is true, a Type I error.</a:t>
                </a:r>
                <a:endParaRPr lang="en-IN" dirty="0"/>
              </a:p>
            </p:txBody>
          </p:sp>
        </mc:Choice>
        <mc:Fallback xmlns="">
          <p:sp>
            <p:nvSpPr>
              <p:cNvPr id="17" name="TextBox 16">
                <a:extLst>
                  <a:ext uri="{FF2B5EF4-FFF2-40B4-BE49-F238E27FC236}">
                    <a16:creationId xmlns:a16="http://schemas.microsoft.com/office/drawing/2014/main" id="{3DDF9060-31CD-E746-8664-64704D665607}"/>
                  </a:ext>
                </a:extLst>
              </p:cNvPr>
              <p:cNvSpPr txBox="1">
                <a:spLocks noRot="1" noChangeAspect="1" noMove="1" noResize="1" noEditPoints="1" noAdjustHandles="1" noChangeArrowheads="1" noChangeShapeType="1" noTextEdit="1"/>
              </p:cNvSpPr>
              <p:nvPr/>
            </p:nvSpPr>
            <p:spPr>
              <a:xfrm>
                <a:off x="476808" y="4740929"/>
                <a:ext cx="8229600" cy="1338828"/>
              </a:xfrm>
              <a:prstGeom prst="rect">
                <a:avLst/>
              </a:prstGeom>
              <a:blipFill>
                <a:blip r:embed="rId8"/>
                <a:stretch>
                  <a:fillRect l="-1407" t="-5479" r="-1852" b="-11416"/>
                </a:stretch>
              </a:blipFill>
            </p:spPr>
            <p:txBody>
              <a:bodyPr/>
              <a:lstStyle/>
              <a:p>
                <a:r>
                  <a:rPr lang="en-IN">
                    <a:noFill/>
                  </a:rPr>
                  <a:t> </a:t>
                </a:r>
              </a:p>
            </p:txBody>
          </p:sp>
        </mc:Fallback>
      </mc:AlternateContent>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a Hypothesis Test for the Mean Cost of Textbooks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a:defRPr b="1"/>
                </a:pPr>
                <a:r>
                  <a:rPr lang="en-IN" sz="2800" dirty="0"/>
                  <a:t>Step 1: </a:t>
                </a:r>
                <a:r>
                  <a:rPr lang="en-IN" sz="2400" dirty="0"/>
                  <a:t>Determine the null hypothesis. In this process, select the appropriate statistical measure, such as the population mean, proportion, or variance.</a:t>
                </a:r>
              </a:p>
              <a:p>
                <a:pPr>
                  <a:defRPr sz="2800"/>
                </a:pPr>
                <a:r>
                  <a:rPr lang="en-IN" sz="2400" dirty="0"/>
                  <a:t>The null hypothesis is fairly straightforward. The local university’s students are spending an average of </a:t>
                </a:r>
                <a14:m>
                  <m:oMath xmlns:m="http://schemas.openxmlformats.org/officeDocument/2006/math">
                    <m:r>
                      <a:rPr lang="en-IN" sz="2400">
                        <a:latin typeface="Cambria Math" panose="02040503050406030204" pitchFamily="18" charset="0"/>
                      </a:rPr>
                      <m:t>$</m:t>
                    </m:r>
                    <m:r>
                      <a:rPr lang="en-IN" sz="2400">
                        <a:latin typeface="Cambria Math" panose="02040503050406030204" pitchFamily="18" charset="0"/>
                      </a:rPr>
                      <m:t>500</m:t>
                    </m:r>
                  </m:oMath>
                </a14:m>
                <a:r>
                  <a:rPr lang="en-IN" sz="2400" dirty="0"/>
                  <a:t> per semester on textbooks. Thus, the statistical measure is the population mean which is</a:t>
                </a:r>
              </a:p>
              <a:p>
                <a:r>
                  <a:rPr lang="el-GR" sz="2400" dirty="0">
                    <a:latin typeface="Cambria Math" panose="02040503050406030204" pitchFamily="18" charset="0"/>
                    <a:ea typeface="Cambria Math" panose="02040503050406030204" pitchFamily="18" charset="0"/>
                  </a:rPr>
                  <a:t>μ</a:t>
                </a:r>
                <a14:m>
                  <m:oMath xmlns:m="http://schemas.openxmlformats.org/officeDocument/2006/math">
                    <m:r>
                      <a:rPr lang="el-GR" sz="2400" b="0" i="0" smtClean="0">
                        <a:latin typeface="Cambria Math" panose="02040503050406030204" pitchFamily="18" charset="0"/>
                      </a:rPr>
                      <m:t> </m:t>
                    </m:r>
                    <m:r>
                      <a:rPr lang="el-GR" sz="2400">
                        <a:latin typeface="Cambria Math" panose="02040503050406030204" pitchFamily="18" charset="0"/>
                      </a:rPr>
                      <m:t>=</m:t>
                    </m:r>
                  </m:oMath>
                </a14:m>
                <a:r>
                  <a:rPr lang="el-GR" sz="2400" dirty="0"/>
                  <a:t> </a:t>
                </a:r>
                <a:r>
                  <a:rPr lang="en-IN" sz="2400" dirty="0"/>
                  <a:t>the average amount spent on textbooks per semester by college students at the local university.</a:t>
                </a:r>
              </a:p>
              <a:p>
                <a:pPr>
                  <a:defRPr sz="2800"/>
                </a:pPr>
                <a:r>
                  <a:rPr lang="en-IN" sz="2400" dirty="0"/>
                  <a:t>The null hypothesis should be written as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704"/>
                </a:stretch>
              </a:blipFill>
            </p:spPr>
            <p:txBody>
              <a:bodyPr/>
              <a:lstStyle/>
              <a:p>
                <a:r>
                  <a:rPr lang="en-IN">
                    <a:noFill/>
                  </a:rPr>
                  <a:t> </a:t>
                </a:r>
              </a:p>
            </p:txBody>
          </p:sp>
        </mc:Fallback>
      </mc:AlternateContent>
      <p:pic>
        <p:nvPicPr>
          <p:cNvPr id="10" name="Picture 9" descr="H naught colon mu equals $500.">
            <a:extLst>
              <a:ext uri="{FF2B5EF4-FFF2-40B4-BE49-F238E27FC236}">
                <a16:creationId xmlns:a16="http://schemas.microsoft.com/office/drawing/2014/main" id="{24E24861-E7C2-956D-C7E1-E0D3C4ACBE44}"/>
              </a:ext>
            </a:extLst>
          </p:cNvPr>
          <p:cNvPicPr>
            <a:picLocks noChangeAspect="1"/>
          </p:cNvPicPr>
          <p:nvPr/>
        </p:nvPicPr>
        <p:blipFill>
          <a:blip r:embed="rId4"/>
          <a:stretch>
            <a:fillRect/>
          </a:stretch>
        </p:blipFill>
        <p:spPr>
          <a:xfrm>
            <a:off x="5562600" y="5181600"/>
            <a:ext cx="1590675" cy="371475"/>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10</a:t>
            </a:r>
            <a:endParaRPr dirty="0"/>
          </a:p>
        </p:txBody>
      </p:sp>
      <p:sp>
        <p:nvSpPr>
          <p:cNvPr id="3" name="Text Placeholder 2"/>
          <p:cNvSpPr>
            <a:spLocks noGrp="1"/>
          </p:cNvSpPr>
          <p:nvPr>
            <p:ph type="body" sz="quarter" idx="10"/>
          </p:nvPr>
        </p:nvSpPr>
        <p:spPr/>
        <p:txBody>
          <a:bodyPr>
            <a:normAutofit/>
          </a:bodyPr>
          <a:lstStyle/>
          <a:p>
            <a:pPr>
              <a:defRPr b="1"/>
            </a:pPr>
            <a:r>
              <a:rPr sz="3000" dirty="0"/>
              <a:t>Step 5:</a:t>
            </a:r>
            <a:r>
              <a:rPr sz="2800" dirty="0"/>
              <a:t> </a:t>
            </a:r>
            <a:r>
              <a:rPr sz="2600" dirty="0"/>
              <a:t>Collect the sample data and compute the value of the test statistic.</a:t>
            </a:r>
          </a:p>
          <a:p>
            <a:pPr>
              <a:defRPr sz="2800"/>
            </a:pPr>
            <a:r>
              <a:rPr sz="2600" dirty="0"/>
              <a:t>Suppose a random sample of </a:t>
            </a:r>
            <a:r>
              <a:rPr sz="2600" dirty="0">
                <a:latin typeface="Cambria Math"/>
              </a:rPr>
              <a:t>200</a:t>
            </a:r>
            <a:r>
              <a:rPr sz="2600" dirty="0"/>
              <a:t> </a:t>
            </a:r>
            <a:r>
              <a:rPr sz="2600" b="1" dirty="0"/>
              <a:t>PMP</a:t>
            </a:r>
            <a:r>
              <a:rPr sz="2600" dirty="0"/>
              <a:t>s revealed a mean life of </a:t>
            </a:r>
            <a:r>
              <a:rPr sz="2600" dirty="0">
                <a:latin typeface="Cambria Math"/>
              </a:rPr>
              <a:t>78</a:t>
            </a:r>
            <a:r>
              <a:rPr sz="2600" dirty="0"/>
              <a:t> months. The resulting </a:t>
            </a:r>
            <a:r>
              <a:rPr lang="en-US" sz="2600" i="1" dirty="0"/>
              <a:t>z</a:t>
            </a:r>
            <a:r>
              <a:rPr sz="2600" dirty="0"/>
              <a:t>-test statistic is</a:t>
            </a:r>
          </a:p>
        </p:txBody>
      </p:sp>
      <p:pic>
        <p:nvPicPr>
          <p:cNvPr id="9" name="Picture 8" descr="z equals open parenthesis x bar minus mu naught closed parenthesis divided by open parenthesis sigma divided by square root of n closed parenthesis equals open parenthesis 78 minus 72 closed parenthesis divided by open parenthesis 12 divided by square root of 200 closed parenthesis approximately equal to 7.07.">
            <a:extLst>
              <a:ext uri="{FF2B5EF4-FFF2-40B4-BE49-F238E27FC236}">
                <a16:creationId xmlns:a16="http://schemas.microsoft.com/office/drawing/2014/main" id="{38165E52-69FE-0475-9C76-2F88421E7FA9}"/>
              </a:ext>
            </a:extLst>
          </p:cNvPr>
          <p:cNvPicPr>
            <a:picLocks noChangeAspect="1"/>
          </p:cNvPicPr>
          <p:nvPr/>
        </p:nvPicPr>
        <p:blipFill>
          <a:blip r:embed="rId3"/>
          <a:stretch>
            <a:fillRect/>
          </a:stretch>
        </p:blipFill>
        <p:spPr>
          <a:xfrm>
            <a:off x="2981325" y="2846943"/>
            <a:ext cx="3181350" cy="1133475"/>
          </a:xfrm>
          <a:prstGeom prst="rect">
            <a:avLst/>
          </a:prstGeom>
        </p:spPr>
      </p:pic>
      <p:sp>
        <p:nvSpPr>
          <p:cNvPr id="5" name="TextBox 4">
            <a:extLst>
              <a:ext uri="{FF2B5EF4-FFF2-40B4-BE49-F238E27FC236}">
                <a16:creationId xmlns:a16="http://schemas.microsoft.com/office/drawing/2014/main" id="{62A486DE-CD20-2A22-8D49-C12C006F9B47}"/>
              </a:ext>
            </a:extLst>
          </p:cNvPr>
          <p:cNvSpPr txBox="1"/>
          <p:nvPr/>
        </p:nvSpPr>
        <p:spPr>
          <a:xfrm>
            <a:off x="457200" y="4114800"/>
            <a:ext cx="8229600" cy="201593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366092"/>
                </a:solidFill>
                <a:effectLst/>
                <a:uLnTx/>
                <a:uFillTx/>
                <a:latin typeface="Calibri"/>
                <a:ea typeface="+mn-ea"/>
                <a:cs typeface="+mn-cs"/>
              </a:rPr>
              <a:t>indicating that the sample mean life of the new </a:t>
            </a:r>
            <a:r>
              <a:rPr kumimoji="0" lang="en-US" sz="2500" b="1" i="0" u="none" strike="noStrike" kern="1200" cap="none" spc="0" normalizeH="0" baseline="0" noProof="0" dirty="0">
                <a:ln>
                  <a:noFill/>
                </a:ln>
                <a:solidFill>
                  <a:srgbClr val="366092"/>
                </a:solidFill>
                <a:effectLst/>
                <a:uLnTx/>
                <a:uFillTx/>
                <a:latin typeface="Calibri"/>
                <a:ea typeface="+mn-ea"/>
                <a:cs typeface="+mn-cs"/>
              </a:rPr>
              <a:t>PMP</a:t>
            </a:r>
            <a:r>
              <a:rPr kumimoji="0" lang="en-US" sz="2500" b="0" i="0" u="none" strike="noStrike" kern="1200" cap="none" spc="0" normalizeH="0" baseline="0" noProof="0" dirty="0">
                <a:ln>
                  <a:noFill/>
                </a:ln>
                <a:solidFill>
                  <a:srgbClr val="366092"/>
                </a:solidFill>
                <a:effectLst/>
                <a:uLnTx/>
                <a:uFillTx/>
                <a:latin typeface="Calibri"/>
                <a:ea typeface="+mn-ea"/>
                <a:cs typeface="+mn-cs"/>
              </a:rPr>
              <a:t> model is more than </a:t>
            </a:r>
            <a:r>
              <a:rPr kumimoji="0" lang="en-US" sz="2500" b="0" i="0" u="none" strike="noStrike" kern="1200" cap="none" spc="0" normalizeH="0" baseline="0" noProof="0" dirty="0">
                <a:ln>
                  <a:noFill/>
                </a:ln>
                <a:solidFill>
                  <a:srgbClr val="366092"/>
                </a:solidFill>
                <a:effectLst/>
                <a:uLnTx/>
                <a:uFillTx/>
                <a:latin typeface="Cambria Math"/>
                <a:ea typeface="+mn-ea"/>
                <a:cs typeface="+mn-cs"/>
              </a:rPr>
              <a:t>7</a:t>
            </a:r>
            <a:r>
              <a:rPr kumimoji="0" lang="en-US" sz="2500" b="0" i="0" u="none" strike="noStrike" kern="1200" cap="none" spc="0" normalizeH="0" baseline="0" noProof="0" dirty="0">
                <a:ln>
                  <a:noFill/>
                </a:ln>
                <a:solidFill>
                  <a:srgbClr val="366092"/>
                </a:solidFill>
                <a:effectLst/>
                <a:uLnTx/>
                <a:uFillTx/>
                <a:latin typeface="Calibri"/>
                <a:ea typeface="+mn-ea"/>
                <a:cs typeface="+mn-cs"/>
              </a:rPr>
              <a:t> standard deviations larger than the life of the current </a:t>
            </a:r>
            <a:r>
              <a:rPr kumimoji="0" lang="en-US" sz="2500" b="1" i="0" u="none" strike="noStrike" kern="1200" cap="none" spc="0" normalizeH="0" baseline="0" noProof="0" dirty="0">
                <a:ln>
                  <a:noFill/>
                </a:ln>
                <a:solidFill>
                  <a:srgbClr val="366092"/>
                </a:solidFill>
                <a:effectLst/>
                <a:uLnTx/>
                <a:uFillTx/>
                <a:latin typeface="Calibri"/>
                <a:ea typeface="+mn-ea"/>
                <a:cs typeface="+mn-cs"/>
              </a:rPr>
              <a:t>PMP</a:t>
            </a:r>
            <a:r>
              <a:rPr kumimoji="0" lang="en-US" sz="2500" b="0" i="0" u="none" strike="noStrike" kern="1200" cap="none" spc="0" normalizeH="0" baseline="0" noProof="0" dirty="0">
                <a:ln>
                  <a:noFill/>
                </a:ln>
                <a:solidFill>
                  <a:srgbClr val="366092"/>
                </a:solidFill>
                <a:effectLst/>
                <a:uLnTx/>
                <a:uFillTx/>
                <a:latin typeface="Calibri"/>
                <a:ea typeface="+mn-ea"/>
                <a:cs typeface="+mn-cs"/>
              </a:rPr>
              <a:t> model. It is quite unlikely that ordinary sampling variation could have caused the sample mean to be more than </a:t>
            </a:r>
            <a:r>
              <a:rPr kumimoji="0" lang="en-US" sz="2500" b="0" i="0" u="none" strike="noStrike" kern="1200" cap="none" spc="0" normalizeH="0" baseline="0" noProof="0" dirty="0">
                <a:ln>
                  <a:noFill/>
                </a:ln>
                <a:solidFill>
                  <a:srgbClr val="366092"/>
                </a:solidFill>
                <a:effectLst/>
                <a:uLnTx/>
                <a:uFillTx/>
                <a:latin typeface="Cambria Math"/>
                <a:ea typeface="+mn-ea"/>
                <a:cs typeface="+mn-cs"/>
              </a:rPr>
              <a:t>7</a:t>
            </a:r>
            <a:r>
              <a:rPr kumimoji="0" lang="en-US" sz="2500" b="0" i="0" u="none" strike="noStrike" kern="1200" cap="none" spc="0" normalizeH="0" baseline="0" noProof="0" dirty="0">
                <a:ln>
                  <a:noFill/>
                </a:ln>
                <a:solidFill>
                  <a:srgbClr val="366092"/>
                </a:solidFill>
                <a:effectLst/>
                <a:uLnTx/>
                <a:uFillTx/>
                <a:latin typeface="Calibri"/>
                <a:ea typeface="+mn-ea"/>
                <a:cs typeface="+mn-cs"/>
              </a:rPr>
              <a:t> standard deviations from the hypothesized value.</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Performing a Hypothesis Test for the Mean Life of a PMP</a:t>
            </a:r>
            <a:r>
              <a:rPr lang="en-US" dirty="0"/>
              <a:t>—Slide 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IN" sz="2800" dirty="0"/>
                  <a:t>Step 6: </a:t>
                </a:r>
                <a:r>
                  <a:rPr lang="en-IN" sz="2400" dirty="0"/>
                  <a:t>Make the decision and state the conclusion in terms of the original question.</a:t>
                </a:r>
              </a:p>
              <a:p>
                <a:pPr>
                  <a:defRPr sz="2800"/>
                </a:pPr>
                <a:r>
                  <a:rPr lang="en-IN" sz="2400" dirty="0"/>
                  <a:t>Since the test statistic is larger than the critical value, the decision is to reject </a:t>
                </a:r>
                <a:r>
                  <a:rPr lang="en-IN" sz="2400" i="1" dirty="0">
                    <a:solidFill>
                      <a:srgbClr val="366092"/>
                    </a:solidFill>
                  </a:rPr>
                  <a:t>H</a:t>
                </a:r>
                <a:r>
                  <a:rPr lang="en-IN" sz="1050" dirty="0">
                    <a:solidFill>
                      <a:srgbClr val="366092"/>
                    </a:solidFill>
                    <a:latin typeface="Cambria Math" panose="02040503050406030204" pitchFamily="18" charset="0"/>
                    <a:ea typeface="Cambria Math" panose="02040503050406030204" pitchFamily="18" charset="0"/>
                  </a:rPr>
                  <a:t> </a:t>
                </a:r>
                <a:r>
                  <a:rPr lang="en-IN" sz="2400" dirty="0">
                    <a:solidFill>
                      <a:srgbClr val="366092"/>
                    </a:solidFill>
                    <a:latin typeface="Calibri" panose="020F0502020204030204" pitchFamily="34" charset="0"/>
                    <a:ea typeface="Calibri" panose="020F0502020204030204" pitchFamily="34" charset="0"/>
                    <a:cs typeface="Calibri" panose="020F0502020204030204" pitchFamily="34" charset="0"/>
                  </a:rPr>
                  <a:t>₀ </a:t>
                </a:r>
                <a:r>
                  <a:rPr lang="en-IN" sz="2400" dirty="0"/>
                  <a:t>in favor of </a:t>
                </a:r>
                <a:r>
                  <a:rPr lang="en-IN" sz="2400" i="1" dirty="0">
                    <a:solidFill>
                      <a:srgbClr val="366092"/>
                    </a:solidFill>
                  </a:rPr>
                  <a:t>H</a:t>
                </a:r>
                <a:r>
                  <a:rPr lang="en-IN" sz="1050" i="1" dirty="0">
                    <a:solidFill>
                      <a:srgbClr val="366092"/>
                    </a:solidFill>
                  </a:rPr>
                  <a:t> </a:t>
                </a:r>
                <a:r>
                  <a:rPr lang="en-IN" sz="2400" i="1" baseline="-25000" dirty="0">
                    <a:solidFill>
                      <a:srgbClr val="366092"/>
                    </a:solidFill>
                  </a:rPr>
                  <a:t>a</a:t>
                </a:r>
                <a:r>
                  <a:rPr lang="ar-AE" sz="2400" dirty="0"/>
                  <a:t>.</a:t>
                </a:r>
              </a:p>
              <a:p>
                <a:pPr>
                  <a:defRPr sz="2800"/>
                </a:pPr>
                <a:r>
                  <a:rPr lang="en-IN" sz="2400" b="1" dirty="0"/>
                  <a:t>Conclusion and Interpretation:</a:t>
                </a:r>
                <a:r>
                  <a:rPr lang="en-IN" sz="2400" dirty="0"/>
                  <a:t> There is sufficient evidence at the </a:t>
                </a:r>
                <a:r>
                  <a:rPr lang="el-GR" sz="2400" dirty="0">
                    <a:latin typeface="Cambria Math" panose="02040503050406030204" pitchFamily="18" charset="0"/>
                    <a:ea typeface="Cambria Math" panose="02040503050406030204" pitchFamily="18" charset="0"/>
                  </a:rPr>
                  <a:t>α</a:t>
                </a:r>
                <a14:m>
                  <m:oMath xmlns:m="http://schemas.openxmlformats.org/officeDocument/2006/math">
                    <m:r>
                      <a:rPr lang="el-GR" sz="2400" b="0" i="0" smtClean="0">
                        <a:latin typeface="Cambria Math" panose="02040503050406030204" pitchFamily="18" charset="0"/>
                      </a:rPr>
                      <m:t> </m:t>
                    </m:r>
                    <m:r>
                      <a:rPr lang="el-GR" sz="2400">
                        <a:latin typeface="Cambria Math" panose="02040503050406030204" pitchFamily="18" charset="0"/>
                      </a:rPr>
                      <m:t>=0.01</m:t>
                    </m:r>
                  </m:oMath>
                </a14:m>
                <a:r>
                  <a:rPr lang="el-GR" sz="2400" dirty="0"/>
                  <a:t> </a:t>
                </a:r>
                <a:r>
                  <a:rPr lang="en-IN" sz="2400" dirty="0"/>
                  <a:t>level to conclude that the life of the new </a:t>
                </a:r>
                <a:r>
                  <a:rPr lang="en-IN" sz="2400" b="1" dirty="0"/>
                  <a:t>PMP</a:t>
                </a:r>
                <a:r>
                  <a:rPr lang="en-IN" sz="2400" dirty="0"/>
                  <a:t> model is superior to the life of the older model.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259"/>
                </a:stretch>
              </a:blipFill>
            </p:spPr>
            <p:txBody>
              <a:bodyPr/>
              <a:lstStyle/>
              <a:p>
                <a:r>
                  <a:rPr lang="en-IN">
                    <a:noFill/>
                  </a:rPr>
                  <a:t> </a:t>
                </a:r>
              </a:p>
            </p:txBody>
          </p:sp>
        </mc:Fallback>
      </mc:AlternateContent>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One-sided "Less Than" Alternatives</a:t>
            </a:r>
            <a:r>
              <a:rPr lang="en-US" dirty="0"/>
              <a:t>—Slide 1</a:t>
            </a:r>
            <a:endParaRPr dirty="0"/>
          </a:p>
        </p:txBody>
      </p:sp>
      <p:sp>
        <p:nvSpPr>
          <p:cNvPr id="3" name="Text Placeholder 2"/>
          <p:cNvSpPr>
            <a:spLocks noGrp="1"/>
          </p:cNvSpPr>
          <p:nvPr>
            <p:ph type="body" sz="quarter" idx="10"/>
          </p:nvPr>
        </p:nvSpPr>
        <p:spPr>
          <a:xfrm>
            <a:off x="457200" y="1082078"/>
            <a:ext cx="8229600" cy="3261322"/>
          </a:xfrm>
        </p:spPr>
        <p:txBody>
          <a:bodyPr>
            <a:normAutofit/>
          </a:bodyPr>
          <a:lstStyle/>
          <a:p>
            <a:pPr>
              <a:defRPr sz="2800"/>
            </a:pPr>
            <a:r>
              <a:rPr sz="2800" dirty="0"/>
              <a:t>For tests that are based on a test statistic which has a standard normal distribution and a "less than" alternative, find the value of </a:t>
            </a:r>
            <a:r>
              <a:rPr lang="en-US" sz="2800" i="1" dirty="0"/>
              <a:t>z</a:t>
            </a:r>
            <a:r>
              <a:rPr sz="2800" dirty="0"/>
              <a:t> that cuts off </a:t>
            </a:r>
            <a:r>
              <a:rPr lang="el-GR" sz="2800" dirty="0">
                <a:latin typeface="Cambria Math" panose="02040503050406030204" pitchFamily="18" charset="0"/>
                <a:ea typeface="Cambria Math" panose="02040503050406030204" pitchFamily="18" charset="0"/>
              </a:rPr>
              <a:t>α</a:t>
            </a:r>
            <a:r>
              <a:rPr sz="2800" dirty="0"/>
              <a:t> worth of probability in the left-hand tail of the distribution. The critical values for "less than" alternative hypotheses are given in Table 3 for typical values of </a:t>
            </a:r>
            <a:r>
              <a:rPr lang="el-GR" dirty="0">
                <a:latin typeface="Cambria Math" panose="02040503050406030204" pitchFamily="18" charset="0"/>
                <a:ea typeface="Cambria Math" panose="02040503050406030204" pitchFamily="18" charset="0"/>
              </a:rPr>
              <a:t>α</a:t>
            </a:r>
            <a:r>
              <a:rPr sz="2800" dirty="0"/>
              <a:t>.</a:t>
            </a:r>
          </a:p>
          <a:p>
            <a:endParaRPr sz="2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A1F5ED4-2B89-43AD-9B47-FE70979A4976}"/>
              </a:ext>
              <a:ext uri="{C183D7F6-B498-43B3-948B-1728B52AA6E4}">
                <adec:decorative xmlns:adec="http://schemas.microsoft.com/office/drawing/2017/decorative" val="1"/>
              </a:ext>
            </a:extLst>
          </p:cNvPr>
          <p:cNvSpPr txBox="1">
            <a:spLocks/>
          </p:cNvSpPr>
          <p:nvPr/>
        </p:nvSpPr>
        <p:spPr>
          <a:xfrm>
            <a:off x="457200" y="1082078"/>
            <a:ext cx="8229600" cy="3947122"/>
          </a:xfrm>
          <a:prstGeom prst="rect">
            <a:avLst/>
          </a:prstGeom>
          <a:solidFill>
            <a:schemeClr val="accent3"/>
          </a:solidFill>
          <a:ln w="28575">
            <a:solidFill>
              <a:srgbClr val="000000"/>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p:txBody>
          <a:bodyPr>
            <a:normAutofit/>
          </a:bodyPr>
          <a:lstStyle/>
          <a:p>
            <a:pPr>
              <a:defRPr sz="3200"/>
            </a:pPr>
            <a:r>
              <a:rPr lang="en-US" dirty="0"/>
              <a:t>Procedure: </a:t>
            </a:r>
            <a:r>
              <a:rPr dirty="0"/>
              <a:t>One-sided "Less Than" Alternatives</a:t>
            </a:r>
            <a:r>
              <a:rPr lang="en-US" dirty="0"/>
              <a:t>—Slide 2</a:t>
            </a:r>
            <a:endParaRPr dirty="0"/>
          </a:p>
        </p:txBody>
      </p:sp>
      <p:sp>
        <p:nvSpPr>
          <p:cNvPr id="6" name="TextBox 5">
            <a:extLst>
              <a:ext uri="{FF2B5EF4-FFF2-40B4-BE49-F238E27FC236}">
                <a16:creationId xmlns:a16="http://schemas.microsoft.com/office/drawing/2014/main" id="{C351C5F4-F557-76EA-0B5D-B6C9589D4FCF}"/>
              </a:ext>
            </a:extLst>
          </p:cNvPr>
          <p:cNvSpPr txBox="1"/>
          <p:nvPr/>
        </p:nvSpPr>
        <p:spPr>
          <a:xfrm>
            <a:off x="457200" y="1105523"/>
            <a:ext cx="82296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kumimoji="0" lang="en-US" sz="1800" b="1" i="0" u="none" strike="noStrike" kern="1200" cap="none" spc="0" normalizeH="0" baseline="0" noProof="0" dirty="0">
                <a:ln>
                  <a:noFill/>
                </a:ln>
                <a:solidFill>
                  <a:srgbClr val="000000"/>
                </a:solidFill>
                <a:effectLst/>
                <a:uLnTx/>
                <a:uFillTx/>
                <a:latin typeface="Calibri"/>
                <a:ea typeface="+mn-ea"/>
                <a:cs typeface="+mn-cs"/>
              </a:rPr>
              <a:t>Table 3 - Critical Values of the </a:t>
            </a:r>
            <a:r>
              <a:rPr kumimoji="0" lang="en-US" sz="1800" b="1" i="1" u="none" strike="noStrike" kern="1200" cap="none" spc="0" normalizeH="0" baseline="0" noProof="0" dirty="0">
                <a:ln>
                  <a:noFill/>
                </a:ln>
                <a:solidFill>
                  <a:srgbClr val="000000"/>
                </a:solidFill>
                <a:effectLst/>
                <a:uLnTx/>
                <a:uFillTx/>
                <a:latin typeface="Calibri"/>
                <a:ea typeface="+mn-ea"/>
                <a:cs typeface="+mn-cs"/>
              </a:rPr>
              <a:t>z</a:t>
            </a:r>
            <a:r>
              <a:rPr kumimoji="0" lang="en-US" sz="1800" b="1" i="0" u="none" strike="noStrike" kern="1200" cap="none" spc="0" normalizeH="0" baseline="0" noProof="0" dirty="0">
                <a:ln>
                  <a:noFill/>
                </a:ln>
                <a:solidFill>
                  <a:srgbClr val="000000"/>
                </a:solidFill>
                <a:effectLst/>
                <a:uLnTx/>
                <a:uFillTx/>
                <a:latin typeface="Calibri"/>
                <a:ea typeface="+mn-ea"/>
                <a:cs typeface="+mn-cs"/>
              </a:rPr>
              <a:t>-Test Statistic for One-Sided (Less Than) Alternatives</a:t>
            </a:r>
          </a:p>
        </p:txBody>
      </p:sp>
      <p:pic>
        <p:nvPicPr>
          <p:cNvPr id="11" name="Picture 10" descr="This table shows three columns, the level of the test, the definition of ordinary variability, and negative z sub alpha.&#10;&#10;For a level of the test of 0.20, the upper 80 percent of the distribution is considered ordinary variability, with a z sub alpha value of negative 0.84.&#10;For a level of 0.10, the upper 90 percent of the distribution is ordinary, with a z sub alpha of negative 1.28.&#10;For a level of 0.05, the upper 95 percent of the distribution is ordinary, with a z sub alpha of negative 1.645.&#10;For a level of 0.01, the upper 99 percent of the distribution is ordinary, with a z sub alpha of negative 2.33.">
            <a:extLst>
              <a:ext uri="{FF2B5EF4-FFF2-40B4-BE49-F238E27FC236}">
                <a16:creationId xmlns:a16="http://schemas.microsoft.com/office/drawing/2014/main" id="{33B263B9-0F68-CDE6-A34A-078B7D6A0F7B}"/>
              </a:ext>
            </a:extLst>
          </p:cNvPr>
          <p:cNvPicPr>
            <a:picLocks noChangeAspect="1"/>
          </p:cNvPicPr>
          <p:nvPr/>
        </p:nvPicPr>
        <p:blipFill>
          <a:blip r:embed="rId3"/>
          <a:stretch>
            <a:fillRect/>
          </a:stretch>
        </p:blipFill>
        <p:spPr>
          <a:xfrm>
            <a:off x="499494" y="1524000"/>
            <a:ext cx="8145012" cy="3305636"/>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One-sided "Less Than" Alternatives</a:t>
            </a:r>
            <a:r>
              <a:rPr lang="en-US" dirty="0"/>
              <a:t>—Slide 3</a:t>
            </a:r>
            <a:endParaRPr dirty="0"/>
          </a:p>
        </p:txBody>
      </p:sp>
      <p:pic>
        <p:nvPicPr>
          <p:cNvPr id="5" name="Content Placeholder 4" descr="A normal distribution graph marks the regions to reject H sub 0 and fail to reject  H naught, using a z-test score. It has a bell shaped curve centered at 0 along the horizontal axis. A point on the horizontal axis toward the left tail is marked with the critical value, negative 0.84. The region to the left of the critical value is labeled alpha equals 0.20 and says to &quot;Reject H sub 0.&quot; The region to the right of the critical value is labeled &quot;Fail to Reject H sub 0.&quot; The region of the curve that lies to the left of the critical value is shaded and labeled &quot;alpha equals 0.20&quot; while the region to the right of the critical value is shaded and labeled &quot;80 percent.&quot;">
            <a:extLst>
              <a:ext uri="{FF2B5EF4-FFF2-40B4-BE49-F238E27FC236}">
                <a16:creationId xmlns:a16="http://schemas.microsoft.com/office/drawing/2014/main" id="{311FAB07-24A4-4B79-B769-FA5C5D1854D3}"/>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83581"/>
            <a:ext cx="4953000" cy="3114675"/>
          </a:xfrm>
        </p:spPr>
      </p:pic>
      <p:sp>
        <p:nvSpPr>
          <p:cNvPr id="4" name="Text Placeholder 2">
            <a:extLst>
              <a:ext uri="{FF2B5EF4-FFF2-40B4-BE49-F238E27FC236}">
                <a16:creationId xmlns:a16="http://schemas.microsoft.com/office/drawing/2014/main" id="{1F656D35-0785-4591-9345-1F2AD6F24A02}"/>
              </a:ext>
            </a:extLst>
          </p:cNvPr>
          <p:cNvSpPr txBox="1">
            <a:spLocks/>
          </p:cNvSpPr>
          <p:nvPr/>
        </p:nvSpPr>
        <p:spPr>
          <a:xfrm>
            <a:off x="457200" y="5486400"/>
            <a:ext cx="8229600" cy="5099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solidFill>
                  <a:srgbClr val="000000"/>
                </a:solidFill>
              </a:rPr>
              <a:t>Figure 6</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One-sided "Less Than" Alternatives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lang="en-US" sz="2800" dirty="0"/>
                  <a:t>F</a:t>
                </a:r>
                <a:r>
                  <a:rPr sz="2800" dirty="0"/>
                  <a:t>igure </a:t>
                </a:r>
                <a:r>
                  <a:rPr lang="en-US" sz="2800" dirty="0"/>
                  <a:t>6</a:t>
                </a:r>
                <a:r>
                  <a:rPr sz="2800" dirty="0"/>
                  <a:t> shows the rejection region for a test with a one-sided "less than" alternative hypothesis, and a significance level of </a:t>
                </a:r>
                <a:r>
                  <a:rPr sz="2800" dirty="0">
                    <a:latin typeface="Cambria Math"/>
                  </a:rPr>
                  <a:t>0.20</a:t>
                </a:r>
                <a:r>
                  <a:rPr sz="2800" dirty="0"/>
                  <a:t>. For this test, the null hypothesis will be rejected if the calculated value of the test statistic is less than or equal to </a:t>
                </a:r>
                <a14:m>
                  <m:oMath xmlns:m="http://schemas.openxmlformats.org/officeDocument/2006/math">
                    <m:r>
                      <a:rPr>
                        <a:latin typeface="Cambria Math" panose="02040503050406030204" pitchFamily="18" charset="0"/>
                      </a:rPr>
                      <m:t>−0.84</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a:stretch>
                  <a:fillRect l="-1328" t="-2051" r="-1845" b="-1538"/>
                </a:stretch>
              </a:blipFill>
            </p:spPr>
            <p:txBody>
              <a:bodyPr/>
              <a:lstStyle/>
              <a:p>
                <a:r>
                  <a:rPr lang="en-IN">
                    <a:noFill/>
                  </a:rPr>
                  <a:t> </a:t>
                </a:r>
              </a:p>
            </p:txBody>
          </p:sp>
        </mc:Fallback>
      </mc:AlternateContent>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IN" i="1" dirty="0"/>
              <a:t>P</a:t>
            </a:r>
            <a:r>
              <a:rPr dirty="0"/>
              <a:t>-value</a:t>
            </a:r>
          </a:p>
        </p:txBody>
      </p:sp>
      <p:sp>
        <p:nvSpPr>
          <p:cNvPr id="3" name="Text Placeholder 2"/>
          <p:cNvSpPr>
            <a:spLocks noGrp="1"/>
          </p:cNvSpPr>
          <p:nvPr>
            <p:ph type="body" sz="quarter" idx="10"/>
          </p:nvPr>
        </p:nvSpPr>
        <p:spPr>
          <a:xfrm>
            <a:off x="457200" y="1082078"/>
            <a:ext cx="8229600" cy="1965922"/>
          </a:xfrm>
        </p:spPr>
        <p:txBody>
          <a:bodyPr>
            <a:normAutofit/>
          </a:bodyPr>
          <a:lstStyle/>
          <a:p>
            <a:pPr>
              <a:defRPr sz="2800"/>
            </a:pPr>
            <a:r>
              <a:rPr sz="2800" dirty="0"/>
              <a:t>A</a:t>
            </a:r>
            <a:r>
              <a:rPr sz="2800" b="1" dirty="0"/>
              <a:t> </a:t>
            </a:r>
            <a:r>
              <a:rPr lang="en-US" sz="2800" i="1" dirty="0"/>
              <a:t>P</a:t>
            </a:r>
            <a:r>
              <a:rPr b="1" dirty="0"/>
              <a:t>-value</a:t>
            </a:r>
            <a:r>
              <a:rPr sz="2800" dirty="0"/>
              <a:t> is the probability of observing a value of a test statistic as extreme or more extreme than the one observed, assuming the null hypothesis is true.</a:t>
            </a:r>
          </a:p>
          <a:p>
            <a:endParaRPr sz="2800"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Performing a Hypothesis Test Using</a:t>
            </a:r>
            <a:r>
              <a:rPr sz="2800" dirty="0"/>
              <a:t> </a:t>
            </a:r>
            <a:r>
              <a:rPr lang="en-US" i="1" dirty="0"/>
              <a:t>P</a:t>
            </a:r>
            <a:r>
              <a:rPr dirty="0"/>
              <a:t>-Values</a:t>
            </a:r>
          </a:p>
        </p:txBody>
      </p:sp>
      <p:sp>
        <p:nvSpPr>
          <p:cNvPr id="3" name="Text Placeholder 2"/>
          <p:cNvSpPr>
            <a:spLocks noGrp="1"/>
          </p:cNvSpPr>
          <p:nvPr>
            <p:ph type="body" sz="quarter" idx="10"/>
          </p:nvPr>
        </p:nvSpPr>
        <p:spPr>
          <a:xfrm>
            <a:off x="457200" y="1082078"/>
            <a:ext cx="8229600" cy="2423122"/>
          </a:xfrm>
        </p:spPr>
        <p:txBody>
          <a:bodyPr>
            <a:normAutofit/>
          </a:bodyPr>
          <a:lstStyle/>
          <a:p>
            <a:pPr marL="514350" indent="-514350">
              <a:buFont typeface="+mj-lt"/>
              <a:buChar char="•"/>
              <a:defRPr sz="2800"/>
            </a:pPr>
            <a:r>
              <a:rPr dirty="0"/>
              <a:t>​</a:t>
            </a:r>
            <a:r>
              <a:rPr sz="2800" dirty="0"/>
              <a:t>If the computed </a:t>
            </a:r>
            <a:r>
              <a:rPr lang="en-US" sz="2800" i="1" dirty="0"/>
              <a:t>P</a:t>
            </a:r>
            <a:r>
              <a:rPr sz="2800" dirty="0"/>
              <a:t>-value is less than or equal to </a:t>
            </a:r>
            <a:r>
              <a:rPr lang="el-GR" sz="2800" dirty="0">
                <a:latin typeface="Cambria Math" panose="02040503050406030204" pitchFamily="18" charset="0"/>
                <a:ea typeface="Cambria Math" panose="02040503050406030204" pitchFamily="18" charset="0"/>
              </a:rPr>
              <a:t>α</a:t>
            </a:r>
            <a:r>
              <a:rPr sz="2800" dirty="0"/>
              <a:t>, reject the null hypothesis in favor of the alternative.</a:t>
            </a:r>
          </a:p>
          <a:p>
            <a:pPr marL="514350" indent="-514350">
              <a:buFont typeface="+mj-lt"/>
              <a:buChar char="•"/>
              <a:defRPr sz="2800"/>
            </a:pPr>
            <a:r>
              <a:rPr dirty="0"/>
              <a:t>​</a:t>
            </a:r>
            <a:r>
              <a:rPr sz="2800" dirty="0"/>
              <a:t>If the computed </a:t>
            </a:r>
            <a:r>
              <a:rPr lang="en-US" sz="2800" i="1" dirty="0"/>
              <a:t>P</a:t>
            </a:r>
            <a:r>
              <a:rPr sz="2800" dirty="0"/>
              <a:t>-value is greater than </a:t>
            </a:r>
            <a:r>
              <a:rPr lang="el-GR" dirty="0">
                <a:latin typeface="Cambria Math" panose="02040503050406030204" pitchFamily="18" charset="0"/>
                <a:ea typeface="Cambria Math" panose="02040503050406030204" pitchFamily="18" charset="0"/>
              </a:rPr>
              <a:t>α</a:t>
            </a:r>
            <a:r>
              <a:rPr sz="2800" dirty="0"/>
              <a:t>, fail to reject the null hypothesis.</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i="1" dirty="0"/>
              <a:t>P</a:t>
            </a:r>
            <a:r>
              <a:rPr lang="en-US" dirty="0"/>
              <a:t>-Values for a Two-Sided Hypothesis </a:t>
            </a:r>
            <a:br>
              <a:rPr lang="en-US" dirty="0"/>
            </a:br>
            <a:r>
              <a:rPr lang="en-US" dirty="0"/>
              <a:t>Test—Slide 1</a:t>
            </a:r>
            <a:endParaRPr dirty="0"/>
          </a:p>
        </p:txBody>
      </p:sp>
      <p:sp>
        <p:nvSpPr>
          <p:cNvPr id="3" name="Text Placeholder 2"/>
          <p:cNvSpPr>
            <a:spLocks noGrp="1"/>
          </p:cNvSpPr>
          <p:nvPr>
            <p:ph type="body" sz="quarter" idx="10"/>
          </p:nvPr>
        </p:nvSpPr>
        <p:spPr/>
        <p:txBody>
          <a:bodyPr>
            <a:normAutofit/>
          </a:bodyPr>
          <a:lstStyle/>
          <a:p>
            <a:r>
              <a:rPr lang="en-US" dirty="0"/>
              <a:t>So far, we have only discussed calculating a </a:t>
            </a:r>
            <a:r>
              <a:rPr lang="en-US" i="1" dirty="0"/>
              <a:t>P</a:t>
            </a:r>
            <a:r>
              <a:rPr lang="en-US" dirty="0"/>
              <a:t>-value for a one-tailed hypothesis test. To compute the </a:t>
            </a:r>
            <a:r>
              <a:rPr lang="en-US" i="1" dirty="0"/>
              <a:t>P</a:t>
            </a:r>
            <a:r>
              <a:rPr lang="en-US" dirty="0"/>
              <a:t>-value for a two-tailed test, simply double the tail probability of the test statistic. For example, suppose that we are testing the following hypotheses. </a:t>
            </a:r>
          </a:p>
          <a:p>
            <a:r>
              <a:rPr lang="en-US" dirty="0"/>
              <a:t>	</a:t>
            </a:r>
          </a:p>
        </p:txBody>
      </p:sp>
      <p:pic>
        <p:nvPicPr>
          <p:cNvPr id="8" name="Picture 7" descr="H naught colon mu equals 5 open parenthesis null hypothesis close parenthesis&#10;H subscript a colon mu not equal to 5 open parenthesis alternative hypothesis close parenthesis">
            <a:extLst>
              <a:ext uri="{FF2B5EF4-FFF2-40B4-BE49-F238E27FC236}">
                <a16:creationId xmlns:a16="http://schemas.microsoft.com/office/drawing/2014/main" id="{10CAA045-D158-E1C6-D762-0A0703C6586C}"/>
              </a:ext>
            </a:extLst>
          </p:cNvPr>
          <p:cNvPicPr>
            <a:picLocks noChangeAspect="1"/>
          </p:cNvPicPr>
          <p:nvPr/>
        </p:nvPicPr>
        <p:blipFill>
          <a:blip r:embed="rId3"/>
          <a:stretch>
            <a:fillRect/>
          </a:stretch>
        </p:blipFill>
        <p:spPr>
          <a:xfrm>
            <a:off x="2438400" y="3421399"/>
            <a:ext cx="4438650" cy="1009650"/>
          </a:xfrm>
          <a:prstGeom prst="rect">
            <a:avLst/>
          </a:prstGeom>
        </p:spPr>
      </p:pic>
      <p:sp>
        <p:nvSpPr>
          <p:cNvPr id="5" name="TextBox 4">
            <a:extLst>
              <a:ext uri="{FF2B5EF4-FFF2-40B4-BE49-F238E27FC236}">
                <a16:creationId xmlns:a16="http://schemas.microsoft.com/office/drawing/2014/main" id="{A4262597-6D67-2003-8938-D8CFCBD61485}"/>
              </a:ext>
            </a:extLst>
          </p:cNvPr>
          <p:cNvSpPr txBox="1"/>
          <p:nvPr/>
        </p:nvSpPr>
        <p:spPr>
          <a:xfrm>
            <a:off x="457200" y="4505980"/>
            <a:ext cx="82296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Further, suppose the computed test statistic is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2.31.</a:t>
            </a:r>
          </a:p>
        </p:txBody>
      </p:sp>
    </p:spTree>
    <p:custDataLst>
      <p:tags r:id="rId1"/>
    </p:custDataLst>
    <p:extLst>
      <p:ext uri="{BB962C8B-B14F-4D97-AF65-F5344CB8AC3E}">
        <p14:creationId xmlns:p14="http://schemas.microsoft.com/office/powerpoint/2010/main" val="2240943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i="1" dirty="0"/>
              <a:t>P</a:t>
            </a:r>
            <a:r>
              <a:rPr lang="en-US" dirty="0"/>
              <a:t>-Values for a Two-Sided Hypothesis </a:t>
            </a:r>
            <a:br>
              <a:rPr lang="en-US" dirty="0"/>
            </a:br>
            <a:r>
              <a:rPr lang="en-US" dirty="0"/>
              <a:t>Test—Slide 2</a:t>
            </a:r>
            <a:endParaRPr dirty="0"/>
          </a:p>
        </p:txBody>
      </p:sp>
      <p:sp>
        <p:nvSpPr>
          <p:cNvPr id="3" name="Text Placeholder 2"/>
          <p:cNvSpPr>
            <a:spLocks noGrp="1"/>
          </p:cNvSpPr>
          <p:nvPr>
            <p:ph type="body" sz="quarter" idx="10"/>
          </p:nvPr>
        </p:nvSpPr>
        <p:spPr/>
        <p:txBody>
          <a:bodyPr>
            <a:normAutofit/>
          </a:bodyPr>
          <a:lstStyle/>
          <a:p>
            <a:r>
              <a:rPr lang="en-US" dirty="0"/>
              <a:t>For an upper one-tailed test </a:t>
            </a:r>
            <a:br>
              <a:rPr lang="en-US" dirty="0"/>
            </a:br>
            <a:endParaRPr lang="en-US" dirty="0"/>
          </a:p>
          <a:p>
            <a:r>
              <a:rPr lang="en-IN" dirty="0"/>
              <a:t>	</a:t>
            </a:r>
            <a:endParaRPr lang="en-US" dirty="0"/>
          </a:p>
        </p:txBody>
      </p:sp>
      <p:pic>
        <p:nvPicPr>
          <p:cNvPr id="11" name="Picture 10" descr="that is, H subscript a colon mu greater than 5">
            <a:extLst>
              <a:ext uri="{FF2B5EF4-FFF2-40B4-BE49-F238E27FC236}">
                <a16:creationId xmlns:a16="http://schemas.microsoft.com/office/drawing/2014/main" id="{33BB49B0-08C5-C93F-FEC2-179632A969D1}"/>
              </a:ext>
            </a:extLst>
          </p:cNvPr>
          <p:cNvPicPr>
            <a:picLocks noChangeAspect="1"/>
          </p:cNvPicPr>
          <p:nvPr/>
        </p:nvPicPr>
        <p:blipFill>
          <a:blip r:embed="rId3"/>
          <a:stretch>
            <a:fillRect/>
          </a:stretch>
        </p:blipFill>
        <p:spPr>
          <a:xfrm>
            <a:off x="4687798" y="1166763"/>
            <a:ext cx="2028825" cy="466725"/>
          </a:xfrm>
          <a:prstGeom prst="rect">
            <a:avLst/>
          </a:prstGeom>
        </p:spPr>
      </p:pic>
      <p:sp>
        <p:nvSpPr>
          <p:cNvPr id="9" name="TextBox 8">
            <a:extLst>
              <a:ext uri="{FF2B5EF4-FFF2-40B4-BE49-F238E27FC236}">
                <a16:creationId xmlns:a16="http://schemas.microsoft.com/office/drawing/2014/main" id="{B757B442-51A3-88C1-8F1E-A92DE3F61AA6}"/>
              </a:ext>
            </a:extLst>
          </p:cNvPr>
          <p:cNvSpPr txBox="1"/>
          <p:nvPr/>
        </p:nvSpPr>
        <p:spPr>
          <a:xfrm>
            <a:off x="488774" y="1501895"/>
            <a:ext cx="5607225"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we would calculate the </a:t>
            </a:r>
            <a:r>
              <a:rPr kumimoji="0" lang="en-US" sz="2800" b="0" i="1" u="none" strike="noStrike" kern="1200" cap="none" spc="0" normalizeH="0" baseline="0" noProof="0" dirty="0">
                <a:ln>
                  <a:noFill/>
                </a:ln>
                <a:solidFill>
                  <a:srgbClr val="366092"/>
                </a:solidFill>
                <a:effectLst/>
                <a:uLnTx/>
                <a:uFillTx/>
                <a:latin typeface="Calibri"/>
                <a:ea typeface="+mn-ea"/>
                <a:cs typeface="+mn-cs"/>
              </a:rPr>
              <a:t>P</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 as </a:t>
            </a:r>
            <a:endParaRPr lang="en-IN" dirty="0"/>
          </a:p>
        </p:txBody>
      </p:sp>
      <p:pic>
        <p:nvPicPr>
          <p:cNvPr id="6" name="Picture 5" descr="P value equals P open parenthesis z greater than or equal to 2.31 close parenthesis equals P open parenthesis z less than or equal to negative 2.31 close parenthesis equals 0.0104.">
            <a:extLst>
              <a:ext uri="{FF2B5EF4-FFF2-40B4-BE49-F238E27FC236}">
                <a16:creationId xmlns:a16="http://schemas.microsoft.com/office/drawing/2014/main" id="{B328031B-A86B-79ED-C425-FC178A158C4C}"/>
              </a:ext>
            </a:extLst>
          </p:cNvPr>
          <p:cNvPicPr>
            <a:picLocks noChangeAspect="1"/>
          </p:cNvPicPr>
          <p:nvPr/>
        </p:nvPicPr>
        <p:blipFill>
          <a:blip r:embed="rId4"/>
          <a:stretch>
            <a:fillRect/>
          </a:stretch>
        </p:blipFill>
        <p:spPr>
          <a:xfrm>
            <a:off x="1447800" y="2086800"/>
            <a:ext cx="6480000" cy="504000"/>
          </a:xfrm>
          <a:prstGeom prst="rect">
            <a:avLst/>
          </a:prstGeom>
        </p:spPr>
      </p:pic>
      <p:sp>
        <p:nvSpPr>
          <p:cNvPr id="12" name="TextBox 11">
            <a:extLst>
              <a:ext uri="{FF2B5EF4-FFF2-40B4-BE49-F238E27FC236}">
                <a16:creationId xmlns:a16="http://schemas.microsoft.com/office/drawing/2014/main" id="{803FAF96-FBAC-9AEC-9BD3-14E688837099}"/>
              </a:ext>
            </a:extLst>
          </p:cNvPr>
          <p:cNvSpPr txBox="1"/>
          <p:nvPr/>
        </p:nvSpPr>
        <p:spPr>
          <a:xfrm>
            <a:off x="457199" y="2692569"/>
            <a:ext cx="8229599" cy="50783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srgbClr val="366092"/>
                </a:solidFill>
                <a:effectLst/>
                <a:uLnTx/>
                <a:uFillTx/>
                <a:latin typeface="Calibri"/>
                <a:ea typeface="+mn-ea"/>
                <a:cs typeface="+mn-cs"/>
              </a:rPr>
              <a:t>However, for a two-tailed test, the </a:t>
            </a:r>
            <a:r>
              <a:rPr kumimoji="0" lang="en-US" sz="2700" b="0" i="1" u="none" strike="noStrike" kern="1200" cap="none" spc="0" normalizeH="0" baseline="0" noProof="0" dirty="0">
                <a:ln>
                  <a:noFill/>
                </a:ln>
                <a:solidFill>
                  <a:srgbClr val="366092"/>
                </a:solidFill>
                <a:effectLst/>
                <a:uLnTx/>
                <a:uFillTx/>
                <a:latin typeface="Calibri"/>
                <a:ea typeface="+mn-ea"/>
                <a:cs typeface="+mn-cs"/>
              </a:rPr>
              <a:t>P</a:t>
            </a:r>
            <a:r>
              <a:rPr kumimoji="0" lang="en-US" sz="2700" b="0" i="0" u="none" strike="noStrike" kern="1200" cap="none" spc="0" normalizeH="0" baseline="0" noProof="0" dirty="0">
                <a:ln>
                  <a:noFill/>
                </a:ln>
                <a:solidFill>
                  <a:srgbClr val="366092"/>
                </a:solidFill>
                <a:effectLst/>
                <a:uLnTx/>
                <a:uFillTx/>
                <a:latin typeface="Calibri"/>
                <a:ea typeface="+mn-ea"/>
                <a:cs typeface="+mn-cs"/>
              </a:rPr>
              <a:t>-value is calculated as</a:t>
            </a:r>
          </a:p>
        </p:txBody>
      </p:sp>
      <p:pic>
        <p:nvPicPr>
          <p:cNvPr id="8" name="Picture 7" descr="P value equals 2 times P open parenthesis z greater than or equal to absolute value of z naught close parenthesis.">
            <a:extLst>
              <a:ext uri="{FF2B5EF4-FFF2-40B4-BE49-F238E27FC236}">
                <a16:creationId xmlns:a16="http://schemas.microsoft.com/office/drawing/2014/main" id="{4FEB202B-BF27-CE8F-F1BD-F33C59909486}"/>
              </a:ext>
            </a:extLst>
          </p:cNvPr>
          <p:cNvPicPr>
            <a:picLocks noChangeAspect="1"/>
          </p:cNvPicPr>
          <p:nvPr/>
        </p:nvPicPr>
        <p:blipFill>
          <a:blip r:embed="rId5"/>
          <a:stretch>
            <a:fillRect/>
          </a:stretch>
        </p:blipFill>
        <p:spPr>
          <a:xfrm>
            <a:off x="533400" y="3340220"/>
            <a:ext cx="2988000" cy="545980"/>
          </a:xfrm>
          <a:prstGeom prst="rect">
            <a:avLst/>
          </a:prstGeom>
        </p:spPr>
      </p:pic>
      <p:sp>
        <p:nvSpPr>
          <p:cNvPr id="10" name="TextBox 9">
            <a:extLst>
              <a:ext uri="{FF2B5EF4-FFF2-40B4-BE49-F238E27FC236}">
                <a16:creationId xmlns:a16="http://schemas.microsoft.com/office/drawing/2014/main" id="{CD7EC753-9F52-9CCF-D3C4-58C015A93590}"/>
              </a:ext>
            </a:extLst>
          </p:cNvPr>
          <p:cNvSpPr txBox="1"/>
          <p:nvPr/>
        </p:nvSpPr>
        <p:spPr>
          <a:xfrm>
            <a:off x="466723" y="3972580"/>
            <a:ext cx="8220075"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where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105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a:t>
            </a:r>
            <a:r>
              <a:rPr kumimoji="0" lang="en-US" sz="2800" b="0" i="0" u="none" strike="noStrike" kern="1200" cap="none" spc="0" normalizeH="0" baseline="0" noProof="0" dirty="0">
                <a:ln>
                  <a:noFill/>
                </a:ln>
                <a:solidFill>
                  <a:srgbClr val="366092"/>
                </a:solidFill>
                <a:effectLst/>
                <a:uLnTx/>
                <a:uFillTx/>
                <a:latin typeface="Calibri"/>
                <a:ea typeface="+mn-ea"/>
                <a:cs typeface="+mn-cs"/>
              </a:rPr>
              <a:t> is the observed value of the test statistic.</a:t>
            </a:r>
            <a:endParaRPr lang="en-IN" dirty="0"/>
          </a:p>
        </p:txBody>
      </p:sp>
    </p:spTree>
    <p:custDataLst>
      <p:tags r:id="rId1"/>
    </p:custDataLst>
    <p:extLst>
      <p:ext uri="{BB962C8B-B14F-4D97-AF65-F5344CB8AC3E}">
        <p14:creationId xmlns:p14="http://schemas.microsoft.com/office/powerpoint/2010/main" val="246827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a Hypothesis Test for the Mean Cost of Textbooks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b="1"/>
                </a:pPr>
                <a:r>
                  <a:rPr sz="2300" dirty="0"/>
                  <a:t>Step 2: Determine the alternative hypothesis and whether it should be one-sided or two-sided.</a:t>
                </a:r>
              </a:p>
              <a:p>
                <a:pPr>
                  <a:defRPr sz="2800"/>
                </a:pPr>
                <a:r>
                  <a:rPr sz="2300" dirty="0"/>
                  <a:t>The alternative hypothesis is that the students are not spending an average of </a:t>
                </a:r>
                <a14:m>
                  <m:oMath xmlns:m="http://schemas.openxmlformats.org/officeDocument/2006/math">
                    <m:r>
                      <a:rPr sz="2300">
                        <a:latin typeface="Cambria Math" panose="02040503050406030204" pitchFamily="18" charset="0"/>
                      </a:rPr>
                      <m:t>$500</m:t>
                    </m:r>
                  </m:oMath>
                </a14:m>
                <a:r>
                  <a:rPr sz="2300" dirty="0"/>
                  <a:t> per semester on textbooks. Nothing is mentioned in the problem to indicate that the university is interested in learning if its students are spending more than the national average per semester on textbooks, nor is there anything mentioned that the university is interested in learning if its students are spending less than the national average per semester on textbooks. Thus, it is assumed that the university is interested in determining if there is any departure from the national average. Consequently, the problem needs to be formulated as a two-sided alternative which should be written as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037" t="-982" r="-1704"/>
                </a:stretch>
              </a:blipFill>
            </p:spPr>
            <p:txBody>
              <a:bodyPr/>
              <a:lstStyle/>
              <a:p>
                <a:r>
                  <a:rPr lang="en-IN">
                    <a:noFill/>
                  </a:rPr>
                  <a:t> </a:t>
                </a:r>
              </a:p>
            </p:txBody>
          </p:sp>
        </mc:Fallback>
      </mc:AlternateContent>
      <p:pic>
        <p:nvPicPr>
          <p:cNvPr id="7" name="Picture 6" descr="H sub a colon mu not equals $500.">
            <a:extLst>
              <a:ext uri="{FF2B5EF4-FFF2-40B4-BE49-F238E27FC236}">
                <a16:creationId xmlns:a16="http://schemas.microsoft.com/office/drawing/2014/main" id="{2C3858B4-7E52-9DD9-699A-81380BA0BC55}"/>
              </a:ext>
            </a:extLst>
          </p:cNvPr>
          <p:cNvPicPr>
            <a:picLocks noChangeAspect="1"/>
          </p:cNvPicPr>
          <p:nvPr/>
        </p:nvPicPr>
        <p:blipFill>
          <a:blip r:embed="rId4"/>
          <a:stretch>
            <a:fillRect/>
          </a:stretch>
        </p:blipFill>
        <p:spPr>
          <a:xfrm>
            <a:off x="3048000" y="5410200"/>
            <a:ext cx="1609725" cy="371475"/>
          </a:xfrm>
          <a:prstGeom prst="rect">
            <a:avLst/>
          </a:prstGeom>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i="1" dirty="0"/>
              <a:t>P</a:t>
            </a:r>
            <a:r>
              <a:rPr lang="en-US" dirty="0"/>
              <a:t>-Values for a Two-Sided Hypothesis </a:t>
            </a:r>
            <a:br>
              <a:rPr lang="en-US" dirty="0"/>
            </a:br>
            <a:r>
              <a:rPr lang="en-US" dirty="0"/>
              <a:t>Test—Slide 3</a:t>
            </a:r>
            <a:endParaRPr dirty="0"/>
          </a:p>
        </p:txBody>
      </p:sp>
      <p:sp>
        <p:nvSpPr>
          <p:cNvPr id="3" name="Text Placeholder 2"/>
          <p:cNvSpPr>
            <a:spLocks noGrp="1"/>
          </p:cNvSpPr>
          <p:nvPr>
            <p:ph type="body" sz="quarter" idx="10"/>
          </p:nvPr>
        </p:nvSpPr>
        <p:spPr/>
        <p:txBody>
          <a:bodyPr>
            <a:normAutofit/>
          </a:bodyPr>
          <a:lstStyle/>
          <a:p>
            <a:r>
              <a:rPr lang="en-US" sz="2400" dirty="0"/>
              <a:t>Thus, to compute the </a:t>
            </a:r>
            <a:r>
              <a:rPr lang="en-US" sz="2400" i="1" dirty="0"/>
              <a:t>P</a:t>
            </a:r>
            <a:r>
              <a:rPr lang="en-US" sz="2400" dirty="0"/>
              <a:t>-value for a two-tailed test, we double the tail area. </a:t>
            </a:r>
          </a:p>
          <a:p>
            <a:pPr algn="ctr"/>
            <a:endParaRPr lang="en-IN" dirty="0"/>
          </a:p>
          <a:p>
            <a:endParaRPr lang="en-IN" dirty="0"/>
          </a:p>
          <a:p>
            <a:endParaRPr lang="en-IN" dirty="0"/>
          </a:p>
          <a:p>
            <a:endParaRPr lang="en-US" sz="2400" dirty="0"/>
          </a:p>
          <a:p>
            <a:endParaRPr lang="en-US" sz="2400" dirty="0"/>
          </a:p>
        </p:txBody>
      </p:sp>
      <p:pic>
        <p:nvPicPr>
          <p:cNvPr id="9" name="Picture 8" descr="P value equals 0.0104 plus 0.0104 which equals 0.0208">
            <a:extLst>
              <a:ext uri="{FF2B5EF4-FFF2-40B4-BE49-F238E27FC236}">
                <a16:creationId xmlns:a16="http://schemas.microsoft.com/office/drawing/2014/main" id="{5735E6C1-D67B-D272-FAC2-BDAEBEC30432}"/>
              </a:ext>
            </a:extLst>
          </p:cNvPr>
          <p:cNvPicPr>
            <a:picLocks noChangeAspect="1"/>
          </p:cNvPicPr>
          <p:nvPr/>
        </p:nvPicPr>
        <p:blipFill>
          <a:blip r:embed="rId3"/>
          <a:stretch>
            <a:fillRect/>
          </a:stretch>
        </p:blipFill>
        <p:spPr>
          <a:xfrm>
            <a:off x="2257425" y="1955823"/>
            <a:ext cx="4629150" cy="304800"/>
          </a:xfrm>
          <a:prstGeom prst="rect">
            <a:avLst/>
          </a:prstGeom>
        </p:spPr>
      </p:pic>
      <p:pic>
        <p:nvPicPr>
          <p:cNvPr id="5" name="Picture 4" descr="Graph of a two-tailed normal distribution. It has a mean of 0 and test statistics of negative 2.31 and 2.31. The areas under the curve to the left of negative 2.31 and to the right of 2.31 are shaded and labeled 0.0104 each.">
            <a:extLst>
              <a:ext uri="{FF2B5EF4-FFF2-40B4-BE49-F238E27FC236}">
                <a16:creationId xmlns:a16="http://schemas.microsoft.com/office/drawing/2014/main" id="{E9D787F1-CB2E-4362-8A0C-47794708FB8A}"/>
              </a:ext>
            </a:extLst>
          </p:cNvPr>
          <p:cNvPicPr>
            <a:picLocks noChangeAspect="1"/>
          </p:cNvPicPr>
          <p:nvPr/>
        </p:nvPicPr>
        <p:blipFill rotWithShape="1">
          <a:blip r:embed="rId4"/>
          <a:srcRect b="11919"/>
          <a:stretch/>
        </p:blipFill>
        <p:spPr>
          <a:xfrm>
            <a:off x="2628900" y="2359403"/>
            <a:ext cx="3886200" cy="1884216"/>
          </a:xfrm>
          <a:prstGeom prst="rect">
            <a:avLst/>
          </a:prstGeom>
        </p:spPr>
      </p:pic>
      <p:sp>
        <p:nvSpPr>
          <p:cNvPr id="6" name="Text Placeholder 2">
            <a:extLst>
              <a:ext uri="{FF2B5EF4-FFF2-40B4-BE49-F238E27FC236}">
                <a16:creationId xmlns:a16="http://schemas.microsoft.com/office/drawing/2014/main" id="{4F3CEC51-B4F4-4135-93DD-9C24E210923F}"/>
              </a:ext>
            </a:extLst>
          </p:cNvPr>
          <p:cNvSpPr txBox="1">
            <a:spLocks/>
          </p:cNvSpPr>
          <p:nvPr/>
        </p:nvSpPr>
        <p:spPr>
          <a:xfrm>
            <a:off x="3505200" y="4342401"/>
            <a:ext cx="2133600" cy="5099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Figure 8</a:t>
            </a:r>
            <a:endParaRPr lang="en-US" sz="2800" dirty="0"/>
          </a:p>
        </p:txBody>
      </p:sp>
      <p:sp>
        <p:nvSpPr>
          <p:cNvPr id="7" name="TextBox 6">
            <a:extLst>
              <a:ext uri="{FF2B5EF4-FFF2-40B4-BE49-F238E27FC236}">
                <a16:creationId xmlns:a16="http://schemas.microsoft.com/office/drawing/2014/main" id="{39C1DB6D-E341-4CF9-28B0-34132AB5E11F}"/>
              </a:ext>
            </a:extLst>
          </p:cNvPr>
          <p:cNvSpPr txBox="1"/>
          <p:nvPr/>
        </p:nvSpPr>
        <p:spPr>
          <a:xfrm>
            <a:off x="457200" y="4743271"/>
            <a:ext cx="8229600"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The </a:t>
            </a:r>
            <a:r>
              <a:rPr kumimoji="0" lang="en-US" sz="2400" b="0" i="1" u="none" strike="noStrike" kern="1200" cap="none" spc="0" normalizeH="0" baseline="0" noProof="0" dirty="0">
                <a:ln>
                  <a:noFill/>
                </a:ln>
                <a:solidFill>
                  <a:srgbClr val="366092"/>
                </a:solidFill>
                <a:effectLst/>
                <a:uLnTx/>
                <a:uFillTx/>
                <a:latin typeface="Calibri"/>
                <a:ea typeface="+mn-ea"/>
                <a:cs typeface="+mn-cs"/>
              </a:rPr>
              <a:t>P</a:t>
            </a:r>
            <a:r>
              <a:rPr kumimoji="0" lang="en-US" sz="2400" b="0" i="0" u="none" strike="noStrike" kern="1200" cap="none" spc="0" normalizeH="0" baseline="0" noProof="0" dirty="0">
                <a:ln>
                  <a:noFill/>
                </a:ln>
                <a:solidFill>
                  <a:srgbClr val="366092"/>
                </a:solidFill>
                <a:effectLst/>
                <a:uLnTx/>
                <a:uFillTx/>
                <a:latin typeface="Calibri"/>
                <a:ea typeface="+mn-ea"/>
                <a:cs typeface="+mn-cs"/>
              </a:rPr>
              <a:t>-value of 0.0208 is the likelihood of observing a value of the test statistic greater than or equal to 2.31 or less than or equal to −2.31 given the null hypothesis is true.</a:t>
            </a:r>
            <a:endParaRPr kumimoji="0" lang="en-IN" sz="2400" b="0" i="0" u="none" strike="noStrike" kern="1200" cap="none" spc="0" normalizeH="0" baseline="0" noProof="0" dirty="0">
              <a:ln>
                <a:noFill/>
              </a:ln>
              <a:solidFill>
                <a:srgbClr val="366092"/>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08765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Procedure: </a:t>
            </a:r>
            <a:r>
              <a:rPr dirty="0"/>
              <a:t>Steps in the Test of a Hypothesis Using the</a:t>
            </a:r>
            <a:r>
              <a:rPr sz="2800" dirty="0"/>
              <a:t> </a:t>
            </a:r>
            <a:br>
              <a:rPr lang="en-US" sz="2800" dirty="0"/>
            </a:br>
            <a:r>
              <a:rPr lang="en-US" sz="2800" i="1" dirty="0"/>
              <a:t>P</a:t>
            </a:r>
            <a:r>
              <a:rPr dirty="0"/>
              <a:t>-Value Approach</a:t>
            </a:r>
            <a:r>
              <a:rPr lang="en-US" dirty="0"/>
              <a:t>—Slide 1</a:t>
            </a:r>
            <a:endParaRPr dirty="0"/>
          </a:p>
        </p:txBody>
      </p:sp>
      <p:sp>
        <p:nvSpPr>
          <p:cNvPr id="3" name="Text Placeholder 2"/>
          <p:cNvSpPr>
            <a:spLocks noGrp="1"/>
          </p:cNvSpPr>
          <p:nvPr>
            <p:ph type="body" sz="quarter" idx="10"/>
          </p:nvPr>
        </p:nvSpPr>
        <p:spPr/>
        <p:txBody>
          <a:bodyPr>
            <a:normAutofit/>
          </a:bodyPr>
          <a:lstStyle/>
          <a:p>
            <a:pPr>
              <a:defRPr b="1"/>
            </a:pPr>
            <a:r>
              <a:rPr sz="2800" dirty="0"/>
              <a:t>Step 1: </a:t>
            </a:r>
            <a:r>
              <a:rPr sz="2400" dirty="0"/>
              <a:t>Determine the null hypothesis. In this process, select the appropriate statistical measure, such as the population mean, proportion, or variance.</a:t>
            </a:r>
            <a:endParaRPr lang="en-US" sz="2400" dirty="0"/>
          </a:p>
          <a:p>
            <a:pPr>
              <a:defRPr b="1"/>
            </a:pPr>
            <a:r>
              <a:rPr lang="en-US" sz="2800" dirty="0"/>
              <a:t>Step 2: </a:t>
            </a:r>
            <a:r>
              <a:rPr lang="en-US" sz="2400" dirty="0"/>
              <a:t>Determine the alternative hypothesis and whether it should be one-sided or two-sided.</a:t>
            </a:r>
            <a:endParaRPr lang="en-US" sz="2800" dirty="0"/>
          </a:p>
          <a:p>
            <a:pPr>
              <a:defRPr b="1"/>
            </a:pPr>
            <a:r>
              <a:rPr lang="en-US" sz="2800" dirty="0"/>
              <a:t>Step 3: </a:t>
            </a:r>
            <a:r>
              <a:rPr lang="en-US" sz="2400" dirty="0"/>
              <a:t>Select the appropriate test statistic based on the information at hand and the assumptions you are willing to make.</a:t>
            </a:r>
            <a:endParaRPr lang="en-US" sz="2800" dirty="0"/>
          </a:p>
          <a:p>
            <a:pPr>
              <a:defRPr b="1"/>
            </a:pPr>
            <a:r>
              <a:rPr lang="en-US" sz="2800" dirty="0"/>
              <a:t>Step 4: </a:t>
            </a:r>
            <a:r>
              <a:rPr lang="en-US" sz="2400" dirty="0"/>
              <a:t>Collect the sample data and compute the value of the test statistic.</a:t>
            </a:r>
            <a:endParaRPr sz="2800"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Procedure: Steps in the Test of a Hypothesis Using the</a:t>
            </a:r>
            <a:r>
              <a:rPr lang="en-US" sz="2800" dirty="0"/>
              <a:t> </a:t>
            </a:r>
            <a:br>
              <a:rPr lang="en-US" sz="2800" dirty="0"/>
            </a:br>
            <a:r>
              <a:rPr lang="en-US" sz="2800" i="1" dirty="0"/>
              <a:t>P</a:t>
            </a:r>
            <a:r>
              <a:rPr lang="en-US" dirty="0"/>
              <a:t>-Value Approach—Slide 2</a:t>
            </a:r>
            <a:endParaRPr dirty="0"/>
          </a:p>
        </p:txBody>
      </p:sp>
      <p:sp>
        <p:nvSpPr>
          <p:cNvPr id="3" name="Text Placeholder 2"/>
          <p:cNvSpPr>
            <a:spLocks noGrp="1"/>
          </p:cNvSpPr>
          <p:nvPr>
            <p:ph type="body" sz="quarter" idx="10"/>
          </p:nvPr>
        </p:nvSpPr>
        <p:spPr/>
        <p:txBody>
          <a:bodyPr>
            <a:normAutofit/>
          </a:bodyPr>
          <a:lstStyle/>
          <a:p>
            <a:pPr>
              <a:defRPr sz="2800" b="1"/>
            </a:pPr>
            <a:r>
              <a:rPr lang="en-IN" sz="2000" dirty="0"/>
              <a:t>Step 5: Calculate the </a:t>
            </a:r>
            <a:r>
              <a:rPr lang="en-IN" sz="2000" i="1" dirty="0"/>
              <a:t>P</a:t>
            </a:r>
            <a:r>
              <a:rPr lang="en-IN" sz="2000" dirty="0"/>
              <a:t>-value using the test statistic. For the sake of this setup, suppose we are performing a hypothesis test on the mean when </a:t>
            </a:r>
            <a:r>
              <a:rPr lang="el-GR" sz="2000" dirty="0">
                <a:latin typeface="Cambria Math" panose="02040503050406030204" pitchFamily="18" charset="0"/>
                <a:ea typeface="Cambria Math" panose="02040503050406030204" pitchFamily="18" charset="0"/>
              </a:rPr>
              <a:t>σ</a:t>
            </a:r>
            <a:r>
              <a:rPr lang="en-IN" sz="2000" dirty="0"/>
              <a:t> is known. Thus, the observed value of the test statistic will be</a:t>
            </a:r>
          </a:p>
        </p:txBody>
      </p:sp>
      <p:pic>
        <p:nvPicPr>
          <p:cNvPr id="6" name="Picture 5" descr="z naught equals open parenthesis x bar minus mu naught close parenthesis divided by open parenthesis sigma divided by square root of n close parenthesis.">
            <a:extLst>
              <a:ext uri="{FF2B5EF4-FFF2-40B4-BE49-F238E27FC236}">
                <a16:creationId xmlns:a16="http://schemas.microsoft.com/office/drawing/2014/main" id="{9BEDEDD5-B901-F8DD-57C2-6869F083DF71}"/>
              </a:ext>
            </a:extLst>
          </p:cNvPr>
          <p:cNvPicPr>
            <a:picLocks noChangeAspect="1"/>
          </p:cNvPicPr>
          <p:nvPr/>
        </p:nvPicPr>
        <p:blipFill>
          <a:blip r:embed="rId3"/>
          <a:stretch>
            <a:fillRect/>
          </a:stretch>
        </p:blipFill>
        <p:spPr>
          <a:xfrm>
            <a:off x="3657600" y="1981200"/>
            <a:ext cx="1238250" cy="1047750"/>
          </a:xfrm>
          <a:prstGeom prst="rect">
            <a:avLst/>
          </a:prstGeom>
        </p:spPr>
      </p:pic>
      <p:sp>
        <p:nvSpPr>
          <p:cNvPr id="9" name="TextBox 8">
            <a:extLst>
              <a:ext uri="{FF2B5EF4-FFF2-40B4-BE49-F238E27FC236}">
                <a16:creationId xmlns:a16="http://schemas.microsoft.com/office/drawing/2014/main" id="{9D75FE20-F196-5D8B-1F88-4081EF899D87}"/>
              </a:ext>
            </a:extLst>
          </p:cNvPr>
          <p:cNvSpPr txBox="1"/>
          <p:nvPr/>
        </p:nvSpPr>
        <p:spPr>
          <a:xfrm>
            <a:off x="457200" y="2895600"/>
            <a:ext cx="5520900" cy="43088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200" b="0" i="0" u="none" strike="noStrike" kern="1200" cap="none" spc="0" normalizeH="0" baseline="0" noProof="0" dirty="0">
                <a:ln>
                  <a:noFill/>
                </a:ln>
                <a:solidFill>
                  <a:srgbClr val="000000"/>
                </a:solidFill>
                <a:effectLst/>
                <a:uLnTx/>
                <a:uFillTx/>
                <a:latin typeface="Calibri"/>
                <a:ea typeface="+mn-ea"/>
                <a:cs typeface="+mn-cs"/>
              </a:rPr>
              <a:t>The </a:t>
            </a:r>
            <a:r>
              <a:rPr kumimoji="0" lang="en-IN" sz="2200" b="0" i="1" u="none" strike="noStrike" kern="1200" cap="none" spc="0" normalizeH="0" baseline="0" noProof="0" dirty="0">
                <a:ln>
                  <a:noFill/>
                </a:ln>
                <a:solidFill>
                  <a:srgbClr val="000000"/>
                </a:solidFill>
                <a:effectLst/>
                <a:uLnTx/>
                <a:uFillTx/>
                <a:latin typeface="Calibri"/>
                <a:ea typeface="+mn-ea"/>
                <a:cs typeface="+mn-cs"/>
              </a:rPr>
              <a:t>p</a:t>
            </a:r>
            <a:r>
              <a:rPr kumimoji="0" lang="en-IN" sz="2200" b="0" i="0" u="none" strike="noStrike" kern="1200" cap="none" spc="0" normalizeH="0" baseline="0" noProof="0" dirty="0">
                <a:ln>
                  <a:noFill/>
                </a:ln>
                <a:solidFill>
                  <a:srgbClr val="000000"/>
                </a:solidFill>
                <a:effectLst/>
                <a:uLnTx/>
                <a:uFillTx/>
                <a:latin typeface="Calibri"/>
                <a:ea typeface="+mn-ea"/>
                <a:cs typeface="+mn-cs"/>
              </a:rPr>
              <a:t>-value will be found as follows:</a:t>
            </a:r>
          </a:p>
        </p:txBody>
      </p:sp>
      <p:pic>
        <p:nvPicPr>
          <p:cNvPr id="12" name="Picture 11" descr="&#10;Part a is If the alternative hypothesis is H subscript a colon mu less than mu naught, then the P value is calculated as P of capital z  less than or equals to small z naught.&#10;&#10;Part b is if the alternative hypothesis is H subscript a colon mu greater than mu naught, then the P value is calculated as P of capital z greater than or equals to small z naught.&#10;&#10;Part c is if the alternative hypothesis is H subscript a colon mu not equal to mu naught, then the P value is calculated as 2 times P of capital z less than or equals to absolute value of small z naught.">
            <a:extLst>
              <a:ext uri="{FF2B5EF4-FFF2-40B4-BE49-F238E27FC236}">
                <a16:creationId xmlns:a16="http://schemas.microsoft.com/office/drawing/2014/main" id="{D1A334CD-FEBE-14E8-154F-4BB50C8D708F}"/>
              </a:ext>
            </a:extLst>
          </p:cNvPr>
          <p:cNvPicPr>
            <a:picLocks noChangeAspect="1"/>
          </p:cNvPicPr>
          <p:nvPr/>
        </p:nvPicPr>
        <p:blipFill>
          <a:blip r:embed="rId4"/>
          <a:stretch>
            <a:fillRect/>
          </a:stretch>
        </p:blipFill>
        <p:spPr>
          <a:xfrm>
            <a:off x="617325" y="3390900"/>
            <a:ext cx="5200650" cy="2552700"/>
          </a:xfrm>
          <a:prstGeom prst="rect">
            <a:avLst/>
          </a:prstGeom>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DDD2-31CA-AF4D-AA30-DB46C3EF9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A6A82-E1A3-BB4C-4180-820D40365514}"/>
              </a:ext>
            </a:extLst>
          </p:cNvPr>
          <p:cNvSpPr>
            <a:spLocks noGrp="1"/>
          </p:cNvSpPr>
          <p:nvPr>
            <p:ph type="title"/>
          </p:nvPr>
        </p:nvSpPr>
        <p:spPr/>
        <p:txBody>
          <a:bodyPr>
            <a:normAutofit fontScale="90000"/>
          </a:bodyPr>
          <a:lstStyle/>
          <a:p>
            <a:pPr>
              <a:defRPr sz="3200"/>
            </a:pPr>
            <a:r>
              <a:rPr lang="en-US" dirty="0"/>
              <a:t>Procedure: Steps in the Test of a Hypothesis Using the</a:t>
            </a:r>
            <a:r>
              <a:rPr lang="en-US" sz="2800" dirty="0"/>
              <a:t> </a:t>
            </a:r>
            <a:br>
              <a:rPr lang="en-US" sz="2800" dirty="0"/>
            </a:br>
            <a:r>
              <a:rPr lang="en-US" sz="2800" i="1" dirty="0"/>
              <a:t>P</a:t>
            </a:r>
            <a:r>
              <a:rPr lang="en-US" dirty="0"/>
              <a:t>-Value Approach—Slide 3</a:t>
            </a:r>
            <a:endParaRPr dirty="0"/>
          </a:p>
        </p:txBody>
      </p:sp>
      <p:sp>
        <p:nvSpPr>
          <p:cNvPr id="3" name="Text Placeholder 2">
            <a:extLst>
              <a:ext uri="{FF2B5EF4-FFF2-40B4-BE49-F238E27FC236}">
                <a16:creationId xmlns:a16="http://schemas.microsoft.com/office/drawing/2014/main" id="{C0569C43-41D1-8FA0-96E9-9DB982BB4293}"/>
              </a:ext>
            </a:extLst>
          </p:cNvPr>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000000"/>
                </a:solidFill>
                <a:effectLst/>
                <a:uLnTx/>
                <a:uFillTx/>
                <a:latin typeface="Calibri"/>
                <a:ea typeface="+mn-ea"/>
                <a:cs typeface="+mn-cs"/>
              </a:rPr>
              <a:t>Note that in this example, we are performing a test on the population mean with </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σ</a:t>
            </a:r>
            <a:r>
              <a:rPr kumimoji="0" lang="en-US" sz="2800" b="0" i="0" u="none" strike="noStrike" kern="1200" cap="none" spc="0" normalizeH="0" baseline="0" noProof="0" dirty="0">
                <a:ln>
                  <a:noFill/>
                </a:ln>
                <a:solidFill>
                  <a:srgbClr val="000000"/>
                </a:solidFill>
                <a:effectLst/>
                <a:uLnTx/>
                <a:uFillTx/>
                <a:latin typeface="Calibri"/>
                <a:ea typeface="+mn-ea"/>
                <a:cs typeface="+mn-cs"/>
              </a:rPr>
              <a:t> known. If the parameter that is being tested changes so that the test statistic changes, then we would use the appropriate test statistic in the above probability statements.</a:t>
            </a:r>
          </a:p>
        </p:txBody>
      </p:sp>
    </p:spTree>
    <p:custDataLst>
      <p:tags r:id="rId1"/>
    </p:custDataLst>
    <p:extLst>
      <p:ext uri="{BB962C8B-B14F-4D97-AF65-F5344CB8AC3E}">
        <p14:creationId xmlns:p14="http://schemas.microsoft.com/office/powerpoint/2010/main" val="915773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Procedure: Steps in the Test of a Hypothesis Using the</a:t>
            </a:r>
            <a:r>
              <a:rPr lang="en-US" sz="2800" dirty="0"/>
              <a:t> </a:t>
            </a:r>
            <a:br>
              <a:rPr lang="en-US" sz="2800" dirty="0"/>
            </a:br>
            <a:r>
              <a:rPr lang="en-US" sz="2800" i="1" dirty="0"/>
              <a:t>P</a:t>
            </a:r>
            <a:r>
              <a:rPr lang="en-US" dirty="0"/>
              <a:t>-Value Approach—Slide 4</a:t>
            </a:r>
            <a:endParaRPr dirty="0"/>
          </a:p>
        </p:txBody>
      </p:sp>
      <p:sp>
        <p:nvSpPr>
          <p:cNvPr id="3" name="Text Placeholder 2"/>
          <p:cNvSpPr>
            <a:spLocks noGrp="1"/>
          </p:cNvSpPr>
          <p:nvPr>
            <p:ph type="body" sz="quarter" idx="10"/>
          </p:nvPr>
        </p:nvSpPr>
        <p:spPr>
          <a:xfrm>
            <a:off x="457200" y="1082078"/>
            <a:ext cx="8229600" cy="2880322"/>
          </a:xfrm>
        </p:spPr>
        <p:txBody>
          <a:bodyPr>
            <a:normAutofit/>
          </a:bodyPr>
          <a:lstStyle/>
          <a:p>
            <a:pPr>
              <a:defRPr b="1"/>
            </a:pPr>
            <a:r>
              <a:rPr sz="2800" dirty="0"/>
              <a:t>Step 6: </a:t>
            </a:r>
            <a:r>
              <a:rPr sz="2400" dirty="0"/>
              <a:t>Make the decision and state the conclusion in terms of the original question. The decision-making process is as follows.</a:t>
            </a:r>
          </a:p>
          <a:p>
            <a:pPr marL="514350" indent="-514350">
              <a:buFont typeface="+mj-lt"/>
              <a:buChar char="•"/>
              <a:defRPr sz="2800"/>
            </a:pPr>
            <a:r>
              <a:rPr sz="2400" dirty="0"/>
              <a:t>​If the </a:t>
            </a:r>
            <a:r>
              <a:rPr lang="en-US" sz="2400" i="1" dirty="0"/>
              <a:t>P</a:t>
            </a:r>
            <a:r>
              <a:rPr sz="2400" dirty="0"/>
              <a:t>-value is less than or equal to </a:t>
            </a:r>
            <a:r>
              <a:rPr lang="el-GR" sz="2400" dirty="0">
                <a:latin typeface="Calibri" panose="020F0502020204030204" pitchFamily="34" charset="0"/>
                <a:ea typeface="Calibri" panose="020F0502020204030204" pitchFamily="34" charset="0"/>
                <a:cs typeface="Calibri" panose="020F0502020204030204" pitchFamily="34" charset="0"/>
              </a:rPr>
              <a:t>α</a:t>
            </a:r>
            <a:r>
              <a:rPr sz="2400" dirty="0"/>
              <a:t>, reject the null hypothesis in favor of the alternative hypothesis.</a:t>
            </a:r>
          </a:p>
          <a:p>
            <a:pPr marL="514350" indent="-514350">
              <a:buFont typeface="+mj-lt"/>
              <a:buChar char="•"/>
              <a:defRPr sz="2800"/>
            </a:pPr>
            <a:r>
              <a:rPr sz="2400" dirty="0"/>
              <a:t>​If the </a:t>
            </a:r>
            <a:r>
              <a:rPr lang="en-US" sz="2400" i="1" dirty="0"/>
              <a:t>P</a:t>
            </a:r>
            <a:r>
              <a:rPr sz="2400" dirty="0"/>
              <a:t>-value is greater than </a:t>
            </a:r>
            <a:r>
              <a:rPr lang="el-GR" sz="2400" dirty="0">
                <a:latin typeface="Calibri" panose="020F0502020204030204" pitchFamily="34" charset="0"/>
                <a:ea typeface="Calibri" panose="020F0502020204030204" pitchFamily="34" charset="0"/>
                <a:cs typeface="Calibri" panose="020F0502020204030204" pitchFamily="34" charset="0"/>
              </a:rPr>
              <a:t>α</a:t>
            </a:r>
            <a:r>
              <a:rPr sz="2400" dirty="0"/>
              <a:t>, fail to reject the null hypothesis.</a:t>
            </a:r>
            <a:endParaRPr sz="2800" dirty="0"/>
          </a:p>
          <a:p>
            <a:endParaRPr sz="28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a Hypothesis Test for the Mean Cost of Textbooks</a:t>
            </a:r>
            <a:r>
              <a:rPr lang="en-US" dirty="0"/>
              <a:t>—Slide 4</a:t>
            </a:r>
            <a:endParaRPr dirty="0"/>
          </a:p>
        </p:txBody>
      </p:sp>
      <p:sp>
        <p:nvSpPr>
          <p:cNvPr id="3" name="Text Placeholder 2"/>
          <p:cNvSpPr>
            <a:spLocks noGrp="1"/>
          </p:cNvSpPr>
          <p:nvPr>
            <p:ph type="body" sz="quarter" idx="10"/>
          </p:nvPr>
        </p:nvSpPr>
        <p:spPr/>
        <p:txBody>
          <a:bodyPr>
            <a:normAutofit/>
          </a:bodyPr>
          <a:lstStyle/>
          <a:p>
            <a:pPr>
              <a:defRPr b="1"/>
            </a:pPr>
            <a:r>
              <a:rPr sz="2800" dirty="0"/>
              <a:t>Step 3: </a:t>
            </a:r>
            <a:r>
              <a:rPr sz="2400" dirty="0"/>
              <a:t>Select the appropriate test statistic based on the information at hand and the assumptions you are willing to make.</a:t>
            </a:r>
          </a:p>
          <a:p>
            <a:r>
              <a:rPr sz="2400" dirty="0"/>
              <a:t>What we know about the population will affect the methods used to perform the test of the hypothesis. There are two key questions:</a:t>
            </a:r>
          </a:p>
          <a:p>
            <a:pPr marL="361950" indent="-361950">
              <a:defRPr sz="2800"/>
            </a:pPr>
            <a:r>
              <a:rPr lang="en-US" sz="2400" dirty="0"/>
              <a:t>1.	</a:t>
            </a:r>
            <a:r>
              <a:rPr sz="2400" dirty="0"/>
              <a:t>​Is the standard deviation of the population known?</a:t>
            </a:r>
          </a:p>
          <a:p>
            <a:pPr marL="361950" indent="-361950">
              <a:defRPr sz="2800"/>
            </a:pPr>
            <a:r>
              <a:rPr lang="en-US" sz="2400" dirty="0"/>
              <a:t>2.	</a:t>
            </a:r>
            <a:r>
              <a:rPr sz="2400" dirty="0"/>
              <a:t>​Is the distribution of the population normal or is the sample size sufficiently large?</a:t>
            </a:r>
            <a:endParaRPr lang="en-IN" sz="2400" dirty="0"/>
          </a:p>
          <a:p>
            <a:r>
              <a:rPr lang="en-US" sz="2400" b="1" dirty="0"/>
              <a:t>Is the standard deviation of the population known?</a:t>
            </a:r>
          </a:p>
          <a:p>
            <a:r>
              <a:rPr lang="en-US" sz="2400" dirty="0"/>
              <a:t>In most instances, the standard deviation of the population will not be known.</a:t>
            </a:r>
            <a:endParaRPr lang="en-US" sz="28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a Hypothesis Test for the Mean Cost of Textbooks</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400" b="1" dirty="0"/>
                  <a:t>Is the distribution of the population normal or is the sample size sufficiently large?</a:t>
                </a:r>
              </a:p>
              <a:p>
                <a:pPr>
                  <a:defRPr sz="2800"/>
                </a:pPr>
                <a:r>
                  <a:rPr lang="en-US" sz="2400" dirty="0"/>
                  <a:t>If we have a large sample size (</a:t>
                </a:r>
                <a:r>
                  <a:rPr lang="en-US" sz="2400" i="1" dirty="0"/>
                  <a:t>n</a:t>
                </a:r>
                <a14:m>
                  <m:oMath xmlns:m="http://schemas.openxmlformats.org/officeDocument/2006/math">
                    <m:r>
                      <a:rPr lang="en-US" sz="2400" b="0" i="1" smtClean="0">
                        <a:latin typeface="Cambria Math" panose="02040503050406030204" pitchFamily="18" charset="0"/>
                      </a:rPr>
                      <m:t> </m:t>
                    </m:r>
                    <m:r>
                      <a:rPr lang="en-US" sz="2400">
                        <a:latin typeface="Cambria Math" panose="02040503050406030204" pitchFamily="18" charset="0"/>
                      </a:rPr>
                      <m:t>≥</m:t>
                    </m:r>
                    <m:r>
                      <a:rPr lang="en-US" sz="2400">
                        <a:latin typeface="Cambria Math" panose="02040503050406030204" pitchFamily="18" charset="0"/>
                      </a:rPr>
                      <m:t>30</m:t>
                    </m:r>
                  </m:oMath>
                </a14:m>
                <a:r>
                  <a:rPr lang="en-US" sz="2400" dirty="0"/>
                  <a:t>), we will not have to be concerned about the distribution of the population. If the sample size is small (</a:t>
                </a:r>
                <a:r>
                  <a:rPr lang="en-US" sz="2400" i="1" dirty="0"/>
                  <a:t>n</a:t>
                </a:r>
                <a14:m>
                  <m:oMath xmlns:m="http://schemas.openxmlformats.org/officeDocument/2006/math">
                    <m:r>
                      <a:rPr lang="en-US" sz="2400" b="0" i="1" smtClean="0">
                        <a:latin typeface="Cambria Math" panose="02040503050406030204" pitchFamily="18" charset="0"/>
                      </a:rPr>
                      <m:t> </m:t>
                    </m:r>
                    <m:r>
                      <a:rPr lang="en-US" sz="2400">
                        <a:latin typeface="Cambria Math" panose="02040503050406030204" pitchFamily="18" charset="0"/>
                      </a:rPr>
                      <m:t>&lt;</m:t>
                    </m:r>
                    <m:r>
                      <a:rPr lang="en-US" sz="2400">
                        <a:latin typeface="Cambria Math" panose="02040503050406030204" pitchFamily="18" charset="0"/>
                      </a:rPr>
                      <m:t>30</m:t>
                    </m:r>
                  </m:oMath>
                </a14:m>
                <a:r>
                  <a:rPr lang="en-US" sz="2400" dirty="0"/>
                  <a:t>), then the underlying population will need to be normally distributed. When the population is normal, the histogram of the sample data should be bell-shaped. However, should the frequency distribution show substantial deviation from normality, a nonparametric procedure may be warranted. These methods will be discussed later.</a:t>
                </a:r>
              </a:p>
              <a:p>
                <a:pPr>
                  <a:defRPr sz="2800"/>
                </a:pPr>
                <a:r>
                  <a:rPr lang="en-US" sz="2400" dirty="0"/>
                  <a:t>We will continue with steps 4 through 6 after we discuss the test statistic.</a:t>
                </a:r>
                <a:r>
                  <a:rPr lang="en-US"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982" r="-155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08715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lang="en-US" i="1" dirty="0"/>
              <a:t>z</a:t>
            </a:r>
            <a:r>
              <a:rPr dirty="0"/>
              <a:t>-Test Statistic</a:t>
            </a:r>
          </a:p>
        </p:txBody>
      </p:sp>
      <p:sp>
        <p:nvSpPr>
          <p:cNvPr id="3" name="Text Placeholder 2"/>
          <p:cNvSpPr>
            <a:spLocks noGrp="1"/>
          </p:cNvSpPr>
          <p:nvPr>
            <p:ph type="body" sz="quarter" idx="10"/>
          </p:nvPr>
        </p:nvSpPr>
        <p:spPr>
          <a:xfrm>
            <a:off x="457200" y="1082078"/>
            <a:ext cx="8229600" cy="4648448"/>
          </a:xfrm>
        </p:spPr>
        <p:txBody>
          <a:bodyPr>
            <a:normAutofit/>
          </a:bodyPr>
          <a:lstStyle/>
          <a:p>
            <a:pPr>
              <a:defRPr sz="2800"/>
            </a:pPr>
            <a:r>
              <a:rPr sz="2200" dirty="0"/>
              <a:t>If the standard deviation of the population, </a:t>
            </a:r>
            <a:r>
              <a:rPr lang="el-GR" sz="2200" dirty="0">
                <a:latin typeface="Cambria Math" panose="02040503050406030204" pitchFamily="18" charset="0"/>
                <a:ea typeface="Cambria Math" panose="02040503050406030204" pitchFamily="18" charset="0"/>
              </a:rPr>
              <a:t>σ</a:t>
            </a:r>
            <a:r>
              <a:rPr sz="2200" dirty="0"/>
              <a:t>, is known, then the test statistic is given by</a:t>
            </a:r>
          </a:p>
          <a:p>
            <a:pPr algn="ctr">
              <a:defRPr sz="2800"/>
            </a:pPr>
            <a:endParaRPr sz="2200" dirty="0"/>
          </a:p>
        </p:txBody>
      </p:sp>
      <p:pic>
        <p:nvPicPr>
          <p:cNvPr id="9" name="Picture 8" descr="z sub zero equals open parentheses x bar minus mu naught closed parenthesis divided by open parentheses sigma divided by square root of n closed parenthesis">
            <a:extLst>
              <a:ext uri="{FF2B5EF4-FFF2-40B4-BE49-F238E27FC236}">
                <a16:creationId xmlns:a16="http://schemas.microsoft.com/office/drawing/2014/main" id="{03B18CDD-1E5C-12C0-1BC9-78FF64BEE81B}"/>
              </a:ext>
            </a:extLst>
          </p:cNvPr>
          <p:cNvPicPr>
            <a:picLocks noChangeAspect="1"/>
          </p:cNvPicPr>
          <p:nvPr/>
        </p:nvPicPr>
        <p:blipFill>
          <a:blip r:embed="rId3"/>
          <a:stretch>
            <a:fillRect/>
          </a:stretch>
        </p:blipFill>
        <p:spPr>
          <a:xfrm>
            <a:off x="3505200" y="1752600"/>
            <a:ext cx="1476375" cy="1238250"/>
          </a:xfrm>
          <a:prstGeom prst="rect">
            <a:avLst/>
          </a:prstGeom>
        </p:spPr>
      </p:pic>
      <p:sp>
        <p:nvSpPr>
          <p:cNvPr id="6" name="TextBox 5">
            <a:extLst>
              <a:ext uri="{FF2B5EF4-FFF2-40B4-BE49-F238E27FC236}">
                <a16:creationId xmlns:a16="http://schemas.microsoft.com/office/drawing/2014/main" id="{2B472C49-64C4-37DC-76B4-F18C6D575E4C}"/>
              </a:ext>
            </a:extLst>
          </p:cNvPr>
          <p:cNvSpPr txBox="1"/>
          <p:nvPr/>
        </p:nvSpPr>
        <p:spPr>
          <a:xfrm>
            <a:off x="457200" y="2667000"/>
            <a:ext cx="2583515" cy="87100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0" i="0" u="none" strike="noStrike" kern="1200" cap="none" spc="0" normalizeH="0" baseline="0" noProof="0" dirty="0">
                <a:ln>
                  <a:noFill/>
                </a:ln>
                <a:solidFill>
                  <a:srgbClr val="000000"/>
                </a:solidFill>
                <a:effectLst/>
                <a:uLnTx/>
                <a:uFillTx/>
                <a:latin typeface="Calibri"/>
                <a:ea typeface="+mn-ea"/>
                <a:cs typeface="+mn-cs"/>
              </a:rPr>
              <a:t>where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0" i="1" u="none" strike="noStrike" kern="1200" cap="none" spc="0" normalizeH="0" baseline="0" noProof="0" dirty="0">
                <a:ln>
                  <a:noFill/>
                </a:ln>
                <a:solidFill>
                  <a:srgbClr val="000000"/>
                </a:solidFill>
                <a:effectLst/>
                <a:uLnTx/>
                <a:uFillTx/>
                <a:ea typeface="+mn-ea"/>
                <a:cs typeface="+mn-cs"/>
              </a:rPr>
              <a:t>n</a:t>
            </a:r>
            <a:r>
              <a:rPr kumimoji="0" lang="en-US" sz="2300" b="0" i="0" u="none" strike="noStrike" kern="1200" cap="none" spc="0" normalizeH="0" baseline="0" noProof="0" dirty="0">
                <a:ln>
                  <a:noFill/>
                </a:ln>
                <a:solidFill>
                  <a:srgbClr val="000000"/>
                </a:solidFill>
                <a:effectLst/>
                <a:uLnTx/>
                <a:uFillTx/>
                <a:latin typeface="Calibri"/>
                <a:ea typeface="+mn-ea"/>
                <a:cs typeface="+mn-cs"/>
              </a:rPr>
              <a:t> is the sample size,</a:t>
            </a:r>
          </a:p>
        </p:txBody>
      </p:sp>
      <p:pic>
        <p:nvPicPr>
          <p:cNvPr id="7" name="Picture 6" descr="x bar is the sample mean,">
            <a:extLst>
              <a:ext uri="{FF2B5EF4-FFF2-40B4-BE49-F238E27FC236}">
                <a16:creationId xmlns:a16="http://schemas.microsoft.com/office/drawing/2014/main" id="{25E9CF82-E9C5-A6A7-5319-5516798D1B4B}"/>
              </a:ext>
            </a:extLst>
          </p:cNvPr>
          <p:cNvPicPr>
            <a:picLocks noChangeAspect="1"/>
          </p:cNvPicPr>
          <p:nvPr/>
        </p:nvPicPr>
        <p:blipFill>
          <a:blip r:embed="rId4"/>
          <a:stretch>
            <a:fillRect/>
          </a:stretch>
        </p:blipFill>
        <p:spPr>
          <a:xfrm>
            <a:off x="533400" y="3538008"/>
            <a:ext cx="2592000" cy="346161"/>
          </a:xfrm>
          <a:prstGeom prst="rect">
            <a:avLst/>
          </a:prstGeom>
        </p:spPr>
      </p:pic>
      <p:sp>
        <p:nvSpPr>
          <p:cNvPr id="5" name="TextBox 4">
            <a:extLst>
              <a:ext uri="{FF2B5EF4-FFF2-40B4-BE49-F238E27FC236}">
                <a16:creationId xmlns:a16="http://schemas.microsoft.com/office/drawing/2014/main" id="{56AE6A38-2AD3-4E44-05B0-54177F0388B8}"/>
              </a:ext>
            </a:extLst>
          </p:cNvPr>
          <p:cNvSpPr txBox="1"/>
          <p:nvPr/>
        </p:nvSpPr>
        <p:spPr>
          <a:xfrm>
            <a:off x="457200" y="3810000"/>
            <a:ext cx="8229600" cy="1243417"/>
          </a:xfrm>
          <a:prstGeom prst="rect">
            <a:avLst/>
          </a:prstGeom>
          <a:noFill/>
        </p:spPr>
        <p:txBody>
          <a:bodyPr wrap="square">
            <a:spAutoFit/>
          </a:bodyPr>
          <a:lstStyle/>
          <a:p>
            <a:pPr lvl="0">
              <a:spcBef>
                <a:spcPct val="20000"/>
              </a:spcBef>
              <a:defRPr/>
            </a:pPr>
            <a:r>
              <a:rPr lang="el-GR" sz="2000" dirty="0">
                <a:solidFill>
                  <a:srgbClr val="000000"/>
                </a:solidFill>
                <a:latin typeface="Cambria Math" panose="02040503050406030204" pitchFamily="18" charset="0"/>
                <a:ea typeface="Cambria Math" panose="02040503050406030204" pitchFamily="18" charset="0"/>
              </a:rPr>
              <a:t>μ</a:t>
            </a:r>
            <a:r>
              <a:rPr lang="en-US" sz="1000" dirty="0">
                <a:solidFill>
                  <a:srgbClr val="000000"/>
                </a:solidFill>
                <a:latin typeface="Cambria Math" panose="02040503050406030204" pitchFamily="18" charset="0"/>
                <a:ea typeface="Cambria Math" panose="02040503050406030204" pitchFamily="18" charset="0"/>
              </a:rPr>
              <a:t> </a:t>
            </a:r>
            <a:r>
              <a:rPr lang="el-GR" sz="2000" dirty="0">
                <a:solidFill>
                  <a:srgbClr val="000000"/>
                </a:solidFill>
                <a:latin typeface="Calibri" panose="020F0502020204030204" pitchFamily="34" charset="0"/>
                <a:ea typeface="Calibri" panose="020F0502020204030204" pitchFamily="34" charset="0"/>
                <a:cs typeface="Calibri" panose="020F0502020204030204" pitchFamily="34" charset="0"/>
              </a:rPr>
              <a:t>₀</a:t>
            </a:r>
            <a:r>
              <a:rPr lang="ar-AE" sz="2000" dirty="0">
                <a:solidFill>
                  <a:srgbClr val="000000"/>
                </a:solidFill>
              </a:rPr>
              <a:t> </a:t>
            </a:r>
            <a:r>
              <a:rPr kumimoji="0" lang="en-IN" sz="2200" b="0" i="0" u="none" strike="noStrike" kern="1200" cap="none" spc="0" normalizeH="0" baseline="0" noProof="0" dirty="0">
                <a:ln>
                  <a:noFill/>
                </a:ln>
                <a:solidFill>
                  <a:srgbClr val="000000"/>
                </a:solidFill>
                <a:effectLst/>
                <a:uLnTx/>
                <a:uFillTx/>
                <a:latin typeface="Calibri"/>
                <a:ea typeface="+mn-ea"/>
                <a:cs typeface="+mn-cs"/>
              </a:rPr>
              <a:t>is the hypothesized value of the population mean, 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2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σ</a:t>
            </a:r>
            <a:r>
              <a:rPr kumimoji="0" lang="en-IN" sz="2200" b="0" i="0" u="none" strike="noStrike" kern="1200" cap="none" spc="0" normalizeH="0" baseline="0" noProof="0" dirty="0">
                <a:ln>
                  <a:noFill/>
                </a:ln>
                <a:solidFill>
                  <a:srgbClr val="000000"/>
                </a:solidFill>
                <a:effectLst/>
                <a:uLnTx/>
                <a:uFillTx/>
                <a:latin typeface="Calibri"/>
                <a:ea typeface="+mn-ea"/>
                <a:cs typeface="+mn-cs"/>
              </a:rPr>
              <a:t> is the known population standard deviation.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200" b="0" i="0" u="none" strike="noStrike" kern="1200" cap="none" spc="0" normalizeH="0" baseline="0" noProof="0" dirty="0">
                <a:ln>
                  <a:noFill/>
                </a:ln>
                <a:solidFill>
                  <a:srgbClr val="000000"/>
                </a:solidFill>
                <a:effectLst/>
                <a:uLnTx/>
                <a:uFillTx/>
                <a:latin typeface="Calibri"/>
                <a:ea typeface="+mn-ea"/>
                <a:cs typeface="+mn-cs"/>
              </a:rPr>
              <a:t>It should be noted that this formula is only valid if</a:t>
            </a:r>
          </a:p>
        </p:txBody>
      </p:sp>
      <p:pic>
        <p:nvPicPr>
          <p:cNvPr id="19" name="Picture 18" descr="x bar is normally">
            <a:extLst>
              <a:ext uri="{FF2B5EF4-FFF2-40B4-BE49-F238E27FC236}">
                <a16:creationId xmlns:a16="http://schemas.microsoft.com/office/drawing/2014/main" id="{1EB50E74-7765-48C7-0975-2C362F29B97C}"/>
              </a:ext>
            </a:extLst>
          </p:cNvPr>
          <p:cNvPicPr>
            <a:picLocks noChangeAspect="1"/>
          </p:cNvPicPr>
          <p:nvPr/>
        </p:nvPicPr>
        <p:blipFill>
          <a:blip r:embed="rId5"/>
          <a:stretch>
            <a:fillRect/>
          </a:stretch>
        </p:blipFill>
        <p:spPr>
          <a:xfrm>
            <a:off x="6220200" y="4698514"/>
            <a:ext cx="1476000" cy="330686"/>
          </a:xfrm>
          <a:prstGeom prst="rect">
            <a:avLst/>
          </a:prstGeom>
        </p:spPr>
      </p:pic>
      <p:sp>
        <p:nvSpPr>
          <p:cNvPr id="11" name="TextBox 10">
            <a:extLst>
              <a:ext uri="{FF2B5EF4-FFF2-40B4-BE49-F238E27FC236}">
                <a16:creationId xmlns:a16="http://schemas.microsoft.com/office/drawing/2014/main" id="{317286D8-B4AE-95D5-79FD-03427D50763F}"/>
              </a:ext>
            </a:extLst>
          </p:cNvPr>
          <p:cNvSpPr txBox="1"/>
          <p:nvPr/>
        </p:nvSpPr>
        <p:spPr>
          <a:xfrm>
            <a:off x="457200" y="4972427"/>
            <a:ext cx="246660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distributed. That is, </a:t>
            </a:r>
            <a:endParaRPr lang="en-IN" dirty="0"/>
          </a:p>
        </p:txBody>
      </p:sp>
      <p:pic>
        <p:nvPicPr>
          <p:cNvPr id="17" name="Picture 16" descr="x bar">
            <a:extLst>
              <a:ext uri="{FF2B5EF4-FFF2-40B4-BE49-F238E27FC236}">
                <a16:creationId xmlns:a16="http://schemas.microsoft.com/office/drawing/2014/main" id="{FCED4C45-C449-EBBE-B759-A8E054C1A1BC}"/>
              </a:ext>
            </a:extLst>
          </p:cNvPr>
          <p:cNvPicPr>
            <a:picLocks noChangeAspect="1"/>
          </p:cNvPicPr>
          <p:nvPr/>
        </p:nvPicPr>
        <p:blipFill>
          <a:blip r:embed="rId6"/>
          <a:stretch>
            <a:fillRect/>
          </a:stretch>
        </p:blipFill>
        <p:spPr>
          <a:xfrm>
            <a:off x="2770422" y="5068428"/>
            <a:ext cx="216000" cy="250560"/>
          </a:xfrm>
          <a:prstGeom prst="rect">
            <a:avLst/>
          </a:prstGeom>
        </p:spPr>
      </p:pic>
      <p:sp>
        <p:nvSpPr>
          <p:cNvPr id="15" name="TextBox 14">
            <a:extLst>
              <a:ext uri="{FF2B5EF4-FFF2-40B4-BE49-F238E27FC236}">
                <a16:creationId xmlns:a16="http://schemas.microsoft.com/office/drawing/2014/main" id="{E6C9531F-F745-0B7C-BB68-31C1168E0F78}"/>
              </a:ext>
            </a:extLst>
          </p:cNvPr>
          <p:cNvSpPr txBox="1"/>
          <p:nvPr/>
        </p:nvSpPr>
        <p:spPr>
          <a:xfrm>
            <a:off x="2964489" y="4981678"/>
            <a:ext cx="57150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is normally distributed if the data are collected</a:t>
            </a:r>
            <a:endParaRPr lang="en-IN" dirty="0"/>
          </a:p>
        </p:txBody>
      </p:sp>
      <p:sp>
        <p:nvSpPr>
          <p:cNvPr id="13" name="TextBox 12">
            <a:extLst>
              <a:ext uri="{FF2B5EF4-FFF2-40B4-BE49-F238E27FC236}">
                <a16:creationId xmlns:a16="http://schemas.microsoft.com/office/drawing/2014/main" id="{671EA9EF-7184-D7BE-ECF3-4524FFB9F9D1}"/>
              </a:ext>
            </a:extLst>
          </p:cNvPr>
          <p:cNvSpPr txBox="1"/>
          <p:nvPr/>
        </p:nvSpPr>
        <p:spPr>
          <a:xfrm>
            <a:off x="457200" y="5334000"/>
            <a:ext cx="82296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from a normal distribution or </a:t>
            </a:r>
            <a:r>
              <a:rPr kumimoji="0" lang="en-IN" sz="2200" b="0" i="1" u="none" strike="noStrike" kern="1200" cap="none" spc="0" normalizeH="0" baseline="0" noProof="0" dirty="0">
                <a:ln>
                  <a:noFill/>
                </a:ln>
                <a:solidFill>
                  <a:srgbClr val="000000"/>
                </a:solidFill>
                <a:effectLst/>
                <a:uLnTx/>
                <a:uFillTx/>
                <a:latin typeface="Calibri"/>
                <a:ea typeface="+mn-ea"/>
                <a:cs typeface="+mn-cs"/>
              </a:rPr>
              <a:t>n</a:t>
            </a:r>
            <a:r>
              <a:rPr kumimoji="0" lang="en-IN" sz="2200" b="0" i="0" u="none" strike="noStrike" kern="1200" cap="none" spc="0" normalizeH="0" baseline="0" noProof="0" dirty="0">
                <a:ln>
                  <a:noFill/>
                </a:ln>
                <a:solidFill>
                  <a:srgbClr val="000000"/>
                </a:solidFill>
                <a:effectLst/>
                <a:uLnTx/>
                <a:uFillTx/>
                <a:latin typeface="Calibri"/>
                <a:ea typeface="+mn-ea"/>
                <a:cs typeface="+mn-cs"/>
              </a:rPr>
              <a:t> is greater than or equal to </a:t>
            </a:r>
            <a:r>
              <a:rPr kumimoji="0" lang="en-IN" sz="2200" b="0" i="0" u="none" strike="noStrike" kern="1200" cap="none" spc="0" normalizeH="0" baseline="0" noProof="0" dirty="0">
                <a:ln>
                  <a:noFill/>
                </a:ln>
                <a:solidFill>
                  <a:srgbClr val="000000"/>
                </a:solidFill>
                <a:effectLst/>
                <a:uLnTx/>
                <a:uFillTx/>
                <a:latin typeface="Cambria Math"/>
                <a:ea typeface="+mn-ea"/>
                <a:cs typeface="+mn-cs"/>
              </a:rPr>
              <a:t>30</a:t>
            </a:r>
            <a:r>
              <a:rPr kumimoji="0" lang="en-IN" sz="2200" b="0" i="0" u="none" strike="noStrike" kern="1200" cap="none" spc="0" normalizeH="0" baseline="0" noProof="0" dirty="0">
                <a:ln>
                  <a:noFill/>
                </a:ln>
                <a:solidFill>
                  <a:srgbClr val="000000"/>
                </a:solidFill>
                <a:effectLst/>
                <a:uLnTx/>
                <a:uFillTx/>
                <a:latin typeface="Calibri"/>
                <a:ea typeface="+mn-ea"/>
                <a:cs typeface="+mn-cs"/>
              </a:rPr>
              <a:t>.</a:t>
            </a:r>
            <a:endParaRPr lang="en-IN"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Rationale for the Test </a:t>
            </a:r>
            <a:br>
              <a:rPr lang="en-US" dirty="0"/>
            </a:br>
            <a:r>
              <a:rPr lang="en-US" dirty="0"/>
              <a:t>Statistic?—Slide 1</a:t>
            </a:r>
            <a:endParaRPr lang="en-IN" dirty="0"/>
          </a:p>
        </p:txBody>
      </p:sp>
      <p:sp>
        <p:nvSpPr>
          <p:cNvPr id="3" name="Text Placeholder 2"/>
          <p:cNvSpPr>
            <a:spLocks noGrp="1"/>
          </p:cNvSpPr>
          <p:nvPr>
            <p:ph type="body" sz="quarter" idx="10"/>
          </p:nvPr>
        </p:nvSpPr>
        <p:spPr/>
        <p:txBody>
          <a:bodyPr>
            <a:noAutofit/>
          </a:bodyPr>
          <a:lstStyle/>
          <a:p>
            <a:r>
              <a:rPr lang="en-US" sz="2400" dirty="0"/>
              <a:t>Although the true population mean is unknown, the Central Limit Theorem implies that the sample mean, </a:t>
            </a:r>
          </a:p>
          <a:p>
            <a:endParaRPr lang="en-US" sz="2400" dirty="0"/>
          </a:p>
          <a:p>
            <a:endParaRPr lang="en-US" sz="2400" dirty="0"/>
          </a:p>
        </p:txBody>
      </p:sp>
      <p:pic>
        <p:nvPicPr>
          <p:cNvPr id="25" name="Picture 24" descr="x bar, is usually close">
            <a:extLst>
              <a:ext uri="{FF2B5EF4-FFF2-40B4-BE49-F238E27FC236}">
                <a16:creationId xmlns:a16="http://schemas.microsoft.com/office/drawing/2014/main" id="{F08DFC5F-61DD-DCA6-532B-F9D3FBCB1A16}"/>
              </a:ext>
            </a:extLst>
          </p:cNvPr>
          <p:cNvPicPr>
            <a:picLocks noChangeAspect="1"/>
          </p:cNvPicPr>
          <p:nvPr/>
        </p:nvPicPr>
        <p:blipFill>
          <a:blip r:embed="rId3"/>
          <a:stretch>
            <a:fillRect/>
          </a:stretch>
        </p:blipFill>
        <p:spPr>
          <a:xfrm>
            <a:off x="6191545" y="1550857"/>
            <a:ext cx="2196000" cy="355873"/>
          </a:xfrm>
          <a:prstGeom prst="rect">
            <a:avLst/>
          </a:prstGeom>
        </p:spPr>
      </p:pic>
      <p:sp>
        <p:nvSpPr>
          <p:cNvPr id="27" name="TextBox 26">
            <a:extLst>
              <a:ext uri="{FF2B5EF4-FFF2-40B4-BE49-F238E27FC236}">
                <a16:creationId xmlns:a16="http://schemas.microsoft.com/office/drawing/2014/main" id="{10B35825-5224-37E5-2E76-26E9901CBBFF}"/>
              </a:ext>
            </a:extLst>
          </p:cNvPr>
          <p:cNvSpPr txBox="1"/>
          <p:nvPr/>
        </p:nvSpPr>
        <p:spPr>
          <a:xfrm>
            <a:off x="466724" y="1809415"/>
            <a:ext cx="8220075"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to the population mean, </a:t>
            </a:r>
            <a:r>
              <a:rPr kumimoji="0" lang="el-GR" sz="24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μ</a:t>
            </a:r>
            <a:r>
              <a:rPr kumimoji="0" lang="en-US" sz="2400" b="0" i="0" u="none" strike="noStrike" kern="1200" cap="none" spc="0" normalizeH="0" baseline="0" noProof="0" dirty="0">
                <a:ln>
                  <a:noFill/>
                </a:ln>
                <a:solidFill>
                  <a:srgbClr val="366092"/>
                </a:solidFill>
                <a:effectLst/>
                <a:uLnTx/>
                <a:uFillTx/>
                <a:latin typeface="Calibri"/>
                <a:ea typeface="+mn-ea"/>
                <a:cs typeface="+mn-cs"/>
              </a:rPr>
              <a:t>, if the sample data are representative of the population. If the null hypothesis is true, the value of the population mean is specified in the null hypothesis, </a:t>
            </a:r>
            <a:endParaRPr lang="en-IN" dirty="0"/>
          </a:p>
        </p:txBody>
      </p:sp>
      <p:pic>
        <p:nvPicPr>
          <p:cNvPr id="4" name="Picture 3" descr="H naught colon mu equals $500.">
            <a:extLst>
              <a:ext uri="{FF2B5EF4-FFF2-40B4-BE49-F238E27FC236}">
                <a16:creationId xmlns:a16="http://schemas.microsoft.com/office/drawing/2014/main" id="{604FB20F-D563-9CEF-4C39-4E03E6FDE7B4}"/>
              </a:ext>
            </a:extLst>
          </p:cNvPr>
          <p:cNvPicPr>
            <a:picLocks noChangeAspect="1"/>
          </p:cNvPicPr>
          <p:nvPr/>
        </p:nvPicPr>
        <p:blipFill>
          <a:blip r:embed="rId4"/>
          <a:stretch>
            <a:fillRect/>
          </a:stretch>
        </p:blipFill>
        <p:spPr>
          <a:xfrm>
            <a:off x="6934200" y="2632160"/>
            <a:ext cx="1590675" cy="371475"/>
          </a:xfrm>
          <a:prstGeom prst="rect">
            <a:avLst/>
          </a:prstGeom>
        </p:spPr>
      </p:pic>
      <p:sp>
        <p:nvSpPr>
          <p:cNvPr id="19" name="TextBox 18">
            <a:extLst>
              <a:ext uri="{FF2B5EF4-FFF2-40B4-BE49-F238E27FC236}">
                <a16:creationId xmlns:a16="http://schemas.microsoft.com/office/drawing/2014/main" id="{59D431ED-1AA2-E9B1-2BC6-731A71B57A34}"/>
              </a:ext>
            </a:extLst>
          </p:cNvPr>
          <p:cNvSpPr txBox="1"/>
          <p:nvPr/>
        </p:nvSpPr>
        <p:spPr>
          <a:xfrm>
            <a:off x="466725" y="2957603"/>
            <a:ext cx="4562475"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If the null is true, the sample mean </a:t>
            </a:r>
            <a:endParaRPr lang="en-IN" dirty="0"/>
          </a:p>
        </p:txBody>
      </p:sp>
      <p:pic>
        <p:nvPicPr>
          <p:cNvPr id="10" name="Picture 9" descr="x bar should be close to 500 times mu naught.">
            <a:extLst>
              <a:ext uri="{FF2B5EF4-FFF2-40B4-BE49-F238E27FC236}">
                <a16:creationId xmlns:a16="http://schemas.microsoft.com/office/drawing/2014/main" id="{2768573F-CCDD-3D87-4D8B-795B6F2E11D3}"/>
              </a:ext>
            </a:extLst>
          </p:cNvPr>
          <p:cNvPicPr>
            <a:picLocks noChangeAspect="1"/>
          </p:cNvPicPr>
          <p:nvPr/>
        </p:nvPicPr>
        <p:blipFill>
          <a:blip r:embed="rId5"/>
          <a:stretch>
            <a:fillRect/>
          </a:stretch>
        </p:blipFill>
        <p:spPr>
          <a:xfrm>
            <a:off x="4929186" y="3003635"/>
            <a:ext cx="3724275" cy="466725"/>
          </a:xfrm>
          <a:prstGeom prst="rect">
            <a:avLst/>
          </a:prstGeom>
        </p:spPr>
      </p:pic>
      <p:pic>
        <p:nvPicPr>
          <p:cNvPr id="5" name="Picture 4" descr="Number Line showing  x bar close to  mu naught and on its right.">
            <a:extLst>
              <a:ext uri="{FF2B5EF4-FFF2-40B4-BE49-F238E27FC236}">
                <a16:creationId xmlns:a16="http://schemas.microsoft.com/office/drawing/2014/main" id="{BAFF8F57-C1C6-4CA3-8E48-E7438187674B}"/>
              </a:ext>
            </a:extLst>
          </p:cNvPr>
          <p:cNvPicPr>
            <a:picLocks noChangeAspect="1"/>
          </p:cNvPicPr>
          <p:nvPr/>
        </p:nvPicPr>
        <p:blipFill>
          <a:blip r:embed="rId6"/>
          <a:stretch>
            <a:fillRect/>
          </a:stretch>
        </p:blipFill>
        <p:spPr>
          <a:xfrm>
            <a:off x="2833200" y="3627267"/>
            <a:ext cx="4392000" cy="640265"/>
          </a:xfrm>
          <a:prstGeom prst="rect">
            <a:avLst/>
          </a:prstGeom>
        </p:spPr>
      </p:pic>
      <p:sp>
        <p:nvSpPr>
          <p:cNvPr id="7" name="TextBox 6">
            <a:extLst>
              <a:ext uri="{FF2B5EF4-FFF2-40B4-BE49-F238E27FC236}">
                <a16:creationId xmlns:a16="http://schemas.microsoft.com/office/drawing/2014/main" id="{817CCDE3-E73C-B5AF-0765-E839981B936B}"/>
              </a:ext>
            </a:extLst>
          </p:cNvPr>
          <p:cNvSpPr txBox="1"/>
          <p:nvPr/>
        </p:nvSpPr>
        <p:spPr>
          <a:xfrm>
            <a:off x="457200" y="4373940"/>
            <a:ext cx="8229600"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Another way of expressing this idea of closeness is to measure the difference between the sample mean and the hypothesized</a:t>
            </a:r>
          </a:p>
        </p:txBody>
      </p:sp>
      <p:pic>
        <p:nvPicPr>
          <p:cNvPr id="12" name="Picture 11" descr="mean, x bar minus mu naught.">
            <a:extLst>
              <a:ext uri="{FF2B5EF4-FFF2-40B4-BE49-F238E27FC236}">
                <a16:creationId xmlns:a16="http://schemas.microsoft.com/office/drawing/2014/main" id="{A7460494-E2D6-8545-4FC9-2075C0420514}"/>
              </a:ext>
            </a:extLst>
          </p:cNvPr>
          <p:cNvPicPr>
            <a:picLocks noChangeAspect="1"/>
          </p:cNvPicPr>
          <p:nvPr/>
        </p:nvPicPr>
        <p:blipFill>
          <a:blip r:embed="rId7"/>
          <a:stretch>
            <a:fillRect/>
          </a:stretch>
        </p:blipFill>
        <p:spPr>
          <a:xfrm>
            <a:off x="571498" y="5125724"/>
            <a:ext cx="1676400" cy="419100"/>
          </a:xfrm>
          <a:prstGeom prst="rect">
            <a:avLst/>
          </a:prstGeom>
        </p:spPr>
      </p:pic>
      <p:sp>
        <p:nvSpPr>
          <p:cNvPr id="11" name="TextBox 10">
            <a:extLst>
              <a:ext uri="{FF2B5EF4-FFF2-40B4-BE49-F238E27FC236}">
                <a16:creationId xmlns:a16="http://schemas.microsoft.com/office/drawing/2014/main" id="{CB4E6DA3-D46E-8525-7850-CCA6C1147FDD}"/>
              </a:ext>
            </a:extLst>
          </p:cNvPr>
          <p:cNvSpPr txBox="1"/>
          <p:nvPr/>
        </p:nvSpPr>
        <p:spPr>
          <a:xfrm>
            <a:off x="2285999" y="5112565"/>
            <a:ext cx="6391275"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 difference should be close to zero, if the null</a:t>
            </a:r>
            <a:endParaRPr lang="en-IN" dirty="0"/>
          </a:p>
        </p:txBody>
      </p:sp>
      <p:sp>
        <p:nvSpPr>
          <p:cNvPr id="9" name="TextBox 8">
            <a:extLst>
              <a:ext uri="{FF2B5EF4-FFF2-40B4-BE49-F238E27FC236}">
                <a16:creationId xmlns:a16="http://schemas.microsoft.com/office/drawing/2014/main" id="{DFFA24E1-36AB-47BE-A97D-0D0A8895B10B}"/>
              </a:ext>
            </a:extLst>
          </p:cNvPr>
          <p:cNvSpPr txBox="1"/>
          <p:nvPr/>
        </p:nvSpPr>
        <p:spPr>
          <a:xfrm>
            <a:off x="466725" y="5481897"/>
            <a:ext cx="2505075"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hypothesis is true.​</a:t>
            </a:r>
            <a:endParaRPr lang="en-IN" dirty="0"/>
          </a:p>
        </p:txBody>
      </p:sp>
    </p:spTree>
    <p:custDataLst>
      <p:tags r:id="rId1"/>
    </p:custDataLst>
    <p:extLst>
      <p:ext uri="{BB962C8B-B14F-4D97-AF65-F5344CB8AC3E}">
        <p14:creationId xmlns:p14="http://schemas.microsoft.com/office/powerpoint/2010/main" val="217898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Rationale for the Test </a:t>
            </a:r>
            <a:br>
              <a:rPr lang="en-US" dirty="0"/>
            </a:br>
            <a:r>
              <a:rPr lang="en-US" dirty="0"/>
              <a:t>Statistic?—Slide 2</a:t>
            </a:r>
            <a:endParaRPr lang="en-IN" dirty="0"/>
          </a:p>
        </p:txBody>
      </p:sp>
      <p:sp>
        <p:nvSpPr>
          <p:cNvPr id="3" name="Text Placeholder 2"/>
          <p:cNvSpPr>
            <a:spLocks noGrp="1"/>
          </p:cNvSpPr>
          <p:nvPr>
            <p:ph type="body" sz="quarter" idx="10"/>
          </p:nvPr>
        </p:nvSpPr>
        <p:spPr/>
        <p:txBody>
          <a:bodyPr>
            <a:noAutofit/>
          </a:bodyPr>
          <a:lstStyle/>
          <a:p>
            <a:r>
              <a:rPr lang="en-US" sz="2500" dirty="0"/>
              <a:t>Conversely, a large distance between</a:t>
            </a:r>
          </a:p>
        </p:txBody>
      </p:sp>
      <p:pic>
        <p:nvPicPr>
          <p:cNvPr id="8" name="Picture 7" descr="x bar and mu naught">
            <a:extLst>
              <a:ext uri="{FF2B5EF4-FFF2-40B4-BE49-F238E27FC236}">
                <a16:creationId xmlns:a16="http://schemas.microsoft.com/office/drawing/2014/main" id="{2B039CC2-BC49-FE0E-2B67-1E3C9E9BF27C}"/>
              </a:ext>
            </a:extLst>
          </p:cNvPr>
          <p:cNvPicPr>
            <a:picLocks noChangeAspect="1"/>
          </p:cNvPicPr>
          <p:nvPr/>
        </p:nvPicPr>
        <p:blipFill>
          <a:blip r:embed="rId3"/>
          <a:stretch>
            <a:fillRect/>
          </a:stretch>
        </p:blipFill>
        <p:spPr>
          <a:xfrm>
            <a:off x="5334000" y="1144845"/>
            <a:ext cx="1133475" cy="419100"/>
          </a:xfrm>
          <a:prstGeom prst="rect">
            <a:avLst/>
          </a:prstGeom>
        </p:spPr>
      </p:pic>
      <p:pic>
        <p:nvPicPr>
          <p:cNvPr id="6" name="Picture 5" descr="Number Line showing  x bar far from mu naught.">
            <a:extLst>
              <a:ext uri="{FF2B5EF4-FFF2-40B4-BE49-F238E27FC236}">
                <a16:creationId xmlns:a16="http://schemas.microsoft.com/office/drawing/2014/main" id="{7A7CF157-370B-4DBA-99BA-A55E158A1642}"/>
              </a:ext>
            </a:extLst>
          </p:cNvPr>
          <p:cNvPicPr>
            <a:picLocks noChangeAspect="1"/>
          </p:cNvPicPr>
          <p:nvPr/>
        </p:nvPicPr>
        <p:blipFill>
          <a:blip r:embed="rId4"/>
          <a:stretch>
            <a:fillRect/>
          </a:stretch>
        </p:blipFill>
        <p:spPr>
          <a:xfrm>
            <a:off x="2514599" y="1523996"/>
            <a:ext cx="3780000" cy="537102"/>
          </a:xfrm>
          <a:prstGeom prst="rect">
            <a:avLst/>
          </a:prstGeom>
        </p:spPr>
      </p:pic>
      <p:sp>
        <p:nvSpPr>
          <p:cNvPr id="9" name="TextBox 8">
            <a:extLst>
              <a:ext uri="{FF2B5EF4-FFF2-40B4-BE49-F238E27FC236}">
                <a16:creationId xmlns:a16="http://schemas.microsoft.com/office/drawing/2014/main" id="{DBDB3C55-7F61-C7B1-9C6E-FF7F34A62850}"/>
              </a:ext>
            </a:extLst>
          </p:cNvPr>
          <p:cNvSpPr txBox="1"/>
          <p:nvPr/>
        </p:nvSpPr>
        <p:spPr>
          <a:xfrm>
            <a:off x="457200" y="1981200"/>
            <a:ext cx="7086600" cy="477054"/>
          </a:xfrm>
          <a:prstGeom prst="rect">
            <a:avLst/>
          </a:prstGeom>
          <a:noFill/>
        </p:spPr>
        <p:txBody>
          <a:bodyPr wrap="square">
            <a:spAutoFit/>
          </a:bodyPr>
          <a:lstStyle/>
          <a:p>
            <a:r>
              <a:rPr kumimoji="0" lang="en-US" sz="2500" b="0" i="0" u="none" strike="noStrike" kern="1200" cap="none" spc="0" normalizeH="0" baseline="0" noProof="0" dirty="0">
                <a:ln>
                  <a:noFill/>
                </a:ln>
                <a:solidFill>
                  <a:srgbClr val="366092"/>
                </a:solidFill>
                <a:effectLst/>
                <a:uLnTx/>
                <a:uFillTx/>
                <a:latin typeface="Calibri"/>
                <a:ea typeface="+mn-ea"/>
                <a:cs typeface="+mn-cs"/>
              </a:rPr>
              <a:t>would indicate that either an improbable value of </a:t>
            </a:r>
            <a:endParaRPr lang="en-IN" dirty="0"/>
          </a:p>
        </p:txBody>
      </p:sp>
      <p:pic>
        <p:nvPicPr>
          <p:cNvPr id="11" name="Picture 10" descr="x bar has been">
            <a:extLst>
              <a:ext uri="{FF2B5EF4-FFF2-40B4-BE49-F238E27FC236}">
                <a16:creationId xmlns:a16="http://schemas.microsoft.com/office/drawing/2014/main" id="{A184F4E2-9D47-7CD5-A20D-276DA033152E}"/>
              </a:ext>
            </a:extLst>
          </p:cNvPr>
          <p:cNvPicPr>
            <a:picLocks noChangeAspect="1"/>
          </p:cNvPicPr>
          <p:nvPr/>
        </p:nvPicPr>
        <p:blipFill>
          <a:blip r:embed="rId5"/>
          <a:stretch>
            <a:fillRect/>
          </a:stretch>
        </p:blipFill>
        <p:spPr>
          <a:xfrm>
            <a:off x="7010400" y="2067729"/>
            <a:ext cx="1476375" cy="390525"/>
          </a:xfrm>
          <a:prstGeom prst="rect">
            <a:avLst/>
          </a:prstGeom>
        </p:spPr>
      </p:pic>
      <p:sp>
        <p:nvSpPr>
          <p:cNvPr id="7" name="TextBox 6">
            <a:extLst>
              <a:ext uri="{FF2B5EF4-FFF2-40B4-BE49-F238E27FC236}">
                <a16:creationId xmlns:a16="http://schemas.microsoft.com/office/drawing/2014/main" id="{5E3C41B8-C479-E051-DEEA-9C4C47DF1987}"/>
              </a:ext>
            </a:extLst>
          </p:cNvPr>
          <p:cNvSpPr txBox="1"/>
          <p:nvPr/>
        </p:nvSpPr>
        <p:spPr>
          <a:xfrm>
            <a:off x="457200" y="2362200"/>
            <a:ext cx="8229600" cy="363176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366092"/>
                </a:solidFill>
                <a:effectLst/>
                <a:uLnTx/>
                <a:uFillTx/>
                <a:latin typeface="Calibri"/>
                <a:ea typeface="+mn-ea"/>
                <a:cs typeface="+mn-cs"/>
              </a:rPr>
              <a:t>observed given that the null hypothesis is true, or that the null hypothesis is false and </a:t>
            </a:r>
            <a:r>
              <a:rPr kumimoji="0" lang="el-GR" sz="25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μ</a:t>
            </a:r>
            <a:r>
              <a:rPr kumimoji="0" lang="en-US" sz="105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 </a:t>
            </a:r>
            <a:r>
              <a:rPr kumimoji="0" lang="el-GR" sz="25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₀</a:t>
            </a:r>
            <a:r>
              <a:rPr kumimoji="0" lang="ar-AE" sz="2500" b="0" i="0" u="none" strike="noStrike" kern="1200" cap="none" spc="0" normalizeH="0" baseline="0" noProof="0" dirty="0">
                <a:ln>
                  <a:noFill/>
                </a:ln>
                <a:solidFill>
                  <a:srgbClr val="366092"/>
                </a:solidFill>
                <a:effectLst/>
                <a:uLnTx/>
                <a:uFillTx/>
                <a:latin typeface="Calibri"/>
                <a:ea typeface="+mn-ea"/>
                <a:cs typeface="+mn-cs"/>
              </a:rPr>
              <a:t> </a:t>
            </a:r>
            <a:r>
              <a:rPr kumimoji="0" lang="en-US" sz="2500" b="0" i="0" u="none" strike="noStrike" kern="1200" cap="none" spc="0" normalizeH="0" baseline="0" noProof="0" dirty="0">
                <a:ln>
                  <a:noFill/>
                </a:ln>
                <a:solidFill>
                  <a:srgbClr val="366092"/>
                </a:solidFill>
                <a:effectLst/>
                <a:uLnTx/>
                <a:uFillTx/>
                <a:latin typeface="Calibri"/>
                <a:ea typeface="+mn-ea"/>
                <a:cs typeface="+mn-cs"/>
              </a:rPr>
              <a:t>is not the actual value of the population mean.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366092"/>
                </a:solidFill>
                <a:effectLst/>
                <a:uLnTx/>
                <a:uFillTx/>
                <a:latin typeface="Calibri"/>
                <a:ea typeface="+mn-ea"/>
                <a:cs typeface="+mn-cs"/>
              </a:rPr>
              <a:t>Although this approach has intuitive appeal, the notion of </a:t>
            </a:r>
            <a:r>
              <a:rPr kumimoji="0" lang="en-US" sz="2500" b="0" i="1" u="none" strike="noStrike" kern="1200" cap="none" spc="0" normalizeH="0" baseline="0" noProof="0" dirty="0">
                <a:ln>
                  <a:noFill/>
                </a:ln>
                <a:solidFill>
                  <a:srgbClr val="366092"/>
                </a:solidFill>
                <a:effectLst/>
                <a:uLnTx/>
                <a:uFillTx/>
                <a:latin typeface="Calibri"/>
                <a:ea typeface="+mn-ea"/>
                <a:cs typeface="+mn-cs"/>
              </a:rPr>
              <a:t>close</a:t>
            </a:r>
            <a:r>
              <a:rPr kumimoji="0" lang="en-US" sz="2500" b="0" i="0" u="none" strike="noStrike" kern="1200" cap="none" spc="0" normalizeH="0" baseline="0" noProof="0" dirty="0">
                <a:ln>
                  <a:noFill/>
                </a:ln>
                <a:solidFill>
                  <a:srgbClr val="366092"/>
                </a:solidFill>
                <a:effectLst/>
                <a:uLnTx/>
                <a:uFillTx/>
                <a:latin typeface="Calibri"/>
                <a:ea typeface="+mn-ea"/>
                <a:cs typeface="+mn-cs"/>
              </a:rPr>
              <a:t> is too ambiguous to have practical value. Changing the unit of measure from inches to miles may affect one’s perception of closeness. What is needed is a statistic that will be the same regardless of the scale of measurement the sample data possess. </a:t>
            </a:r>
          </a:p>
        </p:txBody>
      </p:sp>
    </p:spTree>
    <p:custDataLst>
      <p:tags r:id="rId1"/>
    </p:custDataLst>
    <p:extLst>
      <p:ext uri="{BB962C8B-B14F-4D97-AF65-F5344CB8AC3E}">
        <p14:creationId xmlns:p14="http://schemas.microsoft.com/office/powerpoint/2010/main" val="2181279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240AE5-15AF-4B0F-8C2D-A2D7F3D379C1}"/>
</file>

<file path=customXml/itemProps2.xml><?xml version="1.0" encoding="utf-8"?>
<ds:datastoreItem xmlns:ds="http://schemas.openxmlformats.org/officeDocument/2006/customXml" ds:itemID="{F498B3BD-5708-455C-9C39-D8403AE09ABB}"/>
</file>

<file path=customXml/itemProps3.xml><?xml version="1.0" encoding="utf-8"?>
<ds:datastoreItem xmlns:ds="http://schemas.openxmlformats.org/officeDocument/2006/customXml" ds:itemID="{8A438DD5-3D81-4519-A929-2D828A4A5FAA}"/>
</file>

<file path=docProps/app.xml><?xml version="1.0" encoding="utf-8"?>
<Properties xmlns="http://schemas.openxmlformats.org/officeDocument/2006/extended-properties" xmlns:vt="http://schemas.openxmlformats.org/officeDocument/2006/docPropsVTypes">
  <TotalTime>2323</TotalTime>
  <Words>4107</Words>
  <Application>Microsoft Office PowerPoint</Application>
  <PresentationFormat>On-screen Show (4:3)</PresentationFormat>
  <Paragraphs>207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Courier New</vt:lpstr>
      <vt:lpstr>Arial</vt:lpstr>
      <vt:lpstr>Cambria Math</vt:lpstr>
      <vt:lpstr>Office Theme</vt:lpstr>
      <vt:lpstr>Section 10.2</vt:lpstr>
      <vt:lpstr>Example 1: Performing a Hypothesis Test for the Mean Cost of Textbooks—Slide 1</vt:lpstr>
      <vt:lpstr>Example 1: Performing a Hypothesis Test for the Mean Cost of Textbooks—Slide 2</vt:lpstr>
      <vt:lpstr>Example 1: Performing a Hypothesis Test for the Mean Cost of Textbooks—Slide 3</vt:lpstr>
      <vt:lpstr>Example 1: Performing a Hypothesis Test for the Mean Cost of Textbooks—Slide 4</vt:lpstr>
      <vt:lpstr>Example 1: Performing a Hypothesis Test for the Mean Cost of Textbooks—Slide 5</vt:lpstr>
      <vt:lpstr>Formula: z-Test Statistic</vt:lpstr>
      <vt:lpstr>What is the Rationale for the Test  Statistic?—Slide 1</vt:lpstr>
      <vt:lpstr>What is the Rationale for the Test  Statistic?—Slide 2</vt:lpstr>
      <vt:lpstr>Definition: Critical Value</vt:lpstr>
      <vt:lpstr>Example 1: Performing a Hypothesis Test for the Mean Cost of Textbooks—Slide 6</vt:lpstr>
      <vt:lpstr> Example 1: Performing a Hypothesis Test for the Mean Cost of Textbooks—Slide 7</vt:lpstr>
      <vt:lpstr> Example 1: Performing a Hypothesis Test for the Mean Cost of Textbooks—Slide 8</vt:lpstr>
      <vt:lpstr> Example 1: Performing a Hypothesis Test for the Mean Cost of Textbooks—Slide 9</vt:lpstr>
      <vt:lpstr> Example 1: Performing a Hypothesis Test for the Mean Cost of Textbooks—Slide 10</vt:lpstr>
      <vt:lpstr> Example 1: Performing a Hypothesis Test for the Mean Cost of Textbooks—Slide 11</vt:lpstr>
      <vt:lpstr>Example 1: Performing a Hypothesis Test for the Mean Cost of Textbooks—Slide 12</vt:lpstr>
      <vt:lpstr>Example 1: Performing a Hypothesis Test for the Mean Cost of Textbooks—Slide 13</vt:lpstr>
      <vt:lpstr>Example 1: Performing a Hypothesis Test for the Mean Cost of Textbooks—Slide 14</vt:lpstr>
      <vt:lpstr>Stating a Conclusion</vt:lpstr>
      <vt:lpstr>Example 2: Performing a Hypothesis Test for the Mean Life of a PMP—Slide 1</vt:lpstr>
      <vt:lpstr>Example 2: Performing a Hypothesis Test for the Mean Life of a PMP—Slide 2</vt:lpstr>
      <vt:lpstr>Example 2: Performing a Hypothesis Test for the Mean Life of a PMP—Slide 3</vt:lpstr>
      <vt:lpstr>Example 2: Performing a Hypothesis Test for the Mean Life of a PMP—Slide 4</vt:lpstr>
      <vt:lpstr>Example 2: Performing a Hypothesis Test for the Mean Life of a PMP—Slide 5</vt:lpstr>
      <vt:lpstr>Example 2: Performing a Hypothesis Test for the Mean Life of a PMP—Slide 6</vt:lpstr>
      <vt:lpstr>Example 2: Performing a Hypothesis Test for the Mean Life of a PMP—Slide 7</vt:lpstr>
      <vt:lpstr>Example 2: Performing a Hypothesis Test for the Mean Life of a PMP—Slide 8</vt:lpstr>
      <vt:lpstr>Example 2: Performing a Hypothesis Test for the Mean Life of a PMP—Slide 9</vt:lpstr>
      <vt:lpstr>Example 2: Performing a Hypothesis Test for the Mean Life of a PMP—Slide 10</vt:lpstr>
      <vt:lpstr>Example 2: Performing a Hypothesis Test for the Mean Life of a PMP—Slide 11</vt:lpstr>
      <vt:lpstr>Procedure: One-sided "Less Than" Alternatives—Slide 1</vt:lpstr>
      <vt:lpstr>Procedure: One-sided "Less Than" Alternatives—Slide 2</vt:lpstr>
      <vt:lpstr>Procedure: One-sided "Less Than" Alternatives—Slide 3</vt:lpstr>
      <vt:lpstr>Procedure: One-sided "Less Than" Alternatives—Slide 4</vt:lpstr>
      <vt:lpstr>Definition: P-value</vt:lpstr>
      <vt:lpstr>Procedure: Performing a Hypothesis Test Using P-Values</vt:lpstr>
      <vt:lpstr>P-Values for a Two-Sided Hypothesis  Test—Slide 1</vt:lpstr>
      <vt:lpstr>P-Values for a Two-Sided Hypothesis  Test—Slide 2</vt:lpstr>
      <vt:lpstr>P-Values for a Two-Sided Hypothesis  Test—Slide 3</vt:lpstr>
      <vt:lpstr>Procedure: Steps in the Test of a Hypothesis Using the  P-Value Approach—Slide 1</vt:lpstr>
      <vt:lpstr>Procedure: Steps in the Test of a Hypothesis Using the  P-Value Approach—Slide 2</vt:lpstr>
      <vt:lpstr>Procedure: Steps in the Test of a Hypothesis Using the  P-Value Approach—Slide 3</vt:lpstr>
      <vt:lpstr>Procedure: Steps in the Test of a Hypothesis Using the  P-Value Approach—Slide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Business Statistics, 2nd Edition - 10.2 - Testing a Hypothesis about a Population Mean, Sigma Known</dc:title>
  <dc:creator>Hawkes Learning</dc:creator>
  <cp:lastModifiedBy>Hala Assaf</cp:lastModifiedBy>
  <cp:revision>143</cp:revision>
  <dcterms:created xsi:type="dcterms:W3CDTF">2013-04-26T14:43:13Z</dcterms:created>
  <dcterms:modified xsi:type="dcterms:W3CDTF">2025-07-28T12:16:48Z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1058C0F6-C66E-4B8F-BDBF-3406AC9F81CE</vt:lpwstr>
  </property>
  <property fmtid="{D5CDD505-2E9C-101B-9397-08002B2CF9AE}" pid="3" name="ArticulatePath">
    <vt:lpwstr>10.2 HTMEANZ_af</vt:lpwstr>
  </property>
  <property fmtid="{D5CDD505-2E9C-101B-9397-08002B2CF9AE}" pid="4" name="ContentTypeId">
    <vt:lpwstr>0x010100B327C35045E9A749BE72BEEA1A150D0C</vt:lpwstr>
  </property>
  <property fmtid="{D5CDD505-2E9C-101B-9397-08002B2CF9AE}" pid="5" name="Order">
    <vt:r8>100</vt:r8>
  </property>
</Properties>
</file>