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ppt/tags/tag1.xml" ContentType="application/vnd.openxmlformats-officedocument.presentationml.tags+xml"/>
  <Override PartName="/ppt/tags/tag18.xml" ContentType="application/vnd.openxmlformats-officedocument.presentationml.tags+xml"/>
  <Override PartName="/ppt/tags/tag9.xml" ContentType="application/vnd.openxmlformats-officedocument.presentationml.tags+xml"/>
  <Override PartName="/ppt/tags/tag25.xml" ContentType="application/vnd.openxmlformats-officedocument.presentationml.tags+xml"/>
  <Override PartName="/ppt/tags/tag23.xml" ContentType="application/vnd.openxmlformats-officedocument.presentationml.tags+xml"/>
  <Override PartName="/ppt/tags/tag8.xml" ContentType="application/vnd.openxmlformats-officedocument.presentationml.tags+xml"/>
  <Override PartName="/ppt/tags/tag24.xml" ContentType="application/vnd.openxmlformats-officedocument.presentationml.tags+xml"/>
  <Override PartName="/ppt/tags/tag7.xml" ContentType="application/vnd.openxmlformats-officedocument.presentationml.tags+xml"/>
  <Override PartName="/ppt/tags/tag6.xml" ContentType="application/vnd.openxmlformats-officedocument.presentationml.tags+xml"/>
  <Override PartName="/ppt/tags/tag5.xml" ContentType="application/vnd.openxmlformats-officedocument.presentationml.tags+xml"/>
  <Override PartName="/ppt/tags/tag26.xml" ContentType="application/vnd.openxmlformats-officedocument.presentationml.tags+xml"/>
  <Override PartName="/ppt/tags/tag4.xml" ContentType="application/vnd.openxmlformats-officedocument.presentationml.tags+xml"/>
  <Override PartName="/ppt/tags/tag27.xml" ContentType="application/vnd.openxmlformats-officedocument.presentationml.tags+xml"/>
  <Override PartName="/ppt/tags/tag3.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17.xml" ContentType="application/vnd.openxmlformats-officedocument.presentationml.tags+xml"/>
  <Override PartName="/ppt/tags/tag2.xml" ContentType="application/vnd.openxmlformats-officedocument.presentationml.tags+xml"/>
  <Override PartName="/ppt/tags/tag31.xml" ContentType="application/vnd.openxmlformats-officedocument.presentationml.tags+xml"/>
  <Override PartName="/ppt/tags/tag20.xml" ContentType="application/vnd.openxmlformats-officedocument.presentationml.tags+xml"/>
  <Override PartName="/ppt/tags/tag1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tags/tag21.xml" ContentType="application/vnd.openxmlformats-officedocument.presentationml.tags+xml"/>
  <Override PartName="/ppt/tags/tag16.xml" ContentType="application/vnd.openxmlformats-officedocument.presentationml.tags+xml"/>
  <Override PartName="/ppt/tags/tag22.xml" ContentType="application/vnd.openxmlformats-officedocument.presentationml.tags+xml"/>
  <Override PartName="/ppt/tags/tag15.xml" ContentType="application/vnd.openxmlformats-officedocument.presentationml.tags+xml"/>
  <Override PartName="/ppt/tags/tag14.xml" ContentType="application/vnd.openxmlformats-officedocument.presentationml.tags+xml"/>
  <Override PartName="/ppt/tags/tag13.xml" ContentType="application/vnd.openxmlformats-officedocument.presentationml.tags+xml"/>
  <Override PartName="/ppt/tags/tag12.xml" ContentType="application/vnd.openxmlformats-officedocument.presentationml.tags+xml"/>
  <Override PartName="/ppt/tags/tag11.xml" ContentType="application/vnd.openxmlformats-officedocument.presentationml.tags+xml"/>
  <Override PartName="/ppt/tags/tag10.xml" ContentType="application/vnd.openxmlformats-officedocument.presentationml.tag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2"/>
  </p:notesMasterIdLst>
  <p:handoutMasterIdLst>
    <p:handoutMasterId r:id="rId33"/>
  </p:handoutMasterIdLst>
  <p:sldIdLst>
    <p:sldId id="256" r:id="rId2"/>
    <p:sldId id="257" r:id="rId3"/>
    <p:sldId id="258" r:id="rId4"/>
    <p:sldId id="259" r:id="rId5"/>
    <p:sldId id="260" r:id="rId6"/>
    <p:sldId id="261" r:id="rId7"/>
    <p:sldId id="262" r:id="rId8"/>
    <p:sldId id="263" r:id="rId9"/>
    <p:sldId id="264" r:id="rId10"/>
    <p:sldId id="294" r:id="rId11"/>
    <p:sldId id="269" r:id="rId12"/>
    <p:sldId id="270" r:id="rId13"/>
    <p:sldId id="299" r:id="rId14"/>
    <p:sldId id="272" r:id="rId15"/>
    <p:sldId id="275" r:id="rId16"/>
    <p:sldId id="276" r:id="rId17"/>
    <p:sldId id="277" r:id="rId18"/>
    <p:sldId id="279" r:id="rId19"/>
    <p:sldId id="295" r:id="rId20"/>
    <p:sldId id="292" r:id="rId21"/>
    <p:sldId id="296" r:id="rId22"/>
    <p:sldId id="280" r:id="rId23"/>
    <p:sldId id="282" r:id="rId24"/>
    <p:sldId id="297" r:id="rId25"/>
    <p:sldId id="288" r:id="rId26"/>
    <p:sldId id="298" r:id="rId27"/>
    <p:sldId id="300" r:id="rId28"/>
    <p:sldId id="290" r:id="rId29"/>
    <p:sldId id="291" r:id="rId30"/>
    <p:sldId id="293" r:id="rId31"/>
  </p:sldIdLst>
  <p:sldSz cx="9144000" cy="6858000" type="screen4x3"/>
  <p:notesSz cx="6858000" cy="9144000"/>
  <p:embeddedFontLst>
    <p:embeddedFont>
      <p:font typeface="Cambria Math" panose="02040503050406030204" pitchFamily="18" charset="0"/>
      <p:regular r:id="rId34"/>
    </p:embeddedFont>
  </p:embeddedFontLst>
  <p:custDataLst>
    <p:tags r:id="rId3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673" autoAdjust="0"/>
  </p:normalViewPr>
  <p:slideViewPr>
    <p:cSldViewPr>
      <p:cViewPr varScale="1">
        <p:scale>
          <a:sx n="102" d="100"/>
          <a:sy n="102" d="100"/>
        </p:scale>
        <p:origin x="1200"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font" Target="fonts/font1.fntdata"/><Relationship Id="rId42" Type="http://schemas.openxmlformats.org/officeDocument/2006/relationships/customXml" Target="../customXml/item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gs" Target="tags/tag1.xml"/><Relationship Id="rId43" Type="http://schemas.openxmlformats.org/officeDocument/2006/relationships/customXml" Target="../customXml/item3.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7/29/2025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7/29/2025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3.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slideLayout" Target="../slideLayouts/slideLayout13.xml"/><Relationship Id="rId1" Type="http://schemas.openxmlformats.org/officeDocument/2006/relationships/tags" Target="../tags/tag12.xml"/><Relationship Id="rId5" Type="http://schemas.openxmlformats.org/officeDocument/2006/relationships/image" Target="../media/image12.emf"/><Relationship Id="rId4" Type="http://schemas.openxmlformats.org/officeDocument/2006/relationships/image" Target="../media/image11.e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3.xml"/><Relationship Id="rId1" Type="http://schemas.openxmlformats.org/officeDocument/2006/relationships/tags" Target="../tags/tag13.xml"/><Relationship Id="rId4" Type="http://schemas.openxmlformats.org/officeDocument/2006/relationships/image" Target="../media/image11.emf"/></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slideLayout" Target="../slideLayouts/slideLayout3.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slideLayout" Target="../slideLayouts/slideLayout3.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slideLayout" Target="../slideLayouts/slideLayout3.xml"/><Relationship Id="rId1" Type="http://schemas.openxmlformats.org/officeDocument/2006/relationships/tags" Target="../tags/tag17.xml"/><Relationship Id="rId4" Type="http://schemas.openxmlformats.org/officeDocument/2006/relationships/image" Target="../media/image15.emf"/></Relationships>
</file>

<file path=ppt/slides/_rels/slide17.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slideLayout" Target="../slideLayouts/slideLayout3.xml"/><Relationship Id="rId1" Type="http://schemas.openxmlformats.org/officeDocument/2006/relationships/tags" Target="../tags/tag18.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9.xml"/></Relationships>
</file>

<file path=ppt/slides/_rels/slide1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slideLayout" Target="../slideLayouts/slideLayout3.xml"/><Relationship Id="rId1" Type="http://schemas.openxmlformats.org/officeDocument/2006/relationships/tags" Target="../tags/tag20.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slideLayout" Target="../slideLayouts/slideLayout7.xml"/><Relationship Id="rId1" Type="http://schemas.openxmlformats.org/officeDocument/2006/relationships/tags" Target="../tags/tag3.xml"/><Relationship Id="rId6" Type="http://schemas.openxmlformats.org/officeDocument/2006/relationships/image" Target="../media/image5.png"/><Relationship Id="rId5" Type="http://schemas.openxmlformats.org/officeDocument/2006/relationships/image" Target="../media/image4.emf"/><Relationship Id="rId4" Type="http://schemas.openxmlformats.org/officeDocument/2006/relationships/image" Target="../media/image3.emf"/></Relationships>
</file>

<file path=ppt/slides/_rels/slide20.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slideLayout" Target="../slideLayouts/slideLayout3.xml"/><Relationship Id="rId1" Type="http://schemas.openxmlformats.org/officeDocument/2006/relationships/tags" Target="../tags/tag21.xml"/></Relationships>
</file>

<file path=ppt/slides/_rels/slide21.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slideLayout" Target="../slideLayouts/slideLayout3.xml"/><Relationship Id="rId1" Type="http://schemas.openxmlformats.org/officeDocument/2006/relationships/tags" Target="../tags/tag22.xml"/><Relationship Id="rId4" Type="http://schemas.openxmlformats.org/officeDocument/2006/relationships/image" Target="../media/image25.png"/></Relationships>
</file>

<file path=ppt/slides/_rels/slide2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slideLayout" Target="../slideLayouts/slideLayout4.xml"/><Relationship Id="rId1" Type="http://schemas.openxmlformats.org/officeDocument/2006/relationships/tags" Target="../tags/tag23.xml"/></Relationships>
</file>

<file path=ppt/slides/_rels/slide23.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slideLayout" Target="../slideLayouts/slideLayout3.xml"/><Relationship Id="rId1" Type="http://schemas.openxmlformats.org/officeDocument/2006/relationships/tags" Target="../tags/tag24.xml"/><Relationship Id="rId5" Type="http://schemas.openxmlformats.org/officeDocument/2006/relationships/image" Target="../media/image21.emf"/><Relationship Id="rId4" Type="http://schemas.openxmlformats.org/officeDocument/2006/relationships/image" Target="../media/image20.emf"/></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5.xml"/></Relationships>
</file>

<file path=ppt/slides/_rels/slide2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slideLayout" Target="../slideLayouts/slideLayout3.xml"/><Relationship Id="rId1" Type="http://schemas.openxmlformats.org/officeDocument/2006/relationships/tags" Target="../tags/tag26.xml"/></Relationships>
</file>

<file path=ppt/slides/_rels/slide26.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slideLayout" Target="../slideLayouts/slideLayout3.xml"/><Relationship Id="rId1" Type="http://schemas.openxmlformats.org/officeDocument/2006/relationships/tags" Target="../tags/tag27.xml"/></Relationships>
</file>

<file path=ppt/slides/_rels/slide27.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slideLayout" Target="../slideLayouts/slideLayout3.xml"/><Relationship Id="rId1" Type="http://schemas.openxmlformats.org/officeDocument/2006/relationships/tags" Target="../tags/tag28.xml"/></Relationships>
</file>

<file path=ppt/slides/_rels/slide28.xml.rels><?xml version="1.0" encoding="UTF-8" standalone="yes"?>
<Relationships xmlns="http://schemas.openxmlformats.org/package/2006/relationships"><Relationship Id="rId3" Type="http://schemas.openxmlformats.org/officeDocument/2006/relationships/image" Target="../media/image370.png"/><Relationship Id="rId2" Type="http://schemas.openxmlformats.org/officeDocument/2006/relationships/slideLayout" Target="../slideLayouts/slideLayout3.xml"/><Relationship Id="rId1" Type="http://schemas.openxmlformats.org/officeDocument/2006/relationships/tags" Target="../tags/tag29.xml"/></Relationships>
</file>

<file path=ppt/slides/_rels/slide29.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slideLayout" Target="../slideLayouts/slideLayout3.xml"/><Relationship Id="rId1" Type="http://schemas.openxmlformats.org/officeDocument/2006/relationships/tags" Target="../tags/tag30.xml"/><Relationship Id="rId4" Type="http://schemas.openxmlformats.org/officeDocument/2006/relationships/image" Target="../media/image25.emf"/></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4.xml"/></Relationships>
</file>

<file path=ppt/slides/_rels/slide30.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slideLayout" Target="../slideLayouts/slideLayout3.xml"/><Relationship Id="rId1" Type="http://schemas.openxmlformats.org/officeDocument/2006/relationships/tags" Target="../tags/tag31.xml"/><Relationship Id="rId5" Type="http://schemas.openxmlformats.org/officeDocument/2006/relationships/image" Target="../media/image37.pn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3.xml"/><Relationship Id="rId1" Type="http://schemas.openxmlformats.org/officeDocument/2006/relationships/tags" Target="../tags/tag5.xml"/><Relationship Id="rId5" Type="http://schemas.openxmlformats.org/officeDocument/2006/relationships/image" Target="../media/image11.png"/><Relationship Id="rId4" Type="http://schemas.openxmlformats.org/officeDocument/2006/relationships/image" Target="../media/image5.emf"/></Relationships>
</file>

<file path=ppt/slides/_rels/slide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slideLayout" Target="../slideLayouts/slideLayout3.xml"/><Relationship Id="rId1" Type="http://schemas.openxmlformats.org/officeDocument/2006/relationships/tags" Target="../tags/tag6.xml"/><Relationship Id="rId4" Type="http://schemas.openxmlformats.org/officeDocument/2006/relationships/image" Target="../media/image13.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slideLayout" Target="../slideLayouts/slideLayout3.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4.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slideLayout" Target="../slideLayouts/slideLayout3.xml"/><Relationship Id="rId1" Type="http://schemas.openxmlformats.org/officeDocument/2006/relationships/tags" Target="../tags/tag10.xml"/><Relationship Id="rId5"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Testing a Hypothesis about a Population Mean, Sigma Unknown</a:t>
            </a:r>
          </a:p>
        </p:txBody>
      </p:sp>
      <p:sp>
        <p:nvSpPr>
          <p:cNvPr id="3" name="Title 2"/>
          <p:cNvSpPr>
            <a:spLocks noGrp="1"/>
          </p:cNvSpPr>
          <p:nvPr>
            <p:ph type="title"/>
          </p:nvPr>
        </p:nvSpPr>
        <p:spPr/>
        <p:txBody>
          <a:bodyPr/>
          <a:lstStyle/>
          <a:p>
            <a:r>
              <a:t>Section 10.3</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7616D7-8F62-9348-957D-6796943BE0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522435-9F0B-949E-EDDF-E7D86EBA3352}"/>
              </a:ext>
            </a:extLst>
          </p:cNvPr>
          <p:cNvSpPr>
            <a:spLocks noGrp="1"/>
          </p:cNvSpPr>
          <p:nvPr>
            <p:ph type="title"/>
          </p:nvPr>
        </p:nvSpPr>
        <p:spPr/>
        <p:txBody>
          <a:bodyPr>
            <a:normAutofit/>
          </a:bodyPr>
          <a:lstStyle/>
          <a:p>
            <a:pPr>
              <a:defRPr sz="3200"/>
            </a:pPr>
            <a:r>
              <a:rPr dirty="0"/>
              <a:t>Example 1: Performing a Hypothesis Test for the Mean Time Spent On Websites</a:t>
            </a:r>
            <a:r>
              <a:rPr lang="en-US" dirty="0"/>
              <a:t>—Slide 8</a:t>
            </a:r>
            <a:endParaRPr dirty="0"/>
          </a:p>
        </p:txBody>
      </p:sp>
      <p:pic>
        <p:nvPicPr>
          <p:cNvPr id="4" name="Picture 3" descr="A t-distribution graph with 34 degrees of freedom is shown. It has a bell shaped curve centered about zero with the horizontal axis labeled t. Two points on the horizontal axis are marked with the critical values, negative 2.032 and 2.032. The region to the left of the critical value, negative 2.032 and the region to the right of the critical value, 2.032 is shaded and labeled “alpha over 2 equals 0.025.” The region between the critical values is labeled “fail to reject H naught” ">
            <a:extLst>
              <a:ext uri="{FF2B5EF4-FFF2-40B4-BE49-F238E27FC236}">
                <a16:creationId xmlns:a16="http://schemas.microsoft.com/office/drawing/2014/main" id="{31F08985-6A99-CD50-716D-74AFD9C08034}"/>
              </a:ext>
            </a:extLst>
          </p:cNvPr>
          <p:cNvPicPr>
            <a:picLocks noChangeAspect="1"/>
          </p:cNvPicPr>
          <p:nvPr/>
        </p:nvPicPr>
        <p:blipFill rotWithShape="1">
          <a:blip r:embed="rId3"/>
          <a:srcRect b="8010"/>
          <a:stretch/>
        </p:blipFill>
        <p:spPr>
          <a:xfrm>
            <a:off x="1926000" y="1474931"/>
            <a:ext cx="5292000" cy="3249469"/>
          </a:xfrm>
          <a:prstGeom prst="rect">
            <a:avLst/>
          </a:prstGeom>
        </p:spPr>
      </p:pic>
      <p:sp>
        <p:nvSpPr>
          <p:cNvPr id="5" name="Text Placeholder 2">
            <a:extLst>
              <a:ext uri="{FF2B5EF4-FFF2-40B4-BE49-F238E27FC236}">
                <a16:creationId xmlns:a16="http://schemas.microsoft.com/office/drawing/2014/main" id="{5BBD0252-E037-76C6-CEE6-35312CDB0B28}"/>
              </a:ext>
            </a:extLst>
          </p:cNvPr>
          <p:cNvSpPr txBox="1">
            <a:spLocks/>
          </p:cNvSpPr>
          <p:nvPr/>
        </p:nvSpPr>
        <p:spPr>
          <a:xfrm>
            <a:off x="457200" y="4824046"/>
            <a:ext cx="8229600" cy="509954"/>
          </a:xfrm>
          <a:prstGeom prst="rect">
            <a:avLst/>
          </a:prstGeom>
        </p:spPr>
        <p:txBody>
          <a:bodyPr>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800" dirty="0"/>
              <a:t>Figure 2</a:t>
            </a:r>
          </a:p>
        </p:txBody>
      </p:sp>
    </p:spTree>
    <p:custDataLst>
      <p:tags r:id="rId1"/>
    </p:custDataLst>
    <p:extLst>
      <p:ext uri="{BB962C8B-B14F-4D97-AF65-F5344CB8AC3E}">
        <p14:creationId xmlns:p14="http://schemas.microsoft.com/office/powerpoint/2010/main" val="28986037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Performing a Hypothesis Test for the Mean Time Spent On Websites—Slide 9</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ln>
                <a:solidFill>
                  <a:schemeClr val="bg1"/>
                </a:solidFill>
              </a:ln>
            </p:spPr>
            <p:txBody>
              <a:bodyPr>
                <a:normAutofit/>
              </a:bodyPr>
              <a:lstStyle/>
              <a:p>
                <a:pPr>
                  <a:defRPr sz="2800"/>
                </a:pPr>
                <a:r>
                  <a:rPr sz="2600" dirty="0"/>
                  <a:t>What the figure says is that it is unlikely (only occurs </a:t>
                </a:r>
                <a14:m>
                  <m:oMath xmlns:m="http://schemas.openxmlformats.org/officeDocument/2006/math">
                    <m:r>
                      <a:rPr sz="2600">
                        <a:latin typeface="Cambria Math" panose="02040503050406030204" pitchFamily="18" charset="0"/>
                      </a:rPr>
                      <m:t>5</m:t>
                    </m:r>
                    <m:r>
                      <a:rPr sz="2600">
                        <a:latin typeface="Cambria Math" panose="02040503050406030204" pitchFamily="18" charset="0"/>
                      </a:rPr>
                      <m:t>%</m:t>
                    </m:r>
                  </m:oMath>
                </a14:m>
                <a:r>
                  <a:rPr sz="2600" dirty="0"/>
                  <a:t> of the time) that ordinary sampling variability will cause</a:t>
                </a:r>
                <a:endParaRPr lang="en-US" sz="26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3"/>
                <a:stretch>
                  <a:fillRect l="-1181" t="-873"/>
                </a:stretch>
              </a:blipFill>
              <a:ln>
                <a:solidFill>
                  <a:schemeClr val="bg1"/>
                </a:solidFill>
              </a:ln>
            </p:spPr>
            <p:txBody>
              <a:bodyPr/>
              <a:lstStyle/>
              <a:p>
                <a:r>
                  <a:rPr lang="en-IN">
                    <a:noFill/>
                  </a:rPr>
                  <a:t> </a:t>
                </a:r>
              </a:p>
            </p:txBody>
          </p:sp>
        </mc:Fallback>
      </mc:AlternateContent>
      <p:pic>
        <p:nvPicPr>
          <p:cNvPr id="11" name="Picture 10" descr="x bar">
            <a:extLst>
              <a:ext uri="{FF2B5EF4-FFF2-40B4-BE49-F238E27FC236}">
                <a16:creationId xmlns:a16="http://schemas.microsoft.com/office/drawing/2014/main" id="{E9DC3828-7891-603F-C8E0-0B57EE2B3DC1}"/>
              </a:ext>
            </a:extLst>
          </p:cNvPr>
          <p:cNvPicPr>
            <a:picLocks noChangeAspect="1"/>
          </p:cNvPicPr>
          <p:nvPr/>
        </p:nvPicPr>
        <p:blipFill>
          <a:blip r:embed="rId4"/>
          <a:stretch>
            <a:fillRect/>
          </a:stretch>
        </p:blipFill>
        <p:spPr>
          <a:xfrm>
            <a:off x="7696200" y="1581036"/>
            <a:ext cx="252000" cy="292320"/>
          </a:xfrm>
          <a:prstGeom prst="rect">
            <a:avLst/>
          </a:prstGeom>
        </p:spPr>
      </p:pic>
      <p:sp>
        <p:nvSpPr>
          <p:cNvPr id="6" name="TextBox 5">
            <a:extLst>
              <a:ext uri="{FF2B5EF4-FFF2-40B4-BE49-F238E27FC236}">
                <a16:creationId xmlns:a16="http://schemas.microsoft.com/office/drawing/2014/main" id="{66B57B1D-7814-E32B-8573-26EBBD5A1D9F}"/>
              </a:ext>
            </a:extLst>
          </p:cNvPr>
          <p:cNvSpPr txBox="1"/>
          <p:nvPr/>
        </p:nvSpPr>
        <p:spPr>
          <a:xfrm>
            <a:off x="479612" y="1929309"/>
            <a:ext cx="8153400" cy="3167021"/>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600" b="0" i="0" u="none" strike="noStrike" kern="1200" cap="none" spc="0" normalizeH="0" baseline="0" noProof="0" dirty="0">
                <a:ln>
                  <a:noFill/>
                </a:ln>
                <a:solidFill>
                  <a:srgbClr val="366092"/>
                </a:solidFill>
                <a:effectLst/>
                <a:uLnTx/>
                <a:uFillTx/>
                <a:latin typeface="Calibri"/>
              </a:rPr>
              <a:t>to differ as much as </a:t>
            </a:r>
            <a:r>
              <a:rPr kumimoji="0" lang="en-US" sz="2600" b="0" i="0" u="none" strike="noStrike" kern="1200" cap="none" spc="0" normalizeH="0" baseline="0" noProof="0" dirty="0">
                <a:ln>
                  <a:noFill/>
                </a:ln>
                <a:solidFill>
                  <a:srgbClr val="366092"/>
                </a:solidFill>
                <a:effectLst/>
                <a:uLnTx/>
                <a:uFillTx/>
                <a:latin typeface="Cambria Math"/>
              </a:rPr>
              <a:t>2.032</a:t>
            </a:r>
            <a:r>
              <a:rPr kumimoji="0" lang="en-US" sz="2600" b="0" i="0" u="none" strike="noStrike" kern="1200" cap="none" spc="0" normalizeH="0" baseline="0" noProof="0" dirty="0">
                <a:ln>
                  <a:noFill/>
                </a:ln>
                <a:solidFill>
                  <a:srgbClr val="366092"/>
                </a:solidFill>
                <a:effectLst/>
                <a:uLnTx/>
                <a:uFillTx/>
                <a:latin typeface="Calibri"/>
              </a:rPr>
              <a:t> standard deviation units from the hypothesized mean of </a:t>
            </a:r>
            <a:r>
              <a:rPr kumimoji="0" lang="en-US" sz="2600" b="0" i="0" u="none" strike="noStrike" kern="1200" cap="none" spc="0" normalizeH="0" baseline="0" noProof="0" dirty="0">
                <a:ln>
                  <a:noFill/>
                </a:ln>
                <a:solidFill>
                  <a:srgbClr val="366092"/>
                </a:solidFill>
                <a:effectLst/>
                <a:uLnTx/>
                <a:uFillTx/>
                <a:latin typeface="Cambria Math"/>
              </a:rPr>
              <a:t>45</a:t>
            </a:r>
            <a:r>
              <a:rPr kumimoji="0" lang="en-US" sz="2600" b="0" i="0" u="none" strike="noStrike" kern="1200" cap="none" spc="0" normalizeH="0" baseline="0" noProof="0" dirty="0">
                <a:ln>
                  <a:noFill/>
                </a:ln>
                <a:solidFill>
                  <a:srgbClr val="366092"/>
                </a:solidFill>
                <a:effectLst/>
                <a:uLnTx/>
                <a:uFillTx/>
                <a:latin typeface="Calibri"/>
              </a:rPr>
              <a:t>.</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600" b="1" i="0" u="none" strike="noStrike" kern="1200" cap="none" spc="0" normalizeH="0" baseline="0" noProof="0" dirty="0">
                <a:ln>
                  <a:noFill/>
                </a:ln>
                <a:solidFill>
                  <a:srgbClr val="366092"/>
                </a:solidFill>
                <a:effectLst/>
                <a:uLnTx/>
                <a:uFillTx/>
                <a:latin typeface="Calibri"/>
              </a:rPr>
              <a:t>Step 5: </a:t>
            </a:r>
            <a:r>
              <a:rPr kumimoji="0" lang="en-US" sz="2600" b="0" i="0" u="none" strike="noStrike" kern="1200" cap="none" spc="0" normalizeH="0" baseline="0" noProof="0" dirty="0">
                <a:ln>
                  <a:noFill/>
                </a:ln>
                <a:solidFill>
                  <a:srgbClr val="366092"/>
                </a:solidFill>
                <a:effectLst/>
                <a:uLnTx/>
                <a:uFillTx/>
                <a:latin typeface="Calibri"/>
              </a:rPr>
              <a:t>Collect the sample data and compute the value of the test statistic. </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600" b="0" i="0" u="none" strike="noStrike" kern="1200" cap="none" spc="0" normalizeH="0" baseline="0" noProof="0" dirty="0">
                <a:ln>
                  <a:noFill/>
                </a:ln>
                <a:solidFill>
                  <a:srgbClr val="366092"/>
                </a:solidFill>
                <a:effectLst/>
                <a:uLnTx/>
                <a:uFillTx/>
                <a:latin typeface="Calibri"/>
              </a:rPr>
              <a:t>Since </a:t>
            </a:r>
            <a:r>
              <a:rPr kumimoji="0" lang="en-US" sz="2600" b="0" i="0" u="none" strike="noStrike" kern="1200" cap="none" spc="0" normalizeH="0" baseline="0" noProof="0" dirty="0">
                <a:ln>
                  <a:noFill/>
                </a:ln>
                <a:solidFill>
                  <a:srgbClr val="366092"/>
                </a:solidFill>
                <a:effectLst/>
                <a:uLnTx/>
                <a:uFillTx/>
                <a:latin typeface="Cambria Math"/>
              </a:rPr>
              <a:t>35</a:t>
            </a:r>
            <a:r>
              <a:rPr kumimoji="0" lang="en-US" sz="2600" b="0" i="0" u="none" strike="noStrike" kern="1200" cap="none" spc="0" normalizeH="0" baseline="0" noProof="0" dirty="0">
                <a:ln>
                  <a:noFill/>
                </a:ln>
                <a:solidFill>
                  <a:srgbClr val="366092"/>
                </a:solidFill>
                <a:effectLst/>
                <a:uLnTx/>
                <a:uFillTx/>
                <a:latin typeface="Calibri"/>
              </a:rPr>
              <a:t> visitors were sampled and the mean time spent on the sites was </a:t>
            </a:r>
            <a:r>
              <a:rPr kumimoji="0" lang="en-US" sz="2600" b="0" i="0" u="none" strike="noStrike" kern="1200" cap="none" spc="0" normalizeH="0" baseline="0" noProof="0" dirty="0">
                <a:ln>
                  <a:noFill/>
                </a:ln>
                <a:solidFill>
                  <a:srgbClr val="366092"/>
                </a:solidFill>
                <a:effectLst/>
                <a:uLnTx/>
                <a:uFillTx/>
                <a:latin typeface="Cambria Math"/>
              </a:rPr>
              <a:t>35</a:t>
            </a:r>
            <a:r>
              <a:rPr kumimoji="0" lang="en-US" sz="2600" b="0" i="0" u="none" strike="noStrike" kern="1200" cap="none" spc="0" normalizeH="0" baseline="0" noProof="0" dirty="0">
                <a:ln>
                  <a:noFill/>
                </a:ln>
                <a:solidFill>
                  <a:srgbClr val="366092"/>
                </a:solidFill>
                <a:effectLst/>
                <a:uLnTx/>
                <a:uFillTx/>
                <a:latin typeface="Calibri"/>
              </a:rPr>
              <a:t> minutes with a standard deviation of </a:t>
            </a:r>
            <a:r>
              <a:rPr kumimoji="0" lang="en-US" sz="2600" b="0" i="0" u="none" strike="noStrike" kern="1200" cap="none" spc="0" normalizeH="0" baseline="0" noProof="0" dirty="0">
                <a:ln>
                  <a:noFill/>
                </a:ln>
                <a:solidFill>
                  <a:srgbClr val="366092"/>
                </a:solidFill>
                <a:effectLst/>
                <a:uLnTx/>
                <a:uFillTx/>
                <a:latin typeface="Cambria Math"/>
              </a:rPr>
              <a:t>7</a:t>
            </a:r>
            <a:r>
              <a:rPr kumimoji="0" lang="en-US" sz="2600" b="0" i="0" u="none" strike="noStrike" kern="1200" cap="none" spc="0" normalizeH="0" baseline="0" noProof="0" dirty="0">
                <a:ln>
                  <a:noFill/>
                </a:ln>
                <a:solidFill>
                  <a:srgbClr val="366092"/>
                </a:solidFill>
                <a:effectLst/>
                <a:uLnTx/>
                <a:uFillTx/>
                <a:latin typeface="Calibri"/>
              </a:rPr>
              <a:t> minutes, the computed value of the test statistic is</a:t>
            </a:r>
            <a:endParaRPr lang="en-IN" sz="2600" dirty="0"/>
          </a:p>
        </p:txBody>
      </p:sp>
      <p:pic>
        <p:nvPicPr>
          <p:cNvPr id="7" name="Picture 6" descr="t equals open parenthesis x bar minus mu naught closed parenthesis divided by open parenthesis s divided by square root of n closed parenthesis equals open parenthesis 35 minus 45 closed parenthesis divided by open parenthesis 7 divided by square root of 35 closed parenthesis approximately equal to negative 8.452.">
            <a:extLst>
              <a:ext uri="{FF2B5EF4-FFF2-40B4-BE49-F238E27FC236}">
                <a16:creationId xmlns:a16="http://schemas.microsoft.com/office/drawing/2014/main" id="{8C10371D-6889-D858-C48B-4100E249C208}"/>
              </a:ext>
            </a:extLst>
          </p:cNvPr>
          <p:cNvPicPr>
            <a:picLocks noChangeAspect="1"/>
          </p:cNvPicPr>
          <p:nvPr/>
        </p:nvPicPr>
        <p:blipFill>
          <a:blip r:embed="rId5"/>
          <a:stretch>
            <a:fillRect/>
          </a:stretch>
        </p:blipFill>
        <p:spPr>
          <a:xfrm>
            <a:off x="2438400" y="4900977"/>
            <a:ext cx="3467100" cy="1133475"/>
          </a:xfrm>
          <a:prstGeom prst="rect">
            <a:avLst/>
          </a:prstGeom>
        </p:spPr>
      </p:pic>
    </p:spTree>
    <p:custDataLst>
      <p:tags r:id="rId1"/>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Performing a Hypothesis Test for the Mean Time Spent On Website</a:t>
            </a:r>
            <a:r>
              <a:rPr lang="en-US" dirty="0"/>
              <a:t>s—Slide 10</a:t>
            </a:r>
            <a:endParaRPr dirty="0"/>
          </a:p>
        </p:txBody>
      </p:sp>
      <p:sp>
        <p:nvSpPr>
          <p:cNvPr id="3" name="Text Placeholder 2"/>
          <p:cNvSpPr>
            <a:spLocks noGrp="1"/>
          </p:cNvSpPr>
          <p:nvPr>
            <p:ph type="body" sz="quarter" idx="10"/>
          </p:nvPr>
        </p:nvSpPr>
        <p:spPr/>
        <p:txBody>
          <a:bodyPr>
            <a:noAutofit/>
          </a:bodyPr>
          <a:lstStyle/>
          <a:p>
            <a:pPr>
              <a:defRPr sz="2800"/>
            </a:pPr>
            <a:r>
              <a:rPr lang="en-IN" sz="2500" dirty="0"/>
              <a:t>The observed sample mean is more than </a:t>
            </a:r>
            <a:r>
              <a:rPr lang="en-IN" sz="2500" dirty="0">
                <a:latin typeface="Cambria Math"/>
              </a:rPr>
              <a:t>8</a:t>
            </a:r>
            <a:r>
              <a:rPr lang="en-IN" sz="2500" dirty="0"/>
              <a:t> standard deviations less than the hypothesized mean. The value of the test statistic signifies a striking difference between</a:t>
            </a:r>
            <a:br>
              <a:rPr lang="en-US" sz="2500" dirty="0"/>
            </a:br>
            <a:endParaRPr sz="2500" dirty="0"/>
          </a:p>
        </p:txBody>
      </p:sp>
      <p:graphicFrame>
        <p:nvGraphicFramePr>
          <p:cNvPr id="6" name="Object 5" descr="x bar">
            <a:extLst>
              <a:ext uri="{FF2B5EF4-FFF2-40B4-BE49-F238E27FC236}">
                <a16:creationId xmlns:a16="http://schemas.microsoft.com/office/drawing/2014/main" id="{EB61B224-BA16-C04E-6496-0F9FF712078A}"/>
              </a:ext>
            </a:extLst>
          </p:cNvPr>
          <p:cNvGraphicFramePr>
            <a:graphicFrameLocks noChangeAspect="1"/>
          </p:cNvGraphicFramePr>
          <p:nvPr>
            <p:extLst>
              <p:ext uri="{D42A27DB-BD31-4B8C-83A1-F6EECF244321}">
                <p14:modId xmlns:p14="http://schemas.microsoft.com/office/powerpoint/2010/main" val="847654103"/>
              </p:ext>
            </p:extLst>
          </p:nvPr>
        </p:nvGraphicFramePr>
        <p:xfrm>
          <a:off x="7086600" y="1905000"/>
          <a:ext cx="230187" cy="269875"/>
        </p:xfrm>
        <a:graphic>
          <a:graphicData uri="http://schemas.openxmlformats.org/presentationml/2006/ole">
            <mc:AlternateContent xmlns:mc="http://schemas.openxmlformats.org/markup-compatibility/2006">
              <mc:Choice xmlns:v="urn:schemas-microsoft-com:vml" Requires="v">
                <p:oleObj name="Equation" r:id="rId3" imgW="230137" imgH="270610" progId="Equation.DSMT4">
                  <p:embed/>
                </p:oleObj>
              </mc:Choice>
              <mc:Fallback>
                <p:oleObj name="Equation" r:id="rId3" imgW="230137" imgH="270610" progId="Equation.DSMT4">
                  <p:embed/>
                  <p:pic>
                    <p:nvPicPr>
                      <p:cNvPr id="0" name=""/>
                      <p:cNvPicPr/>
                      <p:nvPr/>
                    </p:nvPicPr>
                    <p:blipFill>
                      <a:blip r:embed="rId4"/>
                      <a:stretch>
                        <a:fillRect/>
                      </a:stretch>
                    </p:blipFill>
                    <p:spPr>
                      <a:xfrm>
                        <a:off x="7086600" y="1905000"/>
                        <a:ext cx="230187" cy="269875"/>
                      </a:xfrm>
                      <a:prstGeom prst="rect">
                        <a:avLst/>
                      </a:prstGeom>
                    </p:spPr>
                  </p:pic>
                </p:oleObj>
              </mc:Fallback>
            </mc:AlternateContent>
          </a:graphicData>
        </a:graphic>
      </p:graphicFrame>
      <p:sp>
        <p:nvSpPr>
          <p:cNvPr id="8" name="TextBox 7">
            <a:extLst>
              <a:ext uri="{FF2B5EF4-FFF2-40B4-BE49-F238E27FC236}">
                <a16:creationId xmlns:a16="http://schemas.microsoft.com/office/drawing/2014/main" id="{713DA3F2-1C27-337E-729C-577F95937B4C}"/>
              </a:ext>
            </a:extLst>
          </p:cNvPr>
          <p:cNvSpPr txBox="1"/>
          <p:nvPr/>
        </p:nvSpPr>
        <p:spPr>
          <a:xfrm>
            <a:off x="457200" y="2223247"/>
            <a:ext cx="8382000" cy="2477601"/>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500" b="0" i="0" u="none" strike="noStrike" kern="1200" cap="none" spc="0" normalizeH="0" baseline="0" noProof="0" dirty="0">
                <a:ln>
                  <a:noFill/>
                </a:ln>
                <a:solidFill>
                  <a:srgbClr val="366092"/>
                </a:solidFill>
                <a:effectLst/>
                <a:uLnTx/>
                <a:uFillTx/>
                <a:latin typeface="Calibri"/>
                <a:ea typeface="+mn-ea"/>
                <a:cs typeface="+mn-cs"/>
              </a:rPr>
              <a:t>and the hypothesized value, </a:t>
            </a:r>
            <a:r>
              <a:rPr kumimoji="0" lang="el-GR" sz="2500" b="0" i="0" u="none" strike="noStrike" kern="1200" cap="none" spc="0" normalizeH="0" baseline="0" noProof="0" dirty="0">
                <a:ln>
                  <a:noFill/>
                </a:ln>
                <a:solidFill>
                  <a:srgbClr val="366092"/>
                </a:solidFill>
                <a:effectLst/>
                <a:uLnTx/>
                <a:uFillTx/>
                <a:latin typeface="Cambria Math" panose="02040503050406030204" pitchFamily="18" charset="0"/>
                <a:ea typeface="Cambria Math" panose="02040503050406030204" pitchFamily="18" charset="0"/>
                <a:cs typeface="+mn-cs"/>
              </a:rPr>
              <a:t>μ</a:t>
            </a:r>
            <a:r>
              <a:rPr kumimoji="0" lang="el-GR" sz="1050" b="0" i="0" u="none" strike="noStrike" kern="1200" cap="none" spc="0" normalizeH="0" baseline="0" noProof="0" dirty="0">
                <a:ln>
                  <a:noFill/>
                </a:ln>
                <a:solidFill>
                  <a:srgbClr val="366092"/>
                </a:solidFill>
                <a:effectLst/>
                <a:uLnTx/>
                <a:uFillTx/>
                <a:latin typeface="Cambria Math" panose="02040503050406030204" pitchFamily="18" charset="0"/>
                <a:ea typeface="Cambria Math" panose="02040503050406030204" pitchFamily="18" charset="0"/>
                <a:cs typeface="+mn-cs"/>
              </a:rPr>
              <a:t> </a:t>
            </a:r>
            <a:r>
              <a:rPr kumimoji="0" lang="el-GR" sz="2500" b="0" i="0"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₀.</a:t>
            </a:r>
            <a:r>
              <a:rPr kumimoji="0" lang="el-GR" sz="2500" b="0" i="0" u="none" strike="noStrike" kern="1200" cap="none" spc="0" normalizeH="0" baseline="0" noProof="0" dirty="0">
                <a:ln>
                  <a:noFill/>
                </a:ln>
                <a:solidFill>
                  <a:srgbClr val="366092"/>
                </a:solidFill>
                <a:effectLst/>
                <a:uLnTx/>
                <a:uFillTx/>
                <a:latin typeface="Calibri"/>
                <a:ea typeface="+mn-ea"/>
                <a:cs typeface="Arial" panose="020B0604020202020204" pitchFamily="34" charset="0"/>
              </a:rPr>
              <a:t> </a:t>
            </a:r>
            <a:r>
              <a:rPr kumimoji="0" lang="en-IN" sz="2500" b="0" i="0" u="none" strike="noStrike" kern="1200" cap="none" spc="0" normalizeH="0" baseline="0" noProof="0" dirty="0">
                <a:ln>
                  <a:noFill/>
                </a:ln>
                <a:solidFill>
                  <a:srgbClr val="366092"/>
                </a:solidFill>
                <a:effectLst/>
                <a:uLnTx/>
                <a:uFillTx/>
                <a:latin typeface="Calibri"/>
                <a:ea typeface="+mn-ea"/>
                <a:cs typeface="+mn-cs"/>
              </a:rPr>
              <a:t>It is very unlikely that the cause of such a difference would be ordinary sampling variation.</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500" b="1" i="0" u="none" strike="noStrike" kern="1200" cap="none" spc="0" normalizeH="0" baseline="0" noProof="0" dirty="0">
                <a:ln>
                  <a:noFill/>
                </a:ln>
                <a:solidFill>
                  <a:srgbClr val="366092"/>
                </a:solidFill>
                <a:effectLst/>
                <a:uLnTx/>
                <a:uFillTx/>
                <a:latin typeface="Calibri"/>
                <a:ea typeface="+mn-ea"/>
                <a:cs typeface="+mn-cs"/>
              </a:rPr>
              <a:t>Step 6: </a:t>
            </a:r>
            <a:r>
              <a:rPr kumimoji="0" lang="en-IN" sz="2500" b="0" i="0" u="none" strike="noStrike" kern="1200" cap="none" spc="0" normalizeH="0" baseline="0" noProof="0" dirty="0">
                <a:ln>
                  <a:noFill/>
                </a:ln>
                <a:solidFill>
                  <a:srgbClr val="366092"/>
                </a:solidFill>
                <a:effectLst/>
                <a:uLnTx/>
                <a:uFillTx/>
                <a:latin typeface="Calibri"/>
                <a:ea typeface="+mn-ea"/>
                <a:cs typeface="+mn-cs"/>
              </a:rPr>
              <a:t>Make the decision and state the conclusion in terms of the original question. Since the test statistic falls in the rejection region, we must reject </a:t>
            </a:r>
            <a:r>
              <a:rPr kumimoji="0" lang="en-IN" sz="2500" b="0" i="1" u="none" strike="noStrike" kern="1200" cap="none" spc="0" normalizeH="0" baseline="0" noProof="0" dirty="0">
                <a:ln>
                  <a:noFill/>
                </a:ln>
                <a:solidFill>
                  <a:srgbClr val="366092"/>
                </a:solidFill>
                <a:effectLst/>
                <a:uLnTx/>
                <a:uFillTx/>
                <a:latin typeface="Calibri"/>
                <a:ea typeface="+mn-ea"/>
                <a:cs typeface="+mn-cs"/>
              </a:rPr>
              <a:t>H</a:t>
            </a:r>
            <a:r>
              <a:rPr kumimoji="0" lang="en-IN" sz="1050" b="0" i="0" u="none" strike="noStrike" kern="1200" cap="none" spc="0" normalizeH="0" baseline="0" noProof="0" dirty="0">
                <a:ln>
                  <a:noFill/>
                </a:ln>
                <a:solidFill>
                  <a:srgbClr val="366092"/>
                </a:solidFill>
                <a:effectLst/>
                <a:uLnTx/>
                <a:uFillTx/>
                <a:latin typeface="Calibri"/>
                <a:ea typeface="+mn-ea"/>
                <a:cs typeface="+mn-cs"/>
              </a:rPr>
              <a:t> </a:t>
            </a:r>
            <a:r>
              <a:rPr kumimoji="0" lang="en-IN" sz="2500" b="0" i="0"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₀ </a:t>
            </a:r>
            <a:r>
              <a:rPr kumimoji="0" lang="en-IN" sz="2500" b="0" i="0" u="none" strike="noStrike" kern="1200" cap="none" spc="0" normalizeH="0" baseline="0" noProof="0" dirty="0">
                <a:ln>
                  <a:noFill/>
                </a:ln>
                <a:solidFill>
                  <a:srgbClr val="366092"/>
                </a:solidFill>
                <a:effectLst/>
                <a:uLnTx/>
                <a:uFillTx/>
                <a:latin typeface="Calibri"/>
                <a:ea typeface="+mn-ea"/>
                <a:cs typeface="+mn-cs"/>
              </a:rPr>
              <a:t>in favor of </a:t>
            </a:r>
            <a:r>
              <a:rPr kumimoji="0" lang="en-IN" sz="2500" b="0" i="1" u="none" strike="noStrike" kern="1200" cap="none" spc="0" normalizeH="0" baseline="0" noProof="0" dirty="0">
                <a:ln>
                  <a:noFill/>
                </a:ln>
                <a:solidFill>
                  <a:srgbClr val="366092"/>
                </a:solidFill>
                <a:effectLst/>
                <a:uLnTx/>
                <a:uFillTx/>
                <a:latin typeface="Calibri"/>
                <a:ea typeface="+mn-ea"/>
                <a:cs typeface="+mn-cs"/>
              </a:rPr>
              <a:t>H</a:t>
            </a:r>
            <a:r>
              <a:rPr kumimoji="0" lang="en-IN" sz="1050" b="0" i="1" u="none" strike="noStrike" kern="1200" cap="none" spc="0" normalizeH="0" baseline="0" noProof="0" dirty="0">
                <a:ln>
                  <a:noFill/>
                </a:ln>
                <a:solidFill>
                  <a:srgbClr val="366092"/>
                </a:solidFill>
                <a:effectLst/>
                <a:uLnTx/>
                <a:uFillTx/>
                <a:latin typeface="Calibri"/>
                <a:ea typeface="+mn-ea"/>
                <a:cs typeface="+mn-cs"/>
              </a:rPr>
              <a:t> </a:t>
            </a:r>
            <a:r>
              <a:rPr kumimoji="0" lang="en-IN" sz="2500" b="0" i="1" u="none" strike="noStrike" kern="1200" cap="none" spc="0" normalizeH="0" baseline="-25000" noProof="0" dirty="0">
                <a:ln>
                  <a:noFill/>
                </a:ln>
                <a:solidFill>
                  <a:srgbClr val="366092"/>
                </a:solidFill>
                <a:effectLst/>
                <a:uLnTx/>
                <a:uFillTx/>
                <a:latin typeface="Calibri"/>
                <a:ea typeface="+mn-ea"/>
                <a:cs typeface="+mn-cs"/>
              </a:rPr>
              <a:t>a.</a:t>
            </a:r>
            <a:r>
              <a:rPr kumimoji="0" lang="ar-AE" sz="2500" b="0" i="0" u="none" strike="noStrike" kern="1200" cap="none" spc="0" normalizeH="0" baseline="0" noProof="0" dirty="0">
                <a:ln>
                  <a:noFill/>
                </a:ln>
                <a:solidFill>
                  <a:srgbClr val="366092"/>
                </a:solidFill>
                <a:effectLst/>
                <a:uLnTx/>
                <a:uFillTx/>
                <a:latin typeface="Calibri"/>
                <a:ea typeface="+mn-ea"/>
                <a:cs typeface="+mn-cs"/>
              </a:rPr>
              <a:t> </a:t>
            </a:r>
          </a:p>
        </p:txBody>
      </p:sp>
    </p:spTree>
    <p:custDataLst>
      <p:tags r:id="rId1"/>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4F3CE9-2963-254D-1C6B-5D870E51DA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A90D51-BFF8-30D7-1879-E8902A2A51CE}"/>
              </a:ext>
            </a:extLst>
          </p:cNvPr>
          <p:cNvSpPr>
            <a:spLocks noGrp="1"/>
          </p:cNvSpPr>
          <p:nvPr>
            <p:ph type="title"/>
          </p:nvPr>
        </p:nvSpPr>
        <p:spPr/>
        <p:txBody>
          <a:bodyPr>
            <a:normAutofit/>
          </a:bodyPr>
          <a:lstStyle/>
          <a:p>
            <a:pPr>
              <a:defRPr sz="3200"/>
            </a:pPr>
            <a:r>
              <a:rPr dirty="0"/>
              <a:t>Example 1: Performing a Hypothesis Test for the Mean Time Spent On Website</a:t>
            </a:r>
            <a:r>
              <a:rPr lang="en-US" dirty="0"/>
              <a:t>s—Slide 11</a:t>
            </a:r>
            <a:endParaRPr dirty="0"/>
          </a:p>
        </p:txBody>
      </p:sp>
      <p:pic>
        <p:nvPicPr>
          <p:cNvPr id="5" name="Picture 4" descr="A graph showing the region in which the null hypothesis is rejected and the region in which the null hypothesis is not rejected. It shows a horizontal number line, labeled t, with two vertical dashed lines drawn at the critical values,  negative 2.032 and 2.032 . The region between the critical values from  negative 2.032  to  2.032  is labeled “Fail to Reject H sub 0.” The region to the left of the critical value,  negative 2.032  and the region to the right of the critical value,  2.032 are labeled, “Reject H sub 0.” The test statistic value is marked to the left of the critical value,  negative 2.032  at negative 8.452.">
            <a:extLst>
              <a:ext uri="{FF2B5EF4-FFF2-40B4-BE49-F238E27FC236}">
                <a16:creationId xmlns:a16="http://schemas.microsoft.com/office/drawing/2014/main" id="{9E9AB728-B422-D872-130B-5D1969231640}"/>
              </a:ext>
            </a:extLst>
          </p:cNvPr>
          <p:cNvPicPr>
            <a:picLocks noChangeAspect="1"/>
          </p:cNvPicPr>
          <p:nvPr/>
        </p:nvPicPr>
        <p:blipFill>
          <a:blip r:embed="rId3"/>
          <a:stretch>
            <a:fillRect/>
          </a:stretch>
        </p:blipFill>
        <p:spPr>
          <a:xfrm>
            <a:off x="685800" y="2057400"/>
            <a:ext cx="7648223" cy="1447800"/>
          </a:xfrm>
          <a:prstGeom prst="rect">
            <a:avLst/>
          </a:prstGeom>
        </p:spPr>
      </p:pic>
    </p:spTree>
    <p:custDataLst>
      <p:tags r:id="rId1"/>
    </p:custDataLst>
    <p:extLst>
      <p:ext uri="{BB962C8B-B14F-4D97-AF65-F5344CB8AC3E}">
        <p14:creationId xmlns:p14="http://schemas.microsoft.com/office/powerpoint/2010/main" val="1994882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Performing a Hypothesis Test for the Mean Time Spent On Websites</a:t>
            </a:r>
            <a:r>
              <a:rPr lang="en-US" dirty="0"/>
              <a:t>—Slide 12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lnSpcReduction="10000"/>
              </a:bodyPr>
              <a:lstStyle/>
              <a:p>
                <a:pPr marR="600" algn="just"/>
                <a:r>
                  <a:rPr lang="en-US" sz="2800" i="1" dirty="0"/>
                  <a:t>Conclusion and Interpretation</a:t>
                </a:r>
                <a:r>
                  <a:rPr lang="en-US" sz="2800" dirty="0"/>
                  <a:t>: There is sufficient evidence at the </a:t>
                </a:r>
                <a:r>
                  <a:rPr lang="el-GR" sz="2800" dirty="0">
                    <a:latin typeface="Cambria Math" panose="02040503050406030204" pitchFamily="18" charset="0"/>
                    <a:ea typeface="Cambria Math" panose="02040503050406030204" pitchFamily="18" charset="0"/>
                  </a:rPr>
                  <a:t>α</a:t>
                </a:r>
                <a14:m>
                  <m:oMath xmlns:m="http://schemas.openxmlformats.org/officeDocument/2006/math">
                    <m:r>
                      <a:rPr lang="en-US" b="0" i="0" smtClean="0">
                        <a:latin typeface="Cambria Math" panose="02040503050406030204" pitchFamily="18" charset="0"/>
                      </a:rPr>
                      <m:t> </m:t>
                    </m:r>
                    <m:r>
                      <a:rPr lang="en-US">
                        <a:latin typeface="Cambria Math" panose="02040503050406030204" pitchFamily="18" charset="0"/>
                      </a:rPr>
                      <m:t>=</m:t>
                    </m:r>
                    <m:r>
                      <a:rPr lang="en-US">
                        <a:latin typeface="Cambria Math" panose="02040503050406030204" pitchFamily="18" charset="0"/>
                      </a:rPr>
                      <m:t>0</m:t>
                    </m:r>
                    <m:r>
                      <a:rPr lang="en-US">
                        <a:latin typeface="Cambria Math" panose="02040503050406030204" pitchFamily="18" charset="0"/>
                      </a:rPr>
                      <m:t>.</m:t>
                    </m:r>
                    <m:r>
                      <a:rPr lang="en-US">
                        <a:latin typeface="Cambria Math" panose="02040503050406030204" pitchFamily="18" charset="0"/>
                      </a:rPr>
                      <m:t>05</m:t>
                    </m:r>
                  </m:oMath>
                </a14:m>
                <a:r>
                  <a:rPr lang="en-US" sz="2800" dirty="0"/>
                  <a:t> level to conclude that the average time spent on the developer's sites is different from </a:t>
                </a:r>
                <a:r>
                  <a:rPr lang="en-US" sz="2800" dirty="0">
                    <a:latin typeface="Cambria Math"/>
                  </a:rPr>
                  <a:t>45</a:t>
                </a:r>
                <a:r>
                  <a:rPr lang="en-US" sz="2800" dirty="0"/>
                  <a:t> minutes. Since the sample mean is much less than the indicated </a:t>
                </a:r>
                <a:r>
                  <a:rPr lang="en-US" sz="2800" dirty="0">
                    <a:latin typeface="Cambria Math"/>
                  </a:rPr>
                  <a:t>45</a:t>
                </a:r>
                <a:r>
                  <a:rPr lang="en-US" sz="2800" dirty="0"/>
                  <a:t> minutes, it is tempting to conclude that the time spent on the sites is less than </a:t>
                </a:r>
                <a:r>
                  <a:rPr lang="en-US" sz="2800" dirty="0">
                    <a:latin typeface="Cambria Math"/>
                  </a:rPr>
                  <a:t>45</a:t>
                </a:r>
                <a:r>
                  <a:rPr lang="en-US" sz="2800" dirty="0"/>
                  <a:t> minutes. However, we did not test the one-sided hypothesis. If the potential client would like to demonstrate that visitors spend significantly less time on the developer's sites, then they must start over by testing a one-sided hypothesis and obtaining new sample data.</a:t>
                </a:r>
              </a:p>
              <a:p>
                <a:pPr marR="600" algn="just"/>
                <a:endParaRPr lang="en-US"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3"/>
                <a:stretch>
                  <a:fillRect l="-1481" t="-2086" r="-1481"/>
                </a:stretch>
              </a:blipFill>
            </p:spPr>
            <p:txBody>
              <a:bodyPr/>
              <a:lstStyle/>
              <a:p>
                <a:r>
                  <a:rPr lang="en-IN">
                    <a:noFill/>
                  </a:rPr>
                  <a:t> </a:t>
                </a:r>
              </a:p>
            </p:txBody>
          </p:sp>
        </mc:Fallback>
      </mc:AlternateContent>
    </p:spTree>
    <p:custDataLst>
      <p:tags r:id="rId1"/>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Performing a Hypothesis Test for the Mean Tensile Strength</a:t>
            </a:r>
            <a:r>
              <a:rPr lang="en-US" dirty="0"/>
              <a:t>—Slide 1</a:t>
            </a:r>
            <a:endParaRPr dirty="0"/>
          </a:p>
        </p:txBody>
      </p:sp>
      <p:sp>
        <p:nvSpPr>
          <p:cNvPr id="3" name="Text Placeholder 2"/>
          <p:cNvSpPr>
            <a:spLocks noGrp="1"/>
          </p:cNvSpPr>
          <p:nvPr>
            <p:ph type="body" sz="quarter" idx="10"/>
          </p:nvPr>
        </p:nvSpPr>
        <p:spPr/>
        <p:txBody>
          <a:bodyPr>
            <a:normAutofit lnSpcReduction="10000"/>
          </a:bodyPr>
          <a:lstStyle/>
          <a:p>
            <a:r>
              <a:rPr sz="2800" dirty="0"/>
              <a:t>The Alexander Bolt Company produces half-inch A-class stainless steel bolts. The specified quality standard is that they have a mean tensile strength of more than </a:t>
            </a:r>
            <a:r>
              <a:rPr sz="2800" dirty="0">
                <a:latin typeface="Cambria Math"/>
              </a:rPr>
              <a:t>4000</a:t>
            </a:r>
            <a:r>
              <a:rPr sz="2800" dirty="0"/>
              <a:t> pounds per square inch (psi). These bolts are primarily used in the manufacturing of farm implements. The company is very concerned about quality and wants to be sure that its A-class product does not fall below the standard. A sample of </a:t>
            </a:r>
            <a:r>
              <a:rPr sz="2800" dirty="0">
                <a:latin typeface="Cambria Math"/>
              </a:rPr>
              <a:t>25</a:t>
            </a:r>
            <a:r>
              <a:rPr sz="2800" dirty="0"/>
              <a:t> bolts is to be randomly selected from stock and tested for tensile strength. Design a test of hypothesis to determine if there is overwhelming evidence that the bolts meet the specified quality standard.</a:t>
            </a:r>
          </a:p>
        </p:txBody>
      </p:sp>
    </p:spTree>
    <p:custDataLst>
      <p:tags r:id="rId1"/>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Performing a Hypothesis Test for the Mean Tensile Strength</a:t>
            </a:r>
            <a:r>
              <a:rPr lang="en-US" dirty="0"/>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Autofit/>
              </a:bodyPr>
              <a:lstStyle/>
              <a:p>
                <a:r>
                  <a:rPr lang="en-IN" sz="2150" b="1" dirty="0"/>
                  <a:t>Solution</a:t>
                </a:r>
              </a:p>
              <a:p>
                <a:pPr>
                  <a:defRPr sz="2800"/>
                </a:pPr>
                <a:r>
                  <a:rPr lang="en-IN" sz="2150" b="1" dirty="0"/>
                  <a:t>Step 1: </a:t>
                </a:r>
                <a:r>
                  <a:rPr lang="en-IN" sz="2150" dirty="0"/>
                  <a:t>Determine the null hypothesis. In this process, select the appropriate statistical measure, such as the population mean, proportion, or variance.  </a:t>
                </a:r>
              </a:p>
              <a:p>
                <a:pPr>
                  <a:defRPr sz="2800"/>
                </a:pPr>
                <a:r>
                  <a:rPr lang="en-IN" sz="2150" dirty="0"/>
                  <a:t>Although there is nothing in the problem that specifically defines the population parameter of interest, there is mention of a "standard value." By comparing the mean breaking strength of the population to the hypothesized value, </a:t>
                </a:r>
                <a14:m>
                  <m:oMath xmlns:m="http://schemas.openxmlformats.org/officeDocument/2006/math">
                    <m:r>
                      <a:rPr lang="en-IN" sz="2150">
                        <a:latin typeface="Cambria Math" panose="02040503050406030204" pitchFamily="18" charset="0"/>
                      </a:rPr>
                      <m:t>4000</m:t>
                    </m:r>
                    <m:r>
                      <m:rPr>
                        <m:nor/>
                      </m:rPr>
                      <a:rPr lang="en-IN" sz="2150"/>
                      <m:t> </m:t>
                    </m:r>
                    <m:r>
                      <m:rPr>
                        <m:sty m:val="p"/>
                      </m:rPr>
                      <a:rPr lang="en-IN" sz="2150">
                        <a:latin typeface="Cambria Math" panose="02040503050406030204" pitchFamily="18" charset="0"/>
                      </a:rPr>
                      <m:t>psi</m:t>
                    </m:r>
                  </m:oMath>
                </a14:m>
                <a:r>
                  <a:rPr lang="en-IN" sz="2150" dirty="0"/>
                  <a:t>, a conclusion about the quality can be drawn.</a:t>
                </a:r>
              </a:p>
              <a:p>
                <a:r>
                  <a:rPr lang="en-IN" sz="2150" dirty="0"/>
                  <a:t>Let </a:t>
                </a:r>
                <a:r>
                  <a:rPr lang="el-GR" sz="2150" dirty="0">
                    <a:latin typeface="Cambria Math" panose="02040503050406030204" pitchFamily="18" charset="0"/>
                    <a:ea typeface="Cambria Math" panose="02040503050406030204" pitchFamily="18" charset="0"/>
                  </a:rPr>
                  <a:t>μ</a:t>
                </a:r>
                <a14:m>
                  <m:oMath xmlns:m="http://schemas.openxmlformats.org/officeDocument/2006/math">
                    <m:r>
                      <a:rPr lang="el-GR" sz="2150" b="0" i="0" smtClean="0">
                        <a:latin typeface="Cambria Math" panose="02040503050406030204" pitchFamily="18" charset="0"/>
                      </a:rPr>
                      <m:t> </m:t>
                    </m:r>
                    <m:r>
                      <a:rPr lang="el-GR" sz="2150">
                        <a:latin typeface="Cambria Math" panose="02040503050406030204" pitchFamily="18" charset="0"/>
                      </a:rPr>
                      <m:t>=</m:t>
                    </m:r>
                  </m:oMath>
                </a14:m>
                <a:r>
                  <a:rPr lang="el-GR" sz="2150" dirty="0"/>
                  <a:t> </a:t>
                </a:r>
                <a:r>
                  <a:rPr lang="en-IN" sz="2150" dirty="0"/>
                  <a:t>mean tensile strength of the half-inch A-class stainless steel bolts.</a:t>
                </a:r>
              </a:p>
              <a:p>
                <a:pPr>
                  <a:defRPr sz="2800"/>
                </a:pPr>
                <a:r>
                  <a:rPr lang="en-IN" sz="2150" dirty="0"/>
                  <a:t>The null hypothesis is that the half-inch A-class stainless steel bolts have a mean tensile strength of </a:t>
                </a:r>
                <a14:m>
                  <m:oMath xmlns:m="http://schemas.openxmlformats.org/officeDocument/2006/math">
                    <m:r>
                      <a:rPr lang="en-IN" sz="2150">
                        <a:latin typeface="Cambria Math" panose="02040503050406030204" pitchFamily="18" charset="0"/>
                      </a:rPr>
                      <m:t>4000</m:t>
                    </m:r>
                    <m:r>
                      <m:rPr>
                        <m:nor/>
                      </m:rPr>
                      <a:rPr lang="en-IN" sz="2150"/>
                      <m:t> </m:t>
                    </m:r>
                    <m:r>
                      <m:rPr>
                        <m:sty m:val="p"/>
                      </m:rPr>
                      <a:rPr lang="en-IN" sz="2150">
                        <a:latin typeface="Cambria Math" panose="02040503050406030204" pitchFamily="18" charset="0"/>
                      </a:rPr>
                      <m:t>psi</m:t>
                    </m:r>
                  </m:oMath>
                </a14:m>
                <a:r>
                  <a:rPr lang="en-IN" sz="2150" dirty="0"/>
                  <a:t> which can be written as</a:t>
                </a:r>
                <a:endParaRPr sz="215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3"/>
                <a:stretch>
                  <a:fillRect l="-889" t="-859" r="-593"/>
                </a:stretch>
              </a:blipFill>
            </p:spPr>
            <p:txBody>
              <a:bodyPr/>
              <a:lstStyle/>
              <a:p>
                <a:r>
                  <a:rPr lang="en-IN">
                    <a:noFill/>
                  </a:rPr>
                  <a:t> </a:t>
                </a:r>
              </a:p>
            </p:txBody>
          </p:sp>
        </mc:Fallback>
      </mc:AlternateContent>
      <p:pic>
        <p:nvPicPr>
          <p:cNvPr id="7" name="Picture 6" descr="H naught colon mu equals 4000 psi">
            <a:extLst>
              <a:ext uri="{FF2B5EF4-FFF2-40B4-BE49-F238E27FC236}">
                <a16:creationId xmlns:a16="http://schemas.microsoft.com/office/drawing/2014/main" id="{33F78B71-76DD-7D3A-FF74-6DF6FCF3C3BC}"/>
              </a:ext>
            </a:extLst>
          </p:cNvPr>
          <p:cNvPicPr>
            <a:picLocks noChangeAspect="1"/>
          </p:cNvPicPr>
          <p:nvPr/>
        </p:nvPicPr>
        <p:blipFill>
          <a:blip r:embed="rId4"/>
          <a:stretch>
            <a:fillRect/>
          </a:stretch>
        </p:blipFill>
        <p:spPr>
          <a:xfrm>
            <a:off x="533400" y="5600700"/>
            <a:ext cx="2124075" cy="419100"/>
          </a:xfrm>
          <a:prstGeom prst="rect">
            <a:avLst/>
          </a:prstGeom>
        </p:spPr>
      </p:pic>
    </p:spTree>
    <p:custDataLst>
      <p:tags r:id="rId1"/>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Performing a Hypothesis Test for the Mean Tensile Strength</a:t>
            </a:r>
            <a:r>
              <a:rPr lang="en-US" dirty="0"/>
              <a:t>—Slide 3</a:t>
            </a:r>
            <a:endParaRPr dirty="0"/>
          </a:p>
        </p:txBody>
      </p:sp>
      <p:sp>
        <p:nvSpPr>
          <p:cNvPr id="3" name="Text Placeholder 2"/>
          <p:cNvSpPr>
            <a:spLocks noGrp="1"/>
          </p:cNvSpPr>
          <p:nvPr>
            <p:ph type="body" sz="quarter" idx="10"/>
          </p:nvPr>
        </p:nvSpPr>
        <p:spPr/>
        <p:txBody>
          <a:bodyPr>
            <a:noAutofit/>
          </a:bodyPr>
          <a:lstStyle/>
          <a:p>
            <a:pPr>
              <a:defRPr sz="2800"/>
            </a:pPr>
            <a:r>
              <a:rPr lang="en-US" sz="2300" b="1" dirty="0"/>
              <a:t>Step 2: </a:t>
            </a:r>
            <a:r>
              <a:rPr lang="en-US" sz="2300" dirty="0"/>
              <a:t>Determine the alternative hypothesis and whether it should be one-sided or two-sided. </a:t>
            </a:r>
          </a:p>
          <a:p>
            <a:pPr>
              <a:defRPr sz="2800"/>
            </a:pPr>
            <a:r>
              <a:rPr sz="2300" dirty="0"/>
              <a:t>If the population mean is significantly above the hypothesized value, then there would be evidence that the desired quality is being produced. Thus, the alternative hypothesis will be one-sided, and this will be a one-tailed test. The alternative hypothesis can be written as</a:t>
            </a:r>
            <a:endParaRPr lang="en-US" sz="2300" dirty="0"/>
          </a:p>
        </p:txBody>
      </p:sp>
      <p:pic>
        <p:nvPicPr>
          <p:cNvPr id="8" name="Picture 7" descr="H subscript a colon mu greater than 4000 psi">
            <a:extLst>
              <a:ext uri="{FF2B5EF4-FFF2-40B4-BE49-F238E27FC236}">
                <a16:creationId xmlns:a16="http://schemas.microsoft.com/office/drawing/2014/main" id="{6B5018E1-4ED5-AC44-3A2B-98AD491AD7E0}"/>
              </a:ext>
            </a:extLst>
          </p:cNvPr>
          <p:cNvPicPr>
            <a:picLocks noChangeAspect="1"/>
          </p:cNvPicPr>
          <p:nvPr/>
        </p:nvPicPr>
        <p:blipFill>
          <a:blip r:embed="rId3"/>
          <a:stretch>
            <a:fillRect/>
          </a:stretch>
        </p:blipFill>
        <p:spPr>
          <a:xfrm>
            <a:off x="1752600" y="3246056"/>
            <a:ext cx="2124075" cy="419100"/>
          </a:xfrm>
          <a:prstGeom prst="rect">
            <a:avLst/>
          </a:prstGeom>
        </p:spPr>
      </p:pic>
      <p:sp>
        <p:nvSpPr>
          <p:cNvPr id="5" name="TextBox 4">
            <a:extLst>
              <a:ext uri="{FF2B5EF4-FFF2-40B4-BE49-F238E27FC236}">
                <a16:creationId xmlns:a16="http://schemas.microsoft.com/office/drawing/2014/main" id="{F22D2F59-E9E2-E3FE-349F-DFC5ABD34A6D}"/>
              </a:ext>
            </a:extLst>
          </p:cNvPr>
          <p:cNvSpPr txBox="1"/>
          <p:nvPr/>
        </p:nvSpPr>
        <p:spPr>
          <a:xfrm>
            <a:off x="457200" y="3657600"/>
            <a:ext cx="8229600" cy="2286780"/>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300" b="1" i="0" u="none" strike="noStrike" kern="1200" cap="none" spc="0" normalizeH="0" baseline="0" noProof="0" dirty="0">
                <a:ln>
                  <a:noFill/>
                </a:ln>
                <a:solidFill>
                  <a:srgbClr val="366092"/>
                </a:solidFill>
                <a:effectLst/>
                <a:uLnTx/>
                <a:uFillTx/>
                <a:latin typeface="Calibri"/>
                <a:ea typeface="+mn-ea"/>
                <a:cs typeface="+mn-cs"/>
              </a:rPr>
              <a:t>Step 3: </a:t>
            </a:r>
            <a:r>
              <a:rPr kumimoji="0" lang="en-US" sz="2300" b="0" i="0" u="none" strike="noStrike" kern="1200" cap="none" spc="0" normalizeH="0" baseline="0" noProof="0" dirty="0">
                <a:ln>
                  <a:noFill/>
                </a:ln>
                <a:solidFill>
                  <a:srgbClr val="366092"/>
                </a:solidFill>
                <a:effectLst/>
                <a:uLnTx/>
                <a:uFillTx/>
                <a:latin typeface="Calibri"/>
                <a:ea typeface="+mn-ea"/>
                <a:cs typeface="+mn-cs"/>
              </a:rPr>
              <a:t>Select the appropriate test statistic based on the information at hand and the assumptions you are willing to make. </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300" b="0" i="0" u="none" strike="noStrike" kern="1200" cap="none" spc="0" normalizeH="0" baseline="0" noProof="0" dirty="0">
                <a:ln>
                  <a:noFill/>
                </a:ln>
                <a:solidFill>
                  <a:srgbClr val="366092"/>
                </a:solidFill>
                <a:effectLst/>
                <a:uLnTx/>
                <a:uFillTx/>
                <a:latin typeface="Calibri"/>
                <a:ea typeface="+mn-ea"/>
                <a:cs typeface="+mn-cs"/>
              </a:rPr>
              <a:t>The population standard deviation is unknown and will be estimated with the sample standard deviation. Assuming the distribution of the tensile strengths is reasonably normal, the </a:t>
            </a:r>
            <a:r>
              <a:rPr kumimoji="0" lang="en-US" sz="2300" b="0" i="1" u="none" strike="noStrike" kern="1200" cap="none" spc="0" normalizeH="0" baseline="0" noProof="0" dirty="0">
                <a:ln>
                  <a:noFill/>
                </a:ln>
                <a:solidFill>
                  <a:srgbClr val="366092"/>
                </a:solidFill>
                <a:effectLst/>
                <a:uLnTx/>
                <a:uFillTx/>
                <a:latin typeface="Calibri"/>
                <a:ea typeface="+mn-ea"/>
                <a:cs typeface="+mn-cs"/>
              </a:rPr>
              <a:t>t</a:t>
            </a:r>
            <a:r>
              <a:rPr kumimoji="0" lang="en-US" sz="2300" b="0" i="0" u="none" strike="noStrike" kern="1200" cap="none" spc="0" normalizeH="0" baseline="0" noProof="0" dirty="0">
                <a:ln>
                  <a:noFill/>
                </a:ln>
                <a:solidFill>
                  <a:srgbClr val="366092"/>
                </a:solidFill>
                <a:effectLst/>
                <a:uLnTx/>
                <a:uFillTx/>
                <a:latin typeface="Calibri"/>
                <a:ea typeface="+mn-ea"/>
                <a:cs typeface="+mn-cs"/>
              </a:rPr>
              <a:t>-test statistic is appropriate.</a:t>
            </a:r>
          </a:p>
        </p:txBody>
      </p:sp>
    </p:spTree>
    <p:custDataLst>
      <p:tags r:id="rId1"/>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Performing a Hypothesis Test for the Mean Tensile Strength</a:t>
            </a:r>
            <a:r>
              <a:rPr lang="en-US" dirty="0"/>
              <a:t>—Slide 4</a:t>
            </a:r>
            <a:endParaRPr dirty="0"/>
          </a:p>
        </p:txBody>
      </p:sp>
      <p:sp>
        <p:nvSpPr>
          <p:cNvPr id="3" name="Text Placeholder 2"/>
          <p:cNvSpPr>
            <a:spLocks noGrp="1"/>
          </p:cNvSpPr>
          <p:nvPr>
            <p:ph type="body" sz="quarter" idx="10"/>
          </p:nvPr>
        </p:nvSpPr>
        <p:spPr/>
        <p:txBody>
          <a:bodyPr>
            <a:noAutofit/>
          </a:bodyPr>
          <a:lstStyle/>
          <a:p>
            <a:pPr>
              <a:defRPr sz="2800"/>
            </a:pPr>
            <a:r>
              <a:rPr lang="en-US" sz="2600" b="1" dirty="0"/>
              <a:t>Step 4: </a:t>
            </a:r>
            <a:r>
              <a:rPr lang="en-US" sz="2600" dirty="0"/>
              <a:t>Determine the critical value of the test statistic. Two factors must be considered. </a:t>
            </a:r>
          </a:p>
          <a:p>
            <a:pPr marL="361950" indent="-361950">
              <a:defRPr sz="2800"/>
            </a:pPr>
            <a:r>
              <a:rPr lang="en-US" sz="2600" dirty="0"/>
              <a:t>1.	</a:t>
            </a:r>
            <a:r>
              <a:rPr sz="2600" dirty="0"/>
              <a:t>​The type of alternative hypothesis: two-sided, one-sided left, one-sided right.</a:t>
            </a:r>
          </a:p>
          <a:p>
            <a:pPr marL="361950" indent="-361950">
              <a:defRPr sz="2800"/>
            </a:pPr>
            <a:r>
              <a:rPr lang="en-US" sz="2600" dirty="0"/>
              <a:t>2.	</a:t>
            </a:r>
            <a:r>
              <a:rPr sz="2600" dirty="0"/>
              <a:t>The specification of </a:t>
            </a:r>
            <a:r>
              <a:rPr lang="el-GR" sz="2600" dirty="0">
                <a:latin typeface="Calibri" panose="020F0502020204030204" pitchFamily="34" charset="0"/>
                <a:ea typeface="Calibri" panose="020F0502020204030204" pitchFamily="34" charset="0"/>
                <a:cs typeface="Calibri" panose="020F0502020204030204" pitchFamily="34" charset="0"/>
              </a:rPr>
              <a:t>α</a:t>
            </a:r>
            <a:r>
              <a:rPr sz="2600" dirty="0"/>
              <a:t>, the significance level of the test.</a:t>
            </a:r>
          </a:p>
          <a:p>
            <a:r>
              <a:rPr sz="2600" dirty="0"/>
              <a:t>The level of the test is not stated in the problem, and thus the selection is left to the researcher. This is a typical predicament and, unfortunately, leaves us with what appears to be an arbitrary decision regarding the level of the test. What is a reasonable value for the level of the test?</a:t>
            </a:r>
          </a:p>
        </p:txBody>
      </p:sp>
    </p:spTree>
    <p:custDataLst>
      <p:tags r:id="rId1"/>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3F2508-51B5-8AFF-BF29-7ECA19FDFB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854F6E-94CC-8454-B5AF-921AF92C0141}"/>
              </a:ext>
            </a:extLst>
          </p:cNvPr>
          <p:cNvSpPr>
            <a:spLocks noGrp="1"/>
          </p:cNvSpPr>
          <p:nvPr>
            <p:ph type="title"/>
          </p:nvPr>
        </p:nvSpPr>
        <p:spPr/>
        <p:txBody>
          <a:bodyPr>
            <a:normAutofit/>
          </a:bodyPr>
          <a:lstStyle/>
          <a:p>
            <a:pPr>
              <a:defRPr sz="3200"/>
            </a:pPr>
            <a:r>
              <a:rPr dirty="0"/>
              <a:t>Example 2: Performing a Hypothesis Test for the Mean Tensile Strength</a:t>
            </a:r>
            <a:r>
              <a:rPr lang="en-US" dirty="0"/>
              <a:t>—Slide 5</a:t>
            </a:r>
            <a:endParaRPr dirty="0"/>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8CF080EB-CB79-A03F-FBC9-45025908A696}"/>
                  </a:ext>
                </a:extLst>
              </p:cNvPr>
              <p:cNvSpPr>
                <a:spLocks noGrp="1"/>
              </p:cNvSpPr>
              <p:nvPr>
                <p:ph type="body" sz="quarter" idx="10"/>
              </p:nvPr>
            </p:nvSpPr>
            <p:spPr/>
            <p:txBody>
              <a:bodyPr>
                <a:noAutofit/>
              </a:bodyPr>
              <a:lstStyle/>
              <a:p>
                <a:pPr>
                  <a:defRPr sz="2800"/>
                </a:pPr>
                <a:r>
                  <a:rPr lang="en-US" sz="2600" dirty="0"/>
                  <a:t>In this problem, making a Type I error (rejecting the null hypothesis when it is true) means that management believes that the bolt production system is not flawed, when it is. If we set </a:t>
                </a:r>
                <a:r>
                  <a:rPr lang="el-GR" sz="2600" dirty="0">
                    <a:latin typeface="Calibri" panose="020F0502020204030204" pitchFamily="34" charset="0"/>
                    <a:ea typeface="Calibri" panose="020F0502020204030204" pitchFamily="34" charset="0"/>
                    <a:cs typeface="Calibri" panose="020F0502020204030204" pitchFamily="34" charset="0"/>
                  </a:rPr>
                  <a:t>α</a:t>
                </a:r>
                <a:r>
                  <a:rPr lang="en-US" sz="2600" dirty="0"/>
                  <a:t> too high, management will too frequently believe the quality level is being met when it is not, and poor quality bolts will not be readily detected. After all is said and done, the decision remains arbitrary. A Type I error could be calamitous, so a small level of </a:t>
                </a:r>
                <a:r>
                  <a:rPr lang="el-GR" sz="2600" dirty="0">
                    <a:latin typeface="Cambria Math" panose="02040503050406030204" pitchFamily="18" charset="0"/>
                    <a:ea typeface="Cambria Math" panose="02040503050406030204" pitchFamily="18" charset="0"/>
                  </a:rPr>
                  <a:t>α </a:t>
                </a:r>
                <a:r>
                  <a:rPr lang="en-US" sz="2600" dirty="0"/>
                  <a:t>would be desirable. Let's use </a:t>
                </a:r>
                <a:r>
                  <a:rPr lang="el-GR" sz="2600" dirty="0">
                    <a:latin typeface="Calibri" panose="020F0502020204030204" pitchFamily="34" charset="0"/>
                    <a:ea typeface="Calibri" panose="020F0502020204030204" pitchFamily="34" charset="0"/>
                    <a:cs typeface="Calibri" panose="020F0502020204030204" pitchFamily="34" charset="0"/>
                  </a:rPr>
                  <a:t>α</a:t>
                </a:r>
                <a14:m>
                  <m:oMath xmlns:m="http://schemas.openxmlformats.org/officeDocument/2006/math">
                    <m:r>
                      <a:rPr lang="en-US" sz="2600" b="0" i="0" smtClean="0">
                        <a:latin typeface="Cambria Math" panose="02040503050406030204" pitchFamily="18" charset="0"/>
                      </a:rPr>
                      <m:t> </m:t>
                    </m:r>
                    <m:r>
                      <a:rPr lang="en-US" sz="2600">
                        <a:latin typeface="Cambria Math" panose="02040503050406030204" pitchFamily="18" charset="0"/>
                      </a:rPr>
                      <m:t>=0.01</m:t>
                    </m:r>
                  </m:oMath>
                </a14:m>
                <a:r>
                  <a:rPr lang="en-US" sz="2600" dirty="0"/>
                  <a:t>.</a:t>
                </a:r>
                <a:endParaRPr sz="2600" dirty="0"/>
              </a:p>
            </p:txBody>
          </p:sp>
        </mc:Choice>
        <mc:Fallback xmlns="">
          <p:sp>
            <p:nvSpPr>
              <p:cNvPr id="3" name="Text Placeholder 2">
                <a:extLst>
                  <a:ext uri="{FF2B5EF4-FFF2-40B4-BE49-F238E27FC236}">
                    <a16:creationId xmlns:a16="http://schemas.microsoft.com/office/drawing/2014/main" id="{8CF080EB-CB79-A03F-FBC9-45025908A696}"/>
                  </a:ext>
                </a:extLst>
              </p:cNvPr>
              <p:cNvSpPr>
                <a:spLocks noGrp="1" noRot="1" noChangeAspect="1" noMove="1" noResize="1" noEditPoints="1" noAdjustHandles="1" noChangeArrowheads="1" noChangeShapeType="1" noTextEdit="1"/>
              </p:cNvSpPr>
              <p:nvPr>
                <p:ph type="body" sz="quarter" idx="10"/>
              </p:nvPr>
            </p:nvSpPr>
            <p:spPr>
              <a:blipFill>
                <a:blip r:embed="rId3"/>
                <a:stretch>
                  <a:fillRect l="-1333" t="-982" r="-1407"/>
                </a:stretch>
              </a:blipFill>
            </p:spPr>
            <p:txBody>
              <a:bodyPr/>
              <a:lstStyle/>
              <a:p>
                <a:r>
                  <a:rPr lang="en-IN">
                    <a:noFill/>
                  </a:rPr>
                  <a:t> </a:t>
                </a:r>
              </a:p>
            </p:txBody>
          </p:sp>
        </mc:Fallback>
      </mc:AlternateContent>
    </p:spTree>
    <p:custDataLst>
      <p:tags r:id="rId1"/>
    </p:custDataLst>
    <p:extLst>
      <p:ext uri="{BB962C8B-B14F-4D97-AF65-F5344CB8AC3E}">
        <p14:creationId xmlns:p14="http://schemas.microsoft.com/office/powerpoint/2010/main" val="360282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lang="en-US" i="1" dirty="0"/>
              <a:t>t</a:t>
            </a:r>
            <a:r>
              <a:rPr dirty="0"/>
              <a:t>-Test Statistic</a:t>
            </a:r>
          </a:p>
        </p:txBody>
      </p:sp>
      <p:sp>
        <p:nvSpPr>
          <p:cNvPr id="3" name="Text Placeholder 2"/>
          <p:cNvSpPr>
            <a:spLocks noGrp="1"/>
          </p:cNvSpPr>
          <p:nvPr>
            <p:ph type="body" sz="quarter" idx="10"/>
          </p:nvPr>
        </p:nvSpPr>
        <p:spPr/>
        <p:txBody>
          <a:bodyPr>
            <a:noAutofit/>
          </a:bodyPr>
          <a:lstStyle/>
          <a:p>
            <a:r>
              <a:rPr sz="2300" dirty="0"/>
              <a:t>If the standard deviation of the population is unknown, but the distribution of the population is assumed to be normal, then the test statistic is given by</a:t>
            </a:r>
          </a:p>
        </p:txBody>
      </p:sp>
      <p:pic>
        <p:nvPicPr>
          <p:cNvPr id="8" name="Picture 7" descr="t equals open parenthesis x bar minus mu naught closed parenthesis divided by open parenthesis s divided by square root of n closed parenthesis">
            <a:extLst>
              <a:ext uri="{FF2B5EF4-FFF2-40B4-BE49-F238E27FC236}">
                <a16:creationId xmlns:a16="http://schemas.microsoft.com/office/drawing/2014/main" id="{CBAC5CB8-4A2B-B725-EEC1-A9C30578CC08}"/>
              </a:ext>
            </a:extLst>
          </p:cNvPr>
          <p:cNvPicPr>
            <a:picLocks noChangeAspect="1"/>
          </p:cNvPicPr>
          <p:nvPr/>
        </p:nvPicPr>
        <p:blipFill>
          <a:blip r:embed="rId3"/>
          <a:stretch>
            <a:fillRect/>
          </a:stretch>
        </p:blipFill>
        <p:spPr>
          <a:xfrm>
            <a:off x="3462337" y="2182672"/>
            <a:ext cx="1171575" cy="1133475"/>
          </a:xfrm>
          <a:prstGeom prst="rect">
            <a:avLst/>
          </a:prstGeom>
        </p:spPr>
      </p:pic>
      <p:sp>
        <p:nvSpPr>
          <p:cNvPr id="15" name="TextBox 14">
            <a:extLst>
              <a:ext uri="{FF2B5EF4-FFF2-40B4-BE49-F238E27FC236}">
                <a16:creationId xmlns:a16="http://schemas.microsoft.com/office/drawing/2014/main" id="{5741FC21-0173-0E16-CBF6-A97177244615}"/>
              </a:ext>
            </a:extLst>
          </p:cNvPr>
          <p:cNvSpPr txBox="1"/>
          <p:nvPr/>
        </p:nvSpPr>
        <p:spPr>
          <a:xfrm>
            <a:off x="457200" y="2881593"/>
            <a:ext cx="2583515" cy="871008"/>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300" b="0" i="0" u="none" strike="noStrike" kern="1200" cap="none" spc="0" normalizeH="0" baseline="0" noProof="0" dirty="0">
                <a:ln>
                  <a:noFill/>
                </a:ln>
                <a:solidFill>
                  <a:srgbClr val="000000"/>
                </a:solidFill>
                <a:effectLst/>
                <a:uLnTx/>
                <a:uFillTx/>
                <a:latin typeface="Calibri"/>
                <a:ea typeface="+mn-ea"/>
                <a:cs typeface="+mn-cs"/>
              </a:rPr>
              <a:t>where</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300" b="0" i="1" u="none" strike="noStrike" kern="1200" cap="none" spc="0" normalizeH="0" baseline="0" noProof="0" dirty="0">
                <a:ln>
                  <a:noFill/>
                </a:ln>
                <a:solidFill>
                  <a:srgbClr val="000000"/>
                </a:solidFill>
                <a:effectLst/>
                <a:uLnTx/>
                <a:uFillTx/>
                <a:latin typeface="Calibri"/>
                <a:ea typeface="+mn-ea"/>
                <a:cs typeface="+mn-cs"/>
              </a:rPr>
              <a:t>n</a:t>
            </a:r>
            <a:r>
              <a:rPr kumimoji="0" lang="en-US" sz="2300" b="0" i="0" u="none" strike="noStrike" kern="1200" cap="none" spc="0" normalizeH="0" baseline="0" noProof="0" dirty="0">
                <a:ln>
                  <a:noFill/>
                </a:ln>
                <a:solidFill>
                  <a:srgbClr val="000000"/>
                </a:solidFill>
                <a:effectLst/>
                <a:uLnTx/>
                <a:uFillTx/>
                <a:latin typeface="Calibri"/>
                <a:ea typeface="+mn-ea"/>
                <a:cs typeface="+mn-cs"/>
              </a:rPr>
              <a:t> is the sample size,</a:t>
            </a:r>
          </a:p>
        </p:txBody>
      </p:sp>
      <p:pic>
        <p:nvPicPr>
          <p:cNvPr id="13" name="Picture 12" descr="x bar is the sample mean,">
            <a:extLst>
              <a:ext uri="{FF2B5EF4-FFF2-40B4-BE49-F238E27FC236}">
                <a16:creationId xmlns:a16="http://schemas.microsoft.com/office/drawing/2014/main" id="{F9F07AD9-CE3E-5711-9FAC-FFB70C1C365C}"/>
              </a:ext>
            </a:extLst>
          </p:cNvPr>
          <p:cNvPicPr>
            <a:picLocks noChangeAspect="1"/>
          </p:cNvPicPr>
          <p:nvPr/>
        </p:nvPicPr>
        <p:blipFill>
          <a:blip r:embed="rId4"/>
          <a:stretch>
            <a:fillRect/>
          </a:stretch>
        </p:blipFill>
        <p:spPr>
          <a:xfrm>
            <a:off x="533400" y="3752601"/>
            <a:ext cx="2592000" cy="346161"/>
          </a:xfrm>
          <a:prstGeom prst="rect">
            <a:avLst/>
          </a:prstGeom>
        </p:spPr>
      </p:pic>
      <p:sp>
        <p:nvSpPr>
          <p:cNvPr id="11" name="TextBox 10">
            <a:extLst>
              <a:ext uri="{FF2B5EF4-FFF2-40B4-BE49-F238E27FC236}">
                <a16:creationId xmlns:a16="http://schemas.microsoft.com/office/drawing/2014/main" id="{34E6E9B5-2CE5-1C65-5928-223F13037FB0}"/>
              </a:ext>
            </a:extLst>
          </p:cNvPr>
          <p:cNvSpPr txBox="1"/>
          <p:nvPr/>
        </p:nvSpPr>
        <p:spPr>
          <a:xfrm>
            <a:off x="457200" y="4016175"/>
            <a:ext cx="8229600" cy="1295739"/>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l-GR" sz="2300" b="0" u="none" strike="noStrike" kern="1200" cap="none" spc="0" normalizeH="0" baseline="0" noProof="0" dirty="0">
                <a:ln>
                  <a:noFill/>
                </a:ln>
                <a:solidFill>
                  <a:srgbClr val="000000"/>
                </a:solidFill>
                <a:effectLst/>
                <a:uLnTx/>
                <a:uFillTx/>
                <a:latin typeface="Cambria Math" panose="02040503050406030204" pitchFamily="18" charset="0"/>
                <a:ea typeface="Cambria Math" panose="02040503050406030204" pitchFamily="18" charset="0"/>
              </a:rPr>
              <a:t>μ</a:t>
            </a:r>
            <a:r>
              <a:rPr kumimoji="0" lang="en-US" sz="1050" b="0" u="none" strike="noStrike" kern="1200" cap="none" spc="0" normalizeH="0" baseline="0" noProof="0" dirty="0">
                <a:ln>
                  <a:noFill/>
                </a:ln>
                <a:solidFill>
                  <a:srgbClr val="000000"/>
                </a:solidFill>
                <a:effectLst/>
                <a:uLnTx/>
                <a:uFillTx/>
                <a:latin typeface="Cambria Math" panose="02040503050406030204" pitchFamily="18" charset="0"/>
                <a:ea typeface="Cambria Math" panose="02040503050406030204" pitchFamily="18" charset="0"/>
              </a:rPr>
              <a:t> </a:t>
            </a:r>
            <a:r>
              <a:rPr kumimoji="0" lang="el-GR" sz="2300" b="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₀</a:t>
            </a:r>
            <a:r>
              <a:rPr kumimoji="0" lang="ar-AE" sz="2300" b="0" i="0" u="none" strike="noStrike" kern="1200" cap="none" spc="0" normalizeH="0" baseline="0" noProof="0" dirty="0">
                <a:ln>
                  <a:noFill/>
                </a:ln>
                <a:solidFill>
                  <a:srgbClr val="000000"/>
                </a:solidFill>
                <a:effectLst/>
                <a:uLnTx/>
                <a:uFillTx/>
                <a:latin typeface="Calibri"/>
                <a:ea typeface="+mn-ea"/>
                <a:cs typeface="+mn-cs"/>
              </a:rPr>
              <a:t> </a:t>
            </a:r>
            <a:r>
              <a:rPr kumimoji="0" lang="en-IN" sz="2300" b="0" i="0" u="none" strike="noStrike" kern="1200" cap="none" spc="0" normalizeH="0" baseline="0" noProof="0" dirty="0">
                <a:ln>
                  <a:noFill/>
                </a:ln>
                <a:solidFill>
                  <a:srgbClr val="000000"/>
                </a:solidFill>
                <a:effectLst/>
                <a:uLnTx/>
                <a:uFillTx/>
                <a:latin typeface="Calibri"/>
                <a:ea typeface="+mn-ea"/>
                <a:cs typeface="+mn-cs"/>
              </a:rPr>
              <a:t>is the hypothesized value of the population mean, and</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IN" sz="2300" b="0" i="1" u="none" strike="noStrike" kern="1200" cap="none" spc="0" normalizeH="0" baseline="0" noProof="0" dirty="0">
                <a:ln>
                  <a:noFill/>
                </a:ln>
                <a:solidFill>
                  <a:srgbClr val="000000"/>
                </a:solidFill>
                <a:effectLst/>
                <a:uLnTx/>
                <a:uFillTx/>
                <a:latin typeface="Calibri"/>
                <a:ea typeface="+mn-ea"/>
                <a:cs typeface="+mn-cs"/>
              </a:rPr>
              <a:t>s</a:t>
            </a:r>
            <a:r>
              <a:rPr kumimoji="0" lang="en-IN" sz="2300" b="0" i="0" u="none" strike="noStrike" kern="1200" cap="none" spc="0" normalizeH="0" baseline="0" noProof="0" dirty="0">
                <a:ln>
                  <a:noFill/>
                </a:ln>
                <a:solidFill>
                  <a:srgbClr val="000000"/>
                </a:solidFill>
                <a:effectLst/>
                <a:uLnTx/>
                <a:uFillTx/>
                <a:latin typeface="Calibri"/>
                <a:ea typeface="+mn-ea"/>
                <a:cs typeface="+mn-cs"/>
              </a:rPr>
              <a:t> is the sample standard deviation.</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300" b="0" i="0" u="none" strike="noStrike" kern="1200" cap="none" spc="0" normalizeH="0" baseline="0" noProof="0" dirty="0">
                <a:ln>
                  <a:noFill/>
                </a:ln>
                <a:solidFill>
                  <a:srgbClr val="000000"/>
                </a:solidFill>
                <a:effectLst/>
                <a:uLnTx/>
                <a:uFillTx/>
                <a:latin typeface="Calibri"/>
                <a:ea typeface="+mn-ea"/>
                <a:cs typeface="+mn-cs"/>
              </a:rPr>
              <a:t>It should be noted that this formula is only valid if</a:t>
            </a:r>
          </a:p>
        </p:txBody>
      </p:sp>
      <p:pic>
        <p:nvPicPr>
          <p:cNvPr id="9" name="Picture 8" descr="x bar">
            <a:extLst>
              <a:ext uri="{FF2B5EF4-FFF2-40B4-BE49-F238E27FC236}">
                <a16:creationId xmlns:a16="http://schemas.microsoft.com/office/drawing/2014/main" id="{FAA85957-C591-FC0F-AFBF-DBBE44D7F98E}"/>
              </a:ext>
            </a:extLst>
          </p:cNvPr>
          <p:cNvPicPr>
            <a:picLocks noChangeAspect="1"/>
          </p:cNvPicPr>
          <p:nvPr/>
        </p:nvPicPr>
        <p:blipFill>
          <a:blip r:embed="rId5"/>
          <a:stretch>
            <a:fillRect/>
          </a:stretch>
        </p:blipFill>
        <p:spPr>
          <a:xfrm>
            <a:off x="6477000" y="4953000"/>
            <a:ext cx="238125" cy="276225"/>
          </a:xfrm>
          <a:prstGeom prst="rect">
            <a:avLst/>
          </a:prstGeom>
        </p:spPr>
      </p:pic>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4AB76C1E-23E8-F72B-9FBF-B333C7F593C9}"/>
                  </a:ext>
                </a:extLst>
              </p:cNvPr>
              <p:cNvSpPr txBox="1"/>
              <p:nvPr/>
            </p:nvSpPr>
            <p:spPr>
              <a:xfrm>
                <a:off x="457200" y="5219581"/>
                <a:ext cx="8229600" cy="800219"/>
              </a:xfrm>
              <a:prstGeom prst="rect">
                <a:avLst/>
              </a:prstGeom>
              <a:noFill/>
            </p:spPr>
            <p:txBody>
              <a:bodyPr wrap="square">
                <a:spAutoFit/>
              </a:bodyPr>
              <a:lstStyle/>
              <a:p>
                <a:r>
                  <a:rPr kumimoji="0" lang="en-IN" sz="2300" b="0" i="0" u="none" strike="noStrike" kern="1200" cap="none" spc="0" normalizeH="0" baseline="0" noProof="0" dirty="0">
                    <a:ln>
                      <a:noFill/>
                    </a:ln>
                    <a:solidFill>
                      <a:srgbClr val="000000"/>
                    </a:solidFill>
                    <a:effectLst/>
                    <a:uLnTx/>
                    <a:uFillTx/>
                    <a:latin typeface="Calibri"/>
                    <a:ea typeface="+mn-ea"/>
                    <a:cs typeface="+mn-cs"/>
                  </a:rPr>
                  <a:t>is normally distributed. The test statistic has a </a:t>
                </a:r>
                <a:r>
                  <a:rPr kumimoji="0" lang="en-IN" sz="2300" b="0" i="1" u="none" strike="noStrike" kern="1200" cap="none" spc="0" normalizeH="0" baseline="0" noProof="0" dirty="0">
                    <a:ln>
                      <a:noFill/>
                    </a:ln>
                    <a:solidFill>
                      <a:srgbClr val="000000"/>
                    </a:solidFill>
                    <a:effectLst/>
                    <a:uLnTx/>
                    <a:uFillTx/>
                    <a:latin typeface="Calibri"/>
                    <a:ea typeface="+mn-ea"/>
                    <a:cs typeface="+mn-cs"/>
                  </a:rPr>
                  <a:t>t</a:t>
                </a:r>
                <a:r>
                  <a:rPr kumimoji="0" lang="en-IN" sz="2300" b="0" i="0" u="none" strike="noStrike" kern="1200" cap="none" spc="0" normalizeH="0" baseline="0" noProof="0" dirty="0">
                    <a:ln>
                      <a:noFill/>
                    </a:ln>
                    <a:solidFill>
                      <a:srgbClr val="000000"/>
                    </a:solidFill>
                    <a:effectLst/>
                    <a:uLnTx/>
                    <a:uFillTx/>
                    <a:latin typeface="Calibri"/>
                    <a:ea typeface="+mn-ea"/>
                    <a:cs typeface="+mn-cs"/>
                  </a:rPr>
                  <a:t>-distribution with </a:t>
                </a:r>
              </a:p>
              <a:p>
                <a:r>
                  <a:rPr kumimoji="0" lang="en-IN" sz="2300" b="0" i="1" u="none" strike="noStrike" kern="1200" cap="none" spc="0" normalizeH="0" baseline="0" noProof="0" dirty="0">
                    <a:ln>
                      <a:noFill/>
                    </a:ln>
                    <a:solidFill>
                      <a:srgbClr val="000000"/>
                    </a:solidFill>
                    <a:effectLst/>
                    <a:uLnTx/>
                    <a:uFillTx/>
                    <a:latin typeface="Calibri"/>
                    <a:ea typeface="+mn-ea"/>
                    <a:cs typeface="+mn-cs"/>
                  </a:rPr>
                  <a:t>n</a:t>
                </a:r>
                <a14:m>
                  <m:oMath xmlns:m="http://schemas.openxmlformats.org/officeDocument/2006/math">
                    <m:r>
                      <a:rPr kumimoji="0" lang="en-US" sz="2300" b="0" i="1" u="none" strike="noStrike" kern="1200" cap="none" spc="0" normalizeH="0" baseline="0" noProof="0" smtClean="0">
                        <a:ln>
                          <a:noFill/>
                        </a:ln>
                        <a:solidFill>
                          <a:srgbClr val="000000"/>
                        </a:solidFill>
                        <a:effectLst/>
                        <a:uLnTx/>
                        <a:uFillTx/>
                        <a:latin typeface="Cambria Math" panose="02040503050406030204" pitchFamily="18" charset="0"/>
                        <a:ea typeface="+mn-ea"/>
                        <a:cs typeface="+mn-cs"/>
                      </a:rPr>
                      <m:t> </m:t>
                    </m:r>
                    <m:r>
                      <a:rPr kumimoji="0" lang="en-IN" sz="2300" b="0" i="0" u="none" strike="noStrike" kern="1200" cap="none" spc="0" normalizeH="0" baseline="0" noProof="0">
                        <a:ln>
                          <a:noFill/>
                        </a:ln>
                        <a:solidFill>
                          <a:srgbClr val="000000"/>
                        </a:solidFill>
                        <a:effectLst/>
                        <a:uLnTx/>
                        <a:uFillTx/>
                        <a:latin typeface="Cambria Math" panose="02040503050406030204" pitchFamily="18" charset="0"/>
                        <a:ea typeface="+mn-ea"/>
                        <a:cs typeface="+mn-cs"/>
                      </a:rPr>
                      <m:t>−1</m:t>
                    </m:r>
                  </m:oMath>
                </a14:m>
                <a:r>
                  <a:rPr kumimoji="0" lang="en-IN" sz="2300" b="0" i="0" u="none" strike="noStrike" kern="1200" cap="none" spc="0" normalizeH="0" baseline="0" noProof="0" dirty="0">
                    <a:ln>
                      <a:noFill/>
                    </a:ln>
                    <a:solidFill>
                      <a:srgbClr val="000000"/>
                    </a:solidFill>
                    <a:effectLst/>
                    <a:uLnTx/>
                    <a:uFillTx/>
                    <a:latin typeface="Calibri"/>
                    <a:ea typeface="+mn-ea"/>
                    <a:cs typeface="+mn-cs"/>
                  </a:rPr>
                  <a:t> degrees of freedom.</a:t>
                </a:r>
                <a:endParaRPr lang="en-IN" dirty="0"/>
              </a:p>
            </p:txBody>
          </p:sp>
        </mc:Choice>
        <mc:Fallback xmlns="">
          <p:sp>
            <p:nvSpPr>
              <p:cNvPr id="17" name="TextBox 16">
                <a:extLst>
                  <a:ext uri="{FF2B5EF4-FFF2-40B4-BE49-F238E27FC236}">
                    <a16:creationId xmlns:a16="http://schemas.microsoft.com/office/drawing/2014/main" id="{4AB76C1E-23E8-F72B-9FBF-B333C7F593C9}"/>
                  </a:ext>
                </a:extLst>
              </p:cNvPr>
              <p:cNvSpPr txBox="1">
                <a:spLocks noRot="1" noChangeAspect="1" noMove="1" noResize="1" noEditPoints="1" noAdjustHandles="1" noChangeArrowheads="1" noChangeShapeType="1" noTextEdit="1"/>
              </p:cNvSpPr>
              <p:nvPr/>
            </p:nvSpPr>
            <p:spPr>
              <a:xfrm>
                <a:off x="457200" y="5219581"/>
                <a:ext cx="8229600" cy="800219"/>
              </a:xfrm>
              <a:prstGeom prst="rect">
                <a:avLst/>
              </a:prstGeom>
              <a:blipFill>
                <a:blip r:embed="rId6"/>
                <a:stretch>
                  <a:fillRect l="-1037" t="-5303" b="-15909"/>
                </a:stretch>
              </a:blipFill>
            </p:spPr>
            <p:txBody>
              <a:bodyPr/>
              <a:lstStyle/>
              <a:p>
                <a:r>
                  <a:rPr lang="en-IN">
                    <a:noFill/>
                  </a:rPr>
                  <a:t> </a:t>
                </a:r>
              </a:p>
            </p:txBody>
          </p:sp>
        </mc:Fallback>
      </mc:AlternateContent>
    </p:spTree>
    <p:custDataLst>
      <p:tags r:id="rId1"/>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Performing a Hypothesis Test for the Mean Tensile Strength</a:t>
            </a:r>
            <a:r>
              <a:rPr lang="en-US" dirty="0"/>
              <a:t>—Slide 6</a:t>
            </a:r>
            <a:endParaRPr dirty="0"/>
          </a:p>
        </p:txBody>
      </p:sp>
      <p:sp>
        <p:nvSpPr>
          <p:cNvPr id="3" name="Text Placeholder 2"/>
          <p:cNvSpPr>
            <a:spLocks noGrp="1"/>
          </p:cNvSpPr>
          <p:nvPr>
            <p:ph type="body" sz="quarter" idx="10"/>
          </p:nvPr>
        </p:nvSpPr>
        <p:spPr/>
        <p:txBody>
          <a:bodyPr>
            <a:normAutofit/>
          </a:bodyPr>
          <a:lstStyle/>
          <a:p>
            <a:pPr>
              <a:defRPr sz="2800"/>
            </a:pPr>
            <a:r>
              <a:rPr sz="2600" dirty="0"/>
              <a:t>Since the alternative hypothesis implies that we are interested in discovering if the mean is above the hypothesized value, the rejection region will only be on the right-hand side of the sampling distribution. Because the level of the test has been chosen to be </a:t>
            </a:r>
            <a:r>
              <a:rPr sz="2600" dirty="0">
                <a:latin typeface="Cambria Math"/>
              </a:rPr>
              <a:t>0.01</a:t>
            </a:r>
            <a:r>
              <a:rPr sz="2600" dirty="0"/>
              <a:t>, the interval encompassing </a:t>
            </a:r>
            <a:r>
              <a:rPr sz="2600" dirty="0">
                <a:latin typeface="Cambria Math"/>
              </a:rPr>
              <a:t>0.01</a:t>
            </a:r>
            <a:r>
              <a:rPr sz="2600" dirty="0"/>
              <a:t> of the area on the right-hand side of the curve will define the rejection region. Remember that the test statistic has a </a:t>
            </a:r>
            <a:br>
              <a:rPr lang="en-US" sz="2600" dirty="0"/>
            </a:br>
            <a:r>
              <a:rPr lang="en-US" sz="2600" i="1" dirty="0"/>
              <a:t>t</a:t>
            </a:r>
            <a:r>
              <a:rPr sz="2600" dirty="0"/>
              <a:t>-distribution.</a:t>
            </a:r>
          </a:p>
          <a:p>
            <a:r>
              <a:rPr sz="2600" dirty="0"/>
              <a:t>To obtain the critical value, first determine the degrees of freedom.</a:t>
            </a:r>
          </a:p>
        </p:txBody>
      </p:sp>
      <p:pic>
        <p:nvPicPr>
          <p:cNvPr id="5" name="Picture 4" descr="df equals n minus 1 equals 25 minus 1 equals 24">
            <a:extLst>
              <a:ext uri="{FF2B5EF4-FFF2-40B4-BE49-F238E27FC236}">
                <a16:creationId xmlns:a16="http://schemas.microsoft.com/office/drawing/2014/main" id="{F7CD0428-F97D-4B91-6B67-6B2AEDC67010}"/>
              </a:ext>
            </a:extLst>
          </p:cNvPr>
          <p:cNvPicPr>
            <a:picLocks noChangeAspect="1"/>
          </p:cNvPicPr>
          <p:nvPr/>
        </p:nvPicPr>
        <p:blipFill>
          <a:blip r:embed="rId3"/>
          <a:stretch>
            <a:fillRect/>
          </a:stretch>
        </p:blipFill>
        <p:spPr>
          <a:xfrm>
            <a:off x="2895600" y="5523653"/>
            <a:ext cx="3600000" cy="441292"/>
          </a:xfrm>
          <a:prstGeom prst="rect">
            <a:avLst/>
          </a:prstGeom>
        </p:spPr>
      </p:pic>
    </p:spTree>
    <p:custDataLst>
      <p:tags r:id="rId1"/>
    </p:custDataLst>
    <p:extLst>
      <p:ext uri="{BB962C8B-B14F-4D97-AF65-F5344CB8AC3E}">
        <p14:creationId xmlns:p14="http://schemas.microsoft.com/office/powerpoint/2010/main" val="313730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91544F-6CFE-FFE4-D4B1-BB02BE312C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69A025-BE3E-4BFC-5110-73A2FD4E5F43}"/>
              </a:ext>
            </a:extLst>
          </p:cNvPr>
          <p:cNvSpPr>
            <a:spLocks noGrp="1"/>
          </p:cNvSpPr>
          <p:nvPr>
            <p:ph type="title"/>
          </p:nvPr>
        </p:nvSpPr>
        <p:spPr/>
        <p:txBody>
          <a:bodyPr>
            <a:normAutofit/>
          </a:bodyPr>
          <a:lstStyle/>
          <a:p>
            <a:pPr>
              <a:defRPr sz="3200"/>
            </a:pPr>
            <a:r>
              <a:rPr dirty="0"/>
              <a:t>Example 2: Performing a Hypothesis Test for the Mean Tensile Strength</a:t>
            </a:r>
            <a:r>
              <a:rPr lang="en-US" dirty="0"/>
              <a:t>—Slide 7</a:t>
            </a:r>
            <a:endParaRPr dirty="0"/>
          </a:p>
        </p:txBody>
      </p:sp>
      <p:sp>
        <p:nvSpPr>
          <p:cNvPr id="3" name="Text Placeholder 2">
            <a:extLst>
              <a:ext uri="{FF2B5EF4-FFF2-40B4-BE49-F238E27FC236}">
                <a16:creationId xmlns:a16="http://schemas.microsoft.com/office/drawing/2014/main" id="{5B46A492-DB83-790A-A694-DAFBA479AC92}"/>
              </a:ext>
            </a:extLst>
          </p:cNvPr>
          <p:cNvSpPr>
            <a:spLocks noGrp="1"/>
          </p:cNvSpPr>
          <p:nvPr>
            <p:ph type="body" sz="quarter" idx="10"/>
          </p:nvPr>
        </p:nvSpPr>
        <p:spPr/>
        <p:txBody>
          <a:bodyPr>
            <a:normAutofit/>
          </a:bodyPr>
          <a:lstStyle/>
          <a:p>
            <a:pPr>
              <a:defRPr sz="2800"/>
            </a:pPr>
            <a:r>
              <a:rPr lang="en-IN" sz="2800" dirty="0"/>
              <a:t>Using the table for critical values of </a:t>
            </a:r>
            <a:r>
              <a:rPr lang="en-IN" sz="2800" i="1" dirty="0"/>
              <a:t>t</a:t>
            </a:r>
            <a:r>
              <a:rPr lang="en-IN" sz="2800" dirty="0"/>
              <a:t>,</a:t>
            </a:r>
            <a:endParaRPr lang="en-US" sz="2800" dirty="0"/>
          </a:p>
        </p:txBody>
      </p:sp>
      <p:pic>
        <p:nvPicPr>
          <p:cNvPr id="9" name="Picture 8" descr="t subscript 0.01 comma 24 equals 2.492.">
            <a:extLst>
              <a:ext uri="{FF2B5EF4-FFF2-40B4-BE49-F238E27FC236}">
                <a16:creationId xmlns:a16="http://schemas.microsoft.com/office/drawing/2014/main" id="{086C77E6-B064-E49C-7AFD-FADCBA7F439E}"/>
              </a:ext>
            </a:extLst>
          </p:cNvPr>
          <p:cNvPicPr>
            <a:picLocks noChangeAspect="1"/>
          </p:cNvPicPr>
          <p:nvPr/>
        </p:nvPicPr>
        <p:blipFill>
          <a:blip r:embed="rId3"/>
          <a:stretch>
            <a:fillRect/>
          </a:stretch>
        </p:blipFill>
        <p:spPr>
          <a:xfrm>
            <a:off x="6019800" y="1125079"/>
            <a:ext cx="2016000" cy="473143"/>
          </a:xfrm>
          <a:prstGeom prst="rect">
            <a:avLst/>
          </a:prstGeom>
        </p:spPr>
      </p:pic>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006C1330-A4C8-6F99-9718-8E5725A9E1C1}"/>
                  </a:ext>
                </a:extLst>
              </p:cNvPr>
              <p:cNvSpPr txBox="1"/>
              <p:nvPr/>
            </p:nvSpPr>
            <p:spPr>
              <a:xfrm>
                <a:off x="457200" y="1563231"/>
                <a:ext cx="8229600" cy="2246769"/>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800" b="0" i="0" u="none" strike="noStrike" kern="1200" cap="none" spc="0" normalizeH="0" baseline="0" noProof="0" dirty="0">
                    <a:ln>
                      <a:noFill/>
                    </a:ln>
                    <a:solidFill>
                      <a:srgbClr val="366092"/>
                    </a:solidFill>
                    <a:effectLst/>
                    <a:uLnTx/>
                    <a:uFillTx/>
                    <a:latin typeface="Calibri"/>
                    <a:ea typeface="+mn-ea"/>
                    <a:cs typeface="+mn-cs"/>
                  </a:rPr>
                  <a:t>If the observed </a:t>
                </a:r>
                <a:r>
                  <a:rPr kumimoji="0" lang="en-US" sz="2800" b="0" i="1" u="none" strike="noStrike" kern="1200" cap="none" spc="0" normalizeH="0" baseline="0" noProof="0" dirty="0">
                    <a:ln>
                      <a:noFill/>
                    </a:ln>
                    <a:solidFill>
                      <a:srgbClr val="366092"/>
                    </a:solidFill>
                    <a:effectLst/>
                    <a:uLnTx/>
                    <a:uFillTx/>
                    <a:latin typeface="Calibri"/>
                    <a:ea typeface="+mn-ea"/>
                    <a:cs typeface="+mn-cs"/>
                  </a:rPr>
                  <a:t>t</a:t>
                </a:r>
                <a:r>
                  <a:rPr kumimoji="0" lang="en-US" sz="2800" b="0" i="0" u="none" strike="noStrike" kern="1200" cap="none" spc="0" normalizeH="0" baseline="0" noProof="0" dirty="0">
                    <a:ln>
                      <a:noFill/>
                    </a:ln>
                    <a:solidFill>
                      <a:srgbClr val="366092"/>
                    </a:solidFill>
                    <a:effectLst/>
                    <a:uLnTx/>
                    <a:uFillTx/>
                    <a:latin typeface="Calibri"/>
                    <a:ea typeface="+mn-ea"/>
                    <a:cs typeface="+mn-cs"/>
                  </a:rPr>
                  <a:t>-value is greater than or equal to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2.492</a:t>
                </a:r>
                <a:r>
                  <a:rPr kumimoji="0" lang="en-US" sz="2800" b="0" i="0" u="none" strike="noStrike" kern="1200" cap="none" spc="0" normalizeH="0" baseline="0" noProof="0" dirty="0">
                    <a:ln>
                      <a:noFill/>
                    </a:ln>
                    <a:solidFill>
                      <a:srgbClr val="366092"/>
                    </a:solidFill>
                    <a:effectLst/>
                    <a:uLnTx/>
                    <a:uFillTx/>
                    <a:latin typeface="Calibri"/>
                    <a:ea typeface="+mn-ea"/>
                    <a:cs typeface="+mn-cs"/>
                  </a:rPr>
                  <a:t> then the observed mean is presumed to be too far from the hypothesized value to have occurred from ordinary sample variation. If </a:t>
                </a:r>
                <a:r>
                  <a:rPr kumimoji="0" lang="en-US" sz="2800" b="0" i="1" u="none" strike="noStrike" kern="1200" cap="none" spc="0" normalizeH="0" baseline="0" noProof="0" dirty="0">
                    <a:ln>
                      <a:noFill/>
                    </a:ln>
                    <a:solidFill>
                      <a:srgbClr val="366092"/>
                    </a:solidFill>
                    <a:effectLst/>
                    <a:uLnTx/>
                    <a:uFillTx/>
                    <a:latin typeface="Calibri"/>
                    <a:ea typeface="+mn-ea"/>
                    <a:cs typeface="+mn-cs"/>
                  </a:rPr>
                  <a:t>t</a:t>
                </a:r>
                <a14:m>
                  <m:oMath xmlns:m="http://schemas.openxmlformats.org/officeDocument/2006/math">
                    <m:r>
                      <a:rPr kumimoji="0" lang="en-US" sz="2800" b="0" i="0" u="none" strike="noStrike" kern="1200" cap="none" spc="0" normalizeH="0" baseline="0" noProof="0" smtClean="0">
                        <a:ln>
                          <a:noFill/>
                        </a:ln>
                        <a:solidFill>
                          <a:srgbClr val="366092"/>
                        </a:solidFill>
                        <a:effectLst/>
                        <a:uLnTx/>
                        <a:uFillTx/>
                        <a:latin typeface="Cambria Math" panose="02040503050406030204" pitchFamily="18" charset="0"/>
                        <a:ea typeface="+mn-ea"/>
                        <a:cs typeface="+mn-cs"/>
                      </a:rPr>
                      <m:t> </m:t>
                    </m:r>
                    <m:r>
                      <a:rPr kumimoji="0" lang="en-US" sz="28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m:t>
                    </m:r>
                    <m:r>
                      <a:rPr kumimoji="0" lang="en-US" sz="28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2</m:t>
                    </m:r>
                    <m:r>
                      <a:rPr kumimoji="0" lang="en-US" sz="28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m:t>
                    </m:r>
                    <m:r>
                      <a:rPr kumimoji="0" lang="en-US" sz="28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492</m:t>
                    </m:r>
                  </m:oMath>
                </a14:m>
                <a:r>
                  <a:rPr kumimoji="0" lang="en-US" sz="2800" b="0" i="0" u="none" strike="noStrike" kern="1200" cap="none" spc="0" normalizeH="0" baseline="0" noProof="0" dirty="0">
                    <a:ln>
                      <a:noFill/>
                    </a:ln>
                    <a:solidFill>
                      <a:srgbClr val="366092"/>
                    </a:solidFill>
                    <a:effectLst/>
                    <a:uLnTx/>
                    <a:uFillTx/>
                    <a:latin typeface="Calibri"/>
                    <a:ea typeface="+mn-ea"/>
                    <a:cs typeface="+mn-cs"/>
                  </a:rPr>
                  <a:t>, the presumption will be that the mean tensile strength is greater than </a:t>
                </a:r>
                <a14:m>
                  <m:oMath xmlns:m="http://schemas.openxmlformats.org/officeDocument/2006/math">
                    <m:r>
                      <a:rPr kumimoji="0" lang="en-US" sz="28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4000</m:t>
                    </m:r>
                    <m:r>
                      <m:rPr>
                        <m:nor/>
                      </m:rPr>
                      <a:rPr kumimoji="0" lang="en-US" sz="2800" b="0" i="0" u="none" strike="noStrike" kern="1200" cap="none" spc="0" normalizeH="0" baseline="0" noProof="0">
                        <a:ln>
                          <a:noFill/>
                        </a:ln>
                        <a:solidFill>
                          <a:srgbClr val="366092"/>
                        </a:solidFill>
                        <a:effectLst/>
                        <a:uLnTx/>
                        <a:uFillTx/>
                        <a:latin typeface="Calibri"/>
                        <a:ea typeface="+mn-ea"/>
                        <a:cs typeface="+mn-cs"/>
                      </a:rPr>
                      <m:t> </m:t>
                    </m:r>
                    <m:r>
                      <m:rPr>
                        <m:sty m:val="p"/>
                      </m:rPr>
                      <a:rPr kumimoji="0" lang="en-US" sz="28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psi</m:t>
                    </m:r>
                  </m:oMath>
                </a14:m>
                <a:r>
                  <a:rPr kumimoji="0" lang="en-US" sz="2800" b="0" i="0" u="none" strike="noStrike" kern="1200" cap="none" spc="0" normalizeH="0" baseline="0" noProof="0" dirty="0">
                    <a:ln>
                      <a:noFill/>
                    </a:ln>
                    <a:solidFill>
                      <a:srgbClr val="366092"/>
                    </a:solidFill>
                    <a:effectLst/>
                    <a:uLnTx/>
                    <a:uFillTx/>
                    <a:latin typeface="Calibri"/>
                    <a:ea typeface="+mn-ea"/>
                    <a:cs typeface="+mn-cs"/>
                  </a:rPr>
                  <a:t>.</a:t>
                </a:r>
              </a:p>
            </p:txBody>
          </p:sp>
        </mc:Choice>
        <mc:Fallback xmlns="">
          <p:sp>
            <p:nvSpPr>
              <p:cNvPr id="7" name="TextBox 6">
                <a:extLst>
                  <a:ext uri="{FF2B5EF4-FFF2-40B4-BE49-F238E27FC236}">
                    <a16:creationId xmlns:a16="http://schemas.microsoft.com/office/drawing/2014/main" id="{006C1330-A4C8-6F99-9718-8E5725A9E1C1}"/>
                  </a:ext>
                </a:extLst>
              </p:cNvPr>
              <p:cNvSpPr txBox="1">
                <a:spLocks noRot="1" noChangeAspect="1" noMove="1" noResize="1" noEditPoints="1" noAdjustHandles="1" noChangeArrowheads="1" noChangeShapeType="1" noTextEdit="1"/>
              </p:cNvSpPr>
              <p:nvPr/>
            </p:nvSpPr>
            <p:spPr>
              <a:xfrm>
                <a:off x="457200" y="1563231"/>
                <a:ext cx="8229600" cy="2246769"/>
              </a:xfrm>
              <a:prstGeom prst="rect">
                <a:avLst/>
              </a:prstGeom>
              <a:blipFill>
                <a:blip r:embed="rId4"/>
                <a:stretch>
                  <a:fillRect l="-1481" t="-3252" r="-2444" b="-6775"/>
                </a:stretch>
              </a:blipFill>
            </p:spPr>
            <p:txBody>
              <a:bodyPr/>
              <a:lstStyle/>
              <a:p>
                <a:r>
                  <a:rPr lang="en-IN">
                    <a:noFill/>
                  </a:rPr>
                  <a:t> </a:t>
                </a:r>
              </a:p>
            </p:txBody>
          </p:sp>
        </mc:Fallback>
      </mc:AlternateContent>
    </p:spTree>
    <p:custDataLst>
      <p:tags r:id="rId1"/>
    </p:custDataLst>
    <p:extLst>
      <p:ext uri="{BB962C8B-B14F-4D97-AF65-F5344CB8AC3E}">
        <p14:creationId xmlns:p14="http://schemas.microsoft.com/office/powerpoint/2010/main" val="30685381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Performing a Hypothesis Test for the Mean Tensile Strength</a:t>
            </a:r>
            <a:r>
              <a:rPr lang="en-US" dirty="0"/>
              <a:t>—Slide 8</a:t>
            </a:r>
            <a:endParaRPr dirty="0"/>
          </a:p>
        </p:txBody>
      </p:sp>
      <p:pic>
        <p:nvPicPr>
          <p:cNvPr id="8" name="Picture 7" descr="t distribution with 24 degrees of freedom and a mean of 0. It has a critical value of 2.942. To the left of this value, we fail to reject the null hypothesis. To the right of this value we reject the null hypothesis. The area under the curve in the rejection region corresponds to alpha equals 0.01.">
            <a:extLst>
              <a:ext uri="{FF2B5EF4-FFF2-40B4-BE49-F238E27FC236}">
                <a16:creationId xmlns:a16="http://schemas.microsoft.com/office/drawing/2014/main" id="{0DA45202-C191-4FB1-9B52-00456B902D43}"/>
              </a:ext>
            </a:extLst>
          </p:cNvPr>
          <p:cNvPicPr>
            <a:picLocks noChangeAspect="1"/>
          </p:cNvPicPr>
          <p:nvPr/>
        </p:nvPicPr>
        <p:blipFill rotWithShape="1">
          <a:blip r:embed="rId3"/>
          <a:srcRect b="8600"/>
          <a:stretch/>
        </p:blipFill>
        <p:spPr>
          <a:xfrm>
            <a:off x="1447800" y="1295400"/>
            <a:ext cx="6248400" cy="4037499"/>
          </a:xfrm>
          <a:prstGeom prst="rect">
            <a:avLst/>
          </a:prstGeom>
        </p:spPr>
      </p:pic>
      <p:sp>
        <p:nvSpPr>
          <p:cNvPr id="4" name="Text Placeholder 2">
            <a:extLst>
              <a:ext uri="{FF2B5EF4-FFF2-40B4-BE49-F238E27FC236}">
                <a16:creationId xmlns:a16="http://schemas.microsoft.com/office/drawing/2014/main" id="{1C92AC1A-E39A-4ECB-9750-65F877BD3BE6}"/>
              </a:ext>
            </a:extLst>
          </p:cNvPr>
          <p:cNvSpPr txBox="1">
            <a:spLocks/>
          </p:cNvSpPr>
          <p:nvPr/>
        </p:nvSpPr>
        <p:spPr>
          <a:xfrm>
            <a:off x="457200" y="5486400"/>
            <a:ext cx="8229600" cy="509954"/>
          </a:xfrm>
          <a:prstGeom prst="rect">
            <a:avLst/>
          </a:prstGeom>
        </p:spPr>
        <p:txBody>
          <a:bodyPr>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800" dirty="0"/>
              <a:t>Figure 3</a:t>
            </a:r>
          </a:p>
        </p:txBody>
      </p:sp>
    </p:spTree>
    <p:custDataLst>
      <p:tags r:id="rId1"/>
    </p:custData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Performing a Hypothesis Test for the Mean Tensile Strength</a:t>
            </a:r>
            <a:r>
              <a:rPr lang="en-US" dirty="0"/>
              <a:t>—Slide 9</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sz="2800" b="1" dirty="0"/>
                  <a:t>Step 5: </a:t>
                </a:r>
                <a:r>
                  <a:rPr lang="en-US" dirty="0"/>
                  <a:t>Collect the sample data and compute the value of the test statistic. </a:t>
                </a:r>
              </a:p>
              <a:p>
                <a:pPr>
                  <a:defRPr sz="2800"/>
                </a:pPr>
                <a:r>
                  <a:rPr sz="2800" dirty="0"/>
                  <a:t>Suppose that after randomly selecting and testing </a:t>
                </a:r>
                <a:r>
                  <a:rPr sz="2800" dirty="0">
                    <a:latin typeface="Cambria Math"/>
                  </a:rPr>
                  <a:t>25</a:t>
                </a:r>
                <a:r>
                  <a:rPr sz="2800" dirty="0"/>
                  <a:t> bolts, the average tensile strength is </a:t>
                </a:r>
                <a14:m>
                  <m:oMath xmlns:m="http://schemas.openxmlformats.org/officeDocument/2006/math">
                    <m:r>
                      <a:rPr>
                        <a:latin typeface="Cambria Math" panose="02040503050406030204" pitchFamily="18" charset="0"/>
                      </a:rPr>
                      <m:t>4014</m:t>
                    </m:r>
                    <m:r>
                      <m:rPr>
                        <m:nor/>
                      </m:rPr>
                      <a:rPr/>
                      <m:t> </m:t>
                    </m:r>
                    <m:r>
                      <m:rPr>
                        <m:sty m:val="p"/>
                      </m:rPr>
                      <a:rPr>
                        <a:latin typeface="Cambria Math" panose="02040503050406030204" pitchFamily="18" charset="0"/>
                      </a:rPr>
                      <m:t>psi</m:t>
                    </m:r>
                  </m:oMath>
                </a14:m>
                <a:r>
                  <a:rPr sz="2800" dirty="0"/>
                  <a:t>, with a standard deviation of </a:t>
                </a:r>
                <a14:m>
                  <m:oMath xmlns:m="http://schemas.openxmlformats.org/officeDocument/2006/math">
                    <m:r>
                      <a:rPr>
                        <a:latin typeface="Cambria Math" panose="02040503050406030204" pitchFamily="18" charset="0"/>
                      </a:rPr>
                      <m:t>20</m:t>
                    </m:r>
                    <m:r>
                      <m:rPr>
                        <m:nor/>
                      </m:rPr>
                      <a:rPr/>
                      <m:t> </m:t>
                    </m:r>
                    <m:r>
                      <m:rPr>
                        <m:sty m:val="p"/>
                      </m:rPr>
                      <a:rPr>
                        <a:latin typeface="Cambria Math" panose="02040503050406030204" pitchFamily="18" charset="0"/>
                      </a:rPr>
                      <m:t>psi</m:t>
                    </m:r>
                  </m:oMath>
                </a14:m>
                <a:r>
                  <a:rPr sz="2800" dirty="0"/>
                  <a:t>. Symbolically this is expressed as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3"/>
                <a:stretch>
                  <a:fillRect l="-1481" t="-1227" r="-593"/>
                </a:stretch>
              </a:blipFill>
            </p:spPr>
            <p:txBody>
              <a:bodyPr/>
              <a:lstStyle/>
              <a:p>
                <a:r>
                  <a:rPr lang="en-IN">
                    <a:noFill/>
                  </a:rPr>
                  <a:t> </a:t>
                </a:r>
              </a:p>
            </p:txBody>
          </p:sp>
        </mc:Fallback>
      </mc:AlternateContent>
      <p:pic>
        <p:nvPicPr>
          <p:cNvPr id="5" name="Picture 4" descr="x bar equals 4014 comma s equals 20 comma and n equals 25.">
            <a:extLst>
              <a:ext uri="{FF2B5EF4-FFF2-40B4-BE49-F238E27FC236}">
                <a16:creationId xmlns:a16="http://schemas.microsoft.com/office/drawing/2014/main" id="{0BEDE1BE-128B-72BD-5F5F-8B979DA25179}"/>
              </a:ext>
            </a:extLst>
          </p:cNvPr>
          <p:cNvPicPr>
            <a:picLocks noChangeAspect="1"/>
          </p:cNvPicPr>
          <p:nvPr/>
        </p:nvPicPr>
        <p:blipFill>
          <a:blip r:embed="rId4"/>
          <a:stretch>
            <a:fillRect/>
          </a:stretch>
        </p:blipFill>
        <p:spPr>
          <a:xfrm>
            <a:off x="2574000" y="3744778"/>
            <a:ext cx="3996000" cy="428891"/>
          </a:xfrm>
          <a:prstGeom prst="rect">
            <a:avLst/>
          </a:prstGeom>
        </p:spPr>
      </p:pic>
      <p:sp>
        <p:nvSpPr>
          <p:cNvPr id="7" name="TextBox 6">
            <a:extLst>
              <a:ext uri="{FF2B5EF4-FFF2-40B4-BE49-F238E27FC236}">
                <a16:creationId xmlns:a16="http://schemas.microsoft.com/office/drawing/2014/main" id="{DDD6501E-820D-E68E-2C5F-2ED14D3E437B}"/>
              </a:ext>
            </a:extLst>
          </p:cNvPr>
          <p:cNvSpPr txBox="1"/>
          <p:nvPr/>
        </p:nvSpPr>
        <p:spPr>
          <a:xfrm>
            <a:off x="425824" y="4191000"/>
            <a:ext cx="4572000" cy="523220"/>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The resulting test statistic is</a:t>
            </a:r>
          </a:p>
        </p:txBody>
      </p:sp>
      <p:pic>
        <p:nvPicPr>
          <p:cNvPr id="8" name="Picture 7" descr="t equals open parenthesis x bar minus mu naught closed parenthesis divided by open parenthesis s divided by square root of n closed parenthesis equals open parenthesis 4014 minus 4000 closed parenthesis divided by open parenthesis 20 divided by square root of 25 closed parenthesis equals 3.5.">
            <a:extLst>
              <a:ext uri="{FF2B5EF4-FFF2-40B4-BE49-F238E27FC236}">
                <a16:creationId xmlns:a16="http://schemas.microsoft.com/office/drawing/2014/main" id="{AE1D8E90-9BB1-7000-8D34-553208A9A201}"/>
              </a:ext>
            </a:extLst>
          </p:cNvPr>
          <p:cNvPicPr>
            <a:picLocks noChangeAspect="1"/>
          </p:cNvPicPr>
          <p:nvPr/>
        </p:nvPicPr>
        <p:blipFill>
          <a:blip r:embed="rId5"/>
          <a:stretch>
            <a:fillRect/>
          </a:stretch>
        </p:blipFill>
        <p:spPr>
          <a:xfrm>
            <a:off x="2362200" y="4788549"/>
            <a:ext cx="3609975" cy="1133475"/>
          </a:xfrm>
          <a:prstGeom prst="rect">
            <a:avLst/>
          </a:prstGeom>
        </p:spPr>
      </p:pic>
    </p:spTree>
    <p:custDataLst>
      <p:tags r:id="rId1"/>
    </p:custData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F507C0-45A4-DF61-32DE-C90ED1BC8F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4A74F7-A9C0-E3F9-B001-4AB0DCAFEB52}"/>
              </a:ext>
            </a:extLst>
          </p:cNvPr>
          <p:cNvSpPr>
            <a:spLocks noGrp="1"/>
          </p:cNvSpPr>
          <p:nvPr>
            <p:ph type="title"/>
          </p:nvPr>
        </p:nvSpPr>
        <p:spPr/>
        <p:txBody>
          <a:bodyPr>
            <a:normAutofit/>
          </a:bodyPr>
          <a:lstStyle/>
          <a:p>
            <a:pPr>
              <a:defRPr sz="3200"/>
            </a:pPr>
            <a:r>
              <a:rPr dirty="0"/>
              <a:t>Example 2: Performing a Hypothesis Test for the Mean Tensile Strength</a:t>
            </a:r>
            <a:r>
              <a:rPr lang="en-US" dirty="0"/>
              <a:t>—Slide 10</a:t>
            </a:r>
            <a:endParaRPr dirty="0"/>
          </a:p>
        </p:txBody>
      </p:sp>
      <p:sp>
        <p:nvSpPr>
          <p:cNvPr id="3" name="Text Placeholder 2">
            <a:extLst>
              <a:ext uri="{FF2B5EF4-FFF2-40B4-BE49-F238E27FC236}">
                <a16:creationId xmlns:a16="http://schemas.microsoft.com/office/drawing/2014/main" id="{FC49A1B3-4292-83F7-C5A7-5C3D1F26D45D}"/>
              </a:ext>
            </a:extLst>
          </p:cNvPr>
          <p:cNvSpPr>
            <a:spLocks noGrp="1"/>
          </p:cNvSpPr>
          <p:nvPr>
            <p:ph type="body" sz="quarter" idx="10"/>
          </p:nvPr>
        </p:nvSpPr>
        <p:spPr/>
        <p:txBody>
          <a:bodyPr>
            <a:normAutofit/>
          </a:bodyPr>
          <a:lstStyle/>
          <a:p>
            <a:pPr>
              <a:defRPr sz="2800"/>
            </a:pPr>
            <a:r>
              <a:rPr sz="2800" dirty="0"/>
              <a:t>The sample mean is </a:t>
            </a:r>
            <a:r>
              <a:rPr sz="2800" dirty="0">
                <a:latin typeface="Cambria Math"/>
              </a:rPr>
              <a:t>3.5</a:t>
            </a:r>
            <a:r>
              <a:rPr sz="2800" dirty="0"/>
              <a:t> standard deviations more than the hypothesized value of the mean. Is this difference caused by ordinary sampling variation, or is this evidence of a false null hypothesis? Keep in mind that rejecting the null hypothesis (</a:t>
            </a:r>
            <a:r>
              <a:rPr lang="en-US" sz="2800" i="1" dirty="0"/>
              <a:t>H</a:t>
            </a:r>
            <a:r>
              <a:rPr lang="en-US" sz="2800" dirty="0">
                <a:latin typeface="Calibri" panose="020F0502020204030204" pitchFamily="34" charset="0"/>
                <a:ea typeface="Calibri" panose="020F0502020204030204" pitchFamily="34" charset="0"/>
                <a:cs typeface="Calibri" panose="020F0502020204030204" pitchFamily="34" charset="0"/>
              </a:rPr>
              <a:t>₀</a:t>
            </a:r>
            <a:r>
              <a:rPr sz="2800" dirty="0"/>
              <a:t>) will be a desirable outcome since the null hypothesis states that the bolts are below quality standards.</a:t>
            </a:r>
          </a:p>
        </p:txBody>
      </p:sp>
    </p:spTree>
    <p:custDataLst>
      <p:tags r:id="rId1"/>
    </p:custDataLst>
    <p:extLst>
      <p:ext uri="{BB962C8B-B14F-4D97-AF65-F5344CB8AC3E}">
        <p14:creationId xmlns:p14="http://schemas.microsoft.com/office/powerpoint/2010/main" val="9957352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Performing a Hypothesis Test for the Mean Tensile Strength</a:t>
            </a:r>
            <a:r>
              <a:rPr lang="en-US" dirty="0"/>
              <a:t>—Slide 11</a:t>
            </a:r>
            <a:endParaRPr dirty="0"/>
          </a:p>
        </p:txBody>
      </p:sp>
      <p:pic>
        <p:nvPicPr>
          <p:cNvPr id="5" name="Picture 4" descr="Number line with a critical value of 2.492. To the left of this value we fail to reject the null hypothesis. To the right of this value we reject the null hypothesis. The test statistic, 3.5 lies in the rejection region.">
            <a:extLst>
              <a:ext uri="{FF2B5EF4-FFF2-40B4-BE49-F238E27FC236}">
                <a16:creationId xmlns:a16="http://schemas.microsoft.com/office/drawing/2014/main" id="{A3E3A115-77EA-4EAC-A25F-00B208632242}"/>
              </a:ext>
            </a:extLst>
          </p:cNvPr>
          <p:cNvPicPr>
            <a:picLocks noChangeAspect="1"/>
          </p:cNvPicPr>
          <p:nvPr/>
        </p:nvPicPr>
        <p:blipFill>
          <a:blip r:embed="rId3"/>
          <a:stretch>
            <a:fillRect/>
          </a:stretch>
        </p:blipFill>
        <p:spPr>
          <a:xfrm>
            <a:off x="522000" y="1683538"/>
            <a:ext cx="8100000" cy="1745462"/>
          </a:xfrm>
          <a:prstGeom prst="rect">
            <a:avLst/>
          </a:prstGeom>
        </p:spPr>
      </p:pic>
    </p:spTree>
    <p:custDataLst>
      <p:tags r:id="rId1"/>
    </p:custData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1F8BE7-374A-4159-5EFE-18E29976CF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670BF8-D7D3-DF09-9321-A87194C4DBAA}"/>
              </a:ext>
            </a:extLst>
          </p:cNvPr>
          <p:cNvSpPr>
            <a:spLocks noGrp="1"/>
          </p:cNvSpPr>
          <p:nvPr>
            <p:ph type="title"/>
          </p:nvPr>
        </p:nvSpPr>
        <p:spPr/>
        <p:txBody>
          <a:bodyPr>
            <a:normAutofit/>
          </a:bodyPr>
          <a:lstStyle/>
          <a:p>
            <a:pPr>
              <a:defRPr sz="3200"/>
            </a:pPr>
            <a:r>
              <a:rPr dirty="0"/>
              <a:t>Example 2: Performing a Hypothesis Test for the Mean Tensile Strength</a:t>
            </a:r>
            <a:r>
              <a:rPr lang="en-US" dirty="0"/>
              <a:t>—Slide 12</a:t>
            </a:r>
            <a:endParaRPr dirty="0"/>
          </a:p>
        </p:txBody>
      </p:sp>
      <p:sp>
        <p:nvSpPr>
          <p:cNvPr id="3" name="Text Placeholder 2">
            <a:extLst>
              <a:ext uri="{FF2B5EF4-FFF2-40B4-BE49-F238E27FC236}">
                <a16:creationId xmlns:a16="http://schemas.microsoft.com/office/drawing/2014/main" id="{B16D51D5-3F67-3AED-71F6-14C911721557}"/>
              </a:ext>
            </a:extLst>
          </p:cNvPr>
          <p:cNvSpPr>
            <a:spLocks noGrp="1"/>
          </p:cNvSpPr>
          <p:nvPr>
            <p:ph type="body" sz="quarter" idx="10"/>
          </p:nvPr>
        </p:nvSpPr>
        <p:spPr/>
        <p:txBody>
          <a:bodyPr>
            <a:noAutofit/>
          </a:bodyPr>
          <a:lstStyle/>
          <a:p>
            <a:pPr>
              <a:defRPr sz="2800"/>
            </a:pPr>
            <a:r>
              <a:rPr lang="en-US" b="1" dirty="0"/>
              <a:t>Step 6: </a:t>
            </a:r>
            <a:r>
              <a:rPr lang="en-US" dirty="0"/>
              <a:t>Make the decision and state the conclusion in terms of the original question. </a:t>
            </a:r>
          </a:p>
          <a:p>
            <a:pPr>
              <a:defRPr sz="2800"/>
            </a:pPr>
            <a:r>
              <a:rPr dirty="0"/>
              <a:t>Since the test statistic falls in the rejection region, it indicates that the sample mean is too far from the hypothesized value to believe it is due to ordinary sampling variation. (In other words, </a:t>
            </a:r>
            <a:br>
              <a:rPr lang="en-US" dirty="0"/>
            </a:br>
            <a:endParaRPr dirty="0"/>
          </a:p>
        </p:txBody>
      </p:sp>
      <p:pic>
        <p:nvPicPr>
          <p:cNvPr id="7" name="Picture 6" descr="x bar equals 4014">
            <a:extLst>
              <a:ext uri="{FF2B5EF4-FFF2-40B4-BE49-F238E27FC236}">
                <a16:creationId xmlns:a16="http://schemas.microsoft.com/office/drawing/2014/main" id="{D0F05547-6EEE-94C4-D99C-11772C103DEF}"/>
              </a:ext>
            </a:extLst>
          </p:cNvPr>
          <p:cNvPicPr>
            <a:picLocks noChangeAspect="1"/>
          </p:cNvPicPr>
          <p:nvPr/>
        </p:nvPicPr>
        <p:blipFill>
          <a:blip r:embed="rId3"/>
          <a:stretch>
            <a:fillRect/>
          </a:stretch>
        </p:blipFill>
        <p:spPr>
          <a:xfrm>
            <a:off x="5715000" y="3352800"/>
            <a:ext cx="1296000" cy="318857"/>
          </a:xfrm>
          <a:prstGeom prst="rect">
            <a:avLst/>
          </a:prstGeom>
        </p:spPr>
      </p:pic>
      <p:sp>
        <p:nvSpPr>
          <p:cNvPr id="5" name="TextBox 4">
            <a:extLst>
              <a:ext uri="{FF2B5EF4-FFF2-40B4-BE49-F238E27FC236}">
                <a16:creationId xmlns:a16="http://schemas.microsoft.com/office/drawing/2014/main" id="{3F030A57-A884-4C17-C8B3-CF0F678F0599}"/>
              </a:ext>
            </a:extLst>
          </p:cNvPr>
          <p:cNvSpPr txBox="1"/>
          <p:nvPr/>
        </p:nvSpPr>
        <p:spPr>
          <a:xfrm>
            <a:off x="457200" y="3720405"/>
            <a:ext cx="8229600" cy="1384995"/>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is a rare observation and has exceeded our tolerance for rareness.) The null hypothesis must be rejected in favor of the alternative hypothesis.</a:t>
            </a:r>
            <a:endParaRPr lang="en-IN" dirty="0"/>
          </a:p>
        </p:txBody>
      </p:sp>
    </p:spTree>
    <p:custDataLst>
      <p:tags r:id="rId1"/>
    </p:custDataLst>
    <p:extLst>
      <p:ext uri="{BB962C8B-B14F-4D97-AF65-F5344CB8AC3E}">
        <p14:creationId xmlns:p14="http://schemas.microsoft.com/office/powerpoint/2010/main" val="35149018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7A1D9E-F5CB-1161-AA71-A32E2435C1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933964-13E1-769D-1F17-178FBE7C17F4}"/>
              </a:ext>
            </a:extLst>
          </p:cNvPr>
          <p:cNvSpPr>
            <a:spLocks noGrp="1"/>
          </p:cNvSpPr>
          <p:nvPr>
            <p:ph type="title"/>
          </p:nvPr>
        </p:nvSpPr>
        <p:spPr/>
        <p:txBody>
          <a:bodyPr>
            <a:normAutofit/>
          </a:bodyPr>
          <a:lstStyle/>
          <a:p>
            <a:pPr>
              <a:defRPr sz="3200"/>
            </a:pPr>
            <a:r>
              <a:rPr dirty="0"/>
              <a:t>Example 2: Performing a Hypothesis Test for the Mean Tensile Strength</a:t>
            </a:r>
            <a:r>
              <a:rPr lang="en-US" dirty="0"/>
              <a:t>—Slide 13</a:t>
            </a:r>
            <a:endParaRPr dirty="0"/>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EA5BE1AA-2BBE-7B75-4CE5-0FA6E5383ED7}"/>
                  </a:ext>
                </a:extLst>
              </p:cNvPr>
              <p:cNvSpPr>
                <a:spLocks noGrp="1"/>
              </p:cNvSpPr>
              <p:nvPr>
                <p:ph type="body" sz="quarter" idx="10"/>
              </p:nvPr>
            </p:nvSpPr>
            <p:spPr/>
            <p:txBody>
              <a:bodyPr>
                <a:noAutofit/>
              </a:bodyPr>
              <a:lstStyle/>
              <a:p>
                <a:pPr>
                  <a:defRPr sz="2800"/>
                </a:pPr>
                <a:r>
                  <a:rPr i="1" dirty="0"/>
                  <a:t>Conclusion and Interpretation</a:t>
                </a:r>
                <a:r>
                  <a:rPr b="1" dirty="0"/>
                  <a:t>:</a:t>
                </a:r>
                <a:r>
                  <a:rPr dirty="0"/>
                  <a:t> There is sufficient evidence to conclude that the bolt tensile strength is greater than </a:t>
                </a:r>
                <a14:m>
                  <m:oMath xmlns:m="http://schemas.openxmlformats.org/officeDocument/2006/math">
                    <m:r>
                      <a:rPr>
                        <a:latin typeface="Cambria Math" panose="02040503050406030204" pitchFamily="18" charset="0"/>
                      </a:rPr>
                      <m:t>4000</m:t>
                    </m:r>
                    <m:r>
                      <m:rPr>
                        <m:nor/>
                      </m:rPr>
                      <a:rPr/>
                      <m:t> </m:t>
                    </m:r>
                    <m:r>
                      <m:rPr>
                        <m:sty m:val="p"/>
                      </m:rPr>
                      <a:rPr>
                        <a:latin typeface="Cambria Math" panose="02040503050406030204" pitchFamily="18" charset="0"/>
                      </a:rPr>
                      <m:t>psi</m:t>
                    </m:r>
                  </m:oMath>
                </a14:m>
                <a:r>
                  <a:rPr dirty="0"/>
                  <a:t>, and there is at most a </a:t>
                </a:r>
                <a14:m>
                  <m:oMath xmlns:m="http://schemas.openxmlformats.org/officeDocument/2006/math">
                    <m:r>
                      <a:rPr>
                        <a:latin typeface="Cambria Math" panose="02040503050406030204" pitchFamily="18" charset="0"/>
                      </a:rPr>
                      <m:t>1</m:t>
                    </m:r>
                    <m:r>
                      <a:rPr>
                        <a:latin typeface="Cambria Math" panose="02040503050406030204" pitchFamily="18" charset="0"/>
                      </a:rPr>
                      <m:t>%</m:t>
                    </m:r>
                  </m:oMath>
                </a14:m>
                <a:r>
                  <a:rPr dirty="0"/>
                  <a:t> chance that this conclusion is incorrect.</a:t>
                </a:r>
              </a:p>
              <a:p>
                <a:pPr>
                  <a:defRPr sz="2800"/>
                </a:pPr>
                <a:r>
                  <a:rPr dirty="0"/>
                  <a:t>This conclusion is stated in a rather absolute manner. However, there is always a degree of subjectivity in any statistical conclusion. In this instance, we arbitrarily selected the value of </a:t>
                </a:r>
                <a:r>
                  <a:rPr lang="el-GR" dirty="0">
                    <a:latin typeface="Cambria Math" panose="02040503050406030204" pitchFamily="18" charset="0"/>
                    <a:ea typeface="Cambria Math" panose="02040503050406030204" pitchFamily="18" charset="0"/>
                  </a:rPr>
                  <a:t>α</a:t>
                </a:r>
                <a:r>
                  <a:rPr dirty="0"/>
                  <a:t>, and we assumed that the distribution of the population was normal.</a:t>
                </a:r>
              </a:p>
            </p:txBody>
          </p:sp>
        </mc:Choice>
        <mc:Fallback xmlns="">
          <p:sp>
            <p:nvSpPr>
              <p:cNvPr id="3" name="Text Placeholder 2">
                <a:extLst>
                  <a:ext uri="{FF2B5EF4-FFF2-40B4-BE49-F238E27FC236}">
                    <a16:creationId xmlns:a16="http://schemas.microsoft.com/office/drawing/2014/main" id="{EA5BE1AA-2BBE-7B75-4CE5-0FA6E5383ED7}"/>
                  </a:ext>
                </a:extLst>
              </p:cNvPr>
              <p:cNvSpPr>
                <a:spLocks noGrp="1" noRot="1" noChangeAspect="1" noMove="1" noResize="1" noEditPoints="1" noAdjustHandles="1" noChangeArrowheads="1" noChangeShapeType="1" noTextEdit="1"/>
              </p:cNvSpPr>
              <p:nvPr>
                <p:ph type="body" sz="quarter" idx="10"/>
              </p:nvPr>
            </p:nvSpPr>
            <p:spPr>
              <a:blipFill>
                <a:blip r:embed="rId3"/>
                <a:stretch>
                  <a:fillRect l="-1481" t="-1227" r="-1037"/>
                </a:stretch>
              </a:blipFill>
            </p:spPr>
            <p:txBody>
              <a:bodyPr/>
              <a:lstStyle/>
              <a:p>
                <a:r>
                  <a:rPr lang="en-IN">
                    <a:noFill/>
                  </a:rPr>
                  <a:t> </a:t>
                </a:r>
              </a:p>
            </p:txBody>
          </p:sp>
        </mc:Fallback>
      </mc:AlternateContent>
    </p:spTree>
    <p:custDataLst>
      <p:tags r:id="rId1"/>
    </p:custDataLst>
    <p:extLst>
      <p:ext uri="{BB962C8B-B14F-4D97-AF65-F5344CB8AC3E}">
        <p14:creationId xmlns:p14="http://schemas.microsoft.com/office/powerpoint/2010/main" val="25083505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Determining Practical vs. Statistical Significance</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a:t>Suppose that Fife Police Department was concerned about speeds in the town school zone, especially during the beginning and end of the school day. The posted speed limit is </a:t>
                </a:r>
                <a14:m>
                  <m:oMath xmlns:m="http://schemas.openxmlformats.org/officeDocument/2006/math">
                    <m:r>
                      <a:rPr>
                        <a:latin typeface="Cambria Math" panose="02040503050406030204" pitchFamily="18" charset="0"/>
                      </a:rPr>
                      <m:t>25</m:t>
                    </m:r>
                    <m:r>
                      <m:rPr>
                        <m:nor/>
                      </m:rPr>
                      <a:rPr/>
                      <m:t> </m:t>
                    </m:r>
                    <m:r>
                      <m:rPr>
                        <m:sty m:val="p"/>
                      </m:rPr>
                      <a:rPr>
                        <a:latin typeface="Cambria Math" panose="02040503050406030204" pitchFamily="18" charset="0"/>
                      </a:rPr>
                      <m:t>mph</m:t>
                    </m:r>
                  </m:oMath>
                </a14:m>
                <a:r>
                  <a:rPr sz="2800"/>
                  <a:t> and the deputy officer, Benny, believes that the speed is being exceeded. To test his belief, Benny randomly samples (via radar) </a:t>
                </a:r>
                <a:r>
                  <a:rPr sz="2800">
                    <a:latin typeface="Cambria Math"/>
                  </a:rPr>
                  <a:t>2000</a:t>
                </a:r>
                <a:r>
                  <a:rPr sz="2800"/>
                  <a:t> vehicles in the school zone over a </a:t>
                </a:r>
                <a:r>
                  <a:rPr sz="2800">
                    <a:latin typeface="Cambria Math"/>
                  </a:rPr>
                  <a:t>30</a:t>
                </a:r>
                <a:r>
                  <a:rPr sz="2800"/>
                  <a:t>-day period and finds that the average speed is </a:t>
                </a:r>
                <a14:m>
                  <m:oMath xmlns:m="http://schemas.openxmlformats.org/officeDocument/2006/math">
                    <m:r>
                      <a:rPr>
                        <a:latin typeface="Cambria Math" panose="02040503050406030204" pitchFamily="18" charset="0"/>
                      </a:rPr>
                      <m:t>25</m:t>
                    </m:r>
                    <m:r>
                      <a:rPr>
                        <a:latin typeface="Cambria Math" panose="02040503050406030204" pitchFamily="18" charset="0"/>
                      </a:rPr>
                      <m:t>.</m:t>
                    </m:r>
                    <m:r>
                      <a:rPr>
                        <a:latin typeface="Cambria Math" panose="02040503050406030204" pitchFamily="18" charset="0"/>
                      </a:rPr>
                      <m:t>01</m:t>
                    </m:r>
                    <m:r>
                      <m:rPr>
                        <m:nor/>
                      </m:rPr>
                      <a:rPr/>
                      <m:t> </m:t>
                    </m:r>
                    <m:r>
                      <m:rPr>
                        <m:sty m:val="p"/>
                      </m:rPr>
                      <a:rPr>
                        <a:latin typeface="Cambria Math" panose="02040503050406030204" pitchFamily="18" charset="0"/>
                      </a:rPr>
                      <m:t>mph</m:t>
                    </m:r>
                  </m:oMath>
                </a14:m>
                <a:r>
                  <a:rPr sz="2800"/>
                  <a:t> with a standard deviation of </a:t>
                </a:r>
                <a14:m>
                  <m:oMath xmlns:m="http://schemas.openxmlformats.org/officeDocument/2006/math">
                    <m:r>
                      <a:rPr>
                        <a:latin typeface="Cambria Math" panose="02040503050406030204" pitchFamily="18" charset="0"/>
                      </a:rPr>
                      <m:t>0</m:t>
                    </m:r>
                    <m:r>
                      <a:rPr>
                        <a:latin typeface="Cambria Math" panose="02040503050406030204" pitchFamily="18" charset="0"/>
                      </a:rPr>
                      <m:t>.</m:t>
                    </m:r>
                    <m:r>
                      <a:rPr>
                        <a:latin typeface="Cambria Math" panose="02040503050406030204" pitchFamily="18" charset="0"/>
                      </a:rPr>
                      <m:t>10</m:t>
                    </m:r>
                    <m:r>
                      <m:rPr>
                        <m:nor/>
                      </m:rPr>
                      <a:rPr/>
                      <m:t> </m:t>
                    </m:r>
                    <m:r>
                      <m:rPr>
                        <m:sty m:val="p"/>
                      </m:rPr>
                      <a:rPr>
                        <a:latin typeface="Cambria Math" panose="02040503050406030204" pitchFamily="18" charset="0"/>
                      </a:rPr>
                      <m:t>mph</m:t>
                    </m:r>
                  </m:oMath>
                </a14:m>
                <a:r>
                  <a:rPr sz="280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3"/>
                <a:stretch>
                  <a:fillRect l="-1481" t="-1227" r="-2370"/>
                </a:stretch>
              </a:blipFill>
            </p:spPr>
            <p:txBody>
              <a:bodyPr/>
              <a:lstStyle/>
              <a:p>
                <a:r>
                  <a:rPr lang="en-US">
                    <a:noFill/>
                  </a:rPr>
                  <a:t> </a:t>
                </a:r>
              </a:p>
            </p:txBody>
          </p:sp>
        </mc:Fallback>
      </mc:AlternateContent>
    </p:spTree>
    <p:custDataLst>
      <p:tags r:id="rId1"/>
    </p:custData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Determining Practical vs. Statistical Significance</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To test Benny's claim, the hypothesis test is carried out with the following hypotheses.</a:t>
            </a:r>
          </a:p>
        </p:txBody>
      </p:sp>
      <p:pic>
        <p:nvPicPr>
          <p:cNvPr id="8" name="Picture 7" descr="H naught colon mu equals 25 mph and&#10;H subscript a colon mu is greater than 25 mph">
            <a:extLst>
              <a:ext uri="{FF2B5EF4-FFF2-40B4-BE49-F238E27FC236}">
                <a16:creationId xmlns:a16="http://schemas.microsoft.com/office/drawing/2014/main" id="{D864A3C2-7320-B5AB-45EA-264455DE9D4A}"/>
              </a:ext>
            </a:extLst>
          </p:cNvPr>
          <p:cNvPicPr>
            <a:picLocks noChangeAspect="1"/>
          </p:cNvPicPr>
          <p:nvPr/>
        </p:nvPicPr>
        <p:blipFill>
          <a:blip r:embed="rId3"/>
          <a:stretch>
            <a:fillRect/>
          </a:stretch>
        </p:blipFill>
        <p:spPr>
          <a:xfrm>
            <a:off x="2895600" y="2524125"/>
            <a:ext cx="1990725" cy="904875"/>
          </a:xfrm>
          <a:prstGeom prst="rect">
            <a:avLst/>
          </a:prstGeom>
        </p:spPr>
      </p:pic>
      <p:sp>
        <p:nvSpPr>
          <p:cNvPr id="7" name="TextBox 6">
            <a:extLst>
              <a:ext uri="{FF2B5EF4-FFF2-40B4-BE49-F238E27FC236}">
                <a16:creationId xmlns:a16="http://schemas.microsoft.com/office/drawing/2014/main" id="{913EC832-61C4-FC05-05E5-62F565E89C48}"/>
              </a:ext>
            </a:extLst>
          </p:cNvPr>
          <p:cNvSpPr txBox="1"/>
          <p:nvPr/>
        </p:nvSpPr>
        <p:spPr>
          <a:xfrm>
            <a:off x="609600" y="3515380"/>
            <a:ext cx="4572000" cy="523220"/>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The resulting test statistic is</a:t>
            </a:r>
          </a:p>
        </p:txBody>
      </p:sp>
      <p:pic>
        <p:nvPicPr>
          <p:cNvPr id="12" name="Picture 11" descr="z equals open parenthesis x bar minus mu naught closed parenthesis divided by open parenthesis s divided by square root of n closed parenthesis equals open parenthesis 25.01 minus 25 closed parenthesis divided by open parenthesis 0.10 divided by square root of 2000 closed parenthesis equals 4.47.">
            <a:extLst>
              <a:ext uri="{FF2B5EF4-FFF2-40B4-BE49-F238E27FC236}">
                <a16:creationId xmlns:a16="http://schemas.microsoft.com/office/drawing/2014/main" id="{CB9DD9EB-5D27-27FF-6653-789773C204CC}"/>
              </a:ext>
            </a:extLst>
          </p:cNvPr>
          <p:cNvPicPr>
            <a:picLocks noChangeAspect="1"/>
          </p:cNvPicPr>
          <p:nvPr/>
        </p:nvPicPr>
        <p:blipFill>
          <a:blip r:embed="rId4"/>
          <a:stretch>
            <a:fillRect/>
          </a:stretch>
        </p:blipFill>
        <p:spPr>
          <a:xfrm>
            <a:off x="2657475" y="4304713"/>
            <a:ext cx="3829050" cy="1238250"/>
          </a:xfrm>
          <a:prstGeom prst="rect">
            <a:avLst/>
          </a:prstGeom>
        </p:spPr>
      </p:pic>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Performing a Hypothesis Test for the Mean Time Spent On Websites</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Ally Hirsch, a website developer, has indicated to potential clients that for the sites she has developed, visitors spend an average of </a:t>
            </a:r>
            <a:r>
              <a:rPr sz="2800" dirty="0">
                <a:latin typeface="Cambria Math"/>
              </a:rPr>
              <a:t>45</a:t>
            </a:r>
            <a:r>
              <a:rPr sz="2800" dirty="0"/>
              <a:t> minutes per day on the sites. One of her potential clients conducted a survey of </a:t>
            </a:r>
            <a:r>
              <a:rPr sz="2800" dirty="0">
                <a:latin typeface="Cambria Math"/>
              </a:rPr>
              <a:t>35</a:t>
            </a:r>
            <a:r>
              <a:rPr sz="2800" dirty="0"/>
              <a:t> visitors to several of the sites created by the website developer and found that the average time spent on the sites was </a:t>
            </a:r>
            <a:r>
              <a:rPr sz="2800" dirty="0">
                <a:latin typeface="Cambria Math"/>
              </a:rPr>
              <a:t>35</a:t>
            </a:r>
            <a:r>
              <a:rPr sz="2800" dirty="0"/>
              <a:t> minutes with a standard deviation of </a:t>
            </a:r>
            <a:r>
              <a:rPr sz="2800" dirty="0">
                <a:latin typeface="Cambria Math"/>
              </a:rPr>
              <a:t>7</a:t>
            </a:r>
            <a:r>
              <a:rPr sz="2800" dirty="0"/>
              <a:t> minutes. Determine if there is sufficient evidence to conclude that the average time spent on her sites is different from what she has indicated. Conduct the test at the </a:t>
            </a:r>
            <a:r>
              <a:rPr sz="2800" dirty="0">
                <a:latin typeface="Cambria Math"/>
              </a:rPr>
              <a:t>0.05</a:t>
            </a:r>
            <a:r>
              <a:rPr sz="2800" dirty="0"/>
              <a:t> level.</a:t>
            </a:r>
          </a:p>
        </p:txBody>
      </p:sp>
    </p:spTree>
    <p:custDataLst>
      <p:tags r:id="rId1"/>
    </p:custData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Determining Practical vs. Statistical Significance</a:t>
            </a:r>
            <a:r>
              <a:rPr lang="en-US" dirty="0"/>
              <a:t>—Slide 3</a:t>
            </a:r>
            <a:endParaRPr dirty="0"/>
          </a:p>
        </p:txBody>
      </p:sp>
      <p:sp>
        <p:nvSpPr>
          <p:cNvPr id="3" name="Text Placeholder 2"/>
          <p:cNvSpPr>
            <a:spLocks noGrp="1"/>
          </p:cNvSpPr>
          <p:nvPr>
            <p:ph type="body" sz="quarter" idx="10"/>
          </p:nvPr>
        </p:nvSpPr>
        <p:spPr/>
        <p:txBody>
          <a:bodyPr>
            <a:noAutofit/>
          </a:bodyPr>
          <a:lstStyle/>
          <a:p>
            <a:pPr>
              <a:defRPr sz="2800"/>
            </a:pPr>
            <a:r>
              <a:rPr sz="2400" dirty="0"/>
              <a:t>The </a:t>
            </a:r>
            <a:r>
              <a:rPr lang="en-US" sz="2400" i="1" dirty="0"/>
              <a:t>P</a:t>
            </a:r>
            <a:r>
              <a:rPr sz="2400" dirty="0"/>
              <a:t>-value for this test is </a:t>
            </a:r>
            <a:r>
              <a:rPr sz="2400" dirty="0">
                <a:latin typeface="Cambria Math"/>
              </a:rPr>
              <a:t>0.000004</a:t>
            </a:r>
            <a:r>
              <a:rPr sz="2400" dirty="0"/>
              <a:t> and suggests that the test statistic is extremely rare, if the null hypothesis is true. Considering that a test statistic this large would result from ordinary sampling variation in only about </a:t>
            </a:r>
            <a:r>
              <a:rPr sz="2400" dirty="0">
                <a:latin typeface="Cambria Math"/>
              </a:rPr>
              <a:t>4</a:t>
            </a:r>
            <a:r>
              <a:rPr sz="2400" dirty="0"/>
              <a:t> in a million samples, we should reject the null hypothesis</a:t>
            </a:r>
            <a:br>
              <a:rPr lang="en-US" sz="2400" dirty="0"/>
            </a:br>
            <a:endParaRPr sz="2400" dirty="0"/>
          </a:p>
        </p:txBody>
      </p:sp>
      <p:pic>
        <p:nvPicPr>
          <p:cNvPr id="12" name="Picture 11" descr="open parenthesis H naught colon mu equals 25 mph closed parenthesis">
            <a:extLst>
              <a:ext uri="{FF2B5EF4-FFF2-40B4-BE49-F238E27FC236}">
                <a16:creationId xmlns:a16="http://schemas.microsoft.com/office/drawing/2014/main" id="{787B59E3-4C6E-4603-9428-00D3E3BDC4AC}"/>
              </a:ext>
            </a:extLst>
          </p:cNvPr>
          <p:cNvPicPr>
            <a:picLocks noChangeAspect="1"/>
          </p:cNvPicPr>
          <p:nvPr/>
        </p:nvPicPr>
        <p:blipFill>
          <a:blip r:embed="rId3"/>
          <a:stretch>
            <a:fillRect/>
          </a:stretch>
        </p:blipFill>
        <p:spPr>
          <a:xfrm>
            <a:off x="5029200" y="2514600"/>
            <a:ext cx="2038350" cy="428625"/>
          </a:xfrm>
          <a:prstGeom prst="rect">
            <a:avLst/>
          </a:prstGeom>
        </p:spPr>
      </p:pic>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79487314-0AB9-905D-702A-1BA4BD52BFD2}"/>
                  </a:ext>
                </a:extLst>
              </p:cNvPr>
              <p:cNvSpPr txBox="1"/>
              <p:nvPr/>
            </p:nvSpPr>
            <p:spPr>
              <a:xfrm>
                <a:off x="457200" y="2895600"/>
                <a:ext cx="8458200" cy="3046988"/>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in favor of the alternative. With Benny being a "strictly by the book" officer, he would conclude that the speeds are significantly higher than </a:t>
                </a:r>
                <a14:m>
                  <m:oMath xmlns:m="http://schemas.openxmlformats.org/officeDocument/2006/math">
                    <m:r>
                      <a:rPr kumimoji="0" lang="en-US" sz="24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25</m:t>
                    </m:r>
                    <m:r>
                      <m:rPr>
                        <m:nor/>
                      </m:rPr>
                      <a:rPr kumimoji="0" lang="en-US" sz="2400" b="0" i="0" u="none" strike="noStrike" kern="1200" cap="none" spc="0" normalizeH="0" baseline="0" noProof="0">
                        <a:ln>
                          <a:noFill/>
                        </a:ln>
                        <a:solidFill>
                          <a:srgbClr val="366092"/>
                        </a:solidFill>
                        <a:effectLst/>
                        <a:uLnTx/>
                        <a:uFillTx/>
                        <a:latin typeface="Calibri"/>
                        <a:ea typeface="+mn-ea"/>
                        <a:cs typeface="+mn-cs"/>
                      </a:rPr>
                      <m:t> </m:t>
                    </m:r>
                    <m:r>
                      <m:rPr>
                        <m:sty m:val="p"/>
                      </m:rPr>
                      <a:rPr kumimoji="0" lang="en-US" sz="24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mph</m:t>
                    </m:r>
                  </m:oMath>
                </a14:m>
                <a:r>
                  <a:rPr kumimoji="0" lang="en-US" sz="2400" b="0" i="0" u="none" strike="noStrike" kern="1200" cap="none" spc="0" normalizeH="0" baseline="0" noProof="0" dirty="0">
                    <a:ln>
                      <a:noFill/>
                    </a:ln>
                    <a:solidFill>
                      <a:srgbClr val="366092"/>
                    </a:solidFill>
                    <a:effectLst/>
                    <a:uLnTx/>
                    <a:uFillTx/>
                    <a:latin typeface="Calibri"/>
                    <a:ea typeface="+mn-ea"/>
                    <a:cs typeface="+mn-cs"/>
                  </a:rPr>
                  <a:t> in the school zone and the department should allocate extra resources in that area to reduce speeds. However, from a practical perspective, there isn’t much difference (other than random variation) between </a:t>
                </a:r>
                <a14:m>
                  <m:oMath xmlns:m="http://schemas.openxmlformats.org/officeDocument/2006/math">
                    <m:r>
                      <a:rPr kumimoji="0" lang="en-US" sz="24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25</m:t>
                    </m:r>
                    <m:r>
                      <m:rPr>
                        <m:nor/>
                      </m:rPr>
                      <a:rPr kumimoji="0" lang="en-US" sz="2400" b="0" i="0" u="none" strike="noStrike" kern="1200" cap="none" spc="0" normalizeH="0" baseline="0" noProof="0">
                        <a:ln>
                          <a:noFill/>
                        </a:ln>
                        <a:solidFill>
                          <a:srgbClr val="366092"/>
                        </a:solidFill>
                        <a:effectLst/>
                        <a:uLnTx/>
                        <a:uFillTx/>
                        <a:latin typeface="Calibri"/>
                        <a:ea typeface="+mn-ea"/>
                        <a:cs typeface="+mn-cs"/>
                      </a:rPr>
                      <m:t> </m:t>
                    </m:r>
                    <m:r>
                      <m:rPr>
                        <m:sty m:val="p"/>
                      </m:rPr>
                      <a:rPr kumimoji="0" lang="en-US" sz="24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mph</m:t>
                    </m:r>
                  </m:oMath>
                </a14:m>
                <a:r>
                  <a:rPr kumimoji="0" lang="en-US" sz="2400" b="0" i="0" u="none" strike="noStrike" kern="1200" cap="none" spc="0" normalizeH="0" baseline="0" noProof="0" dirty="0">
                    <a:ln>
                      <a:noFill/>
                    </a:ln>
                    <a:solidFill>
                      <a:srgbClr val="366092"/>
                    </a:solidFill>
                    <a:effectLst/>
                    <a:uLnTx/>
                    <a:uFillTx/>
                    <a:latin typeface="Calibri"/>
                    <a:ea typeface="+mn-ea"/>
                    <a:cs typeface="+mn-cs"/>
                  </a:rPr>
                  <a:t> and </a:t>
                </a:r>
                <a14:m>
                  <m:oMath xmlns:m="http://schemas.openxmlformats.org/officeDocument/2006/math">
                    <m:r>
                      <a:rPr kumimoji="0" lang="en-US" sz="24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25</m:t>
                    </m:r>
                    <m:r>
                      <a:rPr kumimoji="0" lang="en-US" sz="24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m:t>
                    </m:r>
                    <m:r>
                      <a:rPr kumimoji="0" lang="en-US" sz="24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01</m:t>
                    </m:r>
                    <m:r>
                      <m:rPr>
                        <m:nor/>
                      </m:rPr>
                      <a:rPr kumimoji="0" lang="en-US" sz="2400" b="0" i="0" u="none" strike="noStrike" kern="1200" cap="none" spc="0" normalizeH="0" baseline="0" noProof="0">
                        <a:ln>
                          <a:noFill/>
                        </a:ln>
                        <a:solidFill>
                          <a:srgbClr val="366092"/>
                        </a:solidFill>
                        <a:effectLst/>
                        <a:uLnTx/>
                        <a:uFillTx/>
                        <a:latin typeface="Calibri"/>
                        <a:ea typeface="+mn-ea"/>
                        <a:cs typeface="+mn-cs"/>
                      </a:rPr>
                      <m:t> </m:t>
                    </m:r>
                    <m:r>
                      <m:rPr>
                        <m:sty m:val="p"/>
                      </m:rPr>
                      <a:rPr kumimoji="0" lang="en-US" sz="24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mph</m:t>
                    </m:r>
                  </m:oMath>
                </a14:m>
                <a:r>
                  <a:rPr kumimoji="0" lang="en-US" sz="2400" b="0" i="0" u="none" strike="noStrike" kern="1200" cap="none" spc="0" normalizeH="0" baseline="0" noProof="0" dirty="0">
                    <a:ln>
                      <a:noFill/>
                    </a:ln>
                    <a:solidFill>
                      <a:srgbClr val="366092"/>
                    </a:solidFill>
                    <a:effectLst/>
                    <a:uLnTx/>
                    <a:uFillTx/>
                    <a:latin typeface="Calibri"/>
                    <a:ea typeface="+mn-ea"/>
                    <a:cs typeface="+mn-cs"/>
                  </a:rPr>
                  <a:t>, and it isn't likely to be detected by radar. So, despite the "statistical significance" of the test, the practical significance is negligible.</a:t>
                </a:r>
                <a:endParaRPr lang="en-IN" dirty="0"/>
              </a:p>
            </p:txBody>
          </p:sp>
        </mc:Choice>
        <mc:Fallback xmlns="">
          <p:sp>
            <p:nvSpPr>
              <p:cNvPr id="5" name="TextBox 4">
                <a:extLst>
                  <a:ext uri="{FF2B5EF4-FFF2-40B4-BE49-F238E27FC236}">
                    <a16:creationId xmlns:a16="http://schemas.microsoft.com/office/drawing/2014/main" id="{79487314-0AB9-905D-702A-1BA4BD52BFD2}"/>
                  </a:ext>
                </a:extLst>
              </p:cNvPr>
              <p:cNvSpPr txBox="1">
                <a:spLocks noRot="1" noChangeAspect="1" noMove="1" noResize="1" noEditPoints="1" noAdjustHandles="1" noChangeArrowheads="1" noChangeShapeType="1" noTextEdit="1"/>
              </p:cNvSpPr>
              <p:nvPr/>
            </p:nvSpPr>
            <p:spPr>
              <a:xfrm>
                <a:off x="457200" y="2895600"/>
                <a:ext cx="8458200" cy="3046988"/>
              </a:xfrm>
              <a:prstGeom prst="rect">
                <a:avLst/>
              </a:prstGeom>
              <a:blipFill>
                <a:blip r:embed="rId5"/>
                <a:stretch>
                  <a:fillRect l="-1081" t="-1600" r="-1729" b="-3600"/>
                </a:stretch>
              </a:blipFill>
            </p:spPr>
            <p:txBody>
              <a:bodyPr/>
              <a:lstStyle/>
              <a:p>
                <a:r>
                  <a:rPr lang="en-IN">
                    <a:noFill/>
                  </a:rPr>
                  <a:t> </a:t>
                </a:r>
              </a:p>
            </p:txBody>
          </p:sp>
        </mc:Fallback>
      </mc:AlternateContent>
    </p:spTree>
    <p:custDataLst>
      <p:tags r:id="rId1"/>
    </p:custDataLst>
    <p:extLst>
      <p:ext uri="{BB962C8B-B14F-4D97-AF65-F5344CB8AC3E}">
        <p14:creationId xmlns:p14="http://schemas.microsoft.com/office/powerpoint/2010/main" val="37885267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Performing a Hypothesis Test for the Mean Time Spent On Websites</a:t>
            </a:r>
            <a:r>
              <a:rPr lang="en-US" dirty="0"/>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92500" lnSpcReduction="20000"/>
              </a:bodyPr>
              <a:lstStyle/>
              <a:p>
                <a:r>
                  <a:rPr lang="en-US" sz="2800" b="1" dirty="0"/>
                  <a:t>Solution</a:t>
                </a:r>
              </a:p>
              <a:p>
                <a:r>
                  <a:rPr lang="en-US" sz="2800" b="1" dirty="0"/>
                  <a:t>Step 1: </a:t>
                </a:r>
                <a:r>
                  <a:rPr lang="en-US" dirty="0"/>
                  <a:t>Determine the null hypothesis. In this process, select the appropriate statistical measure, such as the population mean, proportion, or variance.</a:t>
                </a:r>
              </a:p>
              <a:p>
                <a:r>
                  <a:rPr lang="en-US" sz="2800" dirty="0"/>
                  <a:t>In this case, the population consists of the time spent per visitor on all of the sites created by the website developer. Since the test is specified as having an average amount of time spent on the sites of </a:t>
                </a:r>
                <a:r>
                  <a:rPr lang="en-US" sz="2800" dirty="0">
                    <a:latin typeface="Cambria Math"/>
                  </a:rPr>
                  <a:t>45</a:t>
                </a:r>
                <a:r>
                  <a:rPr lang="en-US" sz="2800" dirty="0"/>
                  <a:t> minutes, the parameter of interest will be the population mean. Let</a:t>
                </a:r>
              </a:p>
              <a:p>
                <a:pPr algn="ctr">
                  <a:defRPr sz="2800"/>
                </a:pPr>
                <a:r>
                  <a:rPr lang="en-US" dirty="0">
                    <a:latin typeface="Cambria Math" panose="02040503050406030204" pitchFamily="18" charset="0"/>
                    <a:ea typeface="Cambria Math" panose="02040503050406030204" pitchFamily="18" charset="0"/>
                  </a:rPr>
                  <a:t>μ</a:t>
                </a:r>
                <a14:m>
                  <m:oMath xmlns:m="http://schemas.openxmlformats.org/officeDocument/2006/math">
                    <m:r>
                      <a:rPr lang="en-US" b="0" i="0" smtClean="0">
                        <a:latin typeface="Cambria Math" panose="02040503050406030204" pitchFamily="18" charset="0"/>
                      </a:rPr>
                      <m:t> </m:t>
                    </m:r>
                    <m:r>
                      <a:rPr lang="en-US">
                        <a:latin typeface="Cambria Math" panose="02040503050406030204" pitchFamily="18" charset="0"/>
                      </a:rPr>
                      <m:t>=</m:t>
                    </m:r>
                  </m:oMath>
                </a14:m>
                <a:r>
                  <a:rPr lang="en-US" sz="2800" dirty="0"/>
                  <a:t> mean time spent on sites created by the website developer.</a:t>
                </a:r>
              </a:p>
              <a:p>
                <a:pPr>
                  <a:defRPr sz="2800"/>
                </a:pPr>
                <a:r>
                  <a:rPr lang="en-US" sz="2800" dirty="0"/>
                  <a:t>Thus, the null hypothesis should be written as </a:t>
                </a:r>
                <a:br>
                  <a:rPr lang="en-US" sz="2800" dirty="0"/>
                </a:b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3"/>
                <a:stretch>
                  <a:fillRect l="-1333" t="-2454"/>
                </a:stretch>
              </a:blipFill>
            </p:spPr>
            <p:txBody>
              <a:bodyPr/>
              <a:lstStyle/>
              <a:p>
                <a:r>
                  <a:rPr lang="en-IN">
                    <a:noFill/>
                  </a:rPr>
                  <a:t> </a:t>
                </a:r>
              </a:p>
            </p:txBody>
          </p:sp>
        </mc:Fallback>
      </mc:AlternateContent>
      <p:pic>
        <p:nvPicPr>
          <p:cNvPr id="6" name="Picture 5" descr="H naught colon mu equals 45">
            <a:extLst>
              <a:ext uri="{FF2B5EF4-FFF2-40B4-BE49-F238E27FC236}">
                <a16:creationId xmlns:a16="http://schemas.microsoft.com/office/drawing/2014/main" id="{1F297D52-5408-E6F0-E34E-10D92A9E75A5}"/>
              </a:ext>
            </a:extLst>
          </p:cNvPr>
          <p:cNvPicPr>
            <a:picLocks noChangeAspect="1"/>
          </p:cNvPicPr>
          <p:nvPr/>
        </p:nvPicPr>
        <p:blipFill>
          <a:blip r:embed="rId4"/>
          <a:stretch>
            <a:fillRect/>
          </a:stretch>
        </p:blipFill>
        <p:spPr>
          <a:xfrm>
            <a:off x="6743700" y="4800600"/>
            <a:ext cx="1409700" cy="485307"/>
          </a:xfrm>
          <a:prstGeom prst="rect">
            <a:avLst/>
          </a:prstGeom>
        </p:spPr>
      </p:pic>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C31DA859-30E4-CAA3-550C-38BBF2AD14F8}"/>
                  </a:ext>
                </a:extLst>
              </p:cNvPr>
              <p:cNvSpPr txBox="1"/>
              <p:nvPr/>
            </p:nvSpPr>
            <p:spPr>
              <a:xfrm>
                <a:off x="466164" y="5181600"/>
                <a:ext cx="7915835" cy="892552"/>
              </a:xfrm>
              <a:prstGeom prst="rect">
                <a:avLst/>
              </a:prstGeom>
              <a:noFill/>
            </p:spPr>
            <p:txBody>
              <a:bodyPr wrap="square">
                <a:spAutoFit/>
              </a:bodyPr>
              <a:lstStyle/>
              <a:p>
                <a14:m>
                  <m:oMath xmlns:m="http://schemas.openxmlformats.org/officeDocument/2006/math">
                    <m:r>
                      <m:rPr>
                        <m:nor/>
                      </m:rPr>
                      <a:rPr kumimoji="0" lang="en-US" sz="2600" b="0" i="0" u="none" strike="noStrike" kern="1200" cap="none" spc="0" normalizeH="0" baseline="0" noProof="0" smtClean="0">
                        <a:ln>
                          <a:noFill/>
                        </a:ln>
                        <a:solidFill>
                          <a:srgbClr val="366092"/>
                        </a:solidFill>
                        <a:effectLst/>
                        <a:uLnTx/>
                        <a:uFillTx/>
                        <a:latin typeface="Calibri"/>
                      </a:rPr>
                      <m:t>minutes</m:t>
                    </m:r>
                  </m:oMath>
                </a14:m>
                <a:r>
                  <a:rPr kumimoji="0" lang="en-US" sz="2600" b="0" i="0" u="none" strike="noStrike" kern="1200" cap="none" spc="0" normalizeH="0" baseline="0" noProof="0" dirty="0">
                    <a:ln>
                      <a:noFill/>
                    </a:ln>
                    <a:solidFill>
                      <a:srgbClr val="366092"/>
                    </a:solidFill>
                    <a:effectLst/>
                    <a:uLnTx/>
                    <a:uFillTx/>
                    <a:latin typeface="Calibri"/>
                  </a:rPr>
                  <a:t> which states that the average time spent on the sites is </a:t>
                </a:r>
                <a:r>
                  <a:rPr kumimoji="0" lang="en-US" sz="2600" b="0" i="0" u="none" strike="noStrike" kern="1200" cap="none" spc="0" normalizeH="0" baseline="0" noProof="0" dirty="0">
                    <a:ln>
                      <a:noFill/>
                    </a:ln>
                    <a:solidFill>
                      <a:srgbClr val="366092"/>
                    </a:solidFill>
                    <a:effectLst/>
                    <a:uLnTx/>
                    <a:uFillTx/>
                    <a:latin typeface="Cambria Math"/>
                  </a:rPr>
                  <a:t>45</a:t>
                </a:r>
                <a:r>
                  <a:rPr kumimoji="0" lang="en-US" sz="2600" b="0" i="0" u="none" strike="noStrike" kern="1200" cap="none" spc="0" normalizeH="0" baseline="0" noProof="0" dirty="0">
                    <a:ln>
                      <a:noFill/>
                    </a:ln>
                    <a:solidFill>
                      <a:srgbClr val="366092"/>
                    </a:solidFill>
                    <a:effectLst/>
                    <a:uLnTx/>
                    <a:uFillTx/>
                    <a:latin typeface="Calibri"/>
                  </a:rPr>
                  <a:t> minutes.</a:t>
                </a:r>
                <a:endParaRPr lang="en-IN" sz="2600" dirty="0"/>
              </a:p>
            </p:txBody>
          </p:sp>
        </mc:Choice>
        <mc:Fallback xmlns="">
          <p:sp>
            <p:nvSpPr>
              <p:cNvPr id="7" name="TextBox 6">
                <a:extLst>
                  <a:ext uri="{FF2B5EF4-FFF2-40B4-BE49-F238E27FC236}">
                    <a16:creationId xmlns:a16="http://schemas.microsoft.com/office/drawing/2014/main" id="{C31DA859-30E4-CAA3-550C-38BBF2AD14F8}"/>
                  </a:ext>
                </a:extLst>
              </p:cNvPr>
              <p:cNvSpPr txBox="1">
                <a:spLocks noRot="1" noChangeAspect="1" noMove="1" noResize="1" noEditPoints="1" noAdjustHandles="1" noChangeArrowheads="1" noChangeShapeType="1" noTextEdit="1"/>
              </p:cNvSpPr>
              <p:nvPr/>
            </p:nvSpPr>
            <p:spPr>
              <a:xfrm>
                <a:off x="466164" y="5181600"/>
                <a:ext cx="7915835" cy="892552"/>
              </a:xfrm>
              <a:prstGeom prst="rect">
                <a:avLst/>
              </a:prstGeom>
              <a:blipFill>
                <a:blip r:embed="rId5"/>
                <a:stretch>
                  <a:fillRect l="-1386" t="-5479" b="-17123"/>
                </a:stretch>
              </a:blipFill>
            </p:spPr>
            <p:txBody>
              <a:bodyPr/>
              <a:lstStyle/>
              <a:p>
                <a:r>
                  <a:rPr lang="en-IN">
                    <a:noFill/>
                  </a:rPr>
                  <a:t> </a:t>
                </a:r>
              </a:p>
            </p:txBody>
          </p:sp>
        </mc:Fallback>
      </mc:AlternateContent>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Performing a Hypothesis Test for the Mean Time Spent On Websites</a:t>
            </a:r>
            <a:r>
              <a:rPr lang="en-US" dirty="0"/>
              <a:t>—Slide 3</a:t>
            </a:r>
            <a:endParaRPr dirty="0"/>
          </a:p>
        </p:txBody>
      </p:sp>
      <p:sp>
        <p:nvSpPr>
          <p:cNvPr id="3" name="Text Placeholder 2"/>
          <p:cNvSpPr>
            <a:spLocks noGrp="1"/>
          </p:cNvSpPr>
          <p:nvPr>
            <p:ph type="body" sz="quarter" idx="10"/>
          </p:nvPr>
        </p:nvSpPr>
        <p:spPr/>
        <p:txBody>
          <a:bodyPr>
            <a:normAutofit/>
          </a:bodyPr>
          <a:lstStyle/>
          <a:p>
            <a:pPr>
              <a:defRPr sz="2800"/>
            </a:pPr>
            <a:r>
              <a:rPr lang="en-US" sz="2800" b="1" dirty="0"/>
              <a:t>Step 2: </a:t>
            </a:r>
            <a:r>
              <a:rPr lang="en-US" dirty="0"/>
              <a:t>Determine the alternative hypothesis and whether it should be one-sided or two-sided.</a:t>
            </a:r>
          </a:p>
          <a:p>
            <a:pPr>
              <a:defRPr sz="2800"/>
            </a:pPr>
            <a:r>
              <a:rPr sz="2800" dirty="0"/>
              <a:t>From the information given, we must assume that the client is interested in learning if the time spent on the sites is either significantly longer than </a:t>
            </a:r>
            <a:r>
              <a:rPr sz="2800" dirty="0">
                <a:latin typeface="Cambria Math"/>
              </a:rPr>
              <a:t>45</a:t>
            </a:r>
            <a:r>
              <a:rPr sz="2800" dirty="0"/>
              <a:t> minutes or significantly less than </a:t>
            </a:r>
            <a:r>
              <a:rPr sz="2800" dirty="0">
                <a:latin typeface="Cambria Math"/>
              </a:rPr>
              <a:t>45</a:t>
            </a:r>
            <a:r>
              <a:rPr sz="2800" dirty="0"/>
              <a:t> minutes. Thus, the alternative hypothesis will be two-sided, and this will be a two-tailed test. The alternative hypothesis should be written as</a:t>
            </a:r>
          </a:p>
        </p:txBody>
      </p:sp>
      <p:pic>
        <p:nvPicPr>
          <p:cNvPr id="7" name="Picture 6" descr="H subscript a colon mu not equals 45">
            <a:extLst>
              <a:ext uri="{FF2B5EF4-FFF2-40B4-BE49-F238E27FC236}">
                <a16:creationId xmlns:a16="http://schemas.microsoft.com/office/drawing/2014/main" id="{C916FA6B-488B-EAD2-723D-525F5456586D}"/>
              </a:ext>
            </a:extLst>
          </p:cNvPr>
          <p:cNvPicPr>
            <a:picLocks noChangeAspect="1"/>
          </p:cNvPicPr>
          <p:nvPr/>
        </p:nvPicPr>
        <p:blipFill>
          <a:blip r:embed="rId3"/>
          <a:stretch>
            <a:fillRect/>
          </a:stretch>
        </p:blipFill>
        <p:spPr>
          <a:xfrm>
            <a:off x="2066925" y="4620280"/>
            <a:ext cx="1352550" cy="419100"/>
          </a:xfrm>
          <a:prstGeom prst="rect">
            <a:avLst/>
          </a:prstGeom>
        </p:spPr>
      </p:pic>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0E4EFF9F-6845-7CED-5439-78CAAD608E40}"/>
                  </a:ext>
                </a:extLst>
              </p:cNvPr>
              <p:cNvSpPr txBox="1"/>
              <p:nvPr/>
            </p:nvSpPr>
            <p:spPr>
              <a:xfrm>
                <a:off x="3429000" y="4543054"/>
                <a:ext cx="4572000" cy="523220"/>
              </a:xfrm>
              <a:prstGeom prst="rect">
                <a:avLst/>
              </a:prstGeom>
              <a:noFill/>
            </p:spPr>
            <p:txBody>
              <a:bodyPr wrap="square">
                <a:spAutoFit/>
              </a:bodyPr>
              <a:lstStyle/>
              <a:p>
                <a14:m>
                  <m:oMath xmlns:m="http://schemas.openxmlformats.org/officeDocument/2006/math">
                    <m:r>
                      <m:rPr>
                        <m:nor/>
                      </m:rPr>
                      <a:rPr kumimoji="0" lang="en-US" sz="2800" b="0" i="0" u="none" strike="noStrike" kern="1200" cap="none" spc="0" normalizeH="0" baseline="0" noProof="0" smtClean="0">
                        <a:ln>
                          <a:noFill/>
                        </a:ln>
                        <a:solidFill>
                          <a:srgbClr val="366092"/>
                        </a:solidFill>
                        <a:effectLst/>
                        <a:uLnTx/>
                        <a:uFillTx/>
                        <a:latin typeface="Calibri"/>
                        <a:ea typeface="+mn-ea"/>
                        <a:cs typeface="+mn-cs"/>
                      </a:rPr>
                      <m:t>minutes</m:t>
                    </m:r>
                  </m:oMath>
                </a14:m>
                <a:r>
                  <a:rPr kumimoji="0" lang="en-US" sz="2800" b="0" i="0" u="none" strike="noStrike" kern="1200" cap="none" spc="0" normalizeH="0" baseline="0" noProof="0" dirty="0">
                    <a:ln>
                      <a:noFill/>
                    </a:ln>
                    <a:solidFill>
                      <a:srgbClr val="366092"/>
                    </a:solidFill>
                    <a:effectLst/>
                    <a:uLnTx/>
                    <a:uFillTx/>
                    <a:latin typeface="Calibri"/>
                    <a:ea typeface="+mn-ea"/>
                    <a:cs typeface="+mn-cs"/>
                  </a:rPr>
                  <a:t> which states that the</a:t>
                </a:r>
                <a:endParaRPr lang="en-IN" dirty="0"/>
              </a:p>
            </p:txBody>
          </p:sp>
        </mc:Choice>
        <mc:Fallback xmlns="">
          <p:sp>
            <p:nvSpPr>
              <p:cNvPr id="11" name="TextBox 10">
                <a:extLst>
                  <a:ext uri="{FF2B5EF4-FFF2-40B4-BE49-F238E27FC236}">
                    <a16:creationId xmlns:a16="http://schemas.microsoft.com/office/drawing/2014/main" id="{0E4EFF9F-6845-7CED-5439-78CAAD608E40}"/>
                  </a:ext>
                </a:extLst>
              </p:cNvPr>
              <p:cNvSpPr txBox="1">
                <a:spLocks noRot="1" noChangeAspect="1" noMove="1" noResize="1" noEditPoints="1" noAdjustHandles="1" noChangeArrowheads="1" noChangeShapeType="1" noTextEdit="1"/>
              </p:cNvSpPr>
              <p:nvPr/>
            </p:nvSpPr>
            <p:spPr>
              <a:xfrm>
                <a:off x="3429000" y="4543054"/>
                <a:ext cx="4572000" cy="523220"/>
              </a:xfrm>
              <a:prstGeom prst="rect">
                <a:avLst/>
              </a:prstGeom>
              <a:blipFill>
                <a:blip r:embed="rId4"/>
                <a:stretch>
                  <a:fillRect t="-10465" r="-267" b="-32558"/>
                </a:stretch>
              </a:blipFill>
            </p:spPr>
            <p:txBody>
              <a:bodyPr/>
              <a:lstStyle/>
              <a:p>
                <a:r>
                  <a:rPr lang="en-IN">
                    <a:noFill/>
                  </a:rPr>
                  <a:t> </a:t>
                </a:r>
              </a:p>
            </p:txBody>
          </p:sp>
        </mc:Fallback>
      </mc:AlternateContent>
      <p:sp>
        <p:nvSpPr>
          <p:cNvPr id="9" name="TextBox 8">
            <a:extLst>
              <a:ext uri="{FF2B5EF4-FFF2-40B4-BE49-F238E27FC236}">
                <a16:creationId xmlns:a16="http://schemas.microsoft.com/office/drawing/2014/main" id="{90034728-9F94-C8E0-EF91-B9E50B8B285A}"/>
              </a:ext>
            </a:extLst>
          </p:cNvPr>
          <p:cNvSpPr txBox="1"/>
          <p:nvPr/>
        </p:nvSpPr>
        <p:spPr>
          <a:xfrm>
            <a:off x="457200" y="5039380"/>
            <a:ext cx="807720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average time spent on the sites is not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45</a:t>
            </a:r>
            <a:r>
              <a:rPr kumimoji="0" lang="en-US" sz="2800" b="0" i="0" u="none" strike="noStrike" kern="1200" cap="none" spc="0" normalizeH="0" baseline="0" noProof="0" dirty="0">
                <a:ln>
                  <a:noFill/>
                </a:ln>
                <a:solidFill>
                  <a:srgbClr val="366092"/>
                </a:solidFill>
                <a:effectLst/>
                <a:uLnTx/>
                <a:uFillTx/>
                <a:latin typeface="Calibri"/>
                <a:ea typeface="+mn-ea"/>
                <a:cs typeface="+mn-cs"/>
              </a:rPr>
              <a:t> minutes.</a:t>
            </a:r>
            <a:endParaRPr lang="en-IN" dirty="0"/>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Performing a Hypothesis Test for the Mean Time Spent On Websites</a:t>
            </a:r>
            <a:r>
              <a:rPr lang="en-US" dirty="0"/>
              <a:t>—Slide 4</a:t>
            </a:r>
            <a:endParaRPr dirty="0"/>
          </a:p>
        </p:txBody>
      </p:sp>
      <p:sp>
        <p:nvSpPr>
          <p:cNvPr id="3" name="Text Placeholder 2"/>
          <p:cNvSpPr>
            <a:spLocks noGrp="1"/>
          </p:cNvSpPr>
          <p:nvPr>
            <p:ph type="body" sz="quarter" idx="10"/>
          </p:nvPr>
        </p:nvSpPr>
        <p:spPr/>
        <p:txBody>
          <a:bodyPr>
            <a:normAutofit/>
          </a:bodyPr>
          <a:lstStyle/>
          <a:p>
            <a:pPr>
              <a:defRPr sz="2800"/>
            </a:pPr>
            <a:r>
              <a:rPr lang="en-US" sz="2800" b="1" dirty="0"/>
              <a:t>Step 3: </a:t>
            </a:r>
            <a:r>
              <a:rPr lang="en-US" dirty="0"/>
              <a:t>Select the appropriate test statistic based on the information at hand and the assumptions you are willing to make.</a:t>
            </a:r>
          </a:p>
          <a:p>
            <a:pPr>
              <a:defRPr sz="2800"/>
            </a:pPr>
            <a:r>
              <a:rPr sz="2800" dirty="0"/>
              <a:t>Since the standard deviation of the population is not known, the </a:t>
            </a:r>
            <a:r>
              <a:rPr lang="en-US" sz="2800" i="1" dirty="0"/>
              <a:t>t</a:t>
            </a:r>
            <a:r>
              <a:rPr sz="2800" dirty="0"/>
              <a:t>-test statistic is utilized. However, to know that the test statistic possesses a </a:t>
            </a:r>
            <a:r>
              <a:rPr lang="en-US" sz="2800" i="1" dirty="0"/>
              <a:t>t</a:t>
            </a:r>
            <a:r>
              <a:rPr sz="2800" dirty="0"/>
              <a:t>-distribution, we must be willing to make the assumption that the population possesses a reasonably normal distribution.</a:t>
            </a:r>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1</a:t>
            </a:r>
            <a:r>
              <a:rPr dirty="0"/>
              <a:t>: Performing a Hypothesis Test for the Mean Time Spent On Websites</a:t>
            </a:r>
            <a:r>
              <a:rPr lang="en-US" dirty="0"/>
              <a:t>—Slide 5</a:t>
            </a:r>
            <a:endParaRPr dirty="0"/>
          </a:p>
        </p:txBody>
      </p:sp>
      <p:sp>
        <p:nvSpPr>
          <p:cNvPr id="3" name="Text Placeholder 2"/>
          <p:cNvSpPr>
            <a:spLocks noGrp="1"/>
          </p:cNvSpPr>
          <p:nvPr>
            <p:ph type="body" sz="quarter" idx="10"/>
          </p:nvPr>
        </p:nvSpPr>
        <p:spPr/>
        <p:txBody>
          <a:bodyPr>
            <a:normAutofit/>
          </a:bodyPr>
          <a:lstStyle/>
          <a:p>
            <a:pPr>
              <a:defRPr sz="2800"/>
            </a:pPr>
            <a:r>
              <a:rPr lang="en-US" sz="2600" b="1" dirty="0"/>
              <a:t>Step 4: </a:t>
            </a:r>
            <a:r>
              <a:rPr sz="2600" dirty="0"/>
              <a:t>​</a:t>
            </a:r>
            <a:r>
              <a:rPr lang="en-US" sz="2600" dirty="0"/>
              <a:t>Determine the critical value of the test statistic. Two factors must be considered.</a:t>
            </a:r>
          </a:p>
          <a:p>
            <a:pPr marL="358775" indent="-358775">
              <a:defRPr sz="2800"/>
            </a:pPr>
            <a:r>
              <a:rPr lang="en-US" sz="2600" dirty="0"/>
              <a:t>1.	</a:t>
            </a:r>
            <a:r>
              <a:rPr sz="2600" dirty="0"/>
              <a:t>The type of alternative hypothesis: two-sided, one-sided left, one-sided right.</a:t>
            </a:r>
          </a:p>
          <a:p>
            <a:pPr marL="358775" indent="-358775">
              <a:defRPr sz="2800"/>
            </a:pPr>
            <a:r>
              <a:rPr sz="2600" dirty="0"/>
              <a:t>​</a:t>
            </a:r>
            <a:r>
              <a:rPr lang="en-US" sz="2600" dirty="0"/>
              <a:t>2.	</a:t>
            </a:r>
            <a:r>
              <a:rPr sz="2600" dirty="0"/>
              <a:t>The specification of </a:t>
            </a:r>
            <a:r>
              <a:rPr lang="el-GR" sz="2600" dirty="0">
                <a:latin typeface="Cambria Math" panose="02040503050406030204" pitchFamily="18" charset="0"/>
                <a:ea typeface="Cambria Math" panose="02040503050406030204" pitchFamily="18" charset="0"/>
              </a:rPr>
              <a:t>α</a:t>
            </a:r>
            <a:r>
              <a:rPr sz="2600" dirty="0"/>
              <a:t>, the significance level of the test.</a:t>
            </a:r>
          </a:p>
          <a:p>
            <a:r>
              <a:rPr sz="2600" dirty="0"/>
              <a:t>The level of the test is specified in the problem as </a:t>
            </a:r>
            <a:r>
              <a:rPr sz="2600" dirty="0">
                <a:latin typeface="Cambria Math"/>
              </a:rPr>
              <a:t>0.05</a:t>
            </a:r>
            <a:r>
              <a:rPr sz="2600" dirty="0"/>
              <a:t>.</a:t>
            </a:r>
          </a:p>
          <a:p>
            <a:pPr>
              <a:defRPr sz="2800"/>
            </a:pPr>
            <a:r>
              <a:rPr sz="2600" dirty="0"/>
              <a:t>The </a:t>
            </a:r>
            <a:r>
              <a:rPr lang="en-US" sz="2600" i="1" dirty="0"/>
              <a:t>t</a:t>
            </a:r>
            <a:r>
              <a:rPr sz="2600" dirty="0"/>
              <a:t>-distribution has a parameter called degrees of freedom, which must be defined in order to utilize the distribution. Since </a:t>
            </a:r>
            <a:r>
              <a:rPr sz="2600" dirty="0">
                <a:latin typeface="Cambria Math"/>
              </a:rPr>
              <a:t>35</a:t>
            </a:r>
            <a:r>
              <a:rPr sz="2600" dirty="0"/>
              <a:t> visitors were sampled, the degrees of freedom are</a:t>
            </a:r>
          </a:p>
        </p:txBody>
      </p:sp>
      <p:pic>
        <p:nvPicPr>
          <p:cNvPr id="5" name="Picture 4" descr="df equals n minus 1 equals 35 minus 1 equals 34.">
            <a:extLst>
              <a:ext uri="{FF2B5EF4-FFF2-40B4-BE49-F238E27FC236}">
                <a16:creationId xmlns:a16="http://schemas.microsoft.com/office/drawing/2014/main" id="{A6DDA615-99A7-B1E8-2DC8-E2B30DC8A331}"/>
              </a:ext>
            </a:extLst>
          </p:cNvPr>
          <p:cNvPicPr>
            <a:picLocks noChangeAspect="1"/>
          </p:cNvPicPr>
          <p:nvPr/>
        </p:nvPicPr>
        <p:blipFill>
          <a:blip r:embed="rId3"/>
          <a:stretch>
            <a:fillRect/>
          </a:stretch>
        </p:blipFill>
        <p:spPr>
          <a:xfrm>
            <a:off x="2880000" y="5432949"/>
            <a:ext cx="3384000" cy="414814"/>
          </a:xfrm>
          <a:prstGeom prst="rect">
            <a:avLst/>
          </a:prstGeom>
        </p:spPr>
      </p:pic>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Performing a Hypothesis Test for the Mean Time Spent On Websites</a:t>
            </a:r>
            <a:r>
              <a:rPr lang="en-US" dirty="0"/>
              <a:t>—Slide 6</a:t>
            </a:r>
            <a:endParaRPr dirty="0"/>
          </a:p>
        </p:txBody>
      </p:sp>
      <p:pic>
        <p:nvPicPr>
          <p:cNvPr id="7" name="Picture 6" descr="t distribution with 34 degrees of freedom and a mean of 0. This curve looks like the normal distribution curve.">
            <a:extLst>
              <a:ext uri="{FF2B5EF4-FFF2-40B4-BE49-F238E27FC236}">
                <a16:creationId xmlns:a16="http://schemas.microsoft.com/office/drawing/2014/main" id="{84D306CA-B8C9-4C42-BB71-1EE2F86DAB4F}"/>
              </a:ext>
            </a:extLst>
          </p:cNvPr>
          <p:cNvPicPr>
            <a:picLocks noChangeAspect="1"/>
          </p:cNvPicPr>
          <p:nvPr/>
        </p:nvPicPr>
        <p:blipFill rotWithShape="1">
          <a:blip r:embed="rId3"/>
          <a:srcRect b="11764"/>
          <a:stretch/>
        </p:blipFill>
        <p:spPr>
          <a:xfrm>
            <a:off x="1457969" y="1714367"/>
            <a:ext cx="6228061" cy="3429266"/>
          </a:xfrm>
          <a:prstGeom prst="rect">
            <a:avLst/>
          </a:prstGeom>
        </p:spPr>
      </p:pic>
      <p:sp>
        <p:nvSpPr>
          <p:cNvPr id="4" name="Text Placeholder 2">
            <a:extLst>
              <a:ext uri="{FF2B5EF4-FFF2-40B4-BE49-F238E27FC236}">
                <a16:creationId xmlns:a16="http://schemas.microsoft.com/office/drawing/2014/main" id="{25EF7934-5BCA-4D64-B317-20EC2FE24ACB}"/>
              </a:ext>
            </a:extLst>
          </p:cNvPr>
          <p:cNvSpPr txBox="1">
            <a:spLocks/>
          </p:cNvSpPr>
          <p:nvPr/>
        </p:nvSpPr>
        <p:spPr>
          <a:xfrm>
            <a:off x="457200" y="5486400"/>
            <a:ext cx="8229600" cy="509954"/>
          </a:xfrm>
          <a:prstGeom prst="rect">
            <a:avLst/>
          </a:prstGeom>
        </p:spPr>
        <p:txBody>
          <a:bodyPr>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800" dirty="0"/>
              <a:t>Figure 1</a:t>
            </a:r>
          </a:p>
        </p:txBody>
      </p:sp>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Performing a Hypothesis Test for the Mean Time Spent On Websites</a:t>
            </a:r>
            <a:r>
              <a:rPr lang="en-US" dirty="0"/>
              <a:t>—Slide 7</a:t>
            </a:r>
            <a:endParaRPr dirty="0"/>
          </a:p>
        </p:txBody>
      </p:sp>
      <p:sp>
        <p:nvSpPr>
          <p:cNvPr id="3" name="Text Placeholder 2"/>
          <p:cNvSpPr>
            <a:spLocks noGrp="1"/>
          </p:cNvSpPr>
          <p:nvPr>
            <p:ph type="body" sz="quarter" idx="10"/>
          </p:nvPr>
        </p:nvSpPr>
        <p:spPr/>
        <p:txBody>
          <a:bodyPr>
            <a:normAutofit/>
          </a:bodyPr>
          <a:lstStyle/>
          <a:p>
            <a:pPr>
              <a:defRPr sz="2800"/>
            </a:pPr>
            <a:r>
              <a:rPr sz="2800" dirty="0"/>
              <a:t>Since the alternative hypothesis (</a:t>
            </a:r>
            <a:r>
              <a:rPr lang="en-US" sz="2800" i="1" dirty="0"/>
              <a:t>H</a:t>
            </a:r>
            <a:r>
              <a:rPr lang="en-US" sz="1050" i="1" dirty="0"/>
              <a:t> </a:t>
            </a:r>
            <a:r>
              <a:rPr lang="en-US" sz="2800" i="1" baseline="-25000" dirty="0"/>
              <a:t>a</a:t>
            </a:r>
            <a:r>
              <a:rPr sz="2800" dirty="0"/>
              <a:t>) is two-sided, two tails of the distribution must be cut off as rejection regions. Each tail will receive half of the allotted level of the test. </a:t>
            </a:r>
            <a:endParaRPr lang="en-US" sz="2800" dirty="0"/>
          </a:p>
          <a:p>
            <a:pPr>
              <a:defRPr sz="2800"/>
            </a:pPr>
            <a:r>
              <a:rPr sz="2800" dirty="0"/>
              <a:t>The value of </a:t>
            </a:r>
            <a:r>
              <a:rPr lang="en-US" sz="2800" i="1" dirty="0"/>
              <a:t>t</a:t>
            </a:r>
            <a:r>
              <a:rPr sz="2800" dirty="0"/>
              <a:t> which begins the right-hand side rejection region is</a:t>
            </a:r>
            <a:endParaRPr lang="en-US" sz="2800" dirty="0"/>
          </a:p>
        </p:txBody>
      </p:sp>
      <p:pic>
        <p:nvPicPr>
          <p:cNvPr id="12" name="Picture 11" descr="t subscript 0.025 comma 34,">
            <a:extLst>
              <a:ext uri="{FF2B5EF4-FFF2-40B4-BE49-F238E27FC236}">
                <a16:creationId xmlns:a16="http://schemas.microsoft.com/office/drawing/2014/main" id="{A1F162C0-67DB-F977-0D71-DF69B78F38EF}"/>
              </a:ext>
            </a:extLst>
          </p:cNvPr>
          <p:cNvPicPr>
            <a:picLocks noChangeAspect="1"/>
          </p:cNvPicPr>
          <p:nvPr/>
        </p:nvPicPr>
        <p:blipFill>
          <a:blip r:embed="rId3"/>
          <a:stretch>
            <a:fillRect/>
          </a:stretch>
        </p:blipFill>
        <p:spPr>
          <a:xfrm>
            <a:off x="3200400" y="3308183"/>
            <a:ext cx="1080000" cy="501817"/>
          </a:xfrm>
          <a:prstGeom prst="rect">
            <a:avLst/>
          </a:prstGeom>
        </p:spPr>
      </p:pic>
      <p:sp>
        <p:nvSpPr>
          <p:cNvPr id="10" name="TextBox 9">
            <a:extLst>
              <a:ext uri="{FF2B5EF4-FFF2-40B4-BE49-F238E27FC236}">
                <a16:creationId xmlns:a16="http://schemas.microsoft.com/office/drawing/2014/main" id="{0BF84114-89BB-973B-63CE-9B63AA6139F4}"/>
              </a:ext>
            </a:extLst>
          </p:cNvPr>
          <p:cNvSpPr txBox="1"/>
          <p:nvPr/>
        </p:nvSpPr>
        <p:spPr>
          <a:xfrm>
            <a:off x="4267200" y="3251210"/>
            <a:ext cx="45720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which corresponds to a</a:t>
            </a:r>
            <a:endParaRPr lang="en-IN" dirty="0"/>
          </a:p>
        </p:txBody>
      </p:sp>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07A28499-B221-1CBE-70B3-A4BE997807AD}"/>
                  </a:ext>
                </a:extLst>
              </p:cNvPr>
              <p:cNvSpPr txBox="1"/>
              <p:nvPr/>
            </p:nvSpPr>
            <p:spPr>
              <a:xfrm>
                <a:off x="457200" y="3749585"/>
                <a:ext cx="8229600" cy="1384995"/>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critical value of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2.032</a:t>
                </a:r>
                <a:r>
                  <a:rPr kumimoji="0" lang="en-US" sz="2800" b="0" i="0" u="none" strike="noStrike" kern="1200" cap="none" spc="0" normalizeH="0" baseline="0" noProof="0" dirty="0">
                    <a:ln>
                      <a:noFill/>
                    </a:ln>
                    <a:solidFill>
                      <a:srgbClr val="366092"/>
                    </a:solidFill>
                    <a:effectLst/>
                    <a:uLnTx/>
                    <a:uFillTx/>
                    <a:latin typeface="Calibri"/>
                    <a:ea typeface="+mn-ea"/>
                    <a:cs typeface="+mn-cs"/>
                  </a:rPr>
                  <a:t>. Since the </a:t>
                </a:r>
                <a:r>
                  <a:rPr kumimoji="0" lang="en-US" sz="2800" b="0" i="1" u="none" strike="noStrike" kern="1200" cap="none" spc="0" normalizeH="0" baseline="0" noProof="0" dirty="0">
                    <a:ln>
                      <a:noFill/>
                    </a:ln>
                    <a:solidFill>
                      <a:srgbClr val="366092"/>
                    </a:solidFill>
                    <a:effectLst/>
                    <a:uLnTx/>
                    <a:uFillTx/>
                    <a:latin typeface="Calibri"/>
                    <a:ea typeface="+mn-ea"/>
                    <a:cs typeface="+mn-cs"/>
                  </a:rPr>
                  <a:t>t</a:t>
                </a:r>
                <a:r>
                  <a:rPr kumimoji="0" lang="en-US" sz="2800" b="0" i="0" u="none" strike="noStrike" kern="1200" cap="none" spc="0" normalizeH="0" baseline="0" noProof="0" dirty="0">
                    <a:ln>
                      <a:noFill/>
                    </a:ln>
                    <a:solidFill>
                      <a:srgbClr val="366092"/>
                    </a:solidFill>
                    <a:effectLst/>
                    <a:uLnTx/>
                    <a:uFillTx/>
                    <a:latin typeface="Calibri"/>
                    <a:ea typeface="+mn-ea"/>
                    <a:cs typeface="+mn-cs"/>
                  </a:rPr>
                  <a:t>-distribution is symmetrical, the left-hand side rejection region begins at </a:t>
                </a:r>
                <a14:m>
                  <m:oMath xmlns:m="http://schemas.openxmlformats.org/officeDocument/2006/math">
                    <m:r>
                      <a:rPr kumimoji="0" lang="en-US" sz="28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m:t>
                    </m:r>
                    <m:r>
                      <a:rPr kumimoji="0" lang="en-US" sz="28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2</m:t>
                    </m:r>
                    <m:r>
                      <a:rPr kumimoji="0" lang="en-US" sz="28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m:t>
                    </m:r>
                    <m:r>
                      <a:rPr kumimoji="0" lang="en-US" sz="28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032</m:t>
                    </m:r>
                  </m:oMath>
                </a14:m>
                <a:r>
                  <a:rPr kumimoji="0" lang="en-US" sz="28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mc:Choice>
        <mc:Fallback xmlns="">
          <p:sp>
            <p:nvSpPr>
              <p:cNvPr id="8" name="TextBox 7">
                <a:extLst>
                  <a:ext uri="{FF2B5EF4-FFF2-40B4-BE49-F238E27FC236}">
                    <a16:creationId xmlns:a16="http://schemas.microsoft.com/office/drawing/2014/main" id="{07A28499-B221-1CBE-70B3-A4BE997807AD}"/>
                  </a:ext>
                </a:extLst>
              </p:cNvPr>
              <p:cNvSpPr txBox="1">
                <a:spLocks noRot="1" noChangeAspect="1" noMove="1" noResize="1" noEditPoints="1" noAdjustHandles="1" noChangeArrowheads="1" noChangeShapeType="1" noTextEdit="1"/>
              </p:cNvSpPr>
              <p:nvPr/>
            </p:nvSpPr>
            <p:spPr>
              <a:xfrm>
                <a:off x="457200" y="3749585"/>
                <a:ext cx="8229600" cy="1384995"/>
              </a:xfrm>
              <a:prstGeom prst="rect">
                <a:avLst/>
              </a:prstGeom>
              <a:blipFill>
                <a:blip r:embed="rId5"/>
                <a:stretch>
                  <a:fillRect l="-1481" t="-5286" r="-222" b="-11894"/>
                </a:stretch>
              </a:blipFill>
            </p:spPr>
            <p:txBody>
              <a:bodyPr/>
              <a:lstStyle/>
              <a:p>
                <a:r>
                  <a:rPr lang="en-IN">
                    <a:noFill/>
                  </a:rPr>
                  <a:t> </a:t>
                </a:r>
              </a:p>
            </p:txBody>
          </p:sp>
        </mc:Fallback>
      </mc:AlternateContent>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23"/>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BF1C5C3-F79E-4850-8D49-BEF7A4EB37A6}"/>
</file>

<file path=customXml/itemProps2.xml><?xml version="1.0" encoding="utf-8"?>
<ds:datastoreItem xmlns:ds="http://schemas.openxmlformats.org/officeDocument/2006/customXml" ds:itemID="{28FAF9CD-D632-43C5-94F5-F62C86502AFD}"/>
</file>

<file path=customXml/itemProps3.xml><?xml version="1.0" encoding="utf-8"?>
<ds:datastoreItem xmlns:ds="http://schemas.openxmlformats.org/officeDocument/2006/customXml" ds:itemID="{197069D4-523A-47AF-A060-362473D0D0A4}"/>
</file>

<file path=docProps/app.xml><?xml version="1.0" encoding="utf-8"?>
<Properties xmlns="http://schemas.openxmlformats.org/officeDocument/2006/extended-properties" xmlns:vt="http://schemas.openxmlformats.org/officeDocument/2006/docPropsVTypes">
  <TotalTime>2056</TotalTime>
  <Words>2657</Words>
  <Application>Microsoft Office PowerPoint</Application>
  <PresentationFormat>On-screen Show (4:3)</PresentationFormat>
  <Paragraphs>106</Paragraphs>
  <Slides>30</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30</vt:i4>
      </vt:variant>
    </vt:vector>
  </HeadingPairs>
  <TitlesOfParts>
    <vt:vector size="36" baseType="lpstr">
      <vt:lpstr>Cambria Math</vt:lpstr>
      <vt:lpstr>Arial</vt:lpstr>
      <vt:lpstr>Calibri</vt:lpstr>
      <vt:lpstr>Courier New</vt:lpstr>
      <vt:lpstr>Office Theme</vt:lpstr>
      <vt:lpstr>Equation</vt:lpstr>
      <vt:lpstr>Section 10.3</vt:lpstr>
      <vt:lpstr>Formula: t-Test Statistic</vt:lpstr>
      <vt:lpstr>Example 1: Performing a Hypothesis Test for the Mean Time Spent On Websites—Slide 1</vt:lpstr>
      <vt:lpstr>Example 1: Performing a Hypothesis Test for the Mean Time Spent On Websites—Slide 2</vt:lpstr>
      <vt:lpstr>Example 1: Performing a Hypothesis Test for the Mean Time Spent On Websites—Slide 3</vt:lpstr>
      <vt:lpstr>Example 1: Performing a Hypothesis Test for the Mean Time Spent On Websites—Slide 4</vt:lpstr>
      <vt:lpstr>Example 1: Performing a Hypothesis Test for the Mean Time Spent On Websites—Slide 5</vt:lpstr>
      <vt:lpstr>Example 1: Performing a Hypothesis Test for the Mean Time Spent On Websites—Slide 6</vt:lpstr>
      <vt:lpstr>Example 1: Performing a Hypothesis Test for the Mean Time Spent On Websites—Slide 7</vt:lpstr>
      <vt:lpstr>Example 1: Performing a Hypothesis Test for the Mean Time Spent On Websites—Slide 8</vt:lpstr>
      <vt:lpstr>Example 1: Performing a Hypothesis Test for the Mean Time Spent On Websites—Slide 9</vt:lpstr>
      <vt:lpstr>Example 1: Performing a Hypothesis Test for the Mean Time Spent On Websites—Slide 10</vt:lpstr>
      <vt:lpstr>Example 1: Performing a Hypothesis Test for the Mean Time Spent On Websites—Slide 11</vt:lpstr>
      <vt:lpstr>Example 1: Performing a Hypothesis Test for the Mean Time Spent On Websites—Slide 12</vt:lpstr>
      <vt:lpstr>Example 2: Performing a Hypothesis Test for the Mean Tensile Strength—Slide 1</vt:lpstr>
      <vt:lpstr>Example 2: Performing a Hypothesis Test for the Mean Tensile Strength—Slide 2</vt:lpstr>
      <vt:lpstr>Example 2: Performing a Hypothesis Test for the Mean Tensile Strength—Slide 3</vt:lpstr>
      <vt:lpstr>Example 2: Performing a Hypothesis Test for the Mean Tensile Strength—Slide 4</vt:lpstr>
      <vt:lpstr>Example 2: Performing a Hypothesis Test for the Mean Tensile Strength—Slide 5</vt:lpstr>
      <vt:lpstr>Example 2: Performing a Hypothesis Test for the Mean Tensile Strength—Slide 6</vt:lpstr>
      <vt:lpstr>Example 2: Performing a Hypothesis Test for the Mean Tensile Strength—Slide 7</vt:lpstr>
      <vt:lpstr>Example 2: Performing a Hypothesis Test for the Mean Tensile Strength—Slide 8</vt:lpstr>
      <vt:lpstr>Example 2: Performing a Hypothesis Test for the Mean Tensile Strength—Slide 9</vt:lpstr>
      <vt:lpstr>Example 2: Performing a Hypothesis Test for the Mean Tensile Strength—Slide 10</vt:lpstr>
      <vt:lpstr>Example 2: Performing a Hypothesis Test for the Mean Tensile Strength—Slide 11</vt:lpstr>
      <vt:lpstr>Example 2: Performing a Hypothesis Test for the Mean Tensile Strength—Slide 12</vt:lpstr>
      <vt:lpstr>Example 2: Performing a Hypothesis Test for the Mean Tensile Strength—Slide 13</vt:lpstr>
      <vt:lpstr>Example 3: Determining Practical vs. Statistical Significance—Slide 1</vt:lpstr>
      <vt:lpstr>Example 3: Determining Practical vs. Statistical Significance—Slide 2</vt:lpstr>
      <vt:lpstr>Example 3: Determining Practical vs. Statistical Significance—Slide 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- 10.3 - Testing a Hypothesis about a Population Mean, Sigma Unknown</dc:title>
  <dc:creator>Hawkes Learning</dc:creator>
  <cp:lastModifiedBy>Allison Conger</cp:lastModifiedBy>
  <cp:revision>146</cp:revision>
  <dcterms:created xsi:type="dcterms:W3CDTF">2013-04-26T14:43:13Z</dcterms:created>
  <dcterms:modified xsi:type="dcterms:W3CDTF">2025-07-29T15:08:27Z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E4BC6131-5742-4538-8772-460E3BF47461</vt:lpwstr>
  </property>
  <property fmtid="{D5CDD505-2E9C-101B-9397-08002B2CF9AE}" pid="3" name="ArticulatePath">
    <vt:lpwstr>10.3 HTMEANT_af</vt:lpwstr>
  </property>
  <property fmtid="{D5CDD505-2E9C-101B-9397-08002B2CF9AE}" pid="4" name="ContentTypeId">
    <vt:lpwstr>0x010100B327C35045E9A749BE72BEEA1A150D0C</vt:lpwstr>
  </property>
  <property fmtid="{D5CDD505-2E9C-101B-9397-08002B2CF9AE}" pid="5" name="Order">
    <vt:r8>100</vt:r8>
  </property>
</Properties>
</file>