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7.xml" ContentType="application/vnd.openxmlformats-officedocument.presentationml.tags+xml"/>
  <Override PartName="/ppt/tags/tag5.xml" ContentType="application/vnd.openxmlformats-officedocument.presentationml.tags+xml"/>
  <Override PartName="/ppt/tags/tag4.xml" ContentType="application/vnd.openxmlformats-officedocument.presentationml.tags+xml"/>
  <Override PartName="/ppt/tags/tag3.xml" ContentType="application/vnd.openxmlformats-officedocument.presentationml.tags+xml"/>
  <Override PartName="/ppt/tags/tag2.xml" ContentType="application/vnd.openxmlformats-officedocument.presentationml.tags+xml"/>
  <Override PartName="/ppt/tags/tag1.xml" ContentType="application/vnd.openxmlformats-officedocument.presentationml.tags+xml"/>
  <Override PartName="/ppt/tags/tag8.xml" ContentType="application/vnd.openxmlformats-officedocument.presentationml.tags+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9"/>
  </p:notesMasterIdLst>
  <p:handoutMasterIdLst>
    <p:handoutMasterId r:id="rId10"/>
  </p:handoutMasterIdLst>
  <p:sldIdLst>
    <p:sldId id="256" r:id="rId2"/>
    <p:sldId id="257" r:id="rId3"/>
    <p:sldId id="261" r:id="rId4"/>
    <p:sldId id="258" r:id="rId5"/>
    <p:sldId id="259" r:id="rId6"/>
    <p:sldId id="260" r:id="rId7"/>
    <p:sldId id="262" r:id="rId8"/>
  </p:sldIdLst>
  <p:sldSz cx="9144000" cy="6858000" type="screen4x3"/>
  <p:notesSz cx="6858000" cy="9144000"/>
  <p:embeddedFontLst>
    <p:embeddedFont>
      <p:font typeface="Cambria Math" panose="02040503050406030204" pitchFamily="18" charset="0"/>
      <p:regular r:id="rId11"/>
    </p:embeddedFont>
  </p:embeddedFontLst>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94673" autoAdjust="0"/>
  </p:normalViewPr>
  <p:slideViewPr>
    <p:cSldViewPr>
      <p:cViewPr varScale="1">
        <p:scale>
          <a:sx n="70" d="100"/>
          <a:sy n="70" d="100"/>
        </p:scale>
        <p:origin x="540" y="5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handoutMaster" Target="handoutMasters/handoutMaster1.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7/29/2025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Layout" Target="../slideLayouts/slideLayout7.xml"/><Relationship Id="rId1" Type="http://schemas.openxmlformats.org/officeDocument/2006/relationships/tags" Target="../tags/tag3.xml"/><Relationship Id="rId6" Type="http://schemas.openxmlformats.org/officeDocument/2006/relationships/image" Target="../media/image5.emf"/><Relationship Id="rId5" Type="http://schemas.openxmlformats.org/officeDocument/2006/relationships/image" Target="../media/image4.emf"/><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3.xml"/><Relationship Id="rId1" Type="http://schemas.openxmlformats.org/officeDocument/2006/relationships/tags" Target="../tags/tag6.xml"/><Relationship Id="rId6" Type="http://schemas.openxmlformats.org/officeDocument/2006/relationships/image" Target="../media/image7.emf"/><Relationship Id="rId5" Type="http://schemas.openxmlformats.org/officeDocument/2006/relationships/image" Target="../media/image8.png"/><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image" Target="../media/image8.emf"/><Relationship Id="rId7" Type="http://schemas.openxmlformats.org/officeDocument/2006/relationships/image" Target="../media/image10.emf"/><Relationship Id="rId2" Type="http://schemas.openxmlformats.org/officeDocument/2006/relationships/slideLayout" Target="../slideLayouts/slideLayout3.xml"/><Relationship Id="rId1" Type="http://schemas.openxmlformats.org/officeDocument/2006/relationships/tags" Target="../tags/tag7.xml"/><Relationship Id="rId6" Type="http://schemas.openxmlformats.org/officeDocument/2006/relationships/image" Target="../media/image13.png"/><Relationship Id="rId5" Type="http://schemas.openxmlformats.org/officeDocument/2006/relationships/image" Target="../media/image9.emf"/><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slideLayout" Target="../slideLayouts/slideLayout3.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10.4</a:t>
            </a:r>
          </a:p>
        </p:txBody>
      </p:sp>
      <p:sp>
        <p:nvSpPr>
          <p:cNvPr id="2" name="Text Placeholder 1"/>
          <p:cNvSpPr>
            <a:spLocks noGrp="1"/>
          </p:cNvSpPr>
          <p:nvPr>
            <p:ph type="body" sz="quarter" idx="10"/>
          </p:nvPr>
        </p:nvSpPr>
        <p:spPr/>
        <p:txBody>
          <a:bodyPr/>
          <a:lstStyle/>
          <a:p>
            <a:pPr algn="ctr"/>
            <a:r>
              <a:rPr dirty="0"/>
              <a:t>The Relationship Between Confidence Interval Estimation and Hypothesis Testing</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Procedure: </a:t>
            </a:r>
            <a:r>
              <a:rPr dirty="0"/>
              <a:t>Using a Confidence Interval to Test a Hypothesis</a:t>
            </a:r>
            <a:r>
              <a:rPr lang="en-US" dirty="0"/>
              <a:t>—Slide 1</a:t>
            </a:r>
            <a:endParaRPr dirty="0"/>
          </a:p>
        </p:txBody>
      </p:sp>
      <p:sp>
        <p:nvSpPr>
          <p:cNvPr id="3" name="Text Placeholder 2"/>
          <p:cNvSpPr>
            <a:spLocks noGrp="1"/>
          </p:cNvSpPr>
          <p:nvPr>
            <p:ph type="body" sz="quarter" idx="10"/>
          </p:nvPr>
        </p:nvSpPr>
        <p:spPr/>
        <p:txBody>
          <a:bodyPr>
            <a:normAutofit/>
          </a:bodyPr>
          <a:lstStyle/>
          <a:p>
            <a:r>
              <a:rPr sz="2400" b="1" dirty="0"/>
              <a:t>Step 1:</a:t>
            </a:r>
            <a:r>
              <a:rPr sz="2400" dirty="0"/>
              <a:t> If the hypothesis test is of the form</a:t>
            </a:r>
          </a:p>
        </p:txBody>
      </p:sp>
      <p:pic>
        <p:nvPicPr>
          <p:cNvPr id="7" name="Picture 6" descr="H naught colon mu equals mu naught and H subscript a colon mu not equals mu naught">
            <a:extLst>
              <a:ext uri="{FF2B5EF4-FFF2-40B4-BE49-F238E27FC236}">
                <a16:creationId xmlns:a16="http://schemas.microsoft.com/office/drawing/2014/main" id="{B13FDAA5-BAFA-47BE-E31F-CEDA95FD392C}"/>
              </a:ext>
            </a:extLst>
          </p:cNvPr>
          <p:cNvPicPr>
            <a:picLocks noChangeAspect="1"/>
          </p:cNvPicPr>
          <p:nvPr/>
        </p:nvPicPr>
        <p:blipFill>
          <a:blip r:embed="rId3"/>
          <a:stretch>
            <a:fillRect/>
          </a:stretch>
        </p:blipFill>
        <p:spPr>
          <a:xfrm>
            <a:off x="3657600" y="1607043"/>
            <a:ext cx="1190625" cy="838200"/>
          </a:xfrm>
          <a:prstGeom prst="rect">
            <a:avLst/>
          </a:prstGeom>
        </p:spPr>
      </p:pic>
      <p:sp>
        <p:nvSpPr>
          <p:cNvPr id="14" name="TextBox 13">
            <a:extLst>
              <a:ext uri="{FF2B5EF4-FFF2-40B4-BE49-F238E27FC236}">
                <a16:creationId xmlns:a16="http://schemas.microsoft.com/office/drawing/2014/main" id="{2997D893-3344-6003-0A83-630D236BC37A}"/>
              </a:ext>
            </a:extLst>
          </p:cNvPr>
          <p:cNvSpPr txBox="1"/>
          <p:nvPr/>
        </p:nvSpPr>
        <p:spPr>
          <a:xfrm>
            <a:off x="457200" y="2514600"/>
            <a:ext cx="2819400" cy="461665"/>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400" b="1" i="0" u="none" strike="noStrike" kern="1200" cap="none" spc="0" normalizeH="0" baseline="0" noProof="0" dirty="0">
                <a:ln>
                  <a:noFill/>
                </a:ln>
                <a:solidFill>
                  <a:srgbClr val="000000"/>
                </a:solidFill>
                <a:effectLst/>
                <a:uLnTx/>
                <a:uFillTx/>
                <a:latin typeface="Calibri"/>
              </a:rPr>
              <a:t>Step 2:</a:t>
            </a:r>
            <a:r>
              <a:rPr kumimoji="0" lang="en-IN" sz="2400" b="0" i="0" u="none" strike="noStrike" kern="1200" cap="none" spc="0" normalizeH="0" baseline="0" noProof="0" dirty="0">
                <a:ln>
                  <a:noFill/>
                </a:ln>
                <a:solidFill>
                  <a:srgbClr val="000000"/>
                </a:solidFill>
                <a:effectLst/>
                <a:uLnTx/>
                <a:uFillTx/>
                <a:latin typeface="Calibri"/>
              </a:rPr>
              <a:t> Calculate the</a:t>
            </a:r>
          </a:p>
        </p:txBody>
      </p:sp>
      <p:pic>
        <p:nvPicPr>
          <p:cNvPr id="13" name="Picture 12" descr="100 times open parenthesis 1 minus alpha closed parenthesis % confidence interval.">
            <a:extLst>
              <a:ext uri="{FF2B5EF4-FFF2-40B4-BE49-F238E27FC236}">
                <a16:creationId xmlns:a16="http://schemas.microsoft.com/office/drawing/2014/main" id="{C9E0C0A8-DFDC-833D-C471-D66DB48D358D}"/>
              </a:ext>
            </a:extLst>
          </p:cNvPr>
          <p:cNvPicPr>
            <a:picLocks noChangeAspect="1"/>
          </p:cNvPicPr>
          <p:nvPr/>
        </p:nvPicPr>
        <p:blipFill>
          <a:blip r:embed="rId4"/>
          <a:stretch>
            <a:fillRect/>
          </a:stretch>
        </p:blipFill>
        <p:spPr>
          <a:xfrm>
            <a:off x="3124200" y="2541951"/>
            <a:ext cx="4314825" cy="466725"/>
          </a:xfrm>
          <a:prstGeom prst="rect">
            <a:avLst/>
          </a:prstGeom>
        </p:spPr>
      </p:pic>
      <p:sp>
        <p:nvSpPr>
          <p:cNvPr id="16" name="TextBox 15">
            <a:extLst>
              <a:ext uri="{FF2B5EF4-FFF2-40B4-BE49-F238E27FC236}">
                <a16:creationId xmlns:a16="http://schemas.microsoft.com/office/drawing/2014/main" id="{DA86E9D0-F1F7-D65F-8D99-161A13DF2CFA}"/>
              </a:ext>
            </a:extLst>
          </p:cNvPr>
          <p:cNvSpPr txBox="1"/>
          <p:nvPr/>
        </p:nvSpPr>
        <p:spPr>
          <a:xfrm>
            <a:off x="457198" y="2872770"/>
            <a:ext cx="8238565" cy="830997"/>
          </a:xfrm>
          <a:prstGeom prst="rect">
            <a:avLst/>
          </a:prstGeom>
          <a:noFill/>
        </p:spPr>
        <p:txBody>
          <a:bodyPr wrap="square">
            <a:spAutoFit/>
          </a:bodyPr>
          <a:lstStyle/>
          <a:p>
            <a:r>
              <a:rPr kumimoji="0" lang="en-IN" sz="2400" b="0" i="0" u="none" strike="noStrike" kern="1200" cap="none" spc="0" normalizeH="0" baseline="0" noProof="0" dirty="0">
                <a:ln>
                  <a:noFill/>
                </a:ln>
                <a:solidFill>
                  <a:srgbClr val="000000"/>
                </a:solidFill>
                <a:effectLst/>
                <a:uLnTx/>
                <a:uFillTx/>
                <a:latin typeface="Calibri"/>
                <a:ea typeface="+mn-ea"/>
                <a:cs typeface="+mn-cs"/>
              </a:rPr>
              <a:t>If the population standard deviation, </a:t>
            </a:r>
            <a:r>
              <a:rPr lang="el-GR" sz="2400" dirty="0">
                <a:solidFill>
                  <a:srgbClr val="000000"/>
                </a:solidFill>
                <a:latin typeface="Cambria Math" panose="02040503050406030204" pitchFamily="18" charset="0"/>
                <a:ea typeface="Cambria Math" panose="02040503050406030204" pitchFamily="18" charset="0"/>
              </a:rPr>
              <a:t>σ</a:t>
            </a:r>
            <a:r>
              <a:rPr kumimoji="0" lang="en-IN" sz="2400" b="0" i="0" u="none" strike="noStrike" kern="1200" cap="none" spc="0" normalizeH="0" baseline="0" noProof="0" dirty="0">
                <a:ln>
                  <a:noFill/>
                </a:ln>
                <a:solidFill>
                  <a:srgbClr val="000000"/>
                </a:solidFill>
                <a:effectLst/>
                <a:uLnTx/>
                <a:uFillTx/>
                <a:latin typeface="Calibri"/>
                <a:ea typeface="+mn-ea"/>
                <a:cs typeface="+mn-cs"/>
              </a:rPr>
              <a:t>, is known, then the confidence interval for the population mean, </a:t>
            </a:r>
            <a:r>
              <a:rPr kumimoji="0" lang="el-GR" sz="2400" b="0" i="0" u="none" strike="noStrike" kern="1200" cap="none" spc="0" normalizeH="0" baseline="0" noProof="0" dirty="0">
                <a:ln>
                  <a:noFill/>
                </a:ln>
                <a:solidFill>
                  <a:srgbClr val="000000"/>
                </a:solidFill>
                <a:effectLst/>
                <a:uLnTx/>
                <a:uFillTx/>
                <a:latin typeface="Cambria Math" panose="02040503050406030204" pitchFamily="18" charset="0"/>
                <a:ea typeface="Cambria Math" panose="02040503050406030204" pitchFamily="18" charset="0"/>
              </a:rPr>
              <a:t>μ</a:t>
            </a:r>
            <a:r>
              <a:rPr kumimoji="0" lang="en-IN" sz="2400" b="0" i="0" u="none" strike="noStrike" kern="1200" cap="none" spc="0" normalizeH="0" baseline="0" noProof="0" dirty="0">
                <a:ln>
                  <a:noFill/>
                </a:ln>
                <a:solidFill>
                  <a:srgbClr val="000000"/>
                </a:solidFill>
                <a:effectLst/>
                <a:uLnTx/>
                <a:uFillTx/>
                <a:latin typeface="Calibri"/>
                <a:ea typeface="+mn-ea"/>
                <a:cs typeface="+mn-cs"/>
              </a:rPr>
              <a:t>, is given by</a:t>
            </a:r>
            <a:endParaRPr lang="en-IN" dirty="0"/>
          </a:p>
        </p:txBody>
      </p:sp>
      <p:pic>
        <p:nvPicPr>
          <p:cNvPr id="10" name="Picture 9" descr="x bar plus or minus z subscript alpha over 2 times sigma divided by square root of n.">
            <a:extLst>
              <a:ext uri="{FF2B5EF4-FFF2-40B4-BE49-F238E27FC236}">
                <a16:creationId xmlns:a16="http://schemas.microsoft.com/office/drawing/2014/main" id="{FD920CA0-3ABF-FA50-255C-75EC9BC0B518}"/>
              </a:ext>
            </a:extLst>
          </p:cNvPr>
          <p:cNvPicPr>
            <a:picLocks noChangeAspect="1"/>
          </p:cNvPicPr>
          <p:nvPr/>
        </p:nvPicPr>
        <p:blipFill>
          <a:blip r:embed="rId5"/>
          <a:stretch>
            <a:fillRect/>
          </a:stretch>
        </p:blipFill>
        <p:spPr>
          <a:xfrm>
            <a:off x="3533774" y="3566384"/>
            <a:ext cx="1524000" cy="838200"/>
          </a:xfrm>
          <a:prstGeom prst="rect">
            <a:avLst/>
          </a:prstGeom>
        </p:spPr>
      </p:pic>
      <p:sp>
        <p:nvSpPr>
          <p:cNvPr id="12" name="TextBox 11">
            <a:extLst>
              <a:ext uri="{FF2B5EF4-FFF2-40B4-BE49-F238E27FC236}">
                <a16:creationId xmlns:a16="http://schemas.microsoft.com/office/drawing/2014/main" id="{C430F579-8118-5E9F-EE39-6DB8BD0BCBA6}"/>
              </a:ext>
            </a:extLst>
          </p:cNvPr>
          <p:cNvSpPr txBox="1"/>
          <p:nvPr/>
        </p:nvSpPr>
        <p:spPr>
          <a:xfrm>
            <a:off x="448235" y="4267200"/>
            <a:ext cx="8238566" cy="830997"/>
          </a:xfrm>
          <a:prstGeom prst="rect">
            <a:avLst/>
          </a:prstGeom>
          <a:noFill/>
        </p:spPr>
        <p:txBody>
          <a:bodyPr wrap="square">
            <a:spAutoFit/>
          </a:bodyPr>
          <a:lstStyle/>
          <a:p>
            <a:r>
              <a:rPr kumimoji="0" lang="en-US" sz="2400" b="0" i="0" u="none" strike="noStrike" kern="1200" cap="none" spc="0" normalizeH="0" baseline="0" noProof="0" dirty="0">
                <a:ln>
                  <a:noFill/>
                </a:ln>
                <a:solidFill>
                  <a:srgbClr val="000000"/>
                </a:solidFill>
                <a:effectLst/>
                <a:uLnTx/>
                <a:uFillTx/>
                <a:latin typeface="Calibri"/>
              </a:rPr>
              <a:t>If the population standard deviation, </a:t>
            </a:r>
            <a:r>
              <a:rPr lang="el-GR" sz="2400" dirty="0">
                <a:solidFill>
                  <a:srgbClr val="000000"/>
                </a:solidFill>
                <a:latin typeface="Cambria Math" panose="02040503050406030204" pitchFamily="18" charset="0"/>
                <a:ea typeface="Cambria Math" panose="02040503050406030204" pitchFamily="18" charset="0"/>
              </a:rPr>
              <a:t>σ </a:t>
            </a:r>
            <a:r>
              <a:rPr kumimoji="0" lang="en-US" sz="2400" b="0" i="0" u="none" strike="noStrike" kern="1200" cap="none" spc="0" normalizeH="0" baseline="0" noProof="0" dirty="0">
                <a:ln>
                  <a:noFill/>
                </a:ln>
                <a:solidFill>
                  <a:srgbClr val="000000"/>
                </a:solidFill>
                <a:effectLst/>
                <a:uLnTx/>
                <a:uFillTx/>
                <a:latin typeface="Calibri"/>
              </a:rPr>
              <a:t>, is unknown, then the confidence interval for the population mean, </a:t>
            </a:r>
            <a:r>
              <a:rPr lang="el-GR" sz="2400" dirty="0">
                <a:solidFill>
                  <a:srgbClr val="000000"/>
                </a:solidFill>
                <a:latin typeface="Cambria Math" panose="02040503050406030204" pitchFamily="18" charset="0"/>
                <a:ea typeface="Cambria Math" panose="02040503050406030204" pitchFamily="18" charset="0"/>
              </a:rPr>
              <a:t>μ </a:t>
            </a:r>
            <a:r>
              <a:rPr kumimoji="0" lang="en-US" sz="2400" b="0" i="0" u="none" strike="noStrike" kern="1200" cap="none" spc="0" normalizeH="0" baseline="0" noProof="0" dirty="0">
                <a:ln>
                  <a:noFill/>
                </a:ln>
                <a:solidFill>
                  <a:srgbClr val="000000"/>
                </a:solidFill>
                <a:effectLst/>
                <a:uLnTx/>
                <a:uFillTx/>
                <a:latin typeface="Calibri"/>
              </a:rPr>
              <a:t>, is given by</a:t>
            </a:r>
            <a:endParaRPr lang="en-IN" sz="2400" dirty="0"/>
          </a:p>
        </p:txBody>
      </p:sp>
      <p:pic>
        <p:nvPicPr>
          <p:cNvPr id="17" name="Picture 16" descr="x bar plus or minus t subscript alpha over 2 times s divided by square root of n.">
            <a:extLst>
              <a:ext uri="{FF2B5EF4-FFF2-40B4-BE49-F238E27FC236}">
                <a16:creationId xmlns:a16="http://schemas.microsoft.com/office/drawing/2014/main" id="{F90C0A33-F911-8A41-FE3C-0AB3F2B11E3F}"/>
              </a:ext>
            </a:extLst>
          </p:cNvPr>
          <p:cNvPicPr>
            <a:picLocks noChangeAspect="1"/>
          </p:cNvPicPr>
          <p:nvPr/>
        </p:nvPicPr>
        <p:blipFill>
          <a:blip r:embed="rId6"/>
          <a:stretch>
            <a:fillRect/>
          </a:stretch>
        </p:blipFill>
        <p:spPr>
          <a:xfrm>
            <a:off x="3467100" y="5004397"/>
            <a:ext cx="1381125" cy="771525"/>
          </a:xfrm>
          <a:prstGeom prst="rect">
            <a:avLst/>
          </a:prstGeom>
        </p:spPr>
      </p:pic>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26DFF-4658-20E4-DF46-20DAD22A66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08BB39-B7F9-4B66-9164-30941D17C237}"/>
              </a:ext>
            </a:extLst>
          </p:cNvPr>
          <p:cNvSpPr>
            <a:spLocks noGrp="1"/>
          </p:cNvSpPr>
          <p:nvPr>
            <p:ph type="title"/>
          </p:nvPr>
        </p:nvSpPr>
        <p:spPr/>
        <p:txBody>
          <a:bodyPr>
            <a:normAutofit/>
          </a:bodyPr>
          <a:lstStyle/>
          <a:p>
            <a:pPr>
              <a:defRPr sz="3200"/>
            </a:pPr>
            <a:r>
              <a:rPr lang="en-IN" dirty="0"/>
              <a:t>Procedure: </a:t>
            </a:r>
            <a:r>
              <a:rPr dirty="0"/>
              <a:t>Using a Confidence Interval to Test a Hypothesis</a:t>
            </a:r>
            <a:r>
              <a:rPr lang="en-US" dirty="0"/>
              <a:t>—Slide 2</a:t>
            </a:r>
            <a:endParaRPr dirty="0"/>
          </a:p>
        </p:txBody>
      </p:sp>
      <p:sp>
        <p:nvSpPr>
          <p:cNvPr id="3" name="Text Placeholder 2">
            <a:extLst>
              <a:ext uri="{FF2B5EF4-FFF2-40B4-BE49-F238E27FC236}">
                <a16:creationId xmlns:a16="http://schemas.microsoft.com/office/drawing/2014/main" id="{1F3F9F35-64CA-1F5C-ED22-6B462FF9C6EE}"/>
              </a:ext>
            </a:extLst>
          </p:cNvPr>
          <p:cNvSpPr>
            <a:spLocks noGrp="1"/>
          </p:cNvSpPr>
          <p:nvPr>
            <p:ph type="body" sz="quarter" idx="10"/>
          </p:nvPr>
        </p:nvSpPr>
        <p:spPr/>
        <p:txBody>
          <a:bodyPr>
            <a:normAutofit/>
          </a:bodyPr>
          <a:lstStyle/>
          <a:p>
            <a:pPr>
              <a:defRPr sz="2800"/>
            </a:pPr>
            <a:r>
              <a:rPr sz="2800" b="1" dirty="0"/>
              <a:t>Step 3:</a:t>
            </a:r>
            <a:r>
              <a:rPr sz="2800" dirty="0"/>
              <a:t> If </a:t>
            </a:r>
            <a:r>
              <a:rPr lang="el-GR" sz="2800" dirty="0">
                <a:latin typeface="Cambria Math" panose="02040503050406030204" pitchFamily="18" charset="0"/>
                <a:ea typeface="Cambria Math" panose="02040503050406030204" pitchFamily="18" charset="0"/>
              </a:rPr>
              <a:t>μ</a:t>
            </a:r>
            <a:r>
              <a:rPr lang="en-US" sz="1050" dirty="0">
                <a:latin typeface="Cambria Math" panose="02040503050406030204" pitchFamily="18" charset="0"/>
                <a:ea typeface="Cambria Math" panose="02040503050406030204" pitchFamily="18" charset="0"/>
              </a:rPr>
              <a:t> </a:t>
            </a:r>
            <a:r>
              <a:rPr lang="el-GR" sz="2800" dirty="0">
                <a:latin typeface="Calibri" panose="020F0502020204030204" pitchFamily="34" charset="0"/>
                <a:ea typeface="Calibri" panose="020F0502020204030204" pitchFamily="34" charset="0"/>
                <a:cs typeface="Calibri" panose="020F0502020204030204" pitchFamily="34" charset="0"/>
              </a:rPr>
              <a:t>₀</a:t>
            </a:r>
            <a:r>
              <a:rPr sz="2800" dirty="0"/>
              <a:t> falls within the interval, then we fail to reject the null hypothesis; however, if </a:t>
            </a:r>
            <a:r>
              <a:rPr lang="el-GR" dirty="0">
                <a:latin typeface="Cambria Math" panose="02040503050406030204" pitchFamily="18" charset="0"/>
                <a:ea typeface="Cambria Math" panose="02040503050406030204" pitchFamily="18" charset="0"/>
              </a:rPr>
              <a:t>μ</a:t>
            </a:r>
            <a:r>
              <a:rPr lang="en-US" sz="1050" dirty="0">
                <a:latin typeface="Cambria Math" panose="02040503050406030204" pitchFamily="18" charset="0"/>
                <a:ea typeface="Cambria Math" panose="02040503050406030204" pitchFamily="18" charset="0"/>
              </a:rPr>
              <a:t> </a:t>
            </a:r>
            <a:r>
              <a:rPr lang="el-GR" dirty="0">
                <a:latin typeface="Calibri" panose="020F0502020204030204" pitchFamily="34" charset="0"/>
                <a:ea typeface="Calibri" panose="020F0502020204030204" pitchFamily="34" charset="0"/>
                <a:cs typeface="Calibri" panose="020F0502020204030204" pitchFamily="34" charset="0"/>
              </a:rPr>
              <a:t>₀ </a:t>
            </a:r>
            <a:r>
              <a:rPr sz="2800" dirty="0"/>
              <a:t>falls outside the calculated interval, then reject the null hypothesis in favor of the alternative.</a:t>
            </a:r>
          </a:p>
          <a:p>
            <a:endParaRPr sz="2800" dirty="0"/>
          </a:p>
        </p:txBody>
      </p:sp>
    </p:spTree>
    <p:custDataLst>
      <p:tags r:id="rId1"/>
    </p:custDataLst>
    <p:extLst>
      <p:ext uri="{BB962C8B-B14F-4D97-AF65-F5344CB8AC3E}">
        <p14:creationId xmlns:p14="http://schemas.microsoft.com/office/powerpoint/2010/main" val="3985059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Performing a Hypothesis Test Using a Confidence Interval on Average Income</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a:t>In a disagreement with his roommate, Sir believed that the average salary between New Yorkers was no different than that of Virginians (which is believed to be </a:t>
                </a:r>
                <a14:m>
                  <m:oMath xmlns:m="http://schemas.openxmlformats.org/officeDocument/2006/math">
                    <m:r>
                      <a:rPr>
                        <a:latin typeface="Cambria Math" panose="02040503050406030204" pitchFamily="18" charset="0"/>
                      </a:rPr>
                      <m:t>$74,231</m:t>
                    </m:r>
                  </m:oMath>
                </a14:m>
                <a:r>
                  <a:rPr sz="2800"/>
                  <a:t>). Performing an internet search, he learned that from a sample of </a:t>
                </a:r>
                <a:r>
                  <a:rPr sz="2800">
                    <a:latin typeface="Cambria Math"/>
                  </a:rPr>
                  <a:t>3,351</a:t>
                </a:r>
                <a:r>
                  <a:rPr sz="2800"/>
                  <a:t> New Yorkers the average salary was </a:t>
                </a:r>
                <a14:m>
                  <m:oMath xmlns:m="http://schemas.openxmlformats.org/officeDocument/2006/math">
                    <m:r>
                      <a:rPr>
                        <a:latin typeface="Cambria Math" panose="02040503050406030204" pitchFamily="18" charset="0"/>
                      </a:rPr>
                      <m:t>$73,707</m:t>
                    </m:r>
                  </m:oMath>
                </a14:m>
                <a:r>
                  <a:rPr sz="2800"/>
                  <a:t> with a standard deviation of </a:t>
                </a:r>
                <a14:m>
                  <m:oMath xmlns:m="http://schemas.openxmlformats.org/officeDocument/2006/math">
                    <m:r>
                      <a:rPr>
                        <a:latin typeface="Cambria Math" panose="02040503050406030204" pitchFamily="18" charset="0"/>
                      </a:rPr>
                      <m:t>$2,583</m:t>
                    </m:r>
                  </m:oMath>
                </a14:m>
                <a:r>
                  <a:rPr sz="2800"/>
                  <a:t>. Calculate a </a:t>
                </a:r>
                <a14:m>
                  <m:oMath xmlns:m="http://schemas.openxmlformats.org/officeDocument/2006/math">
                    <m:r>
                      <a:rPr>
                        <a:latin typeface="Cambria Math" panose="02040503050406030204" pitchFamily="18" charset="0"/>
                      </a:rPr>
                      <m:t>99%</m:t>
                    </m:r>
                  </m:oMath>
                </a14:m>
                <a:r>
                  <a:rPr sz="2800"/>
                  <a:t> confidence interval to determine if there is a difference in average salaries between New Yorkers and Virginians.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1227" r="-2074"/>
                </a:stretch>
              </a:blipFill>
            </p:spPr>
            <p:txBody>
              <a:bodyPr/>
              <a:lstStyle/>
              <a:p>
                <a:r>
                  <a:rPr lang="en-US">
                    <a:noFill/>
                  </a:rPr>
                  <a:t> </a:t>
                </a:r>
              </a:p>
            </p:txBody>
          </p:sp>
        </mc:Fallback>
      </mc:AlternateContent>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a Hypothesis Test Using a Confidence Interval on Average Incom</a:t>
            </a:r>
            <a:r>
              <a:rPr lang="en-US" dirty="0"/>
              <a:t>e—Slide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600" b="1" dirty="0"/>
                  <a:t>Solution</a:t>
                </a:r>
              </a:p>
              <a:p>
                <a:pPr>
                  <a:defRPr sz="2800"/>
                </a:pPr>
                <a:r>
                  <a:rPr sz="2600" dirty="0"/>
                  <a:t>This is a situation where Sir believes the population average salary of Virginians is </a:t>
                </a:r>
                <a14:m>
                  <m:oMath xmlns:m="http://schemas.openxmlformats.org/officeDocument/2006/math">
                    <m:r>
                      <a:rPr sz="2600">
                        <a:latin typeface="Cambria Math" panose="02040503050406030204" pitchFamily="18" charset="0"/>
                      </a:rPr>
                      <m:t>$74,231</m:t>
                    </m:r>
                  </m:oMath>
                </a14:m>
                <a:r>
                  <a:rPr sz="2600" dirty="0"/>
                  <a:t> and he would like to compare that with the average salary of New Yorkers to see if it is different. If Sir were performing a hypothesis test, his null and alternative hypotheses would be written as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333" t="-982" r="-1556"/>
                </a:stretch>
              </a:blipFill>
            </p:spPr>
            <p:txBody>
              <a:bodyPr/>
              <a:lstStyle/>
              <a:p>
                <a:r>
                  <a:rPr lang="en-IN">
                    <a:noFill/>
                  </a:rPr>
                  <a:t> </a:t>
                </a:r>
              </a:p>
            </p:txBody>
          </p:sp>
        </mc:Fallback>
      </mc:AlternateContent>
      <p:pic>
        <p:nvPicPr>
          <p:cNvPr id="7" name="Picture 6" descr="H naught colon mu equals seventy four thousand two hundred thirty one dollars.&#10;H sub a colon mu not equal to seventy four thousand two hundred thirty one dollars.">
            <a:extLst>
              <a:ext uri="{FF2B5EF4-FFF2-40B4-BE49-F238E27FC236}">
                <a16:creationId xmlns:a16="http://schemas.microsoft.com/office/drawing/2014/main" id="{9C73C74D-3285-FD9A-B1EA-646B51469B02}"/>
              </a:ext>
            </a:extLst>
          </p:cNvPr>
          <p:cNvPicPr>
            <a:picLocks noChangeAspect="1"/>
          </p:cNvPicPr>
          <p:nvPr/>
        </p:nvPicPr>
        <p:blipFill>
          <a:blip r:embed="rId4"/>
          <a:stretch>
            <a:fillRect/>
          </a:stretch>
        </p:blipFill>
        <p:spPr>
          <a:xfrm>
            <a:off x="3308537" y="3514725"/>
            <a:ext cx="2190750" cy="904875"/>
          </a:xfrm>
          <a:prstGeom prst="rect">
            <a:avLst/>
          </a:prstGeom>
        </p:spPr>
      </p:pic>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D1BF6ED-9303-8557-B642-BF38A3719B9B}"/>
                  </a:ext>
                </a:extLst>
              </p:cNvPr>
              <p:cNvSpPr txBox="1"/>
              <p:nvPr/>
            </p:nvSpPr>
            <p:spPr>
              <a:xfrm>
                <a:off x="493060" y="4365248"/>
                <a:ext cx="8166846" cy="892552"/>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600" b="0" i="0" u="none" strike="noStrike" kern="1200" cap="none" spc="0" normalizeH="0" baseline="0" noProof="0" dirty="0">
                    <a:ln>
                      <a:noFill/>
                    </a:ln>
                    <a:solidFill>
                      <a:srgbClr val="366092"/>
                    </a:solidFill>
                    <a:effectLst/>
                    <a:uLnTx/>
                    <a:uFillTx/>
                    <a:latin typeface="Calibri"/>
                    <a:ea typeface="+mn-ea"/>
                    <a:cs typeface="+mn-cs"/>
                  </a:rPr>
                  <a:t>At the </a:t>
                </a:r>
                <a14:m>
                  <m:oMath xmlns:m="http://schemas.openxmlformats.org/officeDocument/2006/math">
                    <m:r>
                      <a:rPr kumimoji="0" lang="en-US" sz="26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m:t>
                    </m:r>
                  </m:oMath>
                </a14:m>
                <a:r>
                  <a:rPr kumimoji="0" lang="en-US" sz="2600" b="0" i="0" u="none" strike="noStrike" kern="1200" cap="none" spc="0" normalizeH="0" baseline="0" noProof="0" dirty="0">
                    <a:ln>
                      <a:noFill/>
                    </a:ln>
                    <a:solidFill>
                      <a:srgbClr val="366092"/>
                    </a:solidFill>
                    <a:effectLst/>
                    <a:uLnTx/>
                    <a:uFillTx/>
                    <a:latin typeface="Calibri"/>
                    <a:ea typeface="+mn-ea"/>
                    <a:cs typeface="+mn-cs"/>
                  </a:rPr>
                  <a:t> level, a </a:t>
                </a:r>
                <a14:m>
                  <m:oMath xmlns:m="http://schemas.openxmlformats.org/officeDocument/2006/math">
                    <m:r>
                      <a:rPr kumimoji="0" lang="en-US" sz="26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99%</m:t>
                    </m:r>
                  </m:oMath>
                </a14:m>
                <a:r>
                  <a:rPr kumimoji="0" lang="en-US" sz="2600" b="0" i="0" u="none" strike="noStrike" kern="1200" cap="none" spc="0" normalizeH="0" baseline="0" noProof="0" dirty="0">
                    <a:ln>
                      <a:noFill/>
                    </a:ln>
                    <a:solidFill>
                      <a:srgbClr val="366092"/>
                    </a:solidFill>
                    <a:effectLst/>
                    <a:uLnTx/>
                    <a:uFillTx/>
                    <a:latin typeface="Calibri"/>
                    <a:ea typeface="+mn-ea"/>
                    <a:cs typeface="+mn-cs"/>
                  </a:rPr>
                  <a:t> confidence interval for the mean New Yorker salary is obtained by</a:t>
                </a:r>
              </a:p>
            </p:txBody>
          </p:sp>
        </mc:Choice>
        <mc:Fallback xmlns="">
          <p:sp>
            <p:nvSpPr>
              <p:cNvPr id="10" name="TextBox 9">
                <a:extLst>
                  <a:ext uri="{FF2B5EF4-FFF2-40B4-BE49-F238E27FC236}">
                    <a16:creationId xmlns:a16="http://schemas.microsoft.com/office/drawing/2014/main" id="{9D1BF6ED-9303-8557-B642-BF38A3719B9B}"/>
                  </a:ext>
                </a:extLst>
              </p:cNvPr>
              <p:cNvSpPr txBox="1">
                <a:spLocks noRot="1" noChangeAspect="1" noMove="1" noResize="1" noEditPoints="1" noAdjustHandles="1" noChangeArrowheads="1" noChangeShapeType="1" noTextEdit="1"/>
              </p:cNvSpPr>
              <p:nvPr/>
            </p:nvSpPr>
            <p:spPr>
              <a:xfrm>
                <a:off x="493060" y="4365248"/>
                <a:ext cx="8166846" cy="892552"/>
              </a:xfrm>
              <a:prstGeom prst="rect">
                <a:avLst/>
              </a:prstGeom>
              <a:blipFill>
                <a:blip r:embed="rId5"/>
                <a:stretch>
                  <a:fillRect l="-1343" t="-5442" b="-17007"/>
                </a:stretch>
              </a:blipFill>
            </p:spPr>
            <p:txBody>
              <a:bodyPr/>
              <a:lstStyle/>
              <a:p>
                <a:r>
                  <a:rPr lang="en-IN">
                    <a:noFill/>
                  </a:rPr>
                  <a:t> </a:t>
                </a:r>
              </a:p>
            </p:txBody>
          </p:sp>
        </mc:Fallback>
      </mc:AlternateContent>
      <p:pic>
        <p:nvPicPr>
          <p:cNvPr id="9" name="Picture 8" descr="x bar plus or minus t subscript d f comma alpha divided by 2 times s divided by square root of n">
            <a:extLst>
              <a:ext uri="{FF2B5EF4-FFF2-40B4-BE49-F238E27FC236}">
                <a16:creationId xmlns:a16="http://schemas.microsoft.com/office/drawing/2014/main" id="{07CB5077-F501-4BC8-02F3-1FD035083093}"/>
              </a:ext>
            </a:extLst>
          </p:cNvPr>
          <p:cNvPicPr>
            <a:picLocks noChangeAspect="1"/>
          </p:cNvPicPr>
          <p:nvPr/>
        </p:nvPicPr>
        <p:blipFill>
          <a:blip r:embed="rId6"/>
          <a:stretch>
            <a:fillRect/>
          </a:stretch>
        </p:blipFill>
        <p:spPr>
          <a:xfrm>
            <a:off x="3200400" y="5108331"/>
            <a:ext cx="1743075" cy="838200"/>
          </a:xfrm>
          <a:prstGeom prst="rect">
            <a:avLst/>
          </a:prstGeom>
        </p:spPr>
      </p:pic>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a Hypothesis Test Using a Confidence Interval on Average Income</a:t>
            </a:r>
            <a:r>
              <a:rPr lang="en-US" dirty="0"/>
              <a:t>—Slide 3</a:t>
            </a:r>
            <a:endParaRPr dirty="0"/>
          </a:p>
        </p:txBody>
      </p:sp>
      <p:sp>
        <p:nvSpPr>
          <p:cNvPr id="3" name="Text Placeholder 2"/>
          <p:cNvSpPr>
            <a:spLocks noGrp="1"/>
          </p:cNvSpPr>
          <p:nvPr>
            <p:ph type="body" sz="quarter" idx="10"/>
          </p:nvPr>
        </p:nvSpPr>
        <p:spPr/>
        <p:txBody>
          <a:bodyPr>
            <a:normAutofit/>
          </a:bodyPr>
          <a:lstStyle/>
          <a:p>
            <a:pPr>
              <a:defRPr sz="2800"/>
            </a:pPr>
            <a:r>
              <a:rPr lang="en-IN" sz="2800" dirty="0"/>
              <a:t>We know that the sample size is </a:t>
            </a:r>
            <a:r>
              <a:rPr lang="en-IN" sz="2800" dirty="0">
                <a:latin typeface="Cambria Math"/>
              </a:rPr>
              <a:t>3,351</a:t>
            </a:r>
            <a:r>
              <a:rPr lang="en-IN" sz="2800" dirty="0"/>
              <a:t>, the sample mean, </a:t>
            </a:r>
          </a:p>
          <a:p>
            <a:pPr>
              <a:defRPr sz="2800"/>
            </a:pPr>
            <a:endParaRPr lang="en-IN" i="1" dirty="0">
              <a:latin typeface="Cambria Math" panose="02040503050406030204" pitchFamily="18" charset="0"/>
            </a:endParaRPr>
          </a:p>
          <a:p>
            <a:pPr>
              <a:defRPr sz="2800"/>
            </a:pPr>
            <a:endParaRPr lang="en-US" i="1" dirty="0">
              <a:latin typeface="Cambria Math" panose="02040503050406030204" pitchFamily="18" charset="0"/>
            </a:endParaRPr>
          </a:p>
        </p:txBody>
      </p:sp>
      <p:pic>
        <p:nvPicPr>
          <p:cNvPr id="6" name="Picture 5" descr="x bar equals 73,707 dollars.">
            <a:extLst>
              <a:ext uri="{FF2B5EF4-FFF2-40B4-BE49-F238E27FC236}">
                <a16:creationId xmlns:a16="http://schemas.microsoft.com/office/drawing/2014/main" id="{36C6043E-325A-E6DE-B9AA-E7424E173F5B}"/>
              </a:ext>
            </a:extLst>
          </p:cNvPr>
          <p:cNvPicPr>
            <a:picLocks noChangeAspect="1"/>
          </p:cNvPicPr>
          <p:nvPr/>
        </p:nvPicPr>
        <p:blipFill>
          <a:blip r:embed="rId3"/>
          <a:stretch>
            <a:fillRect/>
          </a:stretch>
        </p:blipFill>
        <p:spPr>
          <a:xfrm>
            <a:off x="1548600" y="1596372"/>
            <a:ext cx="1764000" cy="378712"/>
          </a:xfrm>
          <a:prstGeom prst="rect">
            <a:avLst/>
          </a:prstGeom>
        </p:spPr>
      </p:pic>
      <p:sp>
        <p:nvSpPr>
          <p:cNvPr id="8" name="TextBox 7">
            <a:extLst>
              <a:ext uri="{FF2B5EF4-FFF2-40B4-BE49-F238E27FC236}">
                <a16:creationId xmlns:a16="http://schemas.microsoft.com/office/drawing/2014/main" id="{0D468436-6107-2426-956D-1851D6398581}"/>
              </a:ext>
            </a:extLst>
          </p:cNvPr>
          <p:cNvSpPr txBox="1"/>
          <p:nvPr/>
        </p:nvSpPr>
        <p:spPr>
          <a:xfrm>
            <a:off x="3269877" y="1512666"/>
            <a:ext cx="38520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and the sample standard</a:t>
            </a:r>
            <a:endParaRPr lang="en-IN" dirty="0"/>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F1172D6E-E38B-AFDE-6509-354903EA0073}"/>
                  </a:ext>
                </a:extLst>
              </p:cNvPr>
              <p:cNvSpPr txBox="1"/>
              <p:nvPr/>
            </p:nvSpPr>
            <p:spPr>
              <a:xfrm>
                <a:off x="457200" y="1914977"/>
                <a:ext cx="85344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deviation is </a:t>
                </a:r>
                <a14:m>
                  <m:oMath xmlns:m="http://schemas.openxmlformats.org/officeDocument/2006/math">
                    <m:r>
                      <a:rPr kumimoji="0" lang="en-IN"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$2,583</m:t>
                    </m:r>
                  </m:oMath>
                </a14:m>
                <a:r>
                  <a:rPr kumimoji="0" lang="en-IN" sz="2800" b="0" i="0" u="none" strike="noStrike" kern="1200" cap="none" spc="0" normalizeH="0" baseline="0" noProof="0" dirty="0">
                    <a:ln>
                      <a:noFill/>
                    </a:ln>
                    <a:solidFill>
                      <a:srgbClr val="366092"/>
                    </a:solidFill>
                    <a:effectLst/>
                    <a:uLnTx/>
                    <a:uFillTx/>
                    <a:latin typeface="Calibri"/>
                    <a:ea typeface="+mn-ea"/>
                    <a:cs typeface="+mn-cs"/>
                  </a:rPr>
                  <a:t>. We also know that </a:t>
                </a:r>
                <a:r>
                  <a:rPr kumimoji="0" lang="el-GR" sz="2800" b="0" i="0" u="none" strike="noStrike" kern="1200" cap="none" spc="0" normalizeH="0" baseline="0" noProof="0" dirty="0">
                    <a:ln>
                      <a:noFill/>
                    </a:ln>
                    <a:solidFill>
                      <a:srgbClr val="366092"/>
                    </a:solidFill>
                    <a:effectLst/>
                    <a:uLnTx/>
                    <a:uFillTx/>
                    <a:latin typeface="Cambria Math" panose="02040503050406030204" pitchFamily="18" charset="0"/>
                    <a:ea typeface="Cambria Math" panose="02040503050406030204" pitchFamily="18" charset="0"/>
                    <a:cs typeface="+mn-cs"/>
                  </a:rPr>
                  <a:t>α</a:t>
                </a:r>
                <a14:m>
                  <m:oMath xmlns:m="http://schemas.openxmlformats.org/officeDocument/2006/math">
                    <m:r>
                      <a:rPr kumimoji="0" lang="el-GR" sz="2800" b="0" i="0"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 </m:t>
                    </m:r>
                    <m:r>
                      <a:rPr kumimoji="0" lang="el-GR"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=0.01</m:t>
                    </m:r>
                  </m:oMath>
                </a14:m>
                <a:r>
                  <a:rPr kumimoji="0" lang="el-GR" sz="2800" b="0" i="0" u="none" strike="noStrike" kern="1200" cap="none" spc="0" normalizeH="0" baseline="0" noProof="0" dirty="0">
                    <a:ln>
                      <a:noFill/>
                    </a:ln>
                    <a:solidFill>
                      <a:srgbClr val="366092"/>
                    </a:solidFill>
                    <a:effectLst/>
                    <a:uLnTx/>
                    <a:uFillTx/>
                    <a:latin typeface="Calibri"/>
                    <a:ea typeface="+mn-ea"/>
                    <a:cs typeface="+mn-cs"/>
                  </a:rPr>
                  <a:t>. </a:t>
                </a:r>
                <a:r>
                  <a:rPr kumimoji="0" lang="en-IN" sz="2800" b="0" i="0" u="none" strike="noStrike" kern="1200" cap="none" spc="0" normalizeH="0" baseline="0" noProof="0" dirty="0">
                    <a:ln>
                      <a:noFill/>
                    </a:ln>
                    <a:solidFill>
                      <a:srgbClr val="366092"/>
                    </a:solidFill>
                    <a:effectLst/>
                    <a:uLnTx/>
                    <a:uFillTx/>
                    <a:latin typeface="Calibri"/>
                    <a:ea typeface="+mn-ea"/>
                    <a:cs typeface="+mn-cs"/>
                  </a:rPr>
                  <a:t>Thus,</a:t>
                </a:r>
                <a:endParaRPr lang="en-IN" dirty="0"/>
              </a:p>
            </p:txBody>
          </p:sp>
        </mc:Choice>
        <mc:Fallback xmlns="">
          <p:sp>
            <p:nvSpPr>
              <p:cNvPr id="12" name="TextBox 11">
                <a:extLst>
                  <a:ext uri="{FF2B5EF4-FFF2-40B4-BE49-F238E27FC236}">
                    <a16:creationId xmlns:a16="http://schemas.microsoft.com/office/drawing/2014/main" id="{F1172D6E-E38B-AFDE-6509-354903EA0073}"/>
                  </a:ext>
                </a:extLst>
              </p:cNvPr>
              <p:cNvSpPr txBox="1">
                <a:spLocks noRot="1" noChangeAspect="1" noMove="1" noResize="1" noEditPoints="1" noAdjustHandles="1" noChangeArrowheads="1" noChangeShapeType="1" noTextEdit="1"/>
              </p:cNvSpPr>
              <p:nvPr/>
            </p:nvSpPr>
            <p:spPr>
              <a:xfrm>
                <a:off x="457200" y="1914977"/>
                <a:ext cx="8534400" cy="523220"/>
              </a:xfrm>
              <a:prstGeom prst="rect">
                <a:avLst/>
              </a:prstGeom>
              <a:blipFill>
                <a:blip r:embed="rId4"/>
                <a:stretch>
                  <a:fillRect l="-1429" t="-13953" b="-32558"/>
                </a:stretch>
              </a:blipFill>
            </p:spPr>
            <p:txBody>
              <a:bodyPr/>
              <a:lstStyle/>
              <a:p>
                <a:r>
                  <a:rPr lang="en-IN">
                    <a:noFill/>
                  </a:rPr>
                  <a:t> </a:t>
                </a:r>
              </a:p>
            </p:txBody>
          </p:sp>
        </mc:Fallback>
      </mc:AlternateContent>
      <p:pic>
        <p:nvPicPr>
          <p:cNvPr id="22" name="Picture 21" descr="t subscript 3350 comma 0.005 equals 2.577.">
            <a:extLst>
              <a:ext uri="{FF2B5EF4-FFF2-40B4-BE49-F238E27FC236}">
                <a16:creationId xmlns:a16="http://schemas.microsoft.com/office/drawing/2014/main" id="{0A551D67-9D26-5CBB-4A0F-608931826E02}"/>
              </a:ext>
            </a:extLst>
          </p:cNvPr>
          <p:cNvPicPr>
            <a:picLocks noChangeAspect="1"/>
          </p:cNvPicPr>
          <p:nvPr/>
        </p:nvPicPr>
        <p:blipFill>
          <a:blip r:embed="rId5"/>
          <a:stretch>
            <a:fillRect/>
          </a:stretch>
        </p:blipFill>
        <p:spPr>
          <a:xfrm>
            <a:off x="614983" y="2422478"/>
            <a:ext cx="2628000" cy="539680"/>
          </a:xfrm>
          <a:prstGeom prst="rect">
            <a:avLst/>
          </a:prstGeom>
        </p:spPr>
      </p:pic>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6FB1F410-92A8-EE15-A132-F0949D3EC2B8}"/>
                  </a:ext>
                </a:extLst>
              </p:cNvPr>
              <p:cNvSpPr txBox="1"/>
              <p:nvPr/>
            </p:nvSpPr>
            <p:spPr>
              <a:xfrm>
                <a:off x="457200" y="2891075"/>
                <a:ext cx="8449235" cy="954107"/>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Using these data, we find that the </a:t>
                </a:r>
                <a14:m>
                  <m:oMath xmlns:m="http://schemas.openxmlformats.org/officeDocument/2006/math">
                    <m:r>
                      <a:rPr kumimoji="0" lang="en-IN"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99%</m:t>
                    </m:r>
                  </m:oMath>
                </a14:m>
                <a:r>
                  <a:rPr kumimoji="0" lang="en-IN" sz="2800" b="0" i="0" u="none" strike="noStrike" kern="1200" cap="none" spc="0" normalizeH="0" baseline="0" noProof="0" dirty="0">
                    <a:ln>
                      <a:noFill/>
                    </a:ln>
                    <a:solidFill>
                      <a:srgbClr val="366092"/>
                    </a:solidFill>
                    <a:effectLst/>
                    <a:uLnTx/>
                    <a:uFillTx/>
                    <a:latin typeface="Calibri"/>
                    <a:ea typeface="+mn-ea"/>
                    <a:cs typeface="+mn-cs"/>
                  </a:rPr>
                  <a:t> confidence interval is given by</a:t>
                </a:r>
                <a:endParaRPr lang="en-IN" dirty="0"/>
              </a:p>
            </p:txBody>
          </p:sp>
        </mc:Choice>
        <mc:Fallback xmlns="">
          <p:sp>
            <p:nvSpPr>
              <p:cNvPr id="16" name="TextBox 15">
                <a:extLst>
                  <a:ext uri="{FF2B5EF4-FFF2-40B4-BE49-F238E27FC236}">
                    <a16:creationId xmlns:a16="http://schemas.microsoft.com/office/drawing/2014/main" id="{6FB1F410-92A8-EE15-A132-F0949D3EC2B8}"/>
                  </a:ext>
                </a:extLst>
              </p:cNvPr>
              <p:cNvSpPr txBox="1">
                <a:spLocks noRot="1" noChangeAspect="1" noMove="1" noResize="1" noEditPoints="1" noAdjustHandles="1" noChangeArrowheads="1" noChangeShapeType="1" noTextEdit="1"/>
              </p:cNvSpPr>
              <p:nvPr/>
            </p:nvSpPr>
            <p:spPr>
              <a:xfrm>
                <a:off x="457200" y="2891075"/>
                <a:ext cx="8449235" cy="954107"/>
              </a:xfrm>
              <a:prstGeom prst="rect">
                <a:avLst/>
              </a:prstGeom>
              <a:blipFill>
                <a:blip r:embed="rId6"/>
                <a:stretch>
                  <a:fillRect l="-1443" t="-5732" b="-17197"/>
                </a:stretch>
              </a:blipFill>
            </p:spPr>
            <p:txBody>
              <a:bodyPr/>
              <a:lstStyle/>
              <a:p>
                <a:r>
                  <a:rPr lang="en-IN">
                    <a:noFill/>
                  </a:rPr>
                  <a:t> </a:t>
                </a:r>
              </a:p>
            </p:txBody>
          </p:sp>
        </mc:Fallback>
      </mc:AlternateContent>
      <p:pic>
        <p:nvPicPr>
          <p:cNvPr id="9" name="Picture 8" descr="73,707 plus or minus open parenthesis 2.577 close parenthesis times open parenthesis 2,583 close parenthesis divided by square root of 3,351.">
            <a:extLst>
              <a:ext uri="{FF2B5EF4-FFF2-40B4-BE49-F238E27FC236}">
                <a16:creationId xmlns:a16="http://schemas.microsoft.com/office/drawing/2014/main" id="{261F8FB8-617D-F7AD-878A-8E4B2D18A5E5}"/>
              </a:ext>
            </a:extLst>
          </p:cNvPr>
          <p:cNvPicPr>
            <a:picLocks noChangeAspect="1"/>
          </p:cNvPicPr>
          <p:nvPr/>
        </p:nvPicPr>
        <p:blipFill>
          <a:blip r:embed="rId7"/>
          <a:stretch>
            <a:fillRect/>
          </a:stretch>
        </p:blipFill>
        <p:spPr>
          <a:xfrm>
            <a:off x="3242983" y="3363815"/>
            <a:ext cx="4762500" cy="552450"/>
          </a:xfrm>
          <a:prstGeom prst="rect">
            <a:avLst/>
          </a:prstGeom>
        </p:spPr>
      </p:pic>
      <p:sp>
        <p:nvSpPr>
          <p:cNvPr id="14" name="TextBox 13">
            <a:extLst>
              <a:ext uri="{FF2B5EF4-FFF2-40B4-BE49-F238E27FC236}">
                <a16:creationId xmlns:a16="http://schemas.microsoft.com/office/drawing/2014/main" id="{EF6AF817-D81B-A48F-FCDF-5E9C8FBF00D1}"/>
              </a:ext>
            </a:extLst>
          </p:cNvPr>
          <p:cNvSpPr txBox="1"/>
          <p:nvPr/>
        </p:nvSpPr>
        <p:spPr>
          <a:xfrm>
            <a:off x="457200" y="3845182"/>
            <a:ext cx="8287870" cy="954107"/>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Performing the calculations, you will get a confidence interval of</a:t>
            </a:r>
            <a:endParaRPr lang="en-IN" dirty="0"/>
          </a:p>
        </p:txBody>
      </p:sp>
      <p:pic>
        <p:nvPicPr>
          <p:cNvPr id="10" name="Picture 9" descr="open parentheses $73,592 comma $73,822 closed parentheses.">
            <a:extLst>
              <a:ext uri="{FF2B5EF4-FFF2-40B4-BE49-F238E27FC236}">
                <a16:creationId xmlns:a16="http://schemas.microsoft.com/office/drawing/2014/main" id="{69B0D4C0-5FAF-7D07-7502-9CCB37EBC882}"/>
              </a:ext>
            </a:extLst>
          </p:cNvPr>
          <p:cNvPicPr>
            <a:picLocks noChangeAspect="1"/>
          </p:cNvPicPr>
          <p:nvPr/>
        </p:nvPicPr>
        <p:blipFill>
          <a:blip r:embed="rId8"/>
          <a:stretch>
            <a:fillRect/>
          </a:stretch>
        </p:blipFill>
        <p:spPr>
          <a:xfrm>
            <a:off x="2133600" y="4362799"/>
            <a:ext cx="2808000" cy="396783"/>
          </a:xfrm>
          <a:prstGeom prst="rect">
            <a:avLst/>
          </a:prstGeom>
        </p:spPr>
      </p:pic>
    </p:spTree>
    <p:custDataLst>
      <p:tags r:id="rId1"/>
    </p:custDataLst>
    <p:extLst>
      <p:ext uri="{BB962C8B-B14F-4D97-AF65-F5344CB8AC3E}">
        <p14:creationId xmlns:p14="http://schemas.microsoft.com/office/powerpoint/2010/main" val="2990653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FC345D-78DA-6E5E-A30B-36A41B9FAA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3C99CF-4ADD-F22D-0041-78AEC44D6846}"/>
              </a:ext>
            </a:extLst>
          </p:cNvPr>
          <p:cNvSpPr>
            <a:spLocks noGrp="1"/>
          </p:cNvSpPr>
          <p:nvPr>
            <p:ph type="title"/>
          </p:nvPr>
        </p:nvSpPr>
        <p:spPr/>
        <p:txBody>
          <a:bodyPr>
            <a:normAutofit/>
          </a:bodyPr>
          <a:lstStyle/>
          <a:p>
            <a:pPr>
              <a:defRPr sz="3200"/>
            </a:pPr>
            <a:r>
              <a:rPr dirty="0"/>
              <a:t>Example 1: Performing a Hypothesis Test Using a Confidence Interval on Average Income</a:t>
            </a:r>
            <a:r>
              <a:rPr lang="en-US" dirty="0"/>
              <a:t>—Slide 4</a:t>
            </a:r>
            <a:endParaRPr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78FEDD86-DD6D-4DFB-9B7C-C4EC4B31FDCC}"/>
                  </a:ext>
                </a:extLst>
              </p:cNvPr>
              <p:cNvSpPr>
                <a:spLocks noGrp="1"/>
              </p:cNvSpPr>
              <p:nvPr>
                <p:ph type="body" sz="quarter" idx="10"/>
              </p:nvPr>
            </p:nvSpPr>
            <p:spPr/>
            <p:txBody>
              <a:bodyPr>
                <a:normAutofit/>
              </a:bodyPr>
              <a:lstStyle/>
              <a:p>
                <a:pPr>
                  <a:defRPr sz="2800"/>
                </a:pPr>
                <a:r>
                  <a:rPr sz="2800" dirty="0"/>
                  <a:t>Note that the hypothesized mean of </a:t>
                </a:r>
                <a14:m>
                  <m:oMath xmlns:m="http://schemas.openxmlformats.org/officeDocument/2006/math">
                    <m:r>
                      <a:rPr>
                        <a:latin typeface="Cambria Math" panose="02040503050406030204" pitchFamily="18" charset="0"/>
                      </a:rPr>
                      <m:t>$74,231</m:t>
                    </m:r>
                  </m:oMath>
                </a14:m>
                <a:r>
                  <a:rPr sz="2800" dirty="0"/>
                  <a:t> does not fall in the confidence interval above. Thus, we reject the null hypothesis and conclude that the average salary of residents of New York is significantly different than the average salary of residents of Virginia.</a:t>
                </a:r>
              </a:p>
            </p:txBody>
          </p:sp>
        </mc:Choice>
        <mc:Fallback xmlns="">
          <p:sp>
            <p:nvSpPr>
              <p:cNvPr id="3" name="Text Placeholder 2">
                <a:extLst>
                  <a:ext uri="{FF2B5EF4-FFF2-40B4-BE49-F238E27FC236}">
                    <a16:creationId xmlns:a16="http://schemas.microsoft.com/office/drawing/2014/main" id="{78FEDD86-DD6D-4DFB-9B7C-C4EC4B31FDCC}"/>
                  </a:ext>
                </a:extLst>
              </p:cNvPr>
              <p:cNvSpPr>
                <a:spLocks noGrp="1" noRot="1" noChangeAspect="1" noMove="1" noResize="1" noEditPoints="1" noAdjustHandles="1" noChangeArrowheads="1" noChangeShapeType="1" noTextEdit="1"/>
              </p:cNvSpPr>
              <p:nvPr>
                <p:ph type="body" sz="quarter" idx="10"/>
              </p:nvPr>
            </p:nvSpPr>
            <p:spPr>
              <a:blipFill>
                <a:blip r:embed="rId3"/>
                <a:stretch>
                  <a:fillRect l="-1481" t="-1227" r="-444"/>
                </a:stretch>
              </a:blipFill>
            </p:spPr>
            <p:txBody>
              <a:bodyPr/>
              <a:lstStyle/>
              <a:p>
                <a:r>
                  <a:rPr lang="en-IN">
                    <a:noFill/>
                  </a:rPr>
                  <a:t> </a:t>
                </a:r>
              </a:p>
            </p:txBody>
          </p:sp>
        </mc:Fallback>
      </mc:AlternateContent>
    </p:spTree>
    <p:custDataLst>
      <p:tags r:id="rId1"/>
    </p:custDataLst>
    <p:extLst>
      <p:ext uri="{BB962C8B-B14F-4D97-AF65-F5344CB8AC3E}">
        <p14:creationId xmlns:p14="http://schemas.microsoft.com/office/powerpoint/2010/main" val="214590185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5"/>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FB5735B-9F64-4D6A-87EE-B02E950C8B9B}"/>
</file>

<file path=customXml/itemProps2.xml><?xml version="1.0" encoding="utf-8"?>
<ds:datastoreItem xmlns:ds="http://schemas.openxmlformats.org/officeDocument/2006/customXml" ds:itemID="{6C46CA06-2B8D-4421-AFAC-3B17297F2980}"/>
</file>

<file path=customXml/itemProps3.xml><?xml version="1.0" encoding="utf-8"?>
<ds:datastoreItem xmlns:ds="http://schemas.openxmlformats.org/officeDocument/2006/customXml" ds:itemID="{E047D09B-0BC8-405F-84A8-7D87942B0411}"/>
</file>

<file path=docProps/app.xml><?xml version="1.0" encoding="utf-8"?>
<Properties xmlns="http://schemas.openxmlformats.org/officeDocument/2006/extended-properties" xmlns:vt="http://schemas.openxmlformats.org/officeDocument/2006/docPropsVTypes">
  <TotalTime>1520</TotalTime>
  <Words>477</Words>
  <Application>Microsoft Office PowerPoint</Application>
  <PresentationFormat>On-screen Show (4:3)</PresentationFormat>
  <Paragraphs>23</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Calibri</vt:lpstr>
      <vt:lpstr>Courier New</vt:lpstr>
      <vt:lpstr>Arial</vt:lpstr>
      <vt:lpstr>Cambria Math</vt:lpstr>
      <vt:lpstr>Office Theme</vt:lpstr>
      <vt:lpstr>Section 10.4</vt:lpstr>
      <vt:lpstr>Procedure: Using a Confidence Interval to Test a Hypothesis—Slide 1</vt:lpstr>
      <vt:lpstr>Procedure: Using a Confidence Interval to Test a Hypothesis—Slide 2</vt:lpstr>
      <vt:lpstr>Example 1: Performing a Hypothesis Test Using a Confidence Interval on Average Income—Slide 1</vt:lpstr>
      <vt:lpstr>Example 1: Performing a Hypothesis Test Using a Confidence Interval on Average Income—Slide 2</vt:lpstr>
      <vt:lpstr>Example 1: Performing a Hypothesis Test Using a Confidence Interval on Average Income—Slide 3</vt:lpstr>
      <vt:lpstr>Example 1: Performing a Hypothesis Test Using a Confidence Interval on Average Income—Slide 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- 10.4 - The Relationship Between Confidence Interval Estimation and Hypothesis Testing</dc:title>
  <dc:creator>Hawkes Learning</dc:creator>
  <cp:lastModifiedBy>Hala Assaf</cp:lastModifiedBy>
  <cp:revision>129</cp:revision>
  <dcterms:created xsi:type="dcterms:W3CDTF">2013-04-26T14:43:13Z</dcterms:created>
  <dcterms:modified xsi:type="dcterms:W3CDTF">2025-07-29T16:21:39Z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B6943127-85A6-40B4-AC46-80CE7B9D7D89</vt:lpwstr>
  </property>
  <property fmtid="{D5CDD505-2E9C-101B-9397-08002B2CF9AE}" pid="3" name="ArticulatePath">
    <vt:lpwstr>10.4 HTRELATETOCI</vt:lpwstr>
  </property>
  <property fmtid="{D5CDD505-2E9C-101B-9397-08002B2CF9AE}" pid="4" name="ContentTypeId">
    <vt:lpwstr>0x010100B327C35045E9A749BE72BEEA1A150D0C</vt:lpwstr>
  </property>
  <property fmtid="{D5CDD505-2E9C-101B-9397-08002B2CF9AE}" pid="5" name="Order">
    <vt:r8>100</vt:r8>
  </property>
</Properties>
</file>