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12.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docProps/custom.xml" ContentType="application/vnd.openxmlformats-officedocument.custom-properties+xml"/>
  <Override PartName="/ppt/tags/tag7.xml" ContentType="application/vnd.openxmlformats-officedocument.presentationml.tags+xml"/>
  <Override PartName="/ppt/tags/tag9.xml" ContentType="application/vnd.openxmlformats-officedocument.presentationml.tags+xml"/>
  <Override PartName="/docProps/core.xml" ContentType="application/vnd.openxmlformats-package.core-properties+xml"/>
  <Override PartName="/ppt/tags/tag13.xml" ContentType="application/vnd.openxmlformats-officedocument.presentationml.tags+xml"/>
  <Override PartName="/ppt/tags/tag1.xml" ContentType="application/vnd.openxmlformats-officedocument.presentationml.tags+xml"/>
  <Override PartName="/ppt/tags/tag2.xml" ContentType="application/vnd.openxmlformats-officedocument.presentationml.tags+xml"/>
  <Override PartName="/ppt/tags/tag14.xml" ContentType="application/vnd.openxmlformats-officedocument.presentationml.tags+xml"/>
  <Override PartName="/ppt/tags/tag20.xml" ContentType="application/vnd.openxmlformats-officedocument.presentationml.tags+xml"/>
  <Override PartName="/ppt/tags/tag15.xml" ContentType="application/vnd.openxmlformats-officedocument.presentationml.tags+xml"/>
  <Override PartName="/ppt/tags/tag3.xml" ContentType="application/vnd.openxmlformats-officedocument.presentationml.tags+xml"/>
  <Override PartName="/ppt/tags/tag16.xml" ContentType="application/vnd.openxmlformats-officedocument.presentationml.tags+xml"/>
  <Override PartName="/ppt/tags/tag4.xml" ContentType="application/vnd.openxmlformats-officedocument.presentationml.tags+xml"/>
  <Override PartName="/ppt/tags/tag17.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8.xml" ContentType="application/vnd.openxmlformats-officedocument.presentationml.tags+xml"/>
  <Override PartName="/ppt/tags/tag10.xml" ContentType="application/vnd.openxmlformats-officedocument.presentationml.tags+xml"/>
  <Override PartName="/ppt/tags/tag21.xml" ContentType="application/vnd.openxmlformats-officedocument.presentationml.tags+xml"/>
  <Override PartName="/ppt/tags/tag11.xml" ContentType="application/vnd.openxmlformats-officedocument.presentationml.tag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57" r:id="rId3"/>
    <p:sldId id="258" r:id="rId4"/>
    <p:sldId id="280" r:id="rId5"/>
    <p:sldId id="259" r:id="rId6"/>
    <p:sldId id="260" r:id="rId7"/>
    <p:sldId id="261" r:id="rId8"/>
    <p:sldId id="278" r:id="rId9"/>
    <p:sldId id="262" r:id="rId10"/>
    <p:sldId id="264" r:id="rId11"/>
    <p:sldId id="279" r:id="rId12"/>
    <p:sldId id="265" r:id="rId13"/>
    <p:sldId id="268" r:id="rId14"/>
    <p:sldId id="269" r:id="rId15"/>
    <p:sldId id="270" r:id="rId16"/>
    <p:sldId id="271" r:id="rId17"/>
    <p:sldId id="272" r:id="rId18"/>
    <p:sldId id="273" r:id="rId19"/>
    <p:sldId id="274" r:id="rId20"/>
    <p:sldId id="281" r:id="rId21"/>
    <p:sldId id="275" r:id="rId22"/>
    <p:sldId id="276" r:id="rId23"/>
  </p:sldIdLst>
  <p:sldSz cx="9144000" cy="6858000" type="screen4x3"/>
  <p:notesSz cx="6858000" cy="9144000"/>
  <p:embeddedFontLst>
    <p:embeddedFont>
      <p:font typeface="Cambria Math" panose="02040503050406030204" pitchFamily="18" charset="0"/>
      <p:regular r:id="rId26"/>
    </p:embeddedFont>
  </p:embeddedFontLst>
  <p:custDataLst>
    <p:tags r:id="rId2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p:scale>
          <a:sx n="74" d="100"/>
          <a:sy n="74" d="100"/>
        </p:scale>
        <p:origin x="380" y="5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7/30/2025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14.emf"/><Relationship Id="rId7" Type="http://schemas.openxmlformats.org/officeDocument/2006/relationships/image" Target="../media/image18.emf"/><Relationship Id="rId2" Type="http://schemas.openxmlformats.org/officeDocument/2006/relationships/slideLayout" Target="../slideLayouts/slideLayout3.xml"/><Relationship Id="rId1" Type="http://schemas.openxmlformats.org/officeDocument/2006/relationships/tags" Target="../tags/tag11.xml"/><Relationship Id="rId6" Type="http://schemas.openxmlformats.org/officeDocument/2006/relationships/image" Target="../media/image17.emf"/><Relationship Id="rId5" Type="http://schemas.openxmlformats.org/officeDocument/2006/relationships/image" Target="../media/image16.emf"/><Relationship Id="rId4" Type="http://schemas.openxmlformats.org/officeDocument/2006/relationships/image" Target="../media/image15.emf"/></Relationships>
</file>

<file path=ppt/slides/_rels/slide1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slideLayout" Target="../slideLayouts/slideLayout3.xml"/><Relationship Id="rId1" Type="http://schemas.openxmlformats.org/officeDocument/2006/relationships/tags" Target="../tags/tag12.xml"/><Relationship Id="rId4" Type="http://schemas.openxmlformats.org/officeDocument/2006/relationships/image" Target="../media/image19.png"/></Relationships>
</file>

<file path=ppt/slides/_rels/slide1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slideLayout" Target="../slideLayouts/slideLayout3.xml"/><Relationship Id="rId1" Type="http://schemas.openxmlformats.org/officeDocument/2006/relationships/tags" Target="../tags/tag13.xml"/><Relationship Id="rId6" Type="http://schemas.openxmlformats.org/officeDocument/2006/relationships/image" Target="../media/image25.png"/><Relationship Id="rId5" Type="http://schemas.openxmlformats.org/officeDocument/2006/relationships/image" Target="../media/image21.emf"/><Relationship Id="rId4" Type="http://schemas.openxmlformats.org/officeDocument/2006/relationships/image" Target="../media/image20.emf"/></Relationships>
</file>

<file path=ppt/slides/_rels/slide13.xml.rels><?xml version="1.0" encoding="UTF-8" standalone="yes"?>
<Relationships xmlns="http://schemas.openxmlformats.org/package/2006/relationships"><Relationship Id="rId3" Type="http://schemas.openxmlformats.org/officeDocument/2006/relationships/image" Target="../media/image130.png"/><Relationship Id="rId2" Type="http://schemas.openxmlformats.org/officeDocument/2006/relationships/slideLayout" Target="../slideLayouts/slideLayout3.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slideLayout" Target="../slideLayouts/slideLayout3.xml"/><Relationship Id="rId1" Type="http://schemas.openxmlformats.org/officeDocument/2006/relationships/tags" Target="../tags/tag15.xml"/><Relationship Id="rId4" Type="http://schemas.openxmlformats.org/officeDocument/2006/relationships/image" Target="../media/image22.emf"/></Relationships>
</file>

<file path=ppt/slides/_rels/slide15.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slideLayout" Target="../slideLayouts/slideLayout3.xml"/><Relationship Id="rId1" Type="http://schemas.openxmlformats.org/officeDocument/2006/relationships/tags" Target="../tags/tag16.xml"/><Relationship Id="rId4" Type="http://schemas.openxmlformats.org/officeDocument/2006/relationships/image" Target="../media/image23.emf"/></Relationships>
</file>

<file path=ppt/slides/_rels/slide16.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slideLayout" Target="../slideLayouts/slideLayout3.xml"/><Relationship Id="rId1" Type="http://schemas.openxmlformats.org/officeDocument/2006/relationships/tags" Target="../tags/tag17.xml"/><Relationship Id="rId4" Type="http://schemas.openxmlformats.org/officeDocument/2006/relationships/image" Target="../media/image25.emf"/></Relationships>
</file>

<file path=ppt/slides/_rels/slide17.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slideLayout" Target="../slideLayouts/slideLayout3.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slideLayout" Target="../slideLayouts/slideLayout4.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3.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slideLayout" Target="../slideLayouts/slideLayout3.xml"/><Relationship Id="rId1" Type="http://schemas.openxmlformats.org/officeDocument/2006/relationships/tags" Target="../tags/tag21.xml"/><Relationship Id="rId5" Type="http://schemas.openxmlformats.org/officeDocument/2006/relationships/image" Target="../media/image29.emf"/><Relationship Id="rId4" Type="http://schemas.openxmlformats.org/officeDocument/2006/relationships/image" Target="../media/image28.emf"/></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slideLayout" Target="../slideLayouts/slideLayout3.xml"/><Relationship Id="rId1" Type="http://schemas.openxmlformats.org/officeDocument/2006/relationships/tags" Target="../tags/tag2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3.xml"/><Relationship Id="rId1" Type="http://schemas.openxmlformats.org/officeDocument/2006/relationships/tags" Target="../tags/tag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3.xml"/><Relationship Id="rId1" Type="http://schemas.openxmlformats.org/officeDocument/2006/relationships/tags" Target="../tags/tag6.xml"/><Relationship Id="rId5" Type="http://schemas.openxmlformats.org/officeDocument/2006/relationships/image" Target="../media/image9.png"/><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slideLayout" Target="../slideLayouts/slideLayout3.xml"/><Relationship Id="rId1" Type="http://schemas.openxmlformats.org/officeDocument/2006/relationships/tags" Target="../tags/tag7.xml"/><Relationship Id="rId5" Type="http://schemas.openxmlformats.org/officeDocument/2006/relationships/image" Target="../media/image9.emf"/><Relationship Id="rId4" Type="http://schemas.openxmlformats.org/officeDocument/2006/relationships/image" Target="../media/image8.emf"/></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3.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slideLayout" Target="../slideLayouts/slideLayout3.xml"/><Relationship Id="rId1" Type="http://schemas.openxmlformats.org/officeDocument/2006/relationships/tags" Target="../tags/tag9.xml"/><Relationship Id="rId4" Type="http://schemas.openxmlformats.org/officeDocument/2006/relationships/image" Target="../media/image11.emf"/></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4.xml"/><Relationship Id="rId1" Type="http://schemas.openxmlformats.org/officeDocument/2006/relationships/tags" Target="../tags/tag10.xml"/><Relationship Id="rId4" Type="http://schemas.openxmlformats.org/officeDocument/2006/relationships/image" Target="../media/image1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10.5</a:t>
            </a:r>
          </a:p>
        </p:txBody>
      </p:sp>
      <p:sp>
        <p:nvSpPr>
          <p:cNvPr id="2" name="Text Placeholder 1"/>
          <p:cNvSpPr>
            <a:spLocks noGrp="1"/>
          </p:cNvSpPr>
          <p:nvPr>
            <p:ph type="body" sz="quarter" idx="10"/>
          </p:nvPr>
        </p:nvSpPr>
        <p:spPr/>
        <p:txBody>
          <a:bodyPr/>
          <a:lstStyle/>
          <a:p>
            <a:pPr algn="ctr"/>
            <a:r>
              <a:t>Testing a Hypothesis about a Population Proportion</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a Hypothesis Test for the Proportion of Stock Increases</a:t>
            </a:r>
            <a:r>
              <a:rPr lang="en-US" dirty="0"/>
              <a:t>—Slide 9</a:t>
            </a:r>
            <a:endParaRPr dirty="0"/>
          </a:p>
        </p:txBody>
      </p:sp>
      <p:sp>
        <p:nvSpPr>
          <p:cNvPr id="3" name="Text Placeholder 2"/>
          <p:cNvSpPr>
            <a:spLocks noGrp="1"/>
          </p:cNvSpPr>
          <p:nvPr>
            <p:ph type="body" sz="quarter" idx="10"/>
          </p:nvPr>
        </p:nvSpPr>
        <p:spPr/>
        <p:txBody>
          <a:bodyPr>
            <a:normAutofit/>
          </a:bodyPr>
          <a:lstStyle/>
          <a:p>
            <a:pPr>
              <a:defRPr b="1"/>
            </a:pPr>
            <a:r>
              <a:rPr sz="2800" dirty="0"/>
              <a:t>Step 5: </a:t>
            </a:r>
            <a:r>
              <a:rPr sz="2400" dirty="0"/>
              <a:t>Collect the sample data and compute the value of the test statistic.</a:t>
            </a:r>
          </a:p>
          <a:p>
            <a:pPr>
              <a:defRPr sz="2800"/>
            </a:pPr>
            <a:r>
              <a:rPr sz="2400" dirty="0"/>
              <a:t>In a random sample of </a:t>
            </a:r>
            <a:r>
              <a:rPr sz="2400" dirty="0">
                <a:latin typeface="Cambria Math"/>
              </a:rPr>
              <a:t>520</a:t>
            </a:r>
            <a:r>
              <a:rPr sz="2400" dirty="0"/>
              <a:t> stocks on the </a:t>
            </a:r>
            <a:r>
              <a:rPr sz="2400" b="1" dirty="0"/>
              <a:t>NYSE</a:t>
            </a:r>
            <a:r>
              <a:rPr sz="2400" dirty="0"/>
              <a:t>, </a:t>
            </a:r>
            <a:r>
              <a:rPr sz="2400" dirty="0">
                <a:latin typeface="Cambria Math"/>
              </a:rPr>
              <a:t>350</a:t>
            </a:r>
            <a:r>
              <a:rPr sz="2400" dirty="0"/>
              <a:t> increased on days that the </a:t>
            </a:r>
            <a:r>
              <a:rPr sz="2400" b="1" dirty="0"/>
              <a:t>DJIA</a:t>
            </a:r>
            <a:r>
              <a:rPr sz="2400" dirty="0"/>
              <a:t> increased. The value of</a:t>
            </a:r>
          </a:p>
        </p:txBody>
      </p:sp>
      <p:pic>
        <p:nvPicPr>
          <p:cNvPr id="6" name="Picture 5" descr="p hat">
            <a:extLst>
              <a:ext uri="{FF2B5EF4-FFF2-40B4-BE49-F238E27FC236}">
                <a16:creationId xmlns:a16="http://schemas.microsoft.com/office/drawing/2014/main" id="{BF6A2954-62E5-6BDE-83A8-2308DEEBF972}"/>
              </a:ext>
            </a:extLst>
          </p:cNvPr>
          <p:cNvPicPr>
            <a:picLocks noChangeAspect="1"/>
          </p:cNvPicPr>
          <p:nvPr/>
        </p:nvPicPr>
        <p:blipFill>
          <a:blip r:embed="rId3"/>
          <a:stretch>
            <a:fillRect/>
          </a:stretch>
        </p:blipFill>
        <p:spPr>
          <a:xfrm>
            <a:off x="6157884" y="2315057"/>
            <a:ext cx="228600" cy="390525"/>
          </a:xfrm>
          <a:prstGeom prst="rect">
            <a:avLst/>
          </a:prstGeom>
        </p:spPr>
      </p:pic>
      <p:sp>
        <p:nvSpPr>
          <p:cNvPr id="14" name="TextBox 13">
            <a:extLst>
              <a:ext uri="{FF2B5EF4-FFF2-40B4-BE49-F238E27FC236}">
                <a16:creationId xmlns:a16="http://schemas.microsoft.com/office/drawing/2014/main" id="{1DE78020-E6DA-4146-F692-EB5380C56092}"/>
              </a:ext>
            </a:extLst>
          </p:cNvPr>
          <p:cNvSpPr txBox="1"/>
          <p:nvPr/>
        </p:nvSpPr>
        <p:spPr>
          <a:xfrm>
            <a:off x="6381578" y="2286000"/>
            <a:ext cx="1473294"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is given by</a:t>
            </a:r>
            <a:endParaRPr lang="en-IN" dirty="0"/>
          </a:p>
        </p:txBody>
      </p:sp>
      <p:pic>
        <p:nvPicPr>
          <p:cNvPr id="11" name="Picture 10" descr="p hat equals 350 divided by 520 which approximately equals to 0.6731">
            <a:extLst>
              <a:ext uri="{FF2B5EF4-FFF2-40B4-BE49-F238E27FC236}">
                <a16:creationId xmlns:a16="http://schemas.microsoft.com/office/drawing/2014/main" id="{213362C3-A6BE-406C-5AB4-3E468462E627}"/>
              </a:ext>
            </a:extLst>
          </p:cNvPr>
          <p:cNvPicPr>
            <a:picLocks noChangeAspect="1"/>
          </p:cNvPicPr>
          <p:nvPr/>
        </p:nvPicPr>
        <p:blipFill>
          <a:blip r:embed="rId4"/>
          <a:stretch>
            <a:fillRect/>
          </a:stretch>
        </p:blipFill>
        <p:spPr>
          <a:xfrm>
            <a:off x="3443287" y="2666439"/>
            <a:ext cx="2257425" cy="790575"/>
          </a:xfrm>
          <a:prstGeom prst="rect">
            <a:avLst/>
          </a:prstGeom>
        </p:spPr>
      </p:pic>
      <p:sp>
        <p:nvSpPr>
          <p:cNvPr id="23" name="TextBox 22">
            <a:extLst>
              <a:ext uri="{FF2B5EF4-FFF2-40B4-BE49-F238E27FC236}">
                <a16:creationId xmlns:a16="http://schemas.microsoft.com/office/drawing/2014/main" id="{B5CEF0AF-3798-4FCD-8EA0-1EE99163A249}"/>
              </a:ext>
            </a:extLst>
          </p:cNvPr>
          <p:cNvSpPr txBox="1"/>
          <p:nvPr/>
        </p:nvSpPr>
        <p:spPr>
          <a:xfrm>
            <a:off x="484094" y="3397270"/>
            <a:ext cx="12954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Because</a:t>
            </a:r>
            <a:endParaRPr lang="en-IN" dirty="0"/>
          </a:p>
        </p:txBody>
      </p:sp>
      <p:pic>
        <p:nvPicPr>
          <p:cNvPr id="18" name="Picture 17" descr="n times p naught equals 520 times 0.60 equals 312 which is greater than or equal to 5.">
            <a:extLst>
              <a:ext uri="{FF2B5EF4-FFF2-40B4-BE49-F238E27FC236}">
                <a16:creationId xmlns:a16="http://schemas.microsoft.com/office/drawing/2014/main" id="{8CDE7A63-5B2C-E6F9-D006-3E4717D758F5}"/>
              </a:ext>
            </a:extLst>
          </p:cNvPr>
          <p:cNvPicPr>
            <a:picLocks noChangeAspect="1"/>
          </p:cNvPicPr>
          <p:nvPr/>
        </p:nvPicPr>
        <p:blipFill>
          <a:blip r:embed="rId5"/>
          <a:stretch>
            <a:fillRect/>
          </a:stretch>
        </p:blipFill>
        <p:spPr>
          <a:xfrm>
            <a:off x="1676400" y="3419475"/>
            <a:ext cx="3371850" cy="466725"/>
          </a:xfrm>
          <a:prstGeom prst="rect">
            <a:avLst/>
          </a:prstGeom>
        </p:spPr>
      </p:pic>
      <p:sp>
        <p:nvSpPr>
          <p:cNvPr id="22" name="TextBox 21">
            <a:extLst>
              <a:ext uri="{FF2B5EF4-FFF2-40B4-BE49-F238E27FC236}">
                <a16:creationId xmlns:a16="http://schemas.microsoft.com/office/drawing/2014/main" id="{D93163D8-8EED-C555-C1D1-805C6029D65B}"/>
              </a:ext>
            </a:extLst>
          </p:cNvPr>
          <p:cNvSpPr txBox="1"/>
          <p:nvPr/>
        </p:nvSpPr>
        <p:spPr>
          <a:xfrm>
            <a:off x="5058062" y="3389011"/>
            <a:ext cx="685225"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and</a:t>
            </a:r>
            <a:endParaRPr lang="en-IN" dirty="0"/>
          </a:p>
        </p:txBody>
      </p:sp>
      <p:pic>
        <p:nvPicPr>
          <p:cNvPr id="20" name="Picture 19" descr="n times open parenthesis 1 minus p naught closed parenthesis equals 520 times open parenthesis 1 minus 0.60 closed parenthesis equals 208, which is greater than or equal to 5 comma">
            <a:extLst>
              <a:ext uri="{FF2B5EF4-FFF2-40B4-BE49-F238E27FC236}">
                <a16:creationId xmlns:a16="http://schemas.microsoft.com/office/drawing/2014/main" id="{6AB9D7BC-D986-BAC9-3DA7-25AD920383FF}"/>
              </a:ext>
            </a:extLst>
          </p:cNvPr>
          <p:cNvPicPr>
            <a:picLocks noChangeAspect="1"/>
          </p:cNvPicPr>
          <p:nvPr/>
        </p:nvPicPr>
        <p:blipFill>
          <a:blip r:embed="rId6"/>
          <a:stretch>
            <a:fillRect/>
          </a:stretch>
        </p:blipFill>
        <p:spPr>
          <a:xfrm>
            <a:off x="609600" y="3871912"/>
            <a:ext cx="4552950" cy="466725"/>
          </a:xfrm>
          <a:prstGeom prst="rect">
            <a:avLst/>
          </a:prstGeom>
        </p:spPr>
      </p:pic>
      <p:sp>
        <p:nvSpPr>
          <p:cNvPr id="25" name="TextBox 24">
            <a:extLst>
              <a:ext uri="{FF2B5EF4-FFF2-40B4-BE49-F238E27FC236}">
                <a16:creationId xmlns:a16="http://schemas.microsoft.com/office/drawing/2014/main" id="{4E48006D-4B1B-B838-8C89-3F16876441C4}"/>
              </a:ext>
            </a:extLst>
          </p:cNvPr>
          <p:cNvSpPr txBox="1"/>
          <p:nvPr/>
        </p:nvSpPr>
        <p:spPr>
          <a:xfrm>
            <a:off x="5105400" y="3837572"/>
            <a:ext cx="390525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we can use the </a:t>
            </a:r>
            <a:r>
              <a:rPr kumimoji="0" lang="en-US" sz="2400" b="0" i="1" u="none" strike="noStrike" kern="1200" cap="none" spc="0" normalizeH="0" baseline="0" noProof="0" dirty="0">
                <a:ln>
                  <a:noFill/>
                </a:ln>
                <a:solidFill>
                  <a:srgbClr val="366092"/>
                </a:solidFill>
                <a:effectLst/>
                <a:uLnTx/>
                <a:uFillTx/>
                <a:latin typeface="Calibri"/>
                <a:ea typeface="+mn-ea"/>
                <a:cs typeface="+mn-cs"/>
              </a:rPr>
              <a:t>z</a:t>
            </a:r>
            <a:r>
              <a:rPr kumimoji="0" lang="en-US" sz="2400" b="0" i="0" u="none" strike="noStrike" kern="1200" cap="none" spc="0" normalizeH="0" baseline="0" noProof="0" dirty="0">
                <a:ln>
                  <a:noFill/>
                </a:ln>
                <a:solidFill>
                  <a:srgbClr val="366092"/>
                </a:solidFill>
                <a:effectLst/>
                <a:uLnTx/>
                <a:uFillTx/>
                <a:latin typeface="Calibri"/>
                <a:ea typeface="+mn-ea"/>
                <a:cs typeface="+mn-cs"/>
              </a:rPr>
              <a:t>-test statistic. </a:t>
            </a:r>
            <a:endParaRPr lang="en-IN" dirty="0"/>
          </a:p>
        </p:txBody>
      </p:sp>
      <p:sp>
        <p:nvSpPr>
          <p:cNvPr id="16" name="TextBox 15">
            <a:extLst>
              <a:ext uri="{FF2B5EF4-FFF2-40B4-BE49-F238E27FC236}">
                <a16:creationId xmlns:a16="http://schemas.microsoft.com/office/drawing/2014/main" id="{42536F3E-D582-1F6E-3046-265CB8D1B5AE}"/>
              </a:ext>
            </a:extLst>
          </p:cNvPr>
          <p:cNvSpPr txBox="1"/>
          <p:nvPr/>
        </p:nvSpPr>
        <p:spPr>
          <a:xfrm>
            <a:off x="457200" y="4250609"/>
            <a:ext cx="84582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Thus, the test statistic is calculated as follows.</a:t>
            </a:r>
            <a:endParaRPr lang="en-IN" dirty="0"/>
          </a:p>
        </p:txBody>
      </p:sp>
      <p:pic>
        <p:nvPicPr>
          <p:cNvPr id="17" name="Picture 16" descr="Z equals open parentheses p hat minus p naught closed parentheses divided by square root of open parenthesis p naught times open parenthesis 1 minus p naught closed parenthesis divided by n close parenthesis, equals open parentheses 0.6731 minus 0.60 closed parentheses divided by square root of open parenthesis 0.60 times open parenthesis 1 minus 0.60 close parenthesis divided by 520 closed parenthesis, approximately equal to 3.40.">
            <a:extLst>
              <a:ext uri="{FF2B5EF4-FFF2-40B4-BE49-F238E27FC236}">
                <a16:creationId xmlns:a16="http://schemas.microsoft.com/office/drawing/2014/main" id="{21E6F867-4CB0-EBD2-782A-3AD6B19674E5}"/>
              </a:ext>
            </a:extLst>
          </p:cNvPr>
          <p:cNvPicPr>
            <a:picLocks noChangeAspect="1"/>
          </p:cNvPicPr>
          <p:nvPr/>
        </p:nvPicPr>
        <p:blipFill>
          <a:blip r:embed="rId7"/>
          <a:stretch>
            <a:fillRect/>
          </a:stretch>
        </p:blipFill>
        <p:spPr>
          <a:xfrm>
            <a:off x="1683124" y="4634754"/>
            <a:ext cx="5467350" cy="1352550"/>
          </a:xfrm>
          <a:prstGeom prst="rect">
            <a:avLst/>
          </a:prstGeom>
        </p:spPr>
      </p:pic>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a Hypothesis Test for the Proportion of Stock Increases</a:t>
            </a:r>
            <a:r>
              <a:rPr lang="en-US" dirty="0"/>
              <a:t>—Slide 10</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In this case, the sample proportion favoring Brad's assumption is </a:t>
                </a:r>
                <a:r>
                  <a:rPr sz="2800" dirty="0">
                    <a:latin typeface="Cambria Math"/>
                  </a:rPr>
                  <a:t>3.40</a:t>
                </a:r>
                <a:r>
                  <a:rPr sz="2800" dirty="0"/>
                  <a:t> standard deviation units larger than the hypothesized proportion. If </a:t>
                </a:r>
                <a:r>
                  <a:rPr lang="en-US" sz="2800" i="1" dirty="0"/>
                  <a:t>H</a:t>
                </a:r>
                <a:r>
                  <a:rPr lang="en-US" sz="1050" i="1" dirty="0"/>
                  <a:t> </a:t>
                </a:r>
                <a:r>
                  <a:rPr lang="en-US" sz="2800" dirty="0">
                    <a:latin typeface="Calibri" panose="020F0502020204030204" pitchFamily="34" charset="0"/>
                    <a:ea typeface="Calibri" panose="020F0502020204030204" pitchFamily="34" charset="0"/>
                    <a:cs typeface="Calibri" panose="020F0502020204030204" pitchFamily="34" charset="0"/>
                  </a:rPr>
                  <a:t>₀</a:t>
                </a:r>
                <a:r>
                  <a:rPr sz="2800" dirty="0"/>
                  <a:t> is true, would we expect a sample proportion that is </a:t>
                </a:r>
                <a:r>
                  <a:rPr sz="2800" dirty="0">
                    <a:latin typeface="Cambria Math"/>
                  </a:rPr>
                  <a:t>3.40</a:t>
                </a:r>
                <a:r>
                  <a:rPr sz="2800" dirty="0"/>
                  <a:t> standard deviation units larger than the hypothesized proportion? Or, is this test statistic (</a:t>
                </a:r>
                <a:r>
                  <a:rPr lang="en-US" sz="2800" i="1" dirty="0"/>
                  <a:t>z</a:t>
                </a:r>
                <a:r>
                  <a:rPr lang="en-US" sz="2800" dirty="0"/>
                  <a:t> </a:t>
                </a:r>
                <a14:m>
                  <m:oMath xmlns:m="http://schemas.openxmlformats.org/officeDocument/2006/math">
                    <m:r>
                      <a:rPr>
                        <a:latin typeface="Cambria Math" panose="02040503050406030204" pitchFamily="18" charset="0"/>
                      </a:rPr>
                      <m:t>=</m:t>
                    </m:r>
                    <m:r>
                      <a:rPr>
                        <a:latin typeface="Cambria Math" panose="02040503050406030204" pitchFamily="18" charset="0"/>
                      </a:rPr>
                      <m:t>3</m:t>
                    </m:r>
                    <m:r>
                      <a:rPr>
                        <a:latin typeface="Cambria Math" panose="02040503050406030204" pitchFamily="18" charset="0"/>
                      </a:rPr>
                      <m:t>.</m:t>
                    </m:r>
                    <m:r>
                      <a:rPr>
                        <a:latin typeface="Cambria Math" panose="02040503050406030204" pitchFamily="18" charset="0"/>
                      </a:rPr>
                      <m:t>40</m:t>
                    </m:r>
                  </m:oMath>
                </a14:m>
                <a:r>
                  <a:rPr sz="2800" dirty="0"/>
                  <a:t>) overwhelming evidence in favor of the alternative hypothesis?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1227" r="-1407"/>
                </a:stretch>
              </a:blipFill>
            </p:spPr>
            <p:txBody>
              <a:bodyPr/>
              <a:lstStyle/>
              <a:p>
                <a:r>
                  <a:rPr lang="en-IN">
                    <a:noFill/>
                  </a:rPr>
                  <a:t> </a:t>
                </a:r>
              </a:p>
            </p:txBody>
          </p:sp>
        </mc:Fallback>
      </mc:AlternateContent>
      <p:pic>
        <p:nvPicPr>
          <p:cNvPr id="5" name="Picture 4" descr="Number line showing the fail to reject H naught and Reject H naught regions. The test statistic z equals 3.40 is shown as being well within the reject H naught region.">
            <a:extLst>
              <a:ext uri="{FF2B5EF4-FFF2-40B4-BE49-F238E27FC236}">
                <a16:creationId xmlns:a16="http://schemas.microsoft.com/office/drawing/2014/main" id="{CC37B142-1313-44C2-A9B6-C60E54FD33E3}"/>
              </a:ext>
            </a:extLst>
          </p:cNvPr>
          <p:cNvPicPr>
            <a:picLocks noChangeAspect="1"/>
          </p:cNvPicPr>
          <p:nvPr/>
        </p:nvPicPr>
        <p:blipFill>
          <a:blip r:embed="rId4"/>
          <a:stretch>
            <a:fillRect/>
          </a:stretch>
        </p:blipFill>
        <p:spPr>
          <a:xfrm>
            <a:off x="1447800" y="4440598"/>
            <a:ext cx="5867400" cy="1388115"/>
          </a:xfrm>
          <a:prstGeom prst="rect">
            <a:avLst/>
          </a:prstGeom>
        </p:spPr>
      </p:pic>
    </p:spTree>
    <p:custDataLst>
      <p:tags r:id="rId1"/>
    </p:custDataLst>
    <p:extLst>
      <p:ext uri="{BB962C8B-B14F-4D97-AF65-F5344CB8AC3E}">
        <p14:creationId xmlns:p14="http://schemas.microsoft.com/office/powerpoint/2010/main" val="5682898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a Hypothesis Test for the Proportion of Stock Increases</a:t>
            </a:r>
            <a:r>
              <a:rPr lang="en-US" dirty="0"/>
              <a:t>—Slide 11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29287"/>
                <a:ext cx="8458200" cy="4967067"/>
              </a:xfrm>
            </p:spPr>
            <p:txBody>
              <a:bodyPr>
                <a:normAutofit/>
              </a:bodyPr>
              <a:lstStyle/>
              <a:p>
                <a:pPr>
                  <a:defRPr b="1"/>
                </a:pPr>
                <a:r>
                  <a:rPr sz="2800" dirty="0"/>
                  <a:t>Step 6: </a:t>
                </a:r>
                <a:r>
                  <a:rPr sz="2400" dirty="0"/>
                  <a:t>Make the decision and state the conclusion in terms of the original question.</a:t>
                </a:r>
                <a:endParaRPr lang="en-US" sz="2400" dirty="0"/>
              </a:p>
              <a:p>
                <a:pPr>
                  <a:defRPr sz="2800"/>
                </a:pPr>
                <a:r>
                  <a:rPr lang="en-IN" sz="2400" dirty="0"/>
                  <a:t>The value of the test statistic, </a:t>
                </a:r>
                <a:r>
                  <a:rPr lang="en-IN" sz="2400" i="1" dirty="0"/>
                  <a:t>z </a:t>
                </a:r>
                <a14:m>
                  <m:oMath xmlns:m="http://schemas.openxmlformats.org/officeDocument/2006/math">
                    <m:r>
                      <a:rPr lang="en-IN" sz="2400">
                        <a:latin typeface="Cambria Math" panose="02040503050406030204" pitchFamily="18" charset="0"/>
                      </a:rPr>
                      <m:t>=</m:t>
                    </m:r>
                    <m:r>
                      <a:rPr lang="en-IN" sz="2400">
                        <a:latin typeface="Cambria Math" panose="02040503050406030204" pitchFamily="18" charset="0"/>
                      </a:rPr>
                      <m:t>3</m:t>
                    </m:r>
                    <m:r>
                      <a:rPr lang="en-IN" sz="2400">
                        <a:latin typeface="Cambria Math" panose="02040503050406030204" pitchFamily="18" charset="0"/>
                      </a:rPr>
                      <m:t>.</m:t>
                    </m:r>
                    <m:r>
                      <a:rPr lang="en-IN" sz="2400">
                        <a:latin typeface="Cambria Math" panose="02040503050406030204" pitchFamily="18" charset="0"/>
                      </a:rPr>
                      <m:t>40</m:t>
                    </m:r>
                  </m:oMath>
                </a14:m>
                <a:r>
                  <a:rPr lang="en-IN" sz="2400" dirty="0"/>
                  <a:t>, falls in the rejection region. According to the standard of rareness established in </a:t>
                </a:r>
                <a:r>
                  <a:rPr lang="en-IN" sz="2400" dirty="0">
                    <a:solidFill>
                      <a:srgbClr val="FF0000"/>
                    </a:solidFill>
                  </a:rPr>
                  <a:t>Step 4</a:t>
                </a:r>
                <a:r>
                  <a:rPr lang="en-IN" sz="2400" dirty="0"/>
                  <a:t>, the </a:t>
                </a:r>
                <a:r>
                  <a:rPr lang="en-IN" sz="2400" i="1" dirty="0"/>
                  <a:t>z</a:t>
                </a:r>
                <a:r>
                  <a:rPr lang="en-IN" sz="2400" dirty="0"/>
                  <a:t>-value is too rare to believe the null hypothesis </a:t>
                </a:r>
                <a:br>
                  <a:rPr lang="en-IN" sz="2400" dirty="0"/>
                </a:br>
                <a:endParaRPr lang="en-IN" sz="2400" dirty="0"/>
              </a:p>
              <a:p>
                <a:pPr algn="ctr">
                  <a:defRPr sz="2800"/>
                </a:pPr>
                <a:endParaRPr lang="ar-AE" sz="24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29287"/>
                <a:ext cx="8458200" cy="4967067"/>
              </a:xfrm>
              <a:blipFill>
                <a:blip r:embed="rId3"/>
                <a:stretch>
                  <a:fillRect l="-1441" t="-1227" r="-1657"/>
                </a:stretch>
              </a:blipFill>
            </p:spPr>
            <p:txBody>
              <a:bodyPr/>
              <a:lstStyle/>
              <a:p>
                <a:r>
                  <a:rPr lang="en-IN">
                    <a:noFill/>
                  </a:rPr>
                  <a:t> </a:t>
                </a:r>
              </a:p>
            </p:txBody>
          </p:sp>
        </mc:Fallback>
      </mc:AlternateContent>
      <p:pic>
        <p:nvPicPr>
          <p:cNvPr id="5" name="Picture 4" descr="open parentheses H naught colon p equals 0.60 closed parentheses">
            <a:extLst>
              <a:ext uri="{FF2B5EF4-FFF2-40B4-BE49-F238E27FC236}">
                <a16:creationId xmlns:a16="http://schemas.microsoft.com/office/drawing/2014/main" id="{DB8879E8-6F6C-3239-FDC4-B38567E29DFB}"/>
              </a:ext>
            </a:extLst>
          </p:cNvPr>
          <p:cNvPicPr>
            <a:picLocks noChangeAspect="1"/>
          </p:cNvPicPr>
          <p:nvPr/>
        </p:nvPicPr>
        <p:blipFill>
          <a:blip r:embed="rId4"/>
          <a:stretch>
            <a:fillRect/>
          </a:stretch>
        </p:blipFill>
        <p:spPr>
          <a:xfrm>
            <a:off x="6991350" y="2652447"/>
            <a:ext cx="1764000" cy="445546"/>
          </a:xfrm>
          <a:prstGeom prst="rect">
            <a:avLst/>
          </a:prstGeom>
        </p:spPr>
      </p:pic>
      <p:sp>
        <p:nvSpPr>
          <p:cNvPr id="11" name="TextBox 10">
            <a:extLst>
              <a:ext uri="{FF2B5EF4-FFF2-40B4-BE49-F238E27FC236}">
                <a16:creationId xmlns:a16="http://schemas.microsoft.com/office/drawing/2014/main" id="{C4C50110-B46B-3101-D4CE-BEE0438AD494}"/>
              </a:ext>
            </a:extLst>
          </p:cNvPr>
          <p:cNvSpPr txBox="1"/>
          <p:nvPr/>
        </p:nvSpPr>
        <p:spPr>
          <a:xfrm>
            <a:off x="457200" y="2985168"/>
            <a:ext cx="8534400" cy="830997"/>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is true. The sample evidence contradicts the null hypothesis, and it will be rejected in </a:t>
            </a:r>
            <a:r>
              <a:rPr kumimoji="0" lang="en-IN" sz="2400" b="0" i="0" u="none" strike="noStrike" kern="1200" cap="none" spc="0" normalizeH="0" baseline="0" noProof="0" dirty="0" err="1">
                <a:ln>
                  <a:noFill/>
                </a:ln>
                <a:solidFill>
                  <a:srgbClr val="366092"/>
                </a:solidFill>
                <a:effectLst/>
                <a:uLnTx/>
                <a:uFillTx/>
                <a:latin typeface="Calibri"/>
                <a:ea typeface="+mn-ea"/>
                <a:cs typeface="+mn-cs"/>
              </a:rPr>
              <a:t>favor</a:t>
            </a:r>
            <a:r>
              <a:rPr kumimoji="0" lang="en-IN" sz="2400" b="0" i="0" u="none" strike="noStrike" kern="1200" cap="none" spc="0" normalizeH="0" baseline="0" noProof="0" dirty="0">
                <a:ln>
                  <a:noFill/>
                </a:ln>
                <a:solidFill>
                  <a:srgbClr val="366092"/>
                </a:solidFill>
                <a:effectLst/>
                <a:uLnTx/>
                <a:uFillTx/>
                <a:latin typeface="Calibri"/>
                <a:ea typeface="+mn-ea"/>
                <a:cs typeface="+mn-cs"/>
              </a:rPr>
              <a:t> of the alternative hypothesis,</a:t>
            </a:r>
            <a:endParaRPr lang="en-IN" dirty="0"/>
          </a:p>
        </p:txBody>
      </p:sp>
      <p:pic>
        <p:nvPicPr>
          <p:cNvPr id="7" name="Picture 6" descr="H subscript a colon p greater than 0.60.">
            <a:extLst>
              <a:ext uri="{FF2B5EF4-FFF2-40B4-BE49-F238E27FC236}">
                <a16:creationId xmlns:a16="http://schemas.microsoft.com/office/drawing/2014/main" id="{DB0A9957-60DC-3B00-6C63-CEE27E4A73D7}"/>
              </a:ext>
            </a:extLst>
          </p:cNvPr>
          <p:cNvPicPr>
            <a:picLocks noChangeAspect="1"/>
          </p:cNvPicPr>
          <p:nvPr/>
        </p:nvPicPr>
        <p:blipFill>
          <a:blip r:embed="rId5"/>
          <a:stretch>
            <a:fillRect/>
          </a:stretch>
        </p:blipFill>
        <p:spPr>
          <a:xfrm>
            <a:off x="3733800" y="3939337"/>
            <a:ext cx="1676400" cy="419100"/>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3B9155C-B1B5-96B1-3407-2E5675021252}"/>
                  </a:ext>
                </a:extLst>
              </p:cNvPr>
              <p:cNvSpPr txBox="1"/>
              <p:nvPr/>
            </p:nvSpPr>
            <p:spPr>
              <a:xfrm>
                <a:off x="461682" y="4495800"/>
                <a:ext cx="8225118" cy="1200329"/>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400" b="1" i="0" u="none" strike="noStrike" kern="1200" cap="none" spc="0" normalizeH="0" baseline="0" noProof="0" dirty="0">
                    <a:ln>
                      <a:noFill/>
                    </a:ln>
                    <a:solidFill>
                      <a:srgbClr val="366092"/>
                    </a:solidFill>
                    <a:effectLst/>
                    <a:uLnTx/>
                    <a:uFillTx/>
                    <a:latin typeface="Calibri"/>
                    <a:ea typeface="+mn-ea"/>
                    <a:cs typeface="+mn-cs"/>
                  </a:rPr>
                  <a:t>Conclusion and Interpretation:</a:t>
                </a:r>
                <a:r>
                  <a:rPr kumimoji="0" lang="en-IN" sz="2400" b="0" i="0" u="none" strike="noStrike" kern="1200" cap="none" spc="0" normalizeH="0" baseline="0" noProof="0" dirty="0">
                    <a:ln>
                      <a:noFill/>
                    </a:ln>
                    <a:solidFill>
                      <a:srgbClr val="366092"/>
                    </a:solidFill>
                    <a:effectLst/>
                    <a:uLnTx/>
                    <a:uFillTx/>
                    <a:latin typeface="Calibri"/>
                    <a:ea typeface="+mn-ea"/>
                    <a:cs typeface="+mn-cs"/>
                  </a:rPr>
                  <a:t> At a significance level of </a:t>
                </a:r>
                <a:r>
                  <a:rPr kumimoji="0" lang="en-IN" sz="2400" b="0" i="0" u="none" strike="noStrike" kern="1200" cap="none" spc="0" normalizeH="0" baseline="0" noProof="0" dirty="0">
                    <a:ln>
                      <a:noFill/>
                    </a:ln>
                    <a:solidFill>
                      <a:srgbClr val="366092"/>
                    </a:solidFill>
                    <a:effectLst/>
                    <a:uLnTx/>
                    <a:uFillTx/>
                    <a:latin typeface="Cambria Math"/>
                    <a:ea typeface="+mn-ea"/>
                    <a:cs typeface="+mn-cs"/>
                  </a:rPr>
                  <a:t>0.05</a:t>
                </a:r>
                <a:r>
                  <a:rPr kumimoji="0" lang="en-IN" sz="2400" b="0" i="0" u="none" strike="noStrike" kern="1200" cap="none" spc="0" normalizeH="0" baseline="0" noProof="0" dirty="0">
                    <a:ln>
                      <a:noFill/>
                    </a:ln>
                    <a:solidFill>
                      <a:srgbClr val="366092"/>
                    </a:solidFill>
                    <a:effectLst/>
                    <a:uLnTx/>
                    <a:uFillTx/>
                    <a:latin typeface="Calibri"/>
                    <a:ea typeface="+mn-ea"/>
                    <a:cs typeface="+mn-cs"/>
                  </a:rPr>
                  <a:t>, there is overwhelming evidence that over </a:t>
                </a:r>
                <a14:m>
                  <m:oMath xmlns:m="http://schemas.openxmlformats.org/officeDocument/2006/math">
                    <m:r>
                      <a:rPr kumimoji="0" lang="en-IN"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60</m:t>
                    </m:r>
                    <m:r>
                      <a:rPr kumimoji="0" lang="en-IN"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oMath>
                </a14:m>
                <a:r>
                  <a:rPr kumimoji="0" lang="en-IN" sz="2400" b="0" i="0" u="none" strike="noStrike" kern="1200" cap="none" spc="0" normalizeH="0" baseline="0" noProof="0" dirty="0">
                    <a:ln>
                      <a:noFill/>
                    </a:ln>
                    <a:solidFill>
                      <a:srgbClr val="366092"/>
                    </a:solidFill>
                    <a:effectLst/>
                    <a:uLnTx/>
                    <a:uFillTx/>
                    <a:latin typeface="Calibri"/>
                    <a:ea typeface="+mn-ea"/>
                    <a:cs typeface="+mn-cs"/>
                  </a:rPr>
                  <a:t> of the stocks on the </a:t>
                </a:r>
                <a:r>
                  <a:rPr kumimoji="0" lang="en-IN" sz="2400" b="1" i="0" u="none" strike="noStrike" kern="1200" cap="none" spc="0" normalizeH="0" baseline="0" noProof="0" dirty="0">
                    <a:ln>
                      <a:noFill/>
                    </a:ln>
                    <a:solidFill>
                      <a:srgbClr val="366092"/>
                    </a:solidFill>
                    <a:effectLst/>
                    <a:uLnTx/>
                    <a:uFillTx/>
                    <a:latin typeface="Calibri"/>
                    <a:ea typeface="+mn-ea"/>
                    <a:cs typeface="+mn-cs"/>
                  </a:rPr>
                  <a:t>NYSE</a:t>
                </a:r>
                <a:r>
                  <a:rPr kumimoji="0" lang="en-IN" sz="2400" b="0" i="0" u="none" strike="noStrike" kern="1200" cap="none" spc="0" normalizeH="0" baseline="0" noProof="0" dirty="0">
                    <a:ln>
                      <a:noFill/>
                    </a:ln>
                    <a:solidFill>
                      <a:srgbClr val="366092"/>
                    </a:solidFill>
                    <a:effectLst/>
                    <a:uLnTx/>
                    <a:uFillTx/>
                    <a:latin typeface="Calibri"/>
                    <a:ea typeface="+mn-ea"/>
                    <a:cs typeface="+mn-cs"/>
                  </a:rPr>
                  <a:t> increase when the </a:t>
                </a:r>
                <a:r>
                  <a:rPr kumimoji="0" lang="en-IN" sz="2400" b="1" i="0" u="none" strike="noStrike" kern="1200" cap="none" spc="0" normalizeH="0" baseline="0" noProof="0" dirty="0">
                    <a:ln>
                      <a:noFill/>
                    </a:ln>
                    <a:solidFill>
                      <a:srgbClr val="366092"/>
                    </a:solidFill>
                    <a:effectLst/>
                    <a:uLnTx/>
                    <a:uFillTx/>
                    <a:latin typeface="Calibri"/>
                    <a:ea typeface="+mn-ea"/>
                    <a:cs typeface="+mn-cs"/>
                  </a:rPr>
                  <a:t>DJIA</a:t>
                </a:r>
                <a:r>
                  <a:rPr kumimoji="0" lang="en-IN" sz="2400" b="0" i="0" u="none" strike="noStrike" kern="1200" cap="none" spc="0" normalizeH="0" baseline="0" noProof="0" dirty="0">
                    <a:ln>
                      <a:noFill/>
                    </a:ln>
                    <a:solidFill>
                      <a:srgbClr val="366092"/>
                    </a:solidFill>
                    <a:effectLst/>
                    <a:uLnTx/>
                    <a:uFillTx/>
                    <a:latin typeface="Calibri"/>
                    <a:ea typeface="+mn-ea"/>
                    <a:cs typeface="+mn-cs"/>
                  </a:rPr>
                  <a:t> increases.</a:t>
                </a:r>
              </a:p>
            </p:txBody>
          </p:sp>
        </mc:Choice>
        <mc:Fallback xmlns="">
          <p:sp>
            <p:nvSpPr>
              <p:cNvPr id="9" name="TextBox 8">
                <a:extLst>
                  <a:ext uri="{FF2B5EF4-FFF2-40B4-BE49-F238E27FC236}">
                    <a16:creationId xmlns:a16="http://schemas.microsoft.com/office/drawing/2014/main" id="{F3B9155C-B1B5-96B1-3407-2E5675021252}"/>
                  </a:ext>
                </a:extLst>
              </p:cNvPr>
              <p:cNvSpPr txBox="1">
                <a:spLocks noRot="1" noChangeAspect="1" noMove="1" noResize="1" noEditPoints="1" noAdjustHandles="1" noChangeArrowheads="1" noChangeShapeType="1" noTextEdit="1"/>
              </p:cNvSpPr>
              <p:nvPr/>
            </p:nvSpPr>
            <p:spPr>
              <a:xfrm>
                <a:off x="461682" y="4495800"/>
                <a:ext cx="8225118" cy="1200329"/>
              </a:xfrm>
              <a:prstGeom prst="rect">
                <a:avLst/>
              </a:prstGeom>
              <a:blipFill>
                <a:blip r:embed="rId6"/>
                <a:stretch>
                  <a:fillRect l="-1186" t="-5102" b="-10714"/>
                </a:stretch>
              </a:blipFill>
            </p:spPr>
            <p:txBody>
              <a:bodyPr/>
              <a:lstStyle/>
              <a:p>
                <a:r>
                  <a:rPr lang="en-IN">
                    <a:noFill/>
                  </a:rPr>
                  <a:t> </a:t>
                </a:r>
              </a:p>
            </p:txBody>
          </p:sp>
        </mc:Fallback>
      </mc:AlternateContent>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Performing a Hypothesis Test for the Proportion of Online Shoppers</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a:t>A consulting firm believes that at least </a:t>
                </a:r>
                <a14:m>
                  <m:oMath xmlns:m="http://schemas.openxmlformats.org/officeDocument/2006/math">
                    <m:r>
                      <a:rPr>
                        <a:latin typeface="Cambria Math" panose="02040503050406030204" pitchFamily="18" charset="0"/>
                      </a:rPr>
                      <m:t>39</m:t>
                    </m:r>
                    <m:r>
                      <a:rPr>
                        <a:latin typeface="Cambria Math" panose="02040503050406030204" pitchFamily="18" charset="0"/>
                      </a:rPr>
                      <m:t>%</m:t>
                    </m:r>
                  </m:oMath>
                </a14:m>
                <a:r>
                  <a:rPr sz="2800"/>
                  <a:t> of online shoppers have bad experiences on websites and do not purchase anything because sites are too complicated and do not possess good user interfaces. Out of a random sample of </a:t>
                </a:r>
                <a:r>
                  <a:rPr sz="2800">
                    <a:latin typeface="Cambria Math"/>
                  </a:rPr>
                  <a:t>60</a:t>
                </a:r>
                <a:r>
                  <a:rPr sz="2800"/>
                  <a:t> online shoppers, only </a:t>
                </a:r>
                <a:r>
                  <a:rPr sz="2800">
                    <a:latin typeface="Cambria Math"/>
                  </a:rPr>
                  <a:t>15</a:t>
                </a:r>
                <a:r>
                  <a:rPr sz="2800"/>
                  <a:t> reported frustration with the sites and thus, didn't make a purchase. Do the data provide sufficient evidence to refute the claim made by the consulting firm? Test using a significance level of </a:t>
                </a:r>
                <a:r>
                  <a:rPr sz="2800">
                    <a:latin typeface="Cambria Math"/>
                  </a:rPr>
                  <a:t>0.01</a:t>
                </a:r>
                <a:r>
                  <a:rPr sz="280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1227" r="-1556"/>
                </a:stretch>
              </a:blipFill>
            </p:spPr>
            <p:txBody>
              <a:bodyPr/>
              <a:lstStyle/>
              <a:p>
                <a:r>
                  <a:rPr lang="en-US">
                    <a:noFill/>
                  </a:rPr>
                  <a:t> </a:t>
                </a:r>
              </a:p>
            </p:txBody>
          </p:sp>
        </mc:Fallback>
      </mc:AlternateContent>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a Hypothesis Test for the Proportion of Online Shoppers</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sz="2800" b="1" dirty="0"/>
                  <a:t>Solution</a:t>
                </a:r>
              </a:p>
              <a:p>
                <a:pPr>
                  <a:defRPr b="1"/>
                </a:pPr>
                <a:r>
                  <a:rPr lang="en-IN" sz="2800" dirty="0"/>
                  <a:t>Step 1: </a:t>
                </a:r>
                <a:r>
                  <a:rPr lang="en-IN" sz="2400" dirty="0"/>
                  <a:t>Determine the null hypothesis In this process, select the appropriate statistical measure, such as the population mean, proportion, or variance.</a:t>
                </a:r>
              </a:p>
              <a:p>
                <a:r>
                  <a:rPr lang="en-IN" sz="2400" dirty="0"/>
                  <a:t>Since the problem concerns the percentage of online shoppers that had a bad experience, the appropriate statistical measure will be a proportion.</a:t>
                </a:r>
              </a:p>
              <a:p>
                <a:r>
                  <a:rPr lang="en-IN" sz="2400" dirty="0"/>
                  <a:t>Let </a:t>
                </a:r>
                <a:r>
                  <a:rPr lang="en-IN" sz="2400" i="1" dirty="0"/>
                  <a:t>p</a:t>
                </a:r>
                <a14:m>
                  <m:oMath xmlns:m="http://schemas.openxmlformats.org/officeDocument/2006/math">
                    <m:r>
                      <a:rPr lang="en-IN" sz="2400" b="0" i="0" smtClean="0">
                        <a:latin typeface="Cambria Math" panose="02040503050406030204" pitchFamily="18" charset="0"/>
                      </a:rPr>
                      <m:t> </m:t>
                    </m:r>
                    <m:r>
                      <a:rPr lang="en-IN" sz="2400">
                        <a:latin typeface="Cambria Math" panose="02040503050406030204" pitchFamily="18" charset="0"/>
                      </a:rPr>
                      <m:t>=</m:t>
                    </m:r>
                  </m:oMath>
                </a14:m>
                <a:r>
                  <a:rPr lang="en-IN" sz="2400" dirty="0"/>
                  <a:t> proportion of the online shoppers that did not purchase anything due to a bad experience on the website.</a:t>
                </a:r>
              </a:p>
              <a:p>
                <a:pPr>
                  <a:defRPr sz="2800"/>
                </a:pPr>
                <a:r>
                  <a:rPr lang="en-IN" sz="2400" dirty="0"/>
                  <a:t>The null hypothesis is that </a:t>
                </a:r>
                <a14:m>
                  <m:oMath xmlns:m="http://schemas.openxmlformats.org/officeDocument/2006/math">
                    <m:r>
                      <a:rPr lang="en-IN" sz="2400">
                        <a:latin typeface="Cambria Math" panose="02040503050406030204" pitchFamily="18" charset="0"/>
                      </a:rPr>
                      <m:t>39</m:t>
                    </m:r>
                    <m:r>
                      <a:rPr lang="en-IN" sz="2400">
                        <a:latin typeface="Cambria Math" panose="02040503050406030204" pitchFamily="18" charset="0"/>
                      </a:rPr>
                      <m:t>%</m:t>
                    </m:r>
                  </m:oMath>
                </a14:m>
                <a:r>
                  <a:rPr lang="en-IN" sz="2400" dirty="0"/>
                  <a:t> of online shoppers do not purchase anything due to a bad website experience, which can be written as</a:t>
                </a:r>
                <a:endParaRPr sz="24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1227" b="-1595"/>
                </a:stretch>
              </a:blipFill>
            </p:spPr>
            <p:txBody>
              <a:bodyPr/>
              <a:lstStyle/>
              <a:p>
                <a:r>
                  <a:rPr lang="en-IN">
                    <a:noFill/>
                  </a:rPr>
                  <a:t> </a:t>
                </a:r>
              </a:p>
            </p:txBody>
          </p:sp>
        </mc:Fallback>
      </mc:AlternateContent>
      <p:pic>
        <p:nvPicPr>
          <p:cNvPr id="8" name="Picture 7" descr="H naught colon p equals 0.39.">
            <a:extLst>
              <a:ext uri="{FF2B5EF4-FFF2-40B4-BE49-F238E27FC236}">
                <a16:creationId xmlns:a16="http://schemas.microsoft.com/office/drawing/2014/main" id="{E1B25457-E578-0936-8D65-B1B3EF38273B}"/>
              </a:ext>
            </a:extLst>
          </p:cNvPr>
          <p:cNvPicPr>
            <a:picLocks noChangeAspect="1"/>
          </p:cNvPicPr>
          <p:nvPr/>
        </p:nvPicPr>
        <p:blipFill>
          <a:blip r:embed="rId4"/>
          <a:stretch>
            <a:fillRect/>
          </a:stretch>
        </p:blipFill>
        <p:spPr>
          <a:xfrm>
            <a:off x="2209800" y="5562600"/>
            <a:ext cx="1584000" cy="396000"/>
          </a:xfrm>
          <a:prstGeom prst="rect">
            <a:avLst/>
          </a:prstGeom>
        </p:spPr>
      </p:pic>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a Hypothesis Test for the Proportion of Online Shoppers</a:t>
            </a:r>
            <a:r>
              <a:rPr lang="en-US" dirty="0"/>
              <a:t>—Slide 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b="1"/>
                </a:pPr>
                <a:r>
                  <a:rPr dirty="0"/>
                  <a:t>Step 2: Determine the alternative hypothesis and whether it should be one-sided or two-sided.</a:t>
                </a:r>
              </a:p>
              <a:p>
                <a:pPr>
                  <a:defRPr sz="2800"/>
                </a:pPr>
                <a:r>
                  <a:rPr dirty="0"/>
                  <a:t>Since the problem is concerned with finding evidence that the percentage of online shoppers that have a bad experience is less than </a:t>
                </a:r>
                <a14:m>
                  <m:oMath xmlns:m="http://schemas.openxmlformats.org/officeDocument/2006/math">
                    <m:r>
                      <a:rPr>
                        <a:latin typeface="Cambria Math" panose="02040503050406030204" pitchFamily="18" charset="0"/>
                      </a:rPr>
                      <m:t>39</m:t>
                    </m:r>
                    <m:r>
                      <a:rPr>
                        <a:latin typeface="Cambria Math" panose="02040503050406030204" pitchFamily="18" charset="0"/>
                      </a:rPr>
                      <m:t>%</m:t>
                    </m:r>
                  </m:oMath>
                </a14:m>
                <a:r>
                  <a:rPr dirty="0"/>
                  <a:t>, it should be a one-sided alternative, which is written as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1227" r="-1037"/>
                </a:stretch>
              </a:blipFill>
            </p:spPr>
            <p:txBody>
              <a:bodyPr/>
              <a:lstStyle/>
              <a:p>
                <a:r>
                  <a:rPr lang="en-IN">
                    <a:noFill/>
                  </a:rPr>
                  <a:t> </a:t>
                </a:r>
              </a:p>
            </p:txBody>
          </p:sp>
        </mc:Fallback>
      </mc:AlternateContent>
      <p:pic>
        <p:nvPicPr>
          <p:cNvPr id="5" name="Picture 4" descr="H subscript a colon p less than 0.39.">
            <a:extLst>
              <a:ext uri="{FF2B5EF4-FFF2-40B4-BE49-F238E27FC236}">
                <a16:creationId xmlns:a16="http://schemas.microsoft.com/office/drawing/2014/main" id="{8014A327-B733-2729-8A4E-BA2DA957D2A3}"/>
              </a:ext>
            </a:extLst>
          </p:cNvPr>
          <p:cNvPicPr>
            <a:picLocks noChangeAspect="1"/>
          </p:cNvPicPr>
          <p:nvPr/>
        </p:nvPicPr>
        <p:blipFill>
          <a:blip r:embed="rId4"/>
          <a:stretch>
            <a:fillRect/>
          </a:stretch>
        </p:blipFill>
        <p:spPr>
          <a:xfrm>
            <a:off x="5029200" y="3352798"/>
            <a:ext cx="1800000" cy="452570"/>
          </a:xfrm>
          <a:prstGeom prst="rect">
            <a:avLst/>
          </a:prstGeom>
        </p:spPr>
      </p:pic>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a Hypothesis Test for the Proportion of Online Shoppers</a:t>
            </a:r>
            <a:r>
              <a:rPr lang="en-US" dirty="0"/>
              <a:t>—Slide 4</a:t>
            </a:r>
            <a:endParaRPr dirty="0"/>
          </a:p>
        </p:txBody>
      </p:sp>
      <p:sp>
        <p:nvSpPr>
          <p:cNvPr id="3" name="Text Placeholder 2"/>
          <p:cNvSpPr>
            <a:spLocks noGrp="1"/>
          </p:cNvSpPr>
          <p:nvPr>
            <p:ph type="body" sz="quarter" idx="10"/>
          </p:nvPr>
        </p:nvSpPr>
        <p:spPr/>
        <p:txBody>
          <a:bodyPr>
            <a:normAutofit/>
          </a:bodyPr>
          <a:lstStyle/>
          <a:p>
            <a:pPr>
              <a:defRPr b="1"/>
            </a:pPr>
            <a:r>
              <a:rPr dirty="0"/>
              <a:t>Step 3: Select the appropriate test statistic based on the information at hand and the assumptions you are willing to make.</a:t>
            </a:r>
          </a:p>
          <a:p>
            <a:pPr>
              <a:defRPr sz="2800"/>
            </a:pPr>
            <a:r>
              <a:rPr dirty="0"/>
              <a:t>Because</a:t>
            </a:r>
            <a:br>
              <a:rPr lang="en-US" dirty="0"/>
            </a:br>
            <a:endParaRPr dirty="0"/>
          </a:p>
          <a:p>
            <a:pPr algn="ctr">
              <a:defRPr sz="2800"/>
            </a:pPr>
            <a:endParaRPr dirty="0"/>
          </a:p>
        </p:txBody>
      </p:sp>
      <p:pic>
        <p:nvPicPr>
          <p:cNvPr id="9" name="Picture 8" descr="n times p naught equals 23.4 and n times open parentheses 1 minus p naught closed parenthesis equals 36.6">
            <a:extLst>
              <a:ext uri="{FF2B5EF4-FFF2-40B4-BE49-F238E27FC236}">
                <a16:creationId xmlns:a16="http://schemas.microsoft.com/office/drawing/2014/main" id="{D6797B72-1739-4A43-A746-265B44F63CED}"/>
              </a:ext>
            </a:extLst>
          </p:cNvPr>
          <p:cNvPicPr>
            <a:picLocks noChangeAspect="1"/>
          </p:cNvPicPr>
          <p:nvPr/>
        </p:nvPicPr>
        <p:blipFill>
          <a:blip r:embed="rId3"/>
          <a:stretch>
            <a:fillRect/>
          </a:stretch>
        </p:blipFill>
        <p:spPr>
          <a:xfrm>
            <a:off x="1828799" y="2440840"/>
            <a:ext cx="4212000" cy="492573"/>
          </a:xfrm>
          <a:prstGeom prst="rect">
            <a:avLst/>
          </a:prstGeom>
        </p:spPr>
      </p:pic>
      <p:sp>
        <p:nvSpPr>
          <p:cNvPr id="7" name="TextBox 6">
            <a:extLst>
              <a:ext uri="{FF2B5EF4-FFF2-40B4-BE49-F238E27FC236}">
                <a16:creationId xmlns:a16="http://schemas.microsoft.com/office/drawing/2014/main" id="{395EA8A9-D6D8-D5C2-BA46-B6B994C24D05}"/>
              </a:ext>
            </a:extLst>
          </p:cNvPr>
          <p:cNvSpPr txBox="1"/>
          <p:nvPr/>
        </p:nvSpPr>
        <p:spPr>
          <a:xfrm>
            <a:off x="457200" y="2902803"/>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are both greater than or equal to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5</a:t>
            </a:r>
            <a:r>
              <a:rPr kumimoji="0" lang="en-US" sz="2800" b="0" i="0" u="none" strike="noStrike" kern="1200" cap="none" spc="0" normalizeH="0" baseline="0" noProof="0" dirty="0">
                <a:ln>
                  <a:noFill/>
                </a:ln>
                <a:solidFill>
                  <a:srgbClr val="366092"/>
                </a:solidFill>
                <a:effectLst/>
                <a:uLnTx/>
                <a:uFillTx/>
                <a:latin typeface="Calibri"/>
                <a:ea typeface="+mn-ea"/>
                <a:cs typeface="+mn-cs"/>
              </a:rPr>
              <a:t>, the </a:t>
            </a:r>
            <a:r>
              <a:rPr kumimoji="0" lang="en-US" sz="2800" b="0" i="1" u="none" strike="noStrike" kern="1200" cap="none" spc="0" normalizeH="0" baseline="0" noProof="0" dirty="0">
                <a:ln>
                  <a:noFill/>
                </a:ln>
                <a:solidFill>
                  <a:srgbClr val="366092"/>
                </a:solidFill>
                <a:effectLst/>
                <a:uLnTx/>
                <a:uFillTx/>
                <a:latin typeface="Calibri"/>
                <a:ea typeface="+mn-ea"/>
                <a:cs typeface="+mn-cs"/>
              </a:rPr>
              <a:t>z</a:t>
            </a:r>
            <a:r>
              <a:rPr kumimoji="0" lang="en-US" sz="2800" b="0" i="0" u="none" strike="noStrike" kern="1200" cap="none" spc="0" normalizeH="0" baseline="0" noProof="0" dirty="0">
                <a:ln>
                  <a:noFill/>
                </a:ln>
                <a:solidFill>
                  <a:srgbClr val="366092"/>
                </a:solidFill>
                <a:effectLst/>
                <a:uLnTx/>
                <a:uFillTx/>
                <a:latin typeface="Calibri"/>
                <a:ea typeface="+mn-ea"/>
                <a:cs typeface="+mn-cs"/>
              </a:rPr>
              <a:t>-test statistic is appropriate.</a:t>
            </a:r>
            <a:endParaRPr lang="en-IN" sz="2800" dirty="0"/>
          </a:p>
        </p:txBody>
      </p:sp>
      <p:pic>
        <p:nvPicPr>
          <p:cNvPr id="8" name="Picture 7" descr="z equals open parenthesis p hat minus p naught close parenthesis divided by square root of open parenthesis p naught times open parenthesis 1 minus p naught close parenthesis divided by n close parenthesis.">
            <a:extLst>
              <a:ext uri="{FF2B5EF4-FFF2-40B4-BE49-F238E27FC236}">
                <a16:creationId xmlns:a16="http://schemas.microsoft.com/office/drawing/2014/main" id="{D7BEC7AB-5F2A-A7C7-1AC1-AE66A48944A5}"/>
              </a:ext>
            </a:extLst>
          </p:cNvPr>
          <p:cNvPicPr>
            <a:picLocks noChangeAspect="1"/>
          </p:cNvPicPr>
          <p:nvPr/>
        </p:nvPicPr>
        <p:blipFill>
          <a:blip r:embed="rId4"/>
          <a:stretch>
            <a:fillRect/>
          </a:stretch>
        </p:blipFill>
        <p:spPr>
          <a:xfrm>
            <a:off x="3048000" y="3962400"/>
            <a:ext cx="2124075" cy="1352550"/>
          </a:xfrm>
          <a:prstGeom prst="rect">
            <a:avLst/>
          </a:prstGeom>
        </p:spPr>
      </p:pic>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a Hypothesis Test for the Proportion of Online Shoppers</a:t>
            </a:r>
            <a:r>
              <a:rPr lang="en-US" dirty="0"/>
              <a:t>—Slide 5</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b="1"/>
                </a:pPr>
                <a:r>
                  <a:rPr sz="2800" dirty="0"/>
                  <a:t>Step 4: </a:t>
                </a:r>
                <a:r>
                  <a:rPr sz="2400" dirty="0"/>
                  <a:t>Determine the critical value of the test statistic. Two factors must be considered.</a:t>
                </a:r>
              </a:p>
              <a:p>
                <a:pPr marL="358775" indent="-358775">
                  <a:defRPr sz="2800"/>
                </a:pPr>
                <a:r>
                  <a:rPr sz="2400" dirty="0"/>
                  <a:t>​</a:t>
                </a:r>
                <a:r>
                  <a:rPr lang="en-US" sz="2400" dirty="0"/>
                  <a:t>1.	</a:t>
                </a:r>
                <a:r>
                  <a:rPr sz="2400" dirty="0"/>
                  <a:t>The type of alternative hypothesis: two-sided, one-sided left, one-sided right.</a:t>
                </a:r>
              </a:p>
              <a:p>
                <a:pPr marL="358775" indent="-358775">
                  <a:defRPr sz="2800"/>
                </a:pPr>
                <a:r>
                  <a:rPr sz="2400" dirty="0"/>
                  <a:t>​</a:t>
                </a:r>
                <a:r>
                  <a:rPr lang="en-US" sz="2400" dirty="0"/>
                  <a:t>2.	</a:t>
                </a:r>
                <a:r>
                  <a:rPr sz="2400" dirty="0"/>
                  <a:t>The specification of </a:t>
                </a:r>
                <a:r>
                  <a:rPr lang="el-GR" sz="2400" dirty="0">
                    <a:latin typeface="Cambria Math" panose="02040503050406030204" pitchFamily="18" charset="0"/>
                    <a:ea typeface="Cambria Math" panose="02040503050406030204" pitchFamily="18" charset="0"/>
                  </a:rPr>
                  <a:t>α</a:t>
                </a:r>
                <a:r>
                  <a:rPr sz="2400" dirty="0"/>
                  <a:t>, the significance level of the test.</a:t>
                </a:r>
              </a:p>
              <a:p>
                <a:pPr>
                  <a:defRPr sz="2800"/>
                </a:pPr>
                <a:r>
                  <a:rPr sz="2400" dirty="0"/>
                  <a:t>The null hypothesis should only be rejected if there is overwhelming evidence that the population proportion is less than </a:t>
                </a:r>
                <a:r>
                  <a:rPr sz="2400" dirty="0">
                    <a:latin typeface="Cambria Math"/>
                  </a:rPr>
                  <a:t>0.39</a:t>
                </a:r>
                <a:r>
                  <a:rPr sz="2400" dirty="0"/>
                  <a:t>. Since the test is one-sided, the entire probability associated with the level of the test </a:t>
                </a:r>
                <a:r>
                  <a:rPr lang="el-GR" sz="2400" dirty="0">
                    <a:latin typeface="Cambria Math" panose="02040503050406030204" pitchFamily="18" charset="0"/>
                    <a:ea typeface="Cambria Math" panose="02040503050406030204" pitchFamily="18" charset="0"/>
                  </a:rPr>
                  <a:t>α </a:t>
                </a:r>
                <a14:m>
                  <m:oMath xmlns:m="http://schemas.openxmlformats.org/officeDocument/2006/math">
                    <m:r>
                      <a:rPr sz="2400">
                        <a:latin typeface="Cambria Math" panose="02040503050406030204" pitchFamily="18" charset="0"/>
                      </a:rPr>
                      <m:t>=</m:t>
                    </m:r>
                    <m:r>
                      <a:rPr sz="2400">
                        <a:latin typeface="Cambria Math" panose="02040503050406030204" pitchFamily="18" charset="0"/>
                      </a:rPr>
                      <m:t>0</m:t>
                    </m:r>
                    <m:r>
                      <a:rPr sz="2400">
                        <a:latin typeface="Cambria Math" panose="02040503050406030204" pitchFamily="18" charset="0"/>
                      </a:rPr>
                      <m:t>.</m:t>
                    </m:r>
                    <m:r>
                      <a:rPr sz="2400">
                        <a:latin typeface="Cambria Math" panose="02040503050406030204" pitchFamily="18" charset="0"/>
                      </a:rPr>
                      <m:t>01</m:t>
                    </m:r>
                  </m:oMath>
                </a14:m>
                <a:r>
                  <a:rPr sz="2400" dirty="0"/>
                  <a:t> will be placed in the left-hand tail of the distribution.</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1227"/>
                </a:stretch>
              </a:blipFill>
            </p:spPr>
            <p:txBody>
              <a:bodyPr/>
              <a:lstStyle/>
              <a:p>
                <a:r>
                  <a:rPr lang="en-IN">
                    <a:noFill/>
                  </a:rPr>
                  <a:t> </a:t>
                </a:r>
              </a:p>
            </p:txBody>
          </p:sp>
        </mc:Fallback>
      </mc:AlternateContent>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a Hypothesis Test for the Proportion of Online Shoppers</a:t>
            </a:r>
            <a:r>
              <a:rPr lang="en-US" dirty="0"/>
              <a:t>—Slide 6</a:t>
            </a:r>
            <a:endParaRPr dirty="0"/>
          </a:p>
        </p:txBody>
      </p:sp>
      <p:pic>
        <p:nvPicPr>
          <p:cNvPr id="7" name="Picture 6" descr="Normal distribution centered at the z value 0  with a shaded area to the left of z value negative 2.33. The shaded area is noted as having an alpha value of 0.01 and being the reject H naught region.">
            <a:extLst>
              <a:ext uri="{FF2B5EF4-FFF2-40B4-BE49-F238E27FC236}">
                <a16:creationId xmlns:a16="http://schemas.microsoft.com/office/drawing/2014/main" id="{CB5B93CC-DEE0-455E-9C27-80D086815B51}"/>
              </a:ext>
            </a:extLst>
          </p:cNvPr>
          <p:cNvPicPr>
            <a:picLocks noChangeAspect="1"/>
          </p:cNvPicPr>
          <p:nvPr/>
        </p:nvPicPr>
        <p:blipFill rotWithShape="1">
          <a:blip r:embed="rId3"/>
          <a:srcRect b="8510"/>
          <a:stretch/>
        </p:blipFill>
        <p:spPr>
          <a:xfrm>
            <a:off x="1719620" y="1790700"/>
            <a:ext cx="5704760" cy="3276600"/>
          </a:xfrm>
          <a:prstGeom prst="rect">
            <a:avLst/>
          </a:prstGeom>
        </p:spPr>
      </p:pic>
      <p:sp>
        <p:nvSpPr>
          <p:cNvPr id="4" name="Text Placeholder 2">
            <a:extLst>
              <a:ext uri="{FF2B5EF4-FFF2-40B4-BE49-F238E27FC236}">
                <a16:creationId xmlns:a16="http://schemas.microsoft.com/office/drawing/2014/main" id="{FC5BA511-4EDF-459C-AC9B-DF745E174E6C}"/>
              </a:ext>
            </a:extLst>
          </p:cNvPr>
          <p:cNvSpPr txBox="1">
            <a:spLocks/>
          </p:cNvSpPr>
          <p:nvPr/>
        </p:nvSpPr>
        <p:spPr>
          <a:xfrm>
            <a:off x="457200" y="5486400"/>
            <a:ext cx="8229600" cy="509954"/>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defRPr sz="2800"/>
            </a:pPr>
            <a:r>
              <a:rPr lang="en-US" sz="2800" dirty="0"/>
              <a:t>Figure 2</a:t>
            </a:r>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a Hypothesis Test for the Proportion of Online Shoppers</a:t>
            </a:r>
            <a:r>
              <a:rPr lang="en-US" dirty="0"/>
              <a:t>—Slide 7</a:t>
            </a:r>
            <a:endParaRPr dirty="0"/>
          </a:p>
        </p:txBody>
      </p:sp>
      <p:sp>
        <p:nvSpPr>
          <p:cNvPr id="3" name="Text Placeholder 2"/>
          <p:cNvSpPr>
            <a:spLocks noGrp="1"/>
          </p:cNvSpPr>
          <p:nvPr>
            <p:ph type="body" sz="quarter" idx="10"/>
          </p:nvPr>
        </p:nvSpPr>
        <p:spPr/>
        <p:txBody>
          <a:bodyPr>
            <a:normAutofit/>
          </a:bodyPr>
          <a:lstStyle/>
          <a:p>
            <a:pPr>
              <a:defRPr sz="2800"/>
            </a:pPr>
            <a:r>
              <a:rPr lang="en-US" dirty="0"/>
              <a:t>From Table 3, we know that the critical value of the test statistic is −2.33 (because it’s a lower one-sided alternative hypothesis). The rejection region is the shaded area in the above graph. The decision will be to reject the null hypothesis if the value of the test statistic is less than or equal to −2.33. </a:t>
            </a:r>
            <a:endParaRPr sz="2800" dirty="0"/>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Performing a Hypothesis Test for the Proportion of Stock Increases</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a:t>Brad is a novice at trading stocks and feels that if the Dow Jones Industrial Average (</a:t>
                </a:r>
                <a:r>
                  <a:rPr sz="2800" b="1"/>
                  <a:t>DJIA</a:t>
                </a:r>
                <a:r>
                  <a:rPr sz="2800"/>
                  <a:t>) is up on a given day, then it's likely that his portfolio will also be up, regardless of the stocks in his portfolio. In a random sample of </a:t>
                </a:r>
                <a:r>
                  <a:rPr sz="2800">
                    <a:latin typeface="Cambria Math"/>
                  </a:rPr>
                  <a:t>520</a:t>
                </a:r>
                <a:r>
                  <a:rPr sz="2800"/>
                  <a:t> stocks on the New York Stock Exchange (</a:t>
                </a:r>
                <a:r>
                  <a:rPr sz="2800" b="1"/>
                  <a:t>NYSE</a:t>
                </a:r>
                <a:r>
                  <a:rPr sz="2800"/>
                  <a:t>), </a:t>
                </a:r>
                <a:r>
                  <a:rPr sz="2800">
                    <a:latin typeface="Cambria Math"/>
                  </a:rPr>
                  <a:t>350</a:t>
                </a:r>
                <a:r>
                  <a:rPr sz="2800"/>
                  <a:t> increased on days that the </a:t>
                </a:r>
                <a:r>
                  <a:rPr sz="2800" b="1"/>
                  <a:t>DJIA</a:t>
                </a:r>
                <a:r>
                  <a:rPr sz="2800"/>
                  <a:t> increased. Brad would like to know if there is sufficient evidence to conclude that more than </a:t>
                </a:r>
                <a14:m>
                  <m:oMath xmlns:m="http://schemas.openxmlformats.org/officeDocument/2006/math">
                    <m:r>
                      <a:rPr>
                        <a:latin typeface="Cambria Math" panose="02040503050406030204" pitchFamily="18" charset="0"/>
                      </a:rPr>
                      <m:t>60%</m:t>
                    </m:r>
                  </m:oMath>
                </a14:m>
                <a:r>
                  <a:rPr sz="2800"/>
                  <a:t> of stocks in the </a:t>
                </a:r>
                <a:r>
                  <a:rPr sz="2800" b="1"/>
                  <a:t>NYSE</a:t>
                </a:r>
                <a:r>
                  <a:rPr sz="2800"/>
                  <a:t> increase on days that the </a:t>
                </a:r>
                <a:r>
                  <a:rPr sz="2800" b="1"/>
                  <a:t>DJIA</a:t>
                </a:r>
                <a:r>
                  <a:rPr sz="2800"/>
                  <a:t> increases.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1227" r="-815"/>
                </a:stretch>
              </a:blipFill>
            </p:spPr>
            <p:txBody>
              <a:bodyPr/>
              <a:lstStyle/>
              <a:p>
                <a:r>
                  <a:rPr lang="en-US">
                    <a:noFill/>
                  </a:rPr>
                  <a:t> </a:t>
                </a:r>
              </a:p>
            </p:txBody>
          </p:sp>
        </mc:Fallback>
      </mc:AlternateContent>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567BFB-0E46-5E13-25CC-D8DFFFEC04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69D0C1-11E7-12DA-7220-5C5EEC66ADAC}"/>
              </a:ext>
            </a:extLst>
          </p:cNvPr>
          <p:cNvSpPr>
            <a:spLocks noGrp="1"/>
          </p:cNvSpPr>
          <p:nvPr>
            <p:ph type="title"/>
          </p:nvPr>
        </p:nvSpPr>
        <p:spPr/>
        <p:txBody>
          <a:bodyPr>
            <a:normAutofit/>
          </a:bodyPr>
          <a:lstStyle/>
          <a:p>
            <a:pPr>
              <a:defRPr sz="3200"/>
            </a:pPr>
            <a:r>
              <a:rPr dirty="0"/>
              <a:t>Example 2: Performing a Hypothesis Test for the Proportion of Online Shoppers</a:t>
            </a:r>
            <a:r>
              <a:rPr lang="en-US" dirty="0"/>
              <a:t>—Slide 8</a:t>
            </a:r>
            <a:endParaRPr dirty="0"/>
          </a:p>
        </p:txBody>
      </p:sp>
      <p:sp>
        <p:nvSpPr>
          <p:cNvPr id="3" name="Text Placeholder 2">
            <a:extLst>
              <a:ext uri="{FF2B5EF4-FFF2-40B4-BE49-F238E27FC236}">
                <a16:creationId xmlns:a16="http://schemas.microsoft.com/office/drawing/2014/main" id="{F45448FF-3482-F3BA-7DBA-15156365466E}"/>
              </a:ext>
            </a:extLst>
          </p:cNvPr>
          <p:cNvSpPr>
            <a:spLocks noGrp="1"/>
          </p:cNvSpPr>
          <p:nvPr>
            <p:ph type="body" sz="quarter" idx="10"/>
          </p:nvPr>
        </p:nvSpPr>
        <p:spPr/>
        <p:txBody>
          <a:bodyPr>
            <a:normAutofit/>
          </a:bodyPr>
          <a:lstStyle/>
          <a:p>
            <a:pPr>
              <a:defRPr b="1"/>
            </a:pPr>
            <a:r>
              <a:rPr dirty="0"/>
              <a:t>Step 5: Collect the sample data and compute the value of the test statistic.</a:t>
            </a:r>
          </a:p>
          <a:p>
            <a:pPr>
              <a:defRPr sz="2800"/>
            </a:pPr>
            <a:r>
              <a:rPr dirty="0"/>
              <a:t>In a random sample of </a:t>
            </a:r>
            <a:r>
              <a:rPr dirty="0">
                <a:latin typeface="Cambria Math"/>
              </a:rPr>
              <a:t>60</a:t>
            </a:r>
            <a:r>
              <a:rPr dirty="0"/>
              <a:t> online shoppers, </a:t>
            </a:r>
            <a:r>
              <a:rPr dirty="0">
                <a:latin typeface="Cambria Math"/>
              </a:rPr>
              <a:t>15</a:t>
            </a:r>
            <a:r>
              <a:rPr dirty="0"/>
              <a:t> indicated that they did not have a good experience with the sites and thus, did not purchase anything. The value of</a:t>
            </a:r>
          </a:p>
          <a:p>
            <a:pPr algn="ctr">
              <a:defRPr sz="2800"/>
            </a:pPr>
            <a:endParaRPr dirty="0"/>
          </a:p>
        </p:txBody>
      </p:sp>
      <p:pic>
        <p:nvPicPr>
          <p:cNvPr id="4" name="Picture 3" descr="p hat">
            <a:extLst>
              <a:ext uri="{FF2B5EF4-FFF2-40B4-BE49-F238E27FC236}">
                <a16:creationId xmlns:a16="http://schemas.microsoft.com/office/drawing/2014/main" id="{9BD5B52D-0307-3646-5311-4B803F6F4333}"/>
              </a:ext>
            </a:extLst>
          </p:cNvPr>
          <p:cNvPicPr>
            <a:picLocks noChangeAspect="1"/>
          </p:cNvPicPr>
          <p:nvPr/>
        </p:nvPicPr>
        <p:blipFill>
          <a:blip r:embed="rId3"/>
          <a:stretch>
            <a:fillRect/>
          </a:stretch>
        </p:blipFill>
        <p:spPr>
          <a:xfrm>
            <a:off x="1822076" y="3343275"/>
            <a:ext cx="228600" cy="390525"/>
          </a:xfrm>
          <a:prstGeom prst="rect">
            <a:avLst/>
          </a:prstGeom>
        </p:spPr>
      </p:pic>
      <p:sp>
        <p:nvSpPr>
          <p:cNvPr id="5" name="TextBox 4">
            <a:extLst>
              <a:ext uri="{FF2B5EF4-FFF2-40B4-BE49-F238E27FC236}">
                <a16:creationId xmlns:a16="http://schemas.microsoft.com/office/drawing/2014/main" id="{3AA25CCF-F095-13A8-2FA3-9EE5A3B3247B}"/>
              </a:ext>
            </a:extLst>
          </p:cNvPr>
          <p:cNvSpPr txBox="1"/>
          <p:nvPr/>
        </p:nvSpPr>
        <p:spPr>
          <a:xfrm>
            <a:off x="2057400" y="3251210"/>
            <a:ext cx="1752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is given by</a:t>
            </a:r>
            <a:endParaRPr lang="en-IN" dirty="0"/>
          </a:p>
        </p:txBody>
      </p:sp>
      <p:pic>
        <p:nvPicPr>
          <p:cNvPr id="14" name="Picture 13" descr="p hat equals 15 divided by 60 which equals 0.25, and">
            <a:extLst>
              <a:ext uri="{FF2B5EF4-FFF2-40B4-BE49-F238E27FC236}">
                <a16:creationId xmlns:a16="http://schemas.microsoft.com/office/drawing/2014/main" id="{1304370D-0BA1-02CF-BF69-09DD07A1592D}"/>
              </a:ext>
            </a:extLst>
          </p:cNvPr>
          <p:cNvPicPr>
            <a:picLocks noChangeAspect="1"/>
          </p:cNvPicPr>
          <p:nvPr/>
        </p:nvPicPr>
        <p:blipFill>
          <a:blip r:embed="rId4"/>
          <a:stretch>
            <a:fillRect/>
          </a:stretch>
        </p:blipFill>
        <p:spPr>
          <a:xfrm>
            <a:off x="3200400" y="3757613"/>
            <a:ext cx="2314575" cy="790575"/>
          </a:xfrm>
          <a:prstGeom prst="rect">
            <a:avLst/>
          </a:prstGeom>
        </p:spPr>
      </p:pic>
      <p:pic>
        <p:nvPicPr>
          <p:cNvPr id="17" name="Picture 16" descr="Z equals open parentheses p hat minus p naught closed parentheses divided by square root of open parenthesis p naught times open parenthesis 1 minus p naught closed parenthesis divided by n closed parenthesis, equals open parentheses 0.25 minus 0.39 closed parentheses divided by square root of open parenthesis 0.39 times open parenthesis 1 minus 0.39 closed parenthesis divided by 60 closed parenthesis, approximately equal to negative 2.22.">
            <a:extLst>
              <a:ext uri="{FF2B5EF4-FFF2-40B4-BE49-F238E27FC236}">
                <a16:creationId xmlns:a16="http://schemas.microsoft.com/office/drawing/2014/main" id="{418DCBC4-08CF-E943-874D-9E4A91F08C06}"/>
              </a:ext>
            </a:extLst>
          </p:cNvPr>
          <p:cNvPicPr>
            <a:picLocks noChangeAspect="1"/>
          </p:cNvPicPr>
          <p:nvPr/>
        </p:nvPicPr>
        <p:blipFill>
          <a:blip r:embed="rId5"/>
          <a:stretch>
            <a:fillRect/>
          </a:stretch>
        </p:blipFill>
        <p:spPr>
          <a:xfrm>
            <a:off x="1528762" y="4595996"/>
            <a:ext cx="5657850" cy="1352550"/>
          </a:xfrm>
          <a:prstGeom prst="rect">
            <a:avLst/>
          </a:prstGeom>
        </p:spPr>
      </p:pic>
    </p:spTree>
    <p:custDataLst>
      <p:tags r:id="rId1"/>
    </p:custDataLst>
    <p:extLst>
      <p:ext uri="{BB962C8B-B14F-4D97-AF65-F5344CB8AC3E}">
        <p14:creationId xmlns:p14="http://schemas.microsoft.com/office/powerpoint/2010/main" val="31972675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a Hypothesis Test for the Proportion of Online Shoppers</a:t>
            </a:r>
            <a:r>
              <a:rPr lang="en-US" dirty="0"/>
              <a:t>—Slide 9</a:t>
            </a:r>
            <a:endParaRPr dirty="0"/>
          </a:p>
        </p:txBody>
      </p:sp>
      <p:sp>
        <p:nvSpPr>
          <p:cNvPr id="3" name="Text Placeholder 2"/>
          <p:cNvSpPr>
            <a:spLocks noGrp="1"/>
          </p:cNvSpPr>
          <p:nvPr>
            <p:ph type="body" sz="quarter" idx="10"/>
          </p:nvPr>
        </p:nvSpPr>
        <p:spPr/>
        <p:txBody>
          <a:bodyPr>
            <a:normAutofit/>
          </a:bodyPr>
          <a:lstStyle/>
          <a:p>
            <a:pPr>
              <a:defRPr sz="2800"/>
            </a:pPr>
            <a:r>
              <a:rPr dirty="0"/>
              <a:t>The </a:t>
            </a:r>
            <a:r>
              <a:rPr lang="en-US" i="1" dirty="0"/>
              <a:t>z</a:t>
            </a:r>
            <a:r>
              <a:rPr dirty="0"/>
              <a:t>-value indicates that the sample proportion is </a:t>
            </a:r>
            <a:r>
              <a:rPr dirty="0">
                <a:latin typeface="Cambria Math"/>
              </a:rPr>
              <a:t>2.22</a:t>
            </a:r>
            <a:r>
              <a:rPr dirty="0"/>
              <a:t> standard deviation units below the hypothesized proportion. Could this have happened by ordinary sampling variation, or is this overwhelming evidence that the null hypothesis is not true, and the alternative should be selected?</a:t>
            </a:r>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a Hypothesis Test for the Proportion of Online Shoppers</a:t>
            </a:r>
            <a:r>
              <a:rPr lang="en-US" dirty="0"/>
              <a:t>—Slide 10</a:t>
            </a:r>
            <a:endParaRPr dirty="0"/>
          </a:p>
        </p:txBody>
      </p:sp>
      <p:sp>
        <p:nvSpPr>
          <p:cNvPr id="3" name="Text Placeholder 2"/>
          <p:cNvSpPr>
            <a:spLocks noGrp="1"/>
          </p:cNvSpPr>
          <p:nvPr>
            <p:ph type="body" sz="quarter" idx="10"/>
          </p:nvPr>
        </p:nvSpPr>
        <p:spPr/>
        <p:txBody>
          <a:bodyPr>
            <a:normAutofit/>
          </a:bodyPr>
          <a:lstStyle/>
          <a:p>
            <a:pPr>
              <a:defRPr b="1"/>
            </a:pPr>
            <a:r>
              <a:rPr sz="2600" dirty="0"/>
              <a:t>Step 6: Make the decision and state the conclusion in terms of the original question.</a:t>
            </a:r>
          </a:p>
          <a:p>
            <a:pPr>
              <a:defRPr sz="2800"/>
            </a:pPr>
            <a:r>
              <a:rPr sz="2600" dirty="0"/>
              <a:t>Note that the value of </a:t>
            </a:r>
            <a:r>
              <a:rPr lang="en-US" sz="2600" i="1" dirty="0"/>
              <a:t>z</a:t>
            </a:r>
            <a:r>
              <a:rPr sz="2600" dirty="0"/>
              <a:t> does not fall in the rejection region. Thus, we fail to reject</a:t>
            </a:r>
            <a:endParaRPr lang="en-US" sz="2600" dirty="0"/>
          </a:p>
          <a:p>
            <a:pPr>
              <a:defRPr sz="2800"/>
            </a:pPr>
            <a:endParaRPr sz="2600" dirty="0"/>
          </a:p>
        </p:txBody>
      </p:sp>
      <p:pic>
        <p:nvPicPr>
          <p:cNvPr id="9" name="Picture 8" descr="H naught colon p equals 0.39.">
            <a:extLst>
              <a:ext uri="{FF2B5EF4-FFF2-40B4-BE49-F238E27FC236}">
                <a16:creationId xmlns:a16="http://schemas.microsoft.com/office/drawing/2014/main" id="{025CC0AF-46CD-44A7-ABA2-4076F7B19793}"/>
              </a:ext>
            </a:extLst>
          </p:cNvPr>
          <p:cNvPicPr>
            <a:picLocks noChangeAspect="1"/>
          </p:cNvPicPr>
          <p:nvPr/>
        </p:nvPicPr>
        <p:blipFill>
          <a:blip r:embed="rId3"/>
          <a:stretch>
            <a:fillRect/>
          </a:stretch>
        </p:blipFill>
        <p:spPr>
          <a:xfrm>
            <a:off x="3505200" y="2379138"/>
            <a:ext cx="1676400" cy="419100"/>
          </a:xfrm>
          <a:prstGeom prst="rect">
            <a:avLst/>
          </a:prstGeom>
        </p:spPr>
      </p:pic>
      <p:sp>
        <p:nvSpPr>
          <p:cNvPr id="13" name="TextBox 12">
            <a:extLst>
              <a:ext uri="{FF2B5EF4-FFF2-40B4-BE49-F238E27FC236}">
                <a16:creationId xmlns:a16="http://schemas.microsoft.com/office/drawing/2014/main" id="{DF65D741-CD50-7A0D-F4A0-03590FE5B692}"/>
              </a:ext>
            </a:extLst>
          </p:cNvPr>
          <p:cNvSpPr txBox="1"/>
          <p:nvPr/>
        </p:nvSpPr>
        <p:spPr>
          <a:xfrm>
            <a:off x="466166" y="2755517"/>
            <a:ext cx="8229600" cy="1692771"/>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There is not sufficient evidence (at the </a:t>
            </a:r>
            <a:r>
              <a:rPr kumimoji="0" lang="en-US" sz="2600" b="0" i="0" u="none" strike="noStrike" kern="1200" cap="none" spc="0" normalizeH="0" baseline="0" noProof="0" dirty="0">
                <a:ln>
                  <a:noFill/>
                </a:ln>
                <a:solidFill>
                  <a:srgbClr val="366092"/>
                </a:solidFill>
                <a:effectLst/>
                <a:uLnTx/>
                <a:uFillTx/>
                <a:latin typeface="Cambria Math"/>
                <a:ea typeface="+mn-ea"/>
                <a:cs typeface="+mn-cs"/>
              </a:rPr>
              <a:t>0.01</a:t>
            </a:r>
            <a:r>
              <a:rPr kumimoji="0" lang="en-US" sz="2600" b="0" i="0" u="none" strike="noStrike" kern="1200" cap="none" spc="0" normalizeH="0" baseline="0" noProof="0" dirty="0">
                <a:ln>
                  <a:noFill/>
                </a:ln>
                <a:solidFill>
                  <a:srgbClr val="366092"/>
                </a:solidFill>
                <a:effectLst/>
                <a:uLnTx/>
                <a:uFillTx/>
                <a:latin typeface="Calibri"/>
                <a:ea typeface="+mn-ea"/>
                <a:cs typeface="+mn-cs"/>
              </a:rPr>
              <a:t> level) to reject the null hypothesis. Another way of thinking about this is that the sample proportion was not sufficiently rare to reject</a:t>
            </a:r>
            <a:endParaRPr lang="en-IN" dirty="0"/>
          </a:p>
        </p:txBody>
      </p:sp>
      <p:pic>
        <p:nvPicPr>
          <p:cNvPr id="11" name="Picture 10" descr="H naught colon p equals 0.39.">
            <a:extLst>
              <a:ext uri="{FF2B5EF4-FFF2-40B4-BE49-F238E27FC236}">
                <a16:creationId xmlns:a16="http://schemas.microsoft.com/office/drawing/2014/main" id="{36125AFA-A9C7-6F8B-8DB5-37C8B95B1D0C}"/>
              </a:ext>
            </a:extLst>
          </p:cNvPr>
          <p:cNvPicPr>
            <a:picLocks noChangeAspect="1"/>
          </p:cNvPicPr>
          <p:nvPr/>
        </p:nvPicPr>
        <p:blipFill>
          <a:blip r:embed="rId3"/>
          <a:stretch>
            <a:fillRect/>
          </a:stretch>
        </p:blipFill>
        <p:spPr>
          <a:xfrm>
            <a:off x="1447800" y="4000500"/>
            <a:ext cx="1676400" cy="419100"/>
          </a:xfrm>
          <a:prstGeom prst="rect">
            <a:avLst/>
          </a:prstGeom>
        </p:spPr>
      </p:pic>
      <p:sp>
        <p:nvSpPr>
          <p:cNvPr id="7" name="TextBox 6">
            <a:extLst>
              <a:ext uri="{FF2B5EF4-FFF2-40B4-BE49-F238E27FC236}">
                <a16:creationId xmlns:a16="http://schemas.microsoft.com/office/drawing/2014/main" id="{84854696-9D52-9651-13AB-8D124DBE3FF7}"/>
              </a:ext>
            </a:extLst>
          </p:cNvPr>
          <p:cNvSpPr txBox="1"/>
          <p:nvPr/>
        </p:nvSpPr>
        <p:spPr>
          <a:xfrm>
            <a:off x="448234" y="4382163"/>
            <a:ext cx="8543365" cy="1692771"/>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600" b="1" i="0" u="none" strike="noStrike" kern="1200" cap="none" spc="0" normalizeH="0" baseline="0" noProof="0" dirty="0">
                <a:ln>
                  <a:noFill/>
                </a:ln>
                <a:solidFill>
                  <a:srgbClr val="366092"/>
                </a:solidFill>
                <a:effectLst/>
                <a:uLnTx/>
                <a:uFillTx/>
                <a:latin typeface="Calibri"/>
                <a:ea typeface="+mn-ea"/>
                <a:cs typeface="+mn-cs"/>
              </a:rPr>
              <a:t>Conclusion and Interpretation:</a:t>
            </a:r>
            <a:r>
              <a:rPr kumimoji="0" lang="en-US" sz="2600" b="0" i="0" u="none" strike="noStrike" kern="1200" cap="none" spc="0" normalizeH="0" baseline="0" noProof="0" dirty="0">
                <a:ln>
                  <a:noFill/>
                </a:ln>
                <a:solidFill>
                  <a:srgbClr val="366092"/>
                </a:solidFill>
                <a:effectLst/>
                <a:uLnTx/>
                <a:uFillTx/>
                <a:latin typeface="Calibri"/>
                <a:ea typeface="+mn-ea"/>
                <a:cs typeface="+mn-cs"/>
              </a:rPr>
              <a:t> At the </a:t>
            </a:r>
            <a:r>
              <a:rPr kumimoji="0" lang="en-US" sz="2600" b="0" i="0" u="none" strike="noStrike" kern="1200" cap="none" spc="0" normalizeH="0" baseline="0" noProof="0" dirty="0">
                <a:ln>
                  <a:noFill/>
                </a:ln>
                <a:solidFill>
                  <a:srgbClr val="366092"/>
                </a:solidFill>
                <a:effectLst/>
                <a:uLnTx/>
                <a:uFillTx/>
                <a:latin typeface="Cambria Math"/>
                <a:ea typeface="+mn-ea"/>
                <a:cs typeface="+mn-cs"/>
              </a:rPr>
              <a:t>0.01</a:t>
            </a:r>
            <a:r>
              <a:rPr kumimoji="0" lang="en-US" sz="2600" b="0" i="0" u="none" strike="noStrike" kern="1200" cap="none" spc="0" normalizeH="0" baseline="0" noProof="0" dirty="0">
                <a:ln>
                  <a:noFill/>
                </a:ln>
                <a:solidFill>
                  <a:srgbClr val="366092"/>
                </a:solidFill>
                <a:effectLst/>
                <a:uLnTx/>
                <a:uFillTx/>
                <a:latin typeface="Calibri"/>
                <a:ea typeface="+mn-ea"/>
                <a:cs typeface="+mn-cs"/>
              </a:rPr>
              <a:t> level of significance, there is not overwhelming evidence to conclude that shoppers' experiences during online shopping deterred them from making a purchase.</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a Hypothesis Test for the Proportion of Stock Increases</a:t>
            </a:r>
            <a:r>
              <a:rPr lang="en-US" dirty="0"/>
              <a:t>—Slide 2</a:t>
            </a:r>
            <a:endParaRPr dirty="0"/>
          </a:p>
        </p:txBody>
      </p:sp>
      <p:sp>
        <p:nvSpPr>
          <p:cNvPr id="3" name="Text Placeholder 2"/>
          <p:cNvSpPr>
            <a:spLocks noGrp="1"/>
          </p:cNvSpPr>
          <p:nvPr>
            <p:ph type="body" sz="quarter" idx="10"/>
          </p:nvPr>
        </p:nvSpPr>
        <p:spPr/>
        <p:txBody>
          <a:bodyPr>
            <a:normAutofit/>
          </a:bodyPr>
          <a:lstStyle/>
          <a:p>
            <a:r>
              <a:rPr b="1" dirty="0"/>
              <a:t>Solution</a:t>
            </a:r>
          </a:p>
          <a:p>
            <a:pPr>
              <a:defRPr b="1"/>
            </a:pPr>
            <a:r>
              <a:rPr dirty="0"/>
              <a:t>Step 1: Determine the null hypothesis.</a:t>
            </a:r>
          </a:p>
          <a:p>
            <a:r>
              <a:rPr dirty="0"/>
              <a:t>In this process, select the appropriate statistical measure, such as the population mean, proportion, or variance. Since the problem concerns the percentage of stocks on the </a:t>
            </a:r>
            <a:r>
              <a:rPr b="1" dirty="0"/>
              <a:t>NYSE</a:t>
            </a:r>
            <a:r>
              <a:rPr dirty="0"/>
              <a:t> that increase on days that the </a:t>
            </a:r>
            <a:r>
              <a:rPr b="1" dirty="0"/>
              <a:t>DJIA</a:t>
            </a:r>
            <a:r>
              <a:rPr dirty="0"/>
              <a:t> increases, the appropriate statistical measure will be a proportion.</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7464F-F940-817B-835C-2D65DE49FF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D3A891-759E-7A9A-3D7A-C4ED316B95BE}"/>
              </a:ext>
            </a:extLst>
          </p:cNvPr>
          <p:cNvSpPr>
            <a:spLocks noGrp="1"/>
          </p:cNvSpPr>
          <p:nvPr>
            <p:ph type="title"/>
          </p:nvPr>
        </p:nvSpPr>
        <p:spPr/>
        <p:txBody>
          <a:bodyPr>
            <a:normAutofit/>
          </a:bodyPr>
          <a:lstStyle/>
          <a:p>
            <a:pPr>
              <a:defRPr sz="3200"/>
            </a:pPr>
            <a:r>
              <a:rPr dirty="0"/>
              <a:t>Example 1: Performing a Hypothesis Test for the Proportion of Stock Increases</a:t>
            </a:r>
            <a:r>
              <a:rPr lang="en-US" dirty="0"/>
              <a:t>—Slide 3</a:t>
            </a:r>
            <a:endParaRPr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ACCEBCDC-1527-A1DB-DD78-394B1DE18D6E}"/>
                  </a:ext>
                </a:extLst>
              </p:cNvPr>
              <p:cNvSpPr>
                <a:spLocks noGrp="1"/>
              </p:cNvSpPr>
              <p:nvPr>
                <p:ph type="body" sz="quarter" idx="10"/>
              </p:nvPr>
            </p:nvSpPr>
            <p:spPr/>
            <p:txBody>
              <a:bodyPr>
                <a:normAutofit/>
              </a:bodyPr>
              <a:lstStyle/>
              <a:p>
                <a:pPr>
                  <a:defRPr sz="2800"/>
                </a:pPr>
                <a:r>
                  <a:rPr lang="en-IN" dirty="0"/>
                  <a:t>Let </a:t>
                </a:r>
                <a:r>
                  <a:rPr lang="en-IN" i="1" dirty="0"/>
                  <a:t>p</a:t>
                </a:r>
                <a14:m>
                  <m:oMath xmlns:m="http://schemas.openxmlformats.org/officeDocument/2006/math">
                    <m:r>
                      <a:rPr lang="en-IN" b="0" i="0" smtClean="0">
                        <a:latin typeface="Cambria Math" panose="02040503050406030204" pitchFamily="18" charset="0"/>
                      </a:rPr>
                      <m:t> </m:t>
                    </m:r>
                    <m:r>
                      <a:rPr lang="en-IN">
                        <a:latin typeface="Cambria Math" panose="02040503050406030204" pitchFamily="18" charset="0"/>
                      </a:rPr>
                      <m:t>=</m:t>
                    </m:r>
                  </m:oMath>
                </a14:m>
                <a:r>
                  <a:rPr lang="en-IN" dirty="0"/>
                  <a:t> percentage of the stocks on the </a:t>
                </a:r>
                <a:r>
                  <a:rPr lang="en-IN" b="1" dirty="0"/>
                  <a:t>NYSE</a:t>
                </a:r>
                <a:r>
                  <a:rPr lang="en-IN" dirty="0"/>
                  <a:t> that increase on days when the </a:t>
                </a:r>
                <a:r>
                  <a:rPr lang="en-IN" b="1" dirty="0"/>
                  <a:t>DJIA</a:t>
                </a:r>
                <a:r>
                  <a:rPr lang="en-IN" dirty="0"/>
                  <a:t> increases.</a:t>
                </a:r>
              </a:p>
              <a:p>
                <a:pPr>
                  <a:defRPr sz="2800"/>
                </a:pPr>
                <a:r>
                  <a:rPr lang="en-IN" dirty="0"/>
                  <a:t>The </a:t>
                </a:r>
                <a:r>
                  <a:rPr lang="en-IN" b="1" dirty="0"/>
                  <a:t>null hypothesis</a:t>
                </a:r>
                <a:r>
                  <a:rPr lang="en-IN" dirty="0"/>
                  <a:t> is that </a:t>
                </a:r>
                <a14:m>
                  <m:oMath xmlns:m="http://schemas.openxmlformats.org/officeDocument/2006/math">
                    <m:r>
                      <a:rPr lang="en-IN">
                        <a:latin typeface="Cambria Math" panose="02040503050406030204" pitchFamily="18" charset="0"/>
                      </a:rPr>
                      <m:t>60</m:t>
                    </m:r>
                    <m:r>
                      <a:rPr lang="en-IN">
                        <a:latin typeface="Cambria Math" panose="02040503050406030204" pitchFamily="18" charset="0"/>
                      </a:rPr>
                      <m:t>%</m:t>
                    </m:r>
                  </m:oMath>
                </a14:m>
                <a:r>
                  <a:rPr lang="en-IN" dirty="0"/>
                  <a:t> of the stocks on the </a:t>
                </a:r>
                <a:r>
                  <a:rPr lang="en-IN" b="1" dirty="0"/>
                  <a:t>NYSE</a:t>
                </a:r>
                <a:r>
                  <a:rPr lang="en-IN" dirty="0"/>
                  <a:t> increase on days when the </a:t>
                </a:r>
                <a:r>
                  <a:rPr lang="en-IN" b="1" dirty="0"/>
                  <a:t>DJIA</a:t>
                </a:r>
                <a:r>
                  <a:rPr lang="en-IN" dirty="0"/>
                  <a:t> increases. The null hypothesis can be written as</a:t>
                </a:r>
                <a:endParaRPr lang="ar-AE" dirty="0"/>
              </a:p>
            </p:txBody>
          </p:sp>
        </mc:Choice>
        <mc:Fallback xmlns="">
          <p:sp>
            <p:nvSpPr>
              <p:cNvPr id="3" name="Text Placeholder 2">
                <a:extLst>
                  <a:ext uri="{FF2B5EF4-FFF2-40B4-BE49-F238E27FC236}">
                    <a16:creationId xmlns:a16="http://schemas.microsoft.com/office/drawing/2014/main" id="{ACCEBCDC-1527-A1DB-DD78-394B1DE18D6E}"/>
                  </a:ext>
                </a:extLst>
              </p:cNvPr>
              <p:cNvSpPr>
                <a:spLocks noGrp="1" noRot="1" noChangeAspect="1" noMove="1" noResize="1" noEditPoints="1" noAdjustHandles="1" noChangeArrowheads="1" noChangeShapeType="1" noTextEdit="1"/>
              </p:cNvSpPr>
              <p:nvPr>
                <p:ph type="body" sz="quarter" idx="10"/>
              </p:nvPr>
            </p:nvSpPr>
            <p:spPr>
              <a:blipFill>
                <a:blip r:embed="rId3"/>
                <a:stretch>
                  <a:fillRect l="-1481" t="-1227"/>
                </a:stretch>
              </a:blipFill>
            </p:spPr>
            <p:txBody>
              <a:bodyPr/>
              <a:lstStyle/>
              <a:p>
                <a:r>
                  <a:rPr lang="en-IN">
                    <a:noFill/>
                  </a:rPr>
                  <a:t> </a:t>
                </a:r>
              </a:p>
            </p:txBody>
          </p:sp>
        </mc:Fallback>
      </mc:AlternateContent>
      <p:pic>
        <p:nvPicPr>
          <p:cNvPr id="7" name="Picture 6" descr="H naught colon p equals 0.60.">
            <a:extLst>
              <a:ext uri="{FF2B5EF4-FFF2-40B4-BE49-F238E27FC236}">
                <a16:creationId xmlns:a16="http://schemas.microsoft.com/office/drawing/2014/main" id="{56E6F6C6-5AD8-F0A9-8165-8CE7B3BFBB71}"/>
              </a:ext>
            </a:extLst>
          </p:cNvPr>
          <p:cNvPicPr>
            <a:picLocks noChangeAspect="1"/>
          </p:cNvPicPr>
          <p:nvPr/>
        </p:nvPicPr>
        <p:blipFill>
          <a:blip r:embed="rId4"/>
          <a:stretch>
            <a:fillRect/>
          </a:stretch>
        </p:blipFill>
        <p:spPr>
          <a:xfrm>
            <a:off x="5334000" y="2933605"/>
            <a:ext cx="1764000" cy="441000"/>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9B7794C3-F4CD-11AD-A1BE-F1DB66BC584A}"/>
                  </a:ext>
                </a:extLst>
              </p:cNvPr>
              <p:cNvSpPr txBox="1"/>
              <p:nvPr/>
            </p:nvSpPr>
            <p:spPr>
              <a:xfrm>
                <a:off x="457200" y="3374648"/>
                <a:ext cx="8229600" cy="954107"/>
              </a:xfrm>
              <a:prstGeom prst="rect">
                <a:avLst/>
              </a:prstGeom>
              <a:noFill/>
            </p:spPr>
            <p:txBody>
              <a:bodyPr wrap="square">
                <a:spAutoFit/>
              </a:bodyPr>
              <a:lstStyle/>
              <a:p>
                <a:pPr lvl="0">
                  <a:spcBef>
                    <a:spcPct val="20000"/>
                  </a:spcBef>
                  <a:defRPr sz="2800"/>
                </a:pPr>
                <a:r>
                  <a:rPr kumimoji="0" lang="en-IN" sz="2800" b="0" i="0" u="none" strike="noStrike" kern="1200" cap="none" spc="0" normalizeH="0" baseline="0" noProof="0" dirty="0">
                    <a:ln>
                      <a:noFill/>
                    </a:ln>
                    <a:solidFill>
                      <a:srgbClr val="366092"/>
                    </a:solidFill>
                    <a:effectLst/>
                    <a:uLnTx/>
                    <a:uFillTx/>
                    <a:latin typeface="Calibri"/>
                  </a:rPr>
                  <a:t>Note that </a:t>
                </a:r>
                <a:r>
                  <a:rPr kumimoji="0" lang="en-IN" sz="2800" b="0" i="1" u="none" strike="noStrike" kern="1200" cap="none" spc="0" normalizeH="0" baseline="0" noProof="0" dirty="0">
                    <a:ln>
                      <a:noFill/>
                    </a:ln>
                    <a:solidFill>
                      <a:srgbClr val="366092"/>
                    </a:solidFill>
                    <a:effectLst/>
                    <a:uLnTx/>
                    <a:uFillTx/>
                    <a:latin typeface="Calibri"/>
                  </a:rPr>
                  <a:t>p</a:t>
                </a:r>
                <a:r>
                  <a:rPr kumimoji="0" lang="en-IN" sz="2800" b="0" i="0" u="none" strike="noStrike" kern="1200" cap="none" spc="0" normalizeH="0" baseline="0" noProof="0" dirty="0">
                    <a:ln>
                      <a:noFill/>
                    </a:ln>
                    <a:solidFill>
                      <a:srgbClr val="366092"/>
                    </a:solidFill>
                    <a:effectLst/>
                    <a:uLnTx/>
                    <a:uFillTx/>
                    <a:latin typeface="Calibri"/>
                  </a:rPr>
                  <a:t> </a:t>
                </a:r>
                <a14:m>
                  <m:oMath xmlns:m="http://schemas.openxmlformats.org/officeDocument/2006/math">
                    <m:r>
                      <a:rPr kumimoji="0" lang="en-IN" sz="2800" b="0" i="0" u="none" strike="noStrike" kern="1200" cap="none" spc="0" normalizeH="0" baseline="0" noProof="0">
                        <a:ln>
                          <a:noFill/>
                        </a:ln>
                        <a:solidFill>
                          <a:srgbClr val="366092"/>
                        </a:solidFill>
                        <a:effectLst/>
                        <a:uLnTx/>
                        <a:uFillTx/>
                        <a:latin typeface="Cambria Math" panose="02040503050406030204" pitchFamily="18" charset="0"/>
                      </a:rPr>
                      <m:t>=</m:t>
                    </m:r>
                    <m:r>
                      <a:rPr kumimoji="0" lang="en-IN" sz="2800" b="0" i="0" u="none" strike="noStrike" kern="1200" cap="none" spc="0" normalizeH="0" baseline="0" noProof="0">
                        <a:ln>
                          <a:noFill/>
                        </a:ln>
                        <a:solidFill>
                          <a:srgbClr val="366092"/>
                        </a:solidFill>
                        <a:effectLst/>
                        <a:uLnTx/>
                        <a:uFillTx/>
                        <a:latin typeface="Cambria Math" panose="02040503050406030204" pitchFamily="18" charset="0"/>
                      </a:rPr>
                      <m:t>60</m:t>
                    </m:r>
                    <m:r>
                      <a:rPr kumimoji="0" lang="en-IN" sz="2800" b="0" i="0" u="none" strike="noStrike" kern="1200" cap="none" spc="0" normalizeH="0" baseline="0" noProof="0">
                        <a:ln>
                          <a:noFill/>
                        </a:ln>
                        <a:solidFill>
                          <a:srgbClr val="366092"/>
                        </a:solidFill>
                        <a:effectLst/>
                        <a:uLnTx/>
                        <a:uFillTx/>
                        <a:latin typeface="Cambria Math" panose="02040503050406030204" pitchFamily="18" charset="0"/>
                      </a:rPr>
                      <m:t>%</m:t>
                    </m:r>
                  </m:oMath>
                </a14:m>
                <a:r>
                  <a:rPr kumimoji="0" lang="en-IN" sz="2800" b="0" i="0" u="none" strike="noStrike" kern="1200" cap="none" spc="0" normalizeH="0" baseline="0" noProof="0" dirty="0">
                    <a:ln>
                      <a:noFill/>
                    </a:ln>
                    <a:solidFill>
                      <a:srgbClr val="366092"/>
                    </a:solidFill>
                    <a:effectLst/>
                    <a:uLnTx/>
                    <a:uFillTx/>
                    <a:latin typeface="Calibri"/>
                  </a:rPr>
                  <a:t> is equivalent to </a:t>
                </a:r>
                <a:r>
                  <a:rPr lang="en-IN" sz="2800" i="1" dirty="0">
                    <a:solidFill>
                      <a:srgbClr val="366092"/>
                    </a:solidFill>
                  </a:rPr>
                  <a:t>p </a:t>
                </a:r>
                <a14:m>
                  <m:oMath xmlns:m="http://schemas.openxmlformats.org/officeDocument/2006/math">
                    <m:r>
                      <a:rPr kumimoji="0" lang="en-IN" sz="2800" b="0" i="0" u="none" strike="noStrike" kern="1200" cap="none" spc="0" normalizeH="0" baseline="0" noProof="0">
                        <a:ln>
                          <a:noFill/>
                        </a:ln>
                        <a:solidFill>
                          <a:srgbClr val="366092"/>
                        </a:solidFill>
                        <a:effectLst/>
                        <a:uLnTx/>
                        <a:uFillTx/>
                        <a:latin typeface="Cambria Math" panose="02040503050406030204" pitchFamily="18" charset="0"/>
                      </a:rPr>
                      <m:t>=</m:t>
                    </m:r>
                    <m:r>
                      <a:rPr kumimoji="0" lang="en-IN" sz="2800" b="0" i="0" u="none" strike="noStrike" kern="1200" cap="none" spc="0" normalizeH="0" baseline="0" noProof="0">
                        <a:ln>
                          <a:noFill/>
                        </a:ln>
                        <a:solidFill>
                          <a:srgbClr val="366092"/>
                        </a:solidFill>
                        <a:effectLst/>
                        <a:uLnTx/>
                        <a:uFillTx/>
                        <a:latin typeface="Cambria Math" panose="02040503050406030204" pitchFamily="18" charset="0"/>
                      </a:rPr>
                      <m:t>0</m:t>
                    </m:r>
                    <m:r>
                      <a:rPr kumimoji="0" lang="en-IN" sz="2800" b="0" i="0" u="none" strike="noStrike" kern="1200" cap="none" spc="0" normalizeH="0" baseline="0" noProof="0">
                        <a:ln>
                          <a:noFill/>
                        </a:ln>
                        <a:solidFill>
                          <a:srgbClr val="366092"/>
                        </a:solidFill>
                        <a:effectLst/>
                        <a:uLnTx/>
                        <a:uFillTx/>
                        <a:latin typeface="Cambria Math" panose="02040503050406030204" pitchFamily="18" charset="0"/>
                      </a:rPr>
                      <m:t>.</m:t>
                    </m:r>
                    <m:r>
                      <a:rPr kumimoji="0" lang="en-IN" sz="2800" b="0" i="0" u="none" strike="noStrike" kern="1200" cap="none" spc="0" normalizeH="0" baseline="0" noProof="0">
                        <a:ln>
                          <a:noFill/>
                        </a:ln>
                        <a:solidFill>
                          <a:srgbClr val="366092"/>
                        </a:solidFill>
                        <a:effectLst/>
                        <a:uLnTx/>
                        <a:uFillTx/>
                        <a:latin typeface="Cambria Math" panose="02040503050406030204" pitchFamily="18" charset="0"/>
                      </a:rPr>
                      <m:t>60</m:t>
                    </m:r>
                  </m:oMath>
                </a14:m>
                <a:r>
                  <a:rPr kumimoji="0" lang="en-IN" sz="2800" b="0" i="0" u="none" strike="noStrike" kern="1200" cap="none" spc="0" normalizeH="0" baseline="0" noProof="0" dirty="0">
                    <a:ln>
                      <a:noFill/>
                    </a:ln>
                    <a:solidFill>
                      <a:srgbClr val="366092"/>
                    </a:solidFill>
                    <a:effectLst/>
                    <a:uLnTx/>
                    <a:uFillTx/>
                    <a:latin typeface="Calibri"/>
                  </a:rPr>
                  <a:t> so that the null hypothesis can be written as</a:t>
                </a:r>
                <a:endParaRPr kumimoji="0" lang="ar-AE" sz="2800" b="0" i="0" u="none" strike="noStrike" kern="1200" cap="none" spc="0" normalizeH="0" baseline="0" noProof="0" dirty="0">
                  <a:ln>
                    <a:noFill/>
                  </a:ln>
                  <a:solidFill>
                    <a:srgbClr val="366092"/>
                  </a:solidFill>
                  <a:effectLst/>
                  <a:uLnTx/>
                  <a:uFillTx/>
                  <a:latin typeface="Calibri"/>
                </a:endParaRPr>
              </a:p>
            </p:txBody>
          </p:sp>
        </mc:Choice>
        <mc:Fallback xmlns="">
          <p:sp>
            <p:nvSpPr>
              <p:cNvPr id="5" name="TextBox 4">
                <a:extLst>
                  <a:ext uri="{FF2B5EF4-FFF2-40B4-BE49-F238E27FC236}">
                    <a16:creationId xmlns:a16="http://schemas.microsoft.com/office/drawing/2014/main" id="{9B7794C3-F4CD-11AD-A1BE-F1DB66BC584A}"/>
                  </a:ext>
                </a:extLst>
              </p:cNvPr>
              <p:cNvSpPr txBox="1">
                <a:spLocks noRot="1" noChangeAspect="1" noMove="1" noResize="1" noEditPoints="1" noAdjustHandles="1" noChangeArrowheads="1" noChangeShapeType="1" noTextEdit="1"/>
              </p:cNvSpPr>
              <p:nvPr/>
            </p:nvSpPr>
            <p:spPr>
              <a:xfrm>
                <a:off x="457200" y="3374648"/>
                <a:ext cx="8229600" cy="954107"/>
              </a:xfrm>
              <a:prstGeom prst="rect">
                <a:avLst/>
              </a:prstGeom>
              <a:blipFill>
                <a:blip r:embed="rId5"/>
                <a:stretch>
                  <a:fillRect l="-1481" t="-6410" b="-17949"/>
                </a:stretch>
              </a:blipFill>
            </p:spPr>
            <p:txBody>
              <a:bodyPr/>
              <a:lstStyle/>
              <a:p>
                <a:r>
                  <a:rPr lang="en-IN">
                    <a:noFill/>
                  </a:rPr>
                  <a:t> </a:t>
                </a:r>
              </a:p>
            </p:txBody>
          </p:sp>
        </mc:Fallback>
      </mc:AlternateContent>
      <p:pic>
        <p:nvPicPr>
          <p:cNvPr id="8" name="Picture 7" descr="H naught colon p equals 0.60.">
            <a:extLst>
              <a:ext uri="{FF2B5EF4-FFF2-40B4-BE49-F238E27FC236}">
                <a16:creationId xmlns:a16="http://schemas.microsoft.com/office/drawing/2014/main" id="{289A138B-FB2E-F710-FE31-272CD2D522B7}"/>
              </a:ext>
            </a:extLst>
          </p:cNvPr>
          <p:cNvPicPr>
            <a:picLocks noChangeAspect="1"/>
          </p:cNvPicPr>
          <p:nvPr/>
        </p:nvPicPr>
        <p:blipFill>
          <a:blip r:embed="rId6"/>
          <a:stretch>
            <a:fillRect/>
          </a:stretch>
        </p:blipFill>
        <p:spPr>
          <a:xfrm>
            <a:off x="5943599" y="3908094"/>
            <a:ext cx="1764000" cy="442604"/>
          </a:xfrm>
          <a:prstGeom prst="rect">
            <a:avLst/>
          </a:prstGeom>
        </p:spPr>
      </p:pic>
    </p:spTree>
    <p:custDataLst>
      <p:tags r:id="rId1"/>
    </p:custDataLst>
    <p:extLst>
      <p:ext uri="{BB962C8B-B14F-4D97-AF65-F5344CB8AC3E}">
        <p14:creationId xmlns:p14="http://schemas.microsoft.com/office/powerpoint/2010/main" val="1863027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a Hypothesis Test for the Proportion of Stock Increases</a:t>
            </a:r>
            <a:r>
              <a:rPr lang="en-US" dirty="0"/>
              <a:t>—Slide 4</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b="1"/>
                </a:pPr>
                <a:r>
                  <a:rPr dirty="0"/>
                  <a:t>Step 2: Determine the alternative hypothesis and whether it should be one-sided or two-sided.</a:t>
                </a:r>
              </a:p>
              <a:p>
                <a:pPr>
                  <a:defRPr sz="2800"/>
                </a:pPr>
                <a:r>
                  <a:rPr dirty="0"/>
                  <a:t>Since the problem is concerned with finding evidence that the percentage is greater than </a:t>
                </a:r>
                <a14:m>
                  <m:oMath xmlns:m="http://schemas.openxmlformats.org/officeDocument/2006/math">
                    <m:r>
                      <a:rPr>
                        <a:latin typeface="Cambria Math" panose="02040503050406030204" pitchFamily="18" charset="0"/>
                      </a:rPr>
                      <m:t>60</m:t>
                    </m:r>
                    <m:r>
                      <a:rPr>
                        <a:latin typeface="Cambria Math" panose="02040503050406030204" pitchFamily="18" charset="0"/>
                      </a:rPr>
                      <m:t>%</m:t>
                    </m:r>
                  </m:oMath>
                </a14:m>
                <a:r>
                  <a:rPr dirty="0"/>
                  <a:t>, the formation of the hypothesis will be one-sided. The alternative hypothesis should be written as</a:t>
                </a:r>
                <a:br>
                  <a:rPr lang="en-US" dirty="0"/>
                </a:b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1227" r="-1704"/>
                </a:stretch>
              </a:blipFill>
            </p:spPr>
            <p:txBody>
              <a:bodyPr/>
              <a:lstStyle/>
              <a:p>
                <a:r>
                  <a:rPr lang="en-IN">
                    <a:noFill/>
                  </a:rPr>
                  <a:t> </a:t>
                </a:r>
              </a:p>
            </p:txBody>
          </p:sp>
        </mc:Fallback>
      </mc:AlternateContent>
      <p:pic>
        <p:nvPicPr>
          <p:cNvPr id="8" name="Picture 7" descr="H subscript a colon p is greater than 0.60">
            <a:extLst>
              <a:ext uri="{FF2B5EF4-FFF2-40B4-BE49-F238E27FC236}">
                <a16:creationId xmlns:a16="http://schemas.microsoft.com/office/drawing/2014/main" id="{28D2E73E-4345-AAD2-DD55-927636EC29B5}"/>
              </a:ext>
            </a:extLst>
          </p:cNvPr>
          <p:cNvPicPr>
            <a:picLocks noChangeAspect="1"/>
          </p:cNvPicPr>
          <p:nvPr/>
        </p:nvPicPr>
        <p:blipFill>
          <a:blip r:embed="rId4"/>
          <a:stretch>
            <a:fillRect/>
          </a:stretch>
        </p:blipFill>
        <p:spPr>
          <a:xfrm>
            <a:off x="5257799" y="3352800"/>
            <a:ext cx="1656000" cy="436311"/>
          </a:xfrm>
          <a:prstGeom prst="rect">
            <a:avLst/>
          </a:prstGeom>
        </p:spPr>
      </p:pic>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40B3A08B-F4DA-FE95-46E4-C7B85E1F8CA2}"/>
                  </a:ext>
                </a:extLst>
              </p:cNvPr>
              <p:cNvSpPr txBox="1"/>
              <p:nvPr/>
            </p:nvSpPr>
            <p:spPr>
              <a:xfrm>
                <a:off x="457200" y="3694093"/>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which represents that more than </a:t>
                </a:r>
                <a14:m>
                  <m:oMath xmlns:m="http://schemas.openxmlformats.org/officeDocument/2006/math">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60</m:t>
                    </m:r>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oMath>
                </a14:m>
                <a:r>
                  <a:rPr kumimoji="0" lang="en-US" sz="2800" b="0" i="0" u="none" strike="noStrike" kern="1200" cap="none" spc="0" normalizeH="0" baseline="0" noProof="0" dirty="0">
                    <a:ln>
                      <a:noFill/>
                    </a:ln>
                    <a:solidFill>
                      <a:srgbClr val="366092"/>
                    </a:solidFill>
                    <a:effectLst/>
                    <a:uLnTx/>
                    <a:uFillTx/>
                    <a:latin typeface="Calibri"/>
                    <a:ea typeface="+mn-ea"/>
                    <a:cs typeface="+mn-cs"/>
                  </a:rPr>
                  <a:t> of the stocks increase on days when the </a:t>
                </a:r>
                <a:r>
                  <a:rPr kumimoji="0" lang="en-US" sz="2800" b="1" i="0" u="none" strike="noStrike" kern="1200" cap="none" spc="0" normalizeH="0" baseline="0" noProof="0" dirty="0">
                    <a:ln>
                      <a:noFill/>
                    </a:ln>
                    <a:solidFill>
                      <a:srgbClr val="366092"/>
                    </a:solidFill>
                    <a:effectLst/>
                    <a:uLnTx/>
                    <a:uFillTx/>
                    <a:latin typeface="Calibri"/>
                    <a:ea typeface="+mn-ea"/>
                    <a:cs typeface="+mn-cs"/>
                  </a:rPr>
                  <a:t>DJIA</a:t>
                </a:r>
                <a:r>
                  <a:rPr kumimoji="0" lang="en-US" sz="2800" b="0" i="0" u="none" strike="noStrike" kern="1200" cap="none" spc="0" normalizeH="0" baseline="0" noProof="0" dirty="0">
                    <a:ln>
                      <a:noFill/>
                    </a:ln>
                    <a:solidFill>
                      <a:srgbClr val="366092"/>
                    </a:solidFill>
                    <a:effectLst/>
                    <a:uLnTx/>
                    <a:uFillTx/>
                    <a:latin typeface="Calibri"/>
                    <a:ea typeface="+mn-ea"/>
                    <a:cs typeface="+mn-cs"/>
                  </a:rPr>
                  <a:t> increases.</a:t>
                </a:r>
                <a:endParaRPr lang="en-IN" dirty="0"/>
              </a:p>
            </p:txBody>
          </p:sp>
        </mc:Choice>
        <mc:Fallback xmlns="">
          <p:sp>
            <p:nvSpPr>
              <p:cNvPr id="10" name="TextBox 9">
                <a:extLst>
                  <a:ext uri="{FF2B5EF4-FFF2-40B4-BE49-F238E27FC236}">
                    <a16:creationId xmlns:a16="http://schemas.microsoft.com/office/drawing/2014/main" id="{40B3A08B-F4DA-FE95-46E4-C7B85E1F8CA2}"/>
                  </a:ext>
                </a:extLst>
              </p:cNvPr>
              <p:cNvSpPr txBox="1">
                <a:spLocks noRot="1" noChangeAspect="1" noMove="1" noResize="1" noEditPoints="1" noAdjustHandles="1" noChangeArrowheads="1" noChangeShapeType="1" noTextEdit="1"/>
              </p:cNvSpPr>
              <p:nvPr/>
            </p:nvSpPr>
            <p:spPr>
              <a:xfrm>
                <a:off x="457200" y="3694093"/>
                <a:ext cx="8229600" cy="954107"/>
              </a:xfrm>
              <a:prstGeom prst="rect">
                <a:avLst/>
              </a:prstGeom>
              <a:blipFill>
                <a:blip r:embed="rId5"/>
                <a:stretch>
                  <a:fillRect l="-1481" t="-6369" b="-17197"/>
                </a:stretch>
              </a:blipFill>
            </p:spPr>
            <p:txBody>
              <a:bodyPr/>
              <a:lstStyle/>
              <a:p>
                <a:r>
                  <a:rPr lang="en-IN">
                    <a:noFill/>
                  </a:rPr>
                  <a:t> </a:t>
                </a:r>
              </a:p>
            </p:txBody>
          </p:sp>
        </mc:Fallback>
      </mc:AlternateContent>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a Hypothesis Test for the Proportion of Stock Increases</a:t>
            </a:r>
            <a:r>
              <a:rPr lang="en-US" dirty="0"/>
              <a:t>—Slide 5</a:t>
            </a:r>
            <a:endParaRPr dirty="0"/>
          </a:p>
        </p:txBody>
      </p:sp>
      <p:sp>
        <p:nvSpPr>
          <p:cNvPr id="3" name="Text Placeholder 2"/>
          <p:cNvSpPr>
            <a:spLocks noGrp="1"/>
          </p:cNvSpPr>
          <p:nvPr>
            <p:ph type="body" sz="quarter" idx="10"/>
          </p:nvPr>
        </p:nvSpPr>
        <p:spPr/>
        <p:txBody>
          <a:bodyPr>
            <a:normAutofit/>
          </a:bodyPr>
          <a:lstStyle/>
          <a:p>
            <a:pPr>
              <a:defRPr b="1"/>
            </a:pPr>
            <a:r>
              <a:rPr sz="2800" dirty="0"/>
              <a:t>Step 3: </a:t>
            </a:r>
            <a:r>
              <a:rPr sz="2400" dirty="0"/>
              <a:t>Select the appropriate test statistic based on the information at hand and the assumptions you are willing to make.</a:t>
            </a:r>
          </a:p>
          <a:p>
            <a:pPr>
              <a:defRPr sz="2800"/>
            </a:pPr>
            <a:br>
              <a:rPr lang="en-US" sz="2400" dirty="0"/>
            </a:br>
            <a:endParaRPr sz="2400" dirty="0"/>
          </a:p>
          <a:p>
            <a:pPr>
              <a:defRPr sz="2800"/>
            </a:pPr>
            <a:endParaRPr sz="2400" dirty="0"/>
          </a:p>
        </p:txBody>
      </p:sp>
      <p:pic>
        <p:nvPicPr>
          <p:cNvPr id="14" name="Picture 13" descr="If n times p naught is greater than or equal to 5 and n times open parenthesis 1 minus p naught close parenthesis is greater than or equal to 5">
            <a:extLst>
              <a:ext uri="{FF2B5EF4-FFF2-40B4-BE49-F238E27FC236}">
                <a16:creationId xmlns:a16="http://schemas.microsoft.com/office/drawing/2014/main" id="{8BB7EEF8-838B-14BF-AAFE-AB94C12F96AE}"/>
              </a:ext>
            </a:extLst>
          </p:cNvPr>
          <p:cNvPicPr>
            <a:picLocks noChangeAspect="1"/>
          </p:cNvPicPr>
          <p:nvPr/>
        </p:nvPicPr>
        <p:blipFill>
          <a:blip r:embed="rId3"/>
          <a:stretch>
            <a:fillRect/>
          </a:stretch>
        </p:blipFill>
        <p:spPr>
          <a:xfrm>
            <a:off x="533400" y="2209800"/>
            <a:ext cx="3505200" cy="466725"/>
          </a:xfrm>
          <a:prstGeom prst="rect">
            <a:avLst/>
          </a:prstGeom>
        </p:spPr>
      </p:pic>
      <p:sp>
        <p:nvSpPr>
          <p:cNvPr id="12" name="TextBox 11">
            <a:extLst>
              <a:ext uri="{FF2B5EF4-FFF2-40B4-BE49-F238E27FC236}">
                <a16:creationId xmlns:a16="http://schemas.microsoft.com/office/drawing/2014/main" id="{EF13510D-E690-609A-DEED-DCF9CCC9F172}"/>
              </a:ext>
            </a:extLst>
          </p:cNvPr>
          <p:cNvSpPr txBox="1"/>
          <p:nvPr/>
        </p:nvSpPr>
        <p:spPr>
          <a:xfrm>
            <a:off x="457200" y="2591787"/>
            <a:ext cx="82296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the appropriate test statistic is given by</a:t>
            </a:r>
            <a:endParaRPr lang="en-IN" dirty="0"/>
          </a:p>
        </p:txBody>
      </p:sp>
      <p:pic>
        <p:nvPicPr>
          <p:cNvPr id="7" name="Picture 6" descr="Z equals open parenthesis p hat minus p naught close parenthesis divided by square root of open parenthesis p naught times open parenthesis 1 minus p naught close parenthesis divided by n close parenthesis.">
            <a:extLst>
              <a:ext uri="{FF2B5EF4-FFF2-40B4-BE49-F238E27FC236}">
                <a16:creationId xmlns:a16="http://schemas.microsoft.com/office/drawing/2014/main" id="{6806B56B-957D-953C-0EA7-653406F17F8C}"/>
              </a:ext>
            </a:extLst>
          </p:cNvPr>
          <p:cNvPicPr>
            <a:picLocks noChangeAspect="1"/>
          </p:cNvPicPr>
          <p:nvPr/>
        </p:nvPicPr>
        <p:blipFill>
          <a:blip r:embed="rId4"/>
          <a:stretch>
            <a:fillRect/>
          </a:stretch>
        </p:blipFill>
        <p:spPr>
          <a:xfrm>
            <a:off x="3200400" y="3053452"/>
            <a:ext cx="2124075" cy="1352550"/>
          </a:xfrm>
          <a:prstGeom prst="rect">
            <a:avLst/>
          </a:prstGeom>
        </p:spPr>
      </p:pic>
      <p:sp>
        <p:nvSpPr>
          <p:cNvPr id="6" name="TextBox 5">
            <a:extLst>
              <a:ext uri="{FF2B5EF4-FFF2-40B4-BE49-F238E27FC236}">
                <a16:creationId xmlns:a16="http://schemas.microsoft.com/office/drawing/2014/main" id="{CD2DC933-8308-8F8A-320F-905390583367}"/>
              </a:ext>
            </a:extLst>
          </p:cNvPr>
          <p:cNvSpPr txBox="1"/>
          <p:nvPr/>
        </p:nvSpPr>
        <p:spPr>
          <a:xfrm>
            <a:off x="457200" y="4438471"/>
            <a:ext cx="82296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The test statistic measures how far the sample proportion, </a:t>
            </a:r>
            <a:endParaRPr lang="en-IN" dirty="0"/>
          </a:p>
        </p:txBody>
      </p:sp>
      <p:pic>
        <p:nvPicPr>
          <p:cNvPr id="18" name="Picture 17" descr="p hat,">
            <a:extLst>
              <a:ext uri="{FF2B5EF4-FFF2-40B4-BE49-F238E27FC236}">
                <a16:creationId xmlns:a16="http://schemas.microsoft.com/office/drawing/2014/main" id="{DEAE15AE-F85C-0D62-7931-B02950DBF00B}"/>
              </a:ext>
            </a:extLst>
          </p:cNvPr>
          <p:cNvPicPr>
            <a:picLocks noChangeAspect="1"/>
          </p:cNvPicPr>
          <p:nvPr/>
        </p:nvPicPr>
        <p:blipFill>
          <a:blip r:embed="rId5"/>
          <a:stretch>
            <a:fillRect/>
          </a:stretch>
        </p:blipFill>
        <p:spPr>
          <a:xfrm>
            <a:off x="7848600" y="4474040"/>
            <a:ext cx="304800" cy="390525"/>
          </a:xfrm>
          <a:prstGeom prst="rect">
            <a:avLst/>
          </a:prstGeom>
        </p:spPr>
      </p:pic>
      <p:sp>
        <p:nvSpPr>
          <p:cNvPr id="8" name="TextBox 7">
            <a:extLst>
              <a:ext uri="{FF2B5EF4-FFF2-40B4-BE49-F238E27FC236}">
                <a16:creationId xmlns:a16="http://schemas.microsoft.com/office/drawing/2014/main" id="{0E424A83-02FB-E2D2-4EB5-9D994B8990D7}"/>
              </a:ext>
            </a:extLst>
          </p:cNvPr>
          <p:cNvSpPr txBox="1"/>
          <p:nvPr/>
        </p:nvSpPr>
        <p:spPr>
          <a:xfrm>
            <a:off x="457200" y="4819471"/>
            <a:ext cx="8534400" cy="1200329"/>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is from the hypothesized value of the population proportion, </a:t>
            </a:r>
            <a:r>
              <a:rPr kumimoji="0" lang="en-IN" sz="2400" b="0" i="1" u="none" strike="noStrike" kern="1200" cap="none" spc="0" normalizeH="0" baseline="0" noProof="0" dirty="0">
                <a:ln>
                  <a:noFill/>
                </a:ln>
                <a:solidFill>
                  <a:srgbClr val="366092"/>
                </a:solidFill>
                <a:effectLst/>
                <a:uLnTx/>
                <a:uFillTx/>
                <a:latin typeface="Calibri"/>
                <a:ea typeface="+mn-ea"/>
                <a:cs typeface="+mn-cs"/>
              </a:rPr>
              <a:t>p</a:t>
            </a:r>
            <a:r>
              <a:rPr kumimoji="0" lang="en-IN" sz="1050" b="0" i="1" u="none" strike="noStrike" kern="1200" cap="none" spc="0" normalizeH="0" baseline="0" noProof="0" dirty="0">
                <a:ln>
                  <a:noFill/>
                </a:ln>
                <a:solidFill>
                  <a:srgbClr val="366092"/>
                </a:solidFill>
                <a:effectLst/>
                <a:uLnTx/>
                <a:uFillTx/>
                <a:latin typeface="Calibri"/>
                <a:ea typeface="+mn-ea"/>
                <a:cs typeface="+mn-cs"/>
              </a:rPr>
              <a:t> </a:t>
            </a:r>
            <a:r>
              <a:rPr kumimoji="0" lang="en-IN" sz="24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₀,</a:t>
            </a:r>
            <a:r>
              <a:rPr kumimoji="0" lang="ar-AE" sz="2400" b="0" i="0" u="none" strike="noStrike" kern="1200" cap="none" spc="0" normalizeH="0" baseline="0" noProof="0" dirty="0">
                <a:ln>
                  <a:noFill/>
                </a:ln>
                <a:solidFill>
                  <a:srgbClr val="366092"/>
                </a:solidFill>
                <a:effectLst/>
                <a:uLnTx/>
                <a:uFillTx/>
                <a:latin typeface="Calibri"/>
                <a:ea typeface="+mn-ea"/>
                <a:cs typeface="Arial" panose="020B0604020202020204" pitchFamily="34" charset="0"/>
              </a:rPr>
              <a:t> </a:t>
            </a:r>
            <a:r>
              <a:rPr kumimoji="0" lang="en-IN" sz="2400" b="0" i="0" u="none" strike="noStrike" kern="1200" cap="none" spc="0" normalizeH="0" baseline="0" noProof="0" dirty="0">
                <a:ln>
                  <a:noFill/>
                </a:ln>
                <a:solidFill>
                  <a:srgbClr val="366092"/>
                </a:solidFill>
                <a:effectLst/>
                <a:uLnTx/>
                <a:uFillTx/>
                <a:latin typeface="Calibri"/>
                <a:ea typeface="+mn-ea"/>
                <a:cs typeface="+mn-cs"/>
              </a:rPr>
              <a:t>measured in standard deviation units. This is exactly the same concept used in testing hypotheses about a population mean.</a:t>
            </a:r>
            <a:endParaRPr lang="en-IN" dirty="0"/>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a Hypothesis Test for the Proportion of Stock Increases</a:t>
            </a:r>
            <a:r>
              <a:rPr lang="en-US" dirty="0"/>
              <a:t>—Slide 6</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b="1"/>
                </a:pPr>
                <a:r>
                  <a:rPr lang="en-US" sz="2800" dirty="0"/>
                  <a:t>Step 4: </a:t>
                </a:r>
                <a:r>
                  <a:rPr lang="en-US" sz="2400" dirty="0"/>
                  <a:t>Determine the critical value of the test statistic. Two factors must be considered.</a:t>
                </a:r>
              </a:p>
              <a:p>
                <a:pPr marL="358775" indent="-358775">
                  <a:defRPr sz="2800"/>
                </a:pPr>
                <a:r>
                  <a:rPr lang="en-US" sz="2400" dirty="0"/>
                  <a:t>​1.	The type of alternative hypothesis: two-sided, one-sided left, one-sided right.</a:t>
                </a:r>
              </a:p>
              <a:p>
                <a:pPr marL="358775" indent="-358775">
                  <a:defRPr sz="2800"/>
                </a:pPr>
                <a:r>
                  <a:rPr lang="en-US" sz="2400" dirty="0"/>
                  <a:t>2.	The specification of </a:t>
                </a:r>
                <a:r>
                  <a:rPr lang="el-GR" sz="2400" dirty="0">
                    <a:latin typeface="Cambria Math" panose="02040503050406030204" pitchFamily="18" charset="0"/>
                    <a:ea typeface="Cambria Math" panose="02040503050406030204" pitchFamily="18" charset="0"/>
                  </a:rPr>
                  <a:t>α</a:t>
                </a:r>
                <a:r>
                  <a:rPr lang="en-US" sz="2400" dirty="0"/>
                  <a:t>, the significance level of the test.</a:t>
                </a:r>
              </a:p>
              <a:p>
                <a:pPr>
                  <a:defRPr sz="2800"/>
                </a:pPr>
                <a:r>
                  <a:rPr lang="en-US" sz="2400" dirty="0"/>
                  <a:t>Since the level of the test is not specified in the problem, let’s use </a:t>
                </a:r>
                <a:r>
                  <a:rPr lang="el-GR" sz="2400" dirty="0">
                    <a:latin typeface="Cambria Math" panose="02040503050406030204" pitchFamily="18" charset="0"/>
                    <a:ea typeface="Cambria Math" panose="02040503050406030204" pitchFamily="18" charset="0"/>
                  </a:rPr>
                  <a:t>α</a:t>
                </a:r>
                <a14:m>
                  <m:oMath xmlns:m="http://schemas.openxmlformats.org/officeDocument/2006/math">
                    <m:r>
                      <a:rPr lang="en-US" sz="2400" b="0" i="0" smtClean="0">
                        <a:latin typeface="Cambria Math" panose="02040503050406030204" pitchFamily="18" charset="0"/>
                      </a:rPr>
                      <m:t> </m:t>
                    </m:r>
                    <m:r>
                      <a:rPr lang="en-US" sz="2400">
                        <a:latin typeface="Cambria Math" panose="02040503050406030204" pitchFamily="18" charset="0"/>
                      </a:rPr>
                      <m:t>=0.05</m:t>
                    </m:r>
                  </m:oMath>
                </a14:m>
                <a:r>
                  <a:rPr lang="en-US" sz="2400" dirty="0"/>
                  <a:t>.</a:t>
                </a:r>
              </a:p>
              <a:p>
                <a:pPr>
                  <a:defRPr sz="2800"/>
                </a:pPr>
                <a:r>
                  <a:rPr lang="en-US" sz="2400" dirty="0"/>
                  <a:t>The test statistic, </a:t>
                </a:r>
                <a:r>
                  <a:rPr lang="en-US" sz="2400" i="1" dirty="0"/>
                  <a:t>z</a:t>
                </a:r>
                <a:r>
                  <a:rPr lang="en-US" sz="2400" dirty="0"/>
                  <a:t>, has a normal distribution with a mean of zero and a standard deviation of one. So, designating the decision rule is exactly like what has been done in previous problems. The test is a one-tailed test, and we decided to set the level of the test at </a:t>
                </a:r>
                <a:r>
                  <a:rPr lang="en-US" sz="2400" dirty="0">
                    <a:latin typeface="Cambria Math"/>
                  </a:rPr>
                  <a:t>0.05</a:t>
                </a:r>
                <a:r>
                  <a:rPr lang="en-US" sz="24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1227" r="-1852" b="-123"/>
                </a:stretch>
              </a:blipFill>
            </p:spPr>
            <p:txBody>
              <a:bodyPr/>
              <a:lstStyle/>
              <a:p>
                <a:r>
                  <a:rPr lang="en-IN">
                    <a:noFill/>
                  </a:rPr>
                  <a:t> </a:t>
                </a:r>
              </a:p>
            </p:txBody>
          </p:sp>
        </mc:Fallback>
      </mc:AlternateContent>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a Hypothesis Test for the Proportion of Stock Increases</a:t>
            </a:r>
            <a:r>
              <a:rPr lang="en-US" dirty="0"/>
              <a:t>—Slide 7</a:t>
            </a:r>
            <a:endParaRPr dirty="0"/>
          </a:p>
        </p:txBody>
      </p:sp>
      <p:sp>
        <p:nvSpPr>
          <p:cNvPr id="3" name="Text Placeholder 2"/>
          <p:cNvSpPr>
            <a:spLocks noGrp="1"/>
          </p:cNvSpPr>
          <p:nvPr>
            <p:ph type="body" sz="quarter" idx="10"/>
          </p:nvPr>
        </p:nvSpPr>
        <p:spPr/>
        <p:txBody>
          <a:bodyPr>
            <a:normAutofit/>
          </a:bodyPr>
          <a:lstStyle/>
          <a:p>
            <a:pPr>
              <a:defRPr sz="2800"/>
            </a:pPr>
            <a:r>
              <a:rPr sz="2800" dirty="0"/>
              <a:t>The decision rule will be to reject</a:t>
            </a:r>
            <a:br>
              <a:rPr lang="en-US" sz="2800" dirty="0"/>
            </a:br>
            <a:endParaRPr sz="2800" dirty="0"/>
          </a:p>
        </p:txBody>
      </p:sp>
      <p:pic>
        <p:nvPicPr>
          <p:cNvPr id="8" name="Picture 7" descr="H naught colon p equals 0.60.">
            <a:extLst>
              <a:ext uri="{FF2B5EF4-FFF2-40B4-BE49-F238E27FC236}">
                <a16:creationId xmlns:a16="http://schemas.microsoft.com/office/drawing/2014/main" id="{53333607-E0F1-0E1A-BE01-D0DC0040E336}"/>
              </a:ext>
            </a:extLst>
          </p:cNvPr>
          <p:cNvPicPr>
            <a:picLocks noChangeAspect="1"/>
          </p:cNvPicPr>
          <p:nvPr/>
        </p:nvPicPr>
        <p:blipFill>
          <a:blip r:embed="rId3"/>
          <a:stretch>
            <a:fillRect/>
          </a:stretch>
        </p:blipFill>
        <p:spPr>
          <a:xfrm>
            <a:off x="5410200" y="1104900"/>
            <a:ext cx="1590675" cy="419100"/>
          </a:xfrm>
          <a:prstGeom prst="rect">
            <a:avLst/>
          </a:prstGeom>
        </p:spPr>
      </p:pic>
      <p:sp>
        <p:nvSpPr>
          <p:cNvPr id="6" name="TextBox 5">
            <a:extLst>
              <a:ext uri="{FF2B5EF4-FFF2-40B4-BE49-F238E27FC236}">
                <a16:creationId xmlns:a16="http://schemas.microsoft.com/office/drawing/2014/main" id="{D668E61B-E6D1-DC89-6305-F39B309B03EF}"/>
              </a:ext>
            </a:extLst>
          </p:cNvPr>
          <p:cNvSpPr txBox="1"/>
          <p:nvPr/>
        </p:nvSpPr>
        <p:spPr>
          <a:xfrm>
            <a:off x="457200" y="1524000"/>
            <a:ext cx="8382000" cy="1384995"/>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if the value of </a:t>
            </a:r>
            <a:r>
              <a:rPr kumimoji="0" lang="en-IN" sz="2800" b="0" i="1" u="none" strike="noStrike" kern="1200" cap="none" spc="0" normalizeH="0" baseline="0" noProof="0" dirty="0">
                <a:ln>
                  <a:noFill/>
                </a:ln>
                <a:solidFill>
                  <a:srgbClr val="366092"/>
                </a:solidFill>
                <a:effectLst/>
                <a:uLnTx/>
                <a:uFillTx/>
                <a:latin typeface="Calibri"/>
                <a:ea typeface="+mn-ea"/>
                <a:cs typeface="+mn-cs"/>
              </a:rPr>
              <a:t>z</a:t>
            </a:r>
            <a:r>
              <a:rPr kumimoji="0" lang="en-IN" sz="2800" b="0" i="0" u="none" strike="noStrike" kern="1200" cap="none" spc="0" normalizeH="0" baseline="0" noProof="0" dirty="0">
                <a:ln>
                  <a:noFill/>
                </a:ln>
                <a:solidFill>
                  <a:srgbClr val="366092"/>
                </a:solidFill>
                <a:effectLst/>
                <a:uLnTx/>
                <a:uFillTx/>
                <a:latin typeface="Calibri"/>
                <a:ea typeface="+mn-ea"/>
                <a:cs typeface="+mn-cs"/>
              </a:rPr>
              <a:t> is greater than or equal to </a:t>
            </a:r>
            <a:r>
              <a:rPr kumimoji="0" lang="en-IN" sz="2800" b="0" i="0" u="none" strike="noStrike" kern="1200" cap="none" spc="0" normalizeH="0" baseline="0" noProof="0" dirty="0">
                <a:ln>
                  <a:noFill/>
                </a:ln>
                <a:solidFill>
                  <a:srgbClr val="366092"/>
                </a:solidFill>
                <a:effectLst/>
                <a:uLnTx/>
                <a:uFillTx/>
                <a:latin typeface="Cambria Math"/>
                <a:ea typeface="+mn-ea"/>
                <a:cs typeface="+mn-cs"/>
              </a:rPr>
              <a:t>1.645</a:t>
            </a:r>
            <a:r>
              <a:rPr kumimoji="0" lang="en-IN" sz="2800" b="0" i="0" u="none" strike="noStrike" kern="1200" cap="none" spc="0" normalizeH="0" baseline="0" noProof="0" dirty="0">
                <a:ln>
                  <a:noFill/>
                </a:ln>
                <a:solidFill>
                  <a:srgbClr val="366092"/>
                </a:solidFill>
                <a:effectLst/>
                <a:uLnTx/>
                <a:uFillTx/>
                <a:latin typeface="Calibri"/>
                <a:ea typeface="+mn-ea"/>
                <a:cs typeface="+mn-cs"/>
              </a:rPr>
              <a:t>. In essence, we are saying that ordinary sampling variation might account for a</a:t>
            </a:r>
            <a:endParaRPr lang="en-IN" dirty="0"/>
          </a:p>
        </p:txBody>
      </p:sp>
      <p:pic>
        <p:nvPicPr>
          <p:cNvPr id="7" name="Picture 6" descr="p hat">
            <a:extLst>
              <a:ext uri="{FF2B5EF4-FFF2-40B4-BE49-F238E27FC236}">
                <a16:creationId xmlns:a16="http://schemas.microsoft.com/office/drawing/2014/main" id="{2756C9F7-FC9D-BA11-CD4B-E35F24B08A1D}"/>
              </a:ext>
            </a:extLst>
          </p:cNvPr>
          <p:cNvPicPr>
            <a:picLocks noChangeAspect="1"/>
          </p:cNvPicPr>
          <p:nvPr/>
        </p:nvPicPr>
        <p:blipFill>
          <a:blip r:embed="rId4"/>
          <a:stretch>
            <a:fillRect/>
          </a:stretch>
        </p:blipFill>
        <p:spPr>
          <a:xfrm>
            <a:off x="3429000" y="2466590"/>
            <a:ext cx="228600" cy="390525"/>
          </a:xfrm>
          <a:prstGeom prst="rect">
            <a:avLst/>
          </a:prstGeom>
        </p:spPr>
      </p:pic>
      <p:sp>
        <p:nvSpPr>
          <p:cNvPr id="12" name="TextBox 11">
            <a:extLst>
              <a:ext uri="{FF2B5EF4-FFF2-40B4-BE49-F238E27FC236}">
                <a16:creationId xmlns:a16="http://schemas.microsoft.com/office/drawing/2014/main" id="{55ADF86A-8610-45B1-1A86-DA7E4742121B}"/>
              </a:ext>
            </a:extLst>
          </p:cNvPr>
          <p:cNvSpPr txBox="1"/>
          <p:nvPr/>
        </p:nvSpPr>
        <p:spPr>
          <a:xfrm>
            <a:off x="3657600" y="2400243"/>
            <a:ext cx="5204012"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up to </a:t>
            </a:r>
            <a:r>
              <a:rPr kumimoji="0" lang="en-IN" sz="2800" b="0" i="0" u="none" strike="noStrike" kern="1200" cap="none" spc="0" normalizeH="0" baseline="0" noProof="0" dirty="0">
                <a:ln>
                  <a:noFill/>
                </a:ln>
                <a:solidFill>
                  <a:srgbClr val="366092"/>
                </a:solidFill>
                <a:effectLst/>
                <a:uLnTx/>
                <a:uFillTx/>
                <a:latin typeface="Cambria Math"/>
                <a:ea typeface="+mn-ea"/>
                <a:cs typeface="+mn-cs"/>
              </a:rPr>
              <a:t>1.645</a:t>
            </a:r>
            <a:r>
              <a:rPr kumimoji="0" lang="en-IN" sz="2800" b="0" i="0" u="none" strike="noStrike" kern="1200" cap="none" spc="0" normalizeH="0" baseline="0" noProof="0" dirty="0">
                <a:ln>
                  <a:noFill/>
                </a:ln>
                <a:solidFill>
                  <a:srgbClr val="366092"/>
                </a:solidFill>
                <a:effectLst/>
                <a:uLnTx/>
                <a:uFillTx/>
                <a:latin typeface="Calibri"/>
                <a:ea typeface="+mn-ea"/>
                <a:cs typeface="+mn-cs"/>
              </a:rPr>
              <a:t> standard deviations</a:t>
            </a:r>
            <a:endParaRPr lang="en-IN" dirty="0"/>
          </a:p>
        </p:txBody>
      </p:sp>
      <p:sp>
        <p:nvSpPr>
          <p:cNvPr id="10" name="TextBox 9">
            <a:extLst>
              <a:ext uri="{FF2B5EF4-FFF2-40B4-BE49-F238E27FC236}">
                <a16:creationId xmlns:a16="http://schemas.microsoft.com/office/drawing/2014/main" id="{59B8DD86-2D49-8ABF-B324-248A06783F7F}"/>
              </a:ext>
            </a:extLst>
          </p:cNvPr>
          <p:cNvSpPr txBox="1"/>
          <p:nvPr/>
        </p:nvSpPr>
        <p:spPr>
          <a:xfrm>
            <a:off x="434788" y="2819400"/>
            <a:ext cx="8382000" cy="2246769"/>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larger than the hypothesized value. But if a </a:t>
            </a:r>
            <a:r>
              <a:rPr kumimoji="0" lang="en-IN" sz="2800" b="0" i="1" u="none" strike="noStrike" kern="1200" cap="none" spc="0" normalizeH="0" baseline="0" noProof="0" dirty="0">
                <a:ln>
                  <a:noFill/>
                </a:ln>
                <a:solidFill>
                  <a:srgbClr val="366092"/>
                </a:solidFill>
                <a:effectLst/>
                <a:uLnTx/>
                <a:uFillTx/>
                <a:latin typeface="Calibri"/>
                <a:ea typeface="+mn-ea"/>
                <a:cs typeface="+mn-cs"/>
              </a:rPr>
              <a:t>z</a:t>
            </a:r>
            <a:r>
              <a:rPr kumimoji="0" lang="en-IN" sz="2800" b="0" i="0" u="none" strike="noStrike" kern="1200" cap="none" spc="0" normalizeH="0" baseline="0" noProof="0" dirty="0">
                <a:ln>
                  <a:noFill/>
                </a:ln>
                <a:solidFill>
                  <a:srgbClr val="366092"/>
                </a:solidFill>
                <a:effectLst/>
                <a:uLnTx/>
                <a:uFillTx/>
                <a:latin typeface="Calibri"/>
                <a:ea typeface="+mn-ea"/>
                <a:cs typeface="+mn-cs"/>
              </a:rPr>
              <a:t>-value is observed that is larger than </a:t>
            </a:r>
            <a:r>
              <a:rPr kumimoji="0" lang="en-IN" sz="2800" b="0" i="0" u="none" strike="noStrike" kern="1200" cap="none" spc="0" normalizeH="0" baseline="0" noProof="0" dirty="0">
                <a:ln>
                  <a:noFill/>
                </a:ln>
                <a:solidFill>
                  <a:srgbClr val="366092"/>
                </a:solidFill>
                <a:effectLst/>
                <a:uLnTx/>
                <a:uFillTx/>
                <a:latin typeface="Cambria Math"/>
                <a:ea typeface="+mn-ea"/>
                <a:cs typeface="+mn-cs"/>
              </a:rPr>
              <a:t>1.645</a:t>
            </a:r>
            <a:r>
              <a:rPr kumimoji="0" lang="en-IN" sz="2800" b="0" i="0" u="none" strike="noStrike" kern="1200" cap="none" spc="0" normalizeH="0" baseline="0" noProof="0" dirty="0">
                <a:ln>
                  <a:noFill/>
                </a:ln>
                <a:solidFill>
                  <a:srgbClr val="366092"/>
                </a:solidFill>
                <a:effectLst/>
                <a:uLnTx/>
                <a:uFillTx/>
                <a:latin typeface="Calibri"/>
                <a:ea typeface="+mn-ea"/>
                <a:cs typeface="+mn-cs"/>
              </a:rPr>
              <a:t>, then we will lose faith in the null hypothesis because we have observed something that is too rare by the standards we have set for the level of the test.</a:t>
            </a:r>
            <a:endParaRPr lang="en-IN" dirty="0"/>
          </a:p>
        </p:txBody>
      </p:sp>
    </p:spTree>
    <p:custDataLst>
      <p:tags r:id="rId1"/>
    </p:custDataLst>
    <p:extLst>
      <p:ext uri="{BB962C8B-B14F-4D97-AF65-F5344CB8AC3E}">
        <p14:creationId xmlns:p14="http://schemas.microsoft.com/office/powerpoint/2010/main" val="1641347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a Hypothesis Test for the Proportion of Stock Increases</a:t>
            </a:r>
            <a:r>
              <a:rPr lang="en-US" dirty="0"/>
              <a:t>—Slide 8</a:t>
            </a:r>
            <a:endParaRPr dirty="0"/>
          </a:p>
        </p:txBody>
      </p:sp>
      <p:pic>
        <p:nvPicPr>
          <p:cNvPr id="5" name="Content Placeholder 4" descr="Normal distribution centered at z equals 0. The area to the right of z equals 1.645 is shaded and noted as having α value of 0.05, and being the reject H naught region.">
            <a:extLst>
              <a:ext uri="{FF2B5EF4-FFF2-40B4-BE49-F238E27FC236}">
                <a16:creationId xmlns:a16="http://schemas.microsoft.com/office/drawing/2014/main" id="{695DB7D9-9821-4FBA-A72B-B92A6140CA41}"/>
              </a:ext>
            </a:extLst>
          </p:cNvPr>
          <p:cNvPicPr>
            <a:picLocks noGrp="1" noChangeAspect="1"/>
          </p:cNvPicPr>
          <p:nvPr>
            <p:ph sz="quarter" idx="1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905000" y="1762125"/>
            <a:ext cx="5334000" cy="3333750"/>
          </a:xfrm>
        </p:spPr>
      </p:pic>
      <p:sp>
        <p:nvSpPr>
          <p:cNvPr id="7" name="Text Placeholder 2">
            <a:extLst>
              <a:ext uri="{FF2B5EF4-FFF2-40B4-BE49-F238E27FC236}">
                <a16:creationId xmlns:a16="http://schemas.microsoft.com/office/drawing/2014/main" id="{24FD6FA5-E311-4C17-9310-0E7F460891AF}"/>
              </a:ext>
            </a:extLst>
          </p:cNvPr>
          <p:cNvSpPr txBox="1">
            <a:spLocks/>
          </p:cNvSpPr>
          <p:nvPr/>
        </p:nvSpPr>
        <p:spPr>
          <a:xfrm>
            <a:off x="457200" y="5486400"/>
            <a:ext cx="8229600" cy="509954"/>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defRPr sz="2800"/>
            </a:pPr>
            <a:r>
              <a:rPr lang="en-US" sz="2800" dirty="0"/>
              <a:t>Figure 1</a:t>
            </a: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BBB661B-E68E-4A17-A19D-1E1FC1A3A742}"/>
</file>

<file path=customXml/itemProps2.xml><?xml version="1.0" encoding="utf-8"?>
<ds:datastoreItem xmlns:ds="http://schemas.openxmlformats.org/officeDocument/2006/customXml" ds:itemID="{3516F106-D84A-4009-AF7B-C3195AA218EB}"/>
</file>

<file path=customXml/itemProps3.xml><?xml version="1.0" encoding="utf-8"?>
<ds:datastoreItem xmlns:ds="http://schemas.openxmlformats.org/officeDocument/2006/customXml" ds:itemID="{26B81984-0A0D-4263-91C3-C843CF16ADC9}"/>
</file>

<file path=docProps/app.xml><?xml version="1.0" encoding="utf-8"?>
<Properties xmlns="http://schemas.openxmlformats.org/officeDocument/2006/extended-properties" xmlns:vt="http://schemas.openxmlformats.org/officeDocument/2006/docPropsVTypes">
  <TotalTime>1132</TotalTime>
  <Words>1816</Words>
  <Application>Microsoft Office PowerPoint</Application>
  <PresentationFormat>On-screen Show (4:3)</PresentationFormat>
  <Paragraphs>85</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Calibri</vt:lpstr>
      <vt:lpstr>Courier New</vt:lpstr>
      <vt:lpstr>Arial</vt:lpstr>
      <vt:lpstr>Cambria Math</vt:lpstr>
      <vt:lpstr>Office Theme</vt:lpstr>
      <vt:lpstr>Section 10.5</vt:lpstr>
      <vt:lpstr>Example 1: Performing a Hypothesis Test for the Proportion of Stock Increases—Slide 1</vt:lpstr>
      <vt:lpstr>Example 1: Performing a Hypothesis Test for the Proportion of Stock Increases—Slide 2</vt:lpstr>
      <vt:lpstr>Example 1: Performing a Hypothesis Test for the Proportion of Stock Increases—Slide 3</vt:lpstr>
      <vt:lpstr>Example 1: Performing a Hypothesis Test for the Proportion of Stock Increases—Slide 4</vt:lpstr>
      <vt:lpstr>Example 1: Performing a Hypothesis Test for the Proportion of Stock Increases—Slide 5</vt:lpstr>
      <vt:lpstr>Example 1: Performing a Hypothesis Test for the Proportion of Stock Increases—Slide 6</vt:lpstr>
      <vt:lpstr>Example 1: Performing a Hypothesis Test for the Proportion of Stock Increases—Slide 7</vt:lpstr>
      <vt:lpstr>Example 1: Performing a Hypothesis Test for the Proportion of Stock Increases—Slide 8</vt:lpstr>
      <vt:lpstr>Example 1: Performing a Hypothesis Test for the Proportion of Stock Increases—Slide 9</vt:lpstr>
      <vt:lpstr>Example 1: Performing a Hypothesis Test for the Proportion of Stock Increases—Slide 10</vt:lpstr>
      <vt:lpstr>Example 1: Performing a Hypothesis Test for the Proportion of Stock Increases—Slide 11</vt:lpstr>
      <vt:lpstr>Example 2: Performing a Hypothesis Test for the Proportion of Online Shoppers—Slide 1</vt:lpstr>
      <vt:lpstr>Example 2: Performing a Hypothesis Test for the Proportion of Online Shoppers—Slide 2</vt:lpstr>
      <vt:lpstr>Example 2: Performing a Hypothesis Test for the Proportion of Online Shoppers—Slide 3</vt:lpstr>
      <vt:lpstr>Example 2: Performing a Hypothesis Test for the Proportion of Online Shoppers—Slide 4</vt:lpstr>
      <vt:lpstr>Example 2: Performing a Hypothesis Test for the Proportion of Online Shoppers—Slide 5</vt:lpstr>
      <vt:lpstr>Example 2: Performing a Hypothesis Test for the Proportion of Online Shoppers—Slide 6</vt:lpstr>
      <vt:lpstr>Example 2: Performing a Hypothesis Test for the Proportion of Online Shoppers—Slide 7</vt:lpstr>
      <vt:lpstr>Example 2: Performing a Hypothesis Test for the Proportion of Online Shoppers—Slide 8</vt:lpstr>
      <vt:lpstr>Example 2: Performing a Hypothesis Test for the Proportion of Online Shoppers—Slide 9</vt:lpstr>
      <vt:lpstr>Example 2: Performing a Hypothesis Test for the Proportion of Online Shoppers—Slide 10</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- 10.5 - Testing a Hypothesis about a Population Proportion</dc:title>
  <dc:creator>Hawkes Learning</dc:creator>
  <cp:lastModifiedBy>Hala Assaf</cp:lastModifiedBy>
  <cp:revision>127</cp:revision>
  <dcterms:created xsi:type="dcterms:W3CDTF">2013-04-26T14:43:13Z</dcterms:created>
  <dcterms:modified xsi:type="dcterms:W3CDTF">2025-07-30T12:52:51Z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A636A599-A2BD-4979-AF90-7A783BF0A40D</vt:lpwstr>
  </property>
  <property fmtid="{D5CDD505-2E9C-101B-9397-08002B2CF9AE}" pid="3" name="ArticulatePath">
    <vt:lpwstr>10.5 HTPROPORTION</vt:lpwstr>
  </property>
  <property fmtid="{D5CDD505-2E9C-101B-9397-08002B2CF9AE}" pid="4" name="ContentTypeId">
    <vt:lpwstr>0x010100B327C35045E9A749BE72BEEA1A150D0C</vt:lpwstr>
  </property>
  <property fmtid="{D5CDD505-2E9C-101B-9397-08002B2CF9AE}" pid="5" name="Order">
    <vt:r8>100</vt:r8>
  </property>
</Properties>
</file>