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ppt/tags/tag9.xml" ContentType="application/vnd.openxmlformats-officedocument.presentationml.tags+xml"/>
  <Override PartName="/docProps/custom.xml" ContentType="application/vnd.openxmlformats-officedocument.custom-properties+xml"/>
  <Override PartName="/ppt/tags/tag16.xml" ContentType="application/vnd.openxmlformats-officedocument.presentationml.tags+xml"/>
  <Override PartName="/ppt/tags/tag10.xml" ContentType="application/vnd.openxmlformats-officedocument.presentationml.tags+xml"/>
  <Override PartName="/ppt/tags/tag22.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2.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5.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ppt/tags/tag15.xml" ContentType="application/vnd.openxmlformats-officedocument.presentationml.tags+xml"/>
  <Override PartName="/ppt/tags/tag8.xml" ContentType="application/vnd.openxmlformats-officedocument.presentationml.tags+xml"/>
  <Override PartName="/ppt/tags/tag7.xml" ContentType="application/vnd.openxmlformats-officedocument.presentationml.tags+xml"/>
  <Override PartName="/ppt/tags/tag6.xml" ContentType="application/vnd.openxmlformats-officedocument.presentationml.tags+xml"/>
  <Override PartName="/ppt/tags/tag4.xml" ContentType="application/vnd.openxmlformats-officedocument.presentationml.tags+xml"/>
  <Override PartName="/ppt/tags/tag3.xml" ContentType="application/vnd.openxmlformats-officedocument.presentationml.tags+xml"/>
  <Override PartName="/ppt/tags/tag2.xml" ContentType="application/vnd.openxmlformats-officedocument.presentationml.tags+xml"/>
  <Override PartName="/ppt/tags/tag1.xml" ContentType="application/vnd.openxmlformats-officedocument.presentationml.tags+xml"/>
  <Override PartName="/ppt/tags/tag11.xml" ContentType="application/vnd.openxmlformats-officedocument.presentationml.tags+xml"/>
  <Override PartName="/ppt/tags/tag13.xml" ContentType="application/vnd.openxmlformats-officedocument.presentationml.tags+xml"/>
  <Override PartName="/docProps/app.xml" ContentType="application/vnd.openxmlformats-officedocument.extended-properties+xml"/>
  <Override PartName="/ppt/tags/tag14.xml" ContentType="application/vnd.openxmlformats-officedocument.presentationml.ta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59" r:id="rId5"/>
    <p:sldId id="260" r:id="rId6"/>
    <p:sldId id="287" r:id="rId7"/>
    <p:sldId id="262" r:id="rId8"/>
    <p:sldId id="264" r:id="rId9"/>
    <p:sldId id="265" r:id="rId10"/>
    <p:sldId id="288" r:id="rId11"/>
    <p:sldId id="281" r:id="rId12"/>
    <p:sldId id="269" r:id="rId13"/>
    <p:sldId id="282" r:id="rId14"/>
    <p:sldId id="271" r:id="rId15"/>
    <p:sldId id="284" r:id="rId16"/>
    <p:sldId id="272" r:id="rId17"/>
    <p:sldId id="285" r:id="rId18"/>
    <p:sldId id="274" r:id="rId19"/>
    <p:sldId id="275" r:id="rId20"/>
    <p:sldId id="280" r:id="rId21"/>
    <p:sldId id="286" r:id="rId22"/>
  </p:sldIdLst>
  <p:sldSz cx="9144000" cy="6858000" type="screen4x3"/>
  <p:notesSz cx="6858000" cy="9144000"/>
  <p:embeddedFontLst>
    <p:embeddedFont>
      <p:font typeface="Cambria Math" panose="02040503050406030204" pitchFamily="18" charset="0"/>
      <p:regular r:id="rId25"/>
    </p:embeddedFont>
  </p:embeddedFontLst>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p:scale>
          <a:sx n="69" d="100"/>
          <a:sy n="69" d="100"/>
        </p:scale>
        <p:origin x="520" y="6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slideLayout" Target="../slideLayouts/slideLayout3.xml"/><Relationship Id="rId1" Type="http://schemas.openxmlformats.org/officeDocument/2006/relationships/tags" Target="../tags/tag11.xml"/><Relationship Id="rId5" Type="http://schemas.openxmlformats.org/officeDocument/2006/relationships/image" Target="../media/image18.emf"/><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3.xml"/><Relationship Id="rId1" Type="http://schemas.openxmlformats.org/officeDocument/2006/relationships/tags" Target="../tags/tag12.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22.emf"/><Relationship Id="rId7" Type="http://schemas.openxmlformats.org/officeDocument/2006/relationships/image" Target="../media/image26.emf"/><Relationship Id="rId2" Type="http://schemas.openxmlformats.org/officeDocument/2006/relationships/slideLayout" Target="../slideLayouts/slideLayout3.xml"/><Relationship Id="rId1" Type="http://schemas.openxmlformats.org/officeDocument/2006/relationships/tags" Target="../tags/tag15.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image" Target="../media/image23.emf"/></Relationships>
</file>

<file path=ppt/slides/_rels/slide1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slideLayout" Target="../slideLayouts/slideLayout3.xml"/><Relationship Id="rId1" Type="http://schemas.openxmlformats.org/officeDocument/2006/relationships/tags" Target="../tags/tag16.xml"/><Relationship Id="rId4" Type="http://schemas.openxmlformats.org/officeDocument/2006/relationships/image" Target="../media/image28.emf"/></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Layout" Target="../slideLayouts/slideLayout7.xml"/><Relationship Id="rId1" Type="http://schemas.openxmlformats.org/officeDocument/2006/relationships/tags" Target="../tags/tag4.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7.xml"/><Relationship Id="rId1" Type="http://schemas.openxmlformats.org/officeDocument/2006/relationships/tags" Target="../tags/tag5.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image" Target="../media/image11.emf"/></Relationships>
</file>

<file path=ppt/slides/_rels/slide6.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image" Target="../media/image13.emf"/></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3.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slideLayout" Target="../slideLayouts/slideLayout3.xml"/><Relationship Id="rId1" Type="http://schemas.openxmlformats.org/officeDocument/2006/relationships/tags" Target="../tags/tag9.xml"/><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slideLayout" Target="../slideLayouts/slideLayout3.xml"/><Relationship Id="rId1" Type="http://schemas.openxmlformats.org/officeDocument/2006/relationships/tags" Target="../tags/tag10.xml"/><Relationship Id="rId6" Type="http://schemas.openxmlformats.org/officeDocument/2006/relationships/image" Target="../media/image18.png"/><Relationship Id="rId5" Type="http://schemas.openxmlformats.org/officeDocument/2006/relationships/image" Target="../media/image16.emf"/><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Comparing Two Population Means, Sigma 1 and Sigma 2 Known</a:t>
            </a:r>
          </a:p>
        </p:txBody>
      </p:sp>
      <p:sp>
        <p:nvSpPr>
          <p:cNvPr id="3" name="Title 2"/>
          <p:cNvSpPr>
            <a:spLocks noGrp="1"/>
          </p:cNvSpPr>
          <p:nvPr>
            <p:ph type="title"/>
          </p:nvPr>
        </p:nvSpPr>
        <p:spPr/>
        <p:txBody>
          <a:bodyPr/>
          <a:lstStyle/>
          <a:p>
            <a:r>
              <a:t>Section 11.1</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2F9A4-6ED9-173F-6BBF-40BFAAD5F31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98ED107-06B5-EB69-20E5-F242FA834265}"/>
              </a:ext>
            </a:extLst>
          </p:cNvPr>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4</a:t>
            </a:r>
            <a:endParaRPr sz="2300" dirty="0"/>
          </a:p>
        </p:txBody>
      </p:sp>
      <p:pic>
        <p:nvPicPr>
          <p:cNvPr id="4" name="Picture 3" descr="For alpha equals zero point zero five, z subscript alpha divided by two equals z subscript zero point zero two five equals one point nine six.">
            <a:extLst>
              <a:ext uri="{FF2B5EF4-FFF2-40B4-BE49-F238E27FC236}">
                <a16:creationId xmlns:a16="http://schemas.microsoft.com/office/drawing/2014/main" id="{10AD55AA-059F-DFB5-D74F-A827ED7669D3}"/>
              </a:ext>
            </a:extLst>
          </p:cNvPr>
          <p:cNvPicPr>
            <a:picLocks noChangeAspect="1"/>
          </p:cNvPicPr>
          <p:nvPr/>
        </p:nvPicPr>
        <p:blipFill>
          <a:blip r:embed="rId3"/>
          <a:stretch>
            <a:fillRect/>
          </a:stretch>
        </p:blipFill>
        <p:spPr>
          <a:xfrm>
            <a:off x="533400" y="1175427"/>
            <a:ext cx="4392000" cy="500755"/>
          </a:xfrm>
          <a:prstGeom prst="rect">
            <a:avLst/>
          </a:prstGeom>
        </p:spPr>
      </p:pic>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4237B7FF-92DD-5D0C-8145-C08A351B0548}"/>
                  </a:ext>
                </a:extLst>
              </p:cNvPr>
              <p:cNvSpPr txBox="1"/>
              <p:nvPr/>
            </p:nvSpPr>
            <p:spPr>
              <a:xfrm>
                <a:off x="457200" y="1595715"/>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confidence interval for the difference in the average </a:t>
                </a:r>
                <a:r>
                  <a:rPr kumimoji="0" lang="en-US" sz="2800" b="1" i="0" u="none" strike="noStrike" kern="1200" cap="none" spc="0" normalizeH="0" baseline="0" noProof="0" dirty="0">
                    <a:ln>
                      <a:noFill/>
                    </a:ln>
                    <a:solidFill>
                      <a:srgbClr val="366092"/>
                    </a:solidFill>
                    <a:effectLst/>
                    <a:uLnTx/>
                    <a:uFillTx/>
                    <a:latin typeface="Calibri"/>
                    <a:ea typeface="+mn-ea"/>
                    <a:cs typeface="+mn-cs"/>
                  </a:rPr>
                  <a:t>QOS</a:t>
                </a:r>
                <a:r>
                  <a:rPr kumimoji="0" lang="en-US" sz="2800" b="0" i="0" u="none" strike="noStrike" kern="1200" cap="none" spc="0" normalizeH="0" baseline="0" noProof="0" dirty="0">
                    <a:ln>
                      <a:noFill/>
                    </a:ln>
                    <a:solidFill>
                      <a:srgbClr val="366092"/>
                    </a:solidFill>
                    <a:effectLst/>
                    <a:uLnTx/>
                    <a:uFillTx/>
                    <a:latin typeface="Calibri"/>
                    <a:ea typeface="+mn-ea"/>
                    <a:cs typeface="+mn-cs"/>
                  </a:rPr>
                  <a:t> between cable and satellite providers is given by</a:t>
                </a:r>
                <a:endParaRPr lang="en-IN" dirty="0"/>
              </a:p>
            </p:txBody>
          </p:sp>
        </mc:Choice>
        <mc:Fallback xmlns="">
          <p:sp>
            <p:nvSpPr>
              <p:cNvPr id="5" name="TextBox 4">
                <a:extLst>
                  <a:ext uri="{FF2B5EF4-FFF2-40B4-BE49-F238E27FC236}">
                    <a16:creationId xmlns:a16="http://schemas.microsoft.com/office/drawing/2014/main" id="{4237B7FF-92DD-5D0C-8145-C08A351B0548}"/>
                  </a:ext>
                </a:extLst>
              </p:cNvPr>
              <p:cNvSpPr txBox="1">
                <a:spLocks noRot="1" noChangeAspect="1" noMove="1" noResize="1" noEditPoints="1" noAdjustHandles="1" noChangeArrowheads="1" noChangeShapeType="1" noTextEdit="1"/>
              </p:cNvSpPr>
              <p:nvPr/>
            </p:nvSpPr>
            <p:spPr>
              <a:xfrm>
                <a:off x="457200" y="1595715"/>
                <a:ext cx="8229600" cy="1384995"/>
              </a:xfrm>
              <a:prstGeom prst="rect">
                <a:avLst/>
              </a:prstGeom>
              <a:blipFill>
                <a:blip r:embed="rId4"/>
                <a:stretch>
                  <a:fillRect l="-1481" t="-4405" b="-11894"/>
                </a:stretch>
              </a:blipFill>
            </p:spPr>
            <p:txBody>
              <a:bodyPr/>
              <a:lstStyle/>
              <a:p>
                <a:r>
                  <a:rPr lang="en-IN">
                    <a:noFill/>
                  </a:rPr>
                  <a:t> </a:t>
                </a:r>
              </a:p>
            </p:txBody>
          </p:sp>
        </mc:Fallback>
      </mc:AlternateContent>
      <p:pic>
        <p:nvPicPr>
          <p:cNvPr id="8" name="Picture 7" descr="open parentheses x bar subscript one minus x bar subscript two close parentheses plus or minus z subscript alpha divided by two times square root of open parentheses sigma subscript one squared  divided by n subscript one close parentheses plus open parentheses sigma subscript two squared  divided by n subscript two close parentheses.">
            <a:extLst>
              <a:ext uri="{FF2B5EF4-FFF2-40B4-BE49-F238E27FC236}">
                <a16:creationId xmlns:a16="http://schemas.microsoft.com/office/drawing/2014/main" id="{C42E2187-A783-EDB1-E642-45593BBBA110}"/>
              </a:ext>
            </a:extLst>
          </p:cNvPr>
          <p:cNvPicPr>
            <a:picLocks noChangeAspect="1"/>
          </p:cNvPicPr>
          <p:nvPr/>
        </p:nvPicPr>
        <p:blipFill>
          <a:blip r:embed="rId5"/>
          <a:stretch>
            <a:fillRect/>
          </a:stretch>
        </p:blipFill>
        <p:spPr>
          <a:xfrm>
            <a:off x="2438400" y="3429000"/>
            <a:ext cx="3114675" cy="1000125"/>
          </a:xfrm>
          <a:prstGeom prst="rect">
            <a:avLst/>
          </a:prstGeom>
        </p:spPr>
      </p:pic>
    </p:spTree>
    <p:custDataLst>
      <p:tags r:id="rId1"/>
    </p:custDataLst>
    <p:extLst>
      <p:ext uri="{BB962C8B-B14F-4D97-AF65-F5344CB8AC3E}">
        <p14:creationId xmlns:p14="http://schemas.microsoft.com/office/powerpoint/2010/main" val="8126477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5</a:t>
            </a:r>
            <a:endParaRPr sz="2300" dirty="0"/>
          </a:p>
        </p:txBody>
      </p:sp>
      <p:sp>
        <p:nvSpPr>
          <p:cNvPr id="3" name="Text Placeholder 2"/>
          <p:cNvSpPr>
            <a:spLocks noGrp="1"/>
          </p:cNvSpPr>
          <p:nvPr>
            <p:ph type="body" sz="quarter" idx="10"/>
          </p:nvPr>
        </p:nvSpPr>
        <p:spPr/>
        <p:txBody>
          <a:bodyPr>
            <a:normAutofit/>
          </a:bodyPr>
          <a:lstStyle/>
          <a:p>
            <a:r>
              <a:rPr sz="2200" dirty="0"/>
              <a:t>​This gives,</a:t>
            </a:r>
          </a:p>
        </p:txBody>
      </p:sp>
      <p:pic>
        <p:nvPicPr>
          <p:cNvPr id="5" name="Picture 4" descr="open parentheses eight point eight minus nine point five close parentheses plus or minus one point nine six times square root of open parentheses three squared divided by fifty close parentheses plus open parentheses two squared divided by fifty close parentheses.&#10;&#10;equals Negative zero point seven plus or minus one point nine six times square root of thirteen divided by fifty.&#10;&#10;which equals Negative one point seven to zero point three.">
            <a:extLst>
              <a:ext uri="{FF2B5EF4-FFF2-40B4-BE49-F238E27FC236}">
                <a16:creationId xmlns:a16="http://schemas.microsoft.com/office/drawing/2014/main" id="{24648EAA-F148-EA36-B9DA-E6323D8D3461}"/>
              </a:ext>
            </a:extLst>
          </p:cNvPr>
          <p:cNvPicPr>
            <a:picLocks noChangeAspect="1"/>
          </p:cNvPicPr>
          <p:nvPr/>
        </p:nvPicPr>
        <p:blipFill>
          <a:blip r:embed="rId3"/>
          <a:stretch>
            <a:fillRect/>
          </a:stretch>
        </p:blipFill>
        <p:spPr>
          <a:xfrm>
            <a:off x="2743200" y="1104625"/>
            <a:ext cx="3060000" cy="2020437"/>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43289777-9254-3573-AF63-ECE5FEAAFBE2}"/>
                  </a:ext>
                </a:extLst>
              </p:cNvPr>
              <p:cNvSpPr txBox="1"/>
              <p:nvPr/>
            </p:nvSpPr>
            <p:spPr>
              <a:xfrm>
                <a:off x="457200" y="3200400"/>
                <a:ext cx="8229600" cy="2800767"/>
              </a:xfrm>
              <a:prstGeom prst="rect">
                <a:avLst/>
              </a:prstGeom>
              <a:noFill/>
            </p:spPr>
            <p:txBody>
              <a:bodyPr wrap="square">
                <a:spAutoFit/>
              </a:bodyPr>
              <a:lstStyle/>
              <a:p>
                <a:r>
                  <a:rPr kumimoji="0" lang="en-US" sz="2200" b="0" i="0" u="none" strike="noStrike" kern="1200" cap="none" spc="0" normalizeH="0" baseline="0" noProof="0" dirty="0">
                    <a:ln>
                      <a:noFill/>
                    </a:ln>
                    <a:solidFill>
                      <a:srgbClr val="366092"/>
                    </a:solidFill>
                    <a:effectLst/>
                    <a:uLnTx/>
                    <a:uFillTx/>
                    <a:latin typeface="Calibri"/>
                  </a:rPr>
                  <a:t>Thus, we are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95</m:t>
                    </m:r>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m:t>
                    </m:r>
                  </m:oMath>
                </a14:m>
                <a:r>
                  <a:rPr kumimoji="0" lang="en-US" sz="2200" b="0" i="0" u="none" strike="noStrike" kern="1200" cap="none" spc="0" normalizeH="0" baseline="0" noProof="0" dirty="0">
                    <a:ln>
                      <a:noFill/>
                    </a:ln>
                    <a:solidFill>
                      <a:srgbClr val="366092"/>
                    </a:solidFill>
                    <a:effectLst/>
                    <a:uLnTx/>
                    <a:uFillTx/>
                    <a:latin typeface="Calibri"/>
                  </a:rPr>
                  <a:t> confident that the true mean difference in </a:t>
                </a:r>
                <a:r>
                  <a:rPr kumimoji="0" lang="en-US" sz="2200" b="1" i="0" u="none" strike="noStrike" kern="1200" cap="none" spc="0" normalizeH="0" baseline="0" noProof="0" dirty="0">
                    <a:ln>
                      <a:noFill/>
                    </a:ln>
                    <a:solidFill>
                      <a:srgbClr val="366092"/>
                    </a:solidFill>
                    <a:effectLst/>
                    <a:uLnTx/>
                    <a:uFillTx/>
                    <a:latin typeface="Calibri"/>
                  </a:rPr>
                  <a:t>QOS</a:t>
                </a:r>
                <a:r>
                  <a:rPr kumimoji="0" lang="en-US" sz="2200" b="0" i="0" u="none" strike="noStrike" kern="1200" cap="none" spc="0" normalizeH="0" baseline="0" noProof="0" dirty="0">
                    <a:ln>
                      <a:noFill/>
                    </a:ln>
                    <a:solidFill>
                      <a:srgbClr val="366092"/>
                    </a:solidFill>
                    <a:effectLst/>
                    <a:uLnTx/>
                    <a:uFillTx/>
                    <a:latin typeface="Calibri"/>
                  </a:rPr>
                  <a:t> between cable and satellite subscribers is between </a:t>
                </a:r>
                <a14:m>
                  <m:oMath xmlns:m="http://schemas.openxmlformats.org/officeDocument/2006/math">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1</m:t>
                    </m:r>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m:t>
                    </m:r>
                    <m:r>
                      <a:rPr kumimoji="0" lang="en-US" sz="2200" b="0" i="0" u="none" strike="noStrike" kern="1200" cap="none" spc="0" normalizeH="0" baseline="0" noProof="0">
                        <a:ln>
                          <a:noFill/>
                        </a:ln>
                        <a:solidFill>
                          <a:srgbClr val="366092"/>
                        </a:solidFill>
                        <a:effectLst/>
                        <a:uLnTx/>
                        <a:uFillTx/>
                        <a:latin typeface="Cambria Math" panose="02040503050406030204" pitchFamily="18" charset="0"/>
                      </a:rPr>
                      <m:t>7</m:t>
                    </m:r>
                  </m:oMath>
                </a14:m>
                <a:r>
                  <a:rPr kumimoji="0" lang="en-US" sz="2200" b="0" i="0" u="none" strike="noStrike" kern="1200" cap="none" spc="0" normalizeH="0" baseline="0" noProof="0" dirty="0">
                    <a:ln>
                      <a:noFill/>
                    </a:ln>
                    <a:solidFill>
                      <a:srgbClr val="366092"/>
                    </a:solidFill>
                    <a:effectLst/>
                    <a:uLnTx/>
                    <a:uFillTx/>
                    <a:latin typeface="Calibri"/>
                  </a:rPr>
                  <a:t> and </a:t>
                </a:r>
                <a:r>
                  <a:rPr kumimoji="0" lang="en-US" sz="2200" b="0" i="0" u="none" strike="noStrike" kern="1200" cap="none" spc="0" normalizeH="0" baseline="0" noProof="0" dirty="0">
                    <a:ln>
                      <a:noFill/>
                    </a:ln>
                    <a:solidFill>
                      <a:srgbClr val="366092"/>
                    </a:solidFill>
                    <a:effectLst/>
                    <a:uLnTx/>
                    <a:uFillTx/>
                    <a:latin typeface="Cambria Math"/>
                  </a:rPr>
                  <a:t>0.3</a:t>
                </a:r>
                <a:r>
                  <a:rPr kumimoji="0" lang="en-US" sz="2200" b="0" i="0" u="none" strike="noStrike" kern="1200" cap="none" spc="0" normalizeH="0" baseline="0" noProof="0" dirty="0">
                    <a:ln>
                      <a:noFill/>
                    </a:ln>
                    <a:solidFill>
                      <a:srgbClr val="366092"/>
                    </a:solidFill>
                    <a:effectLst/>
                    <a:uLnTx/>
                    <a:uFillTx/>
                    <a:latin typeface="Calibri"/>
                  </a:rPr>
                  <a:t>. Another way to interpret this interval in terms of the problem is that the average </a:t>
                </a:r>
                <a:r>
                  <a:rPr kumimoji="0" lang="en-US" sz="2200" b="1" i="0" u="none" strike="noStrike" kern="1200" cap="none" spc="0" normalizeH="0" baseline="0" noProof="0" dirty="0">
                    <a:ln>
                      <a:noFill/>
                    </a:ln>
                    <a:solidFill>
                      <a:srgbClr val="366092"/>
                    </a:solidFill>
                    <a:effectLst/>
                    <a:uLnTx/>
                    <a:uFillTx/>
                    <a:latin typeface="Calibri"/>
                  </a:rPr>
                  <a:t>QOS</a:t>
                </a:r>
                <a:r>
                  <a:rPr kumimoji="0" lang="en-US" sz="2200" b="0" i="0" u="none" strike="noStrike" kern="1200" cap="none" spc="0" normalizeH="0" baseline="0" noProof="0" dirty="0">
                    <a:ln>
                      <a:noFill/>
                    </a:ln>
                    <a:solidFill>
                      <a:srgbClr val="366092"/>
                    </a:solidFill>
                    <a:effectLst/>
                    <a:uLnTx/>
                    <a:uFillTx/>
                    <a:latin typeface="Calibri"/>
                  </a:rPr>
                  <a:t> for satellite subscribers is between </a:t>
                </a:r>
                <a:r>
                  <a:rPr kumimoji="0" lang="en-US" sz="2200" b="0" i="0" u="none" strike="noStrike" kern="1200" cap="none" spc="0" normalizeH="0" baseline="0" noProof="0" dirty="0">
                    <a:ln>
                      <a:noFill/>
                    </a:ln>
                    <a:solidFill>
                      <a:srgbClr val="366092"/>
                    </a:solidFill>
                    <a:effectLst/>
                    <a:uLnTx/>
                    <a:uFillTx/>
                    <a:latin typeface="Cambria Math"/>
                  </a:rPr>
                  <a:t>1.7</a:t>
                </a:r>
                <a:r>
                  <a:rPr kumimoji="0" lang="en-US" sz="2200" b="0" i="0" u="none" strike="noStrike" kern="1200" cap="none" spc="0" normalizeH="0" baseline="0" noProof="0" dirty="0">
                    <a:ln>
                      <a:noFill/>
                    </a:ln>
                    <a:solidFill>
                      <a:srgbClr val="366092"/>
                    </a:solidFill>
                    <a:effectLst/>
                    <a:uLnTx/>
                    <a:uFillTx/>
                    <a:latin typeface="Calibri"/>
                  </a:rPr>
                  <a:t> rating points higher and </a:t>
                </a:r>
                <a:r>
                  <a:rPr kumimoji="0" lang="en-US" sz="2200" b="0" i="0" u="none" strike="noStrike" kern="1200" cap="none" spc="0" normalizeH="0" baseline="0" noProof="0" dirty="0">
                    <a:ln>
                      <a:noFill/>
                    </a:ln>
                    <a:solidFill>
                      <a:srgbClr val="366092"/>
                    </a:solidFill>
                    <a:effectLst/>
                    <a:uLnTx/>
                    <a:uFillTx/>
                    <a:latin typeface="Cambria Math"/>
                  </a:rPr>
                  <a:t>0.3</a:t>
                </a:r>
                <a:r>
                  <a:rPr kumimoji="0" lang="en-US" sz="2200" b="0" i="0" u="none" strike="noStrike" kern="1200" cap="none" spc="0" normalizeH="0" baseline="0" noProof="0" dirty="0">
                    <a:ln>
                      <a:noFill/>
                    </a:ln>
                    <a:solidFill>
                      <a:srgbClr val="366092"/>
                    </a:solidFill>
                    <a:effectLst/>
                    <a:uLnTx/>
                    <a:uFillTx/>
                    <a:latin typeface="Calibri"/>
                  </a:rPr>
                  <a:t> rating points lower than cable subscribers. Since the confidence interval includes zero, this indicates that the difference between the average </a:t>
                </a:r>
                <a:r>
                  <a:rPr kumimoji="0" lang="en-US" sz="2200" b="1" i="0" u="none" strike="noStrike" kern="1200" cap="none" spc="0" normalizeH="0" baseline="0" noProof="0" dirty="0">
                    <a:ln>
                      <a:noFill/>
                    </a:ln>
                    <a:solidFill>
                      <a:srgbClr val="366092"/>
                    </a:solidFill>
                    <a:effectLst/>
                    <a:uLnTx/>
                    <a:uFillTx/>
                    <a:latin typeface="Calibri"/>
                  </a:rPr>
                  <a:t>QOS</a:t>
                </a:r>
                <a:r>
                  <a:rPr kumimoji="0" lang="en-US" sz="2200" b="0" i="0" u="none" strike="noStrike" kern="1200" cap="none" spc="0" normalizeH="0" baseline="0" noProof="0" dirty="0">
                    <a:ln>
                      <a:noFill/>
                    </a:ln>
                    <a:solidFill>
                      <a:srgbClr val="366092"/>
                    </a:solidFill>
                    <a:effectLst/>
                    <a:uLnTx/>
                    <a:uFillTx/>
                    <a:latin typeface="Calibri"/>
                  </a:rPr>
                  <a:t> for cable and satellite television subscribers is not statistically significant at the </a:t>
                </a:r>
                <a:r>
                  <a:rPr kumimoji="0" lang="en-US" sz="2200" b="0" i="0" u="none" strike="noStrike" kern="1200" cap="none" spc="0" normalizeH="0" baseline="0" noProof="0" dirty="0">
                    <a:ln>
                      <a:noFill/>
                    </a:ln>
                    <a:solidFill>
                      <a:srgbClr val="366092"/>
                    </a:solidFill>
                    <a:effectLst/>
                    <a:uLnTx/>
                    <a:uFillTx/>
                    <a:latin typeface="Cambria Math"/>
                  </a:rPr>
                  <a:t>0.05</a:t>
                </a:r>
                <a:r>
                  <a:rPr kumimoji="0" lang="en-US" sz="2200" b="0" i="0" u="none" strike="noStrike" kern="1200" cap="none" spc="0" normalizeH="0" baseline="0" noProof="0" dirty="0">
                    <a:ln>
                      <a:noFill/>
                    </a:ln>
                    <a:solidFill>
                      <a:srgbClr val="366092"/>
                    </a:solidFill>
                    <a:effectLst/>
                    <a:uLnTx/>
                    <a:uFillTx/>
                    <a:latin typeface="Calibri"/>
                  </a:rPr>
                  <a:t> level.</a:t>
                </a:r>
                <a:endParaRPr lang="en-IN" sz="2200" dirty="0"/>
              </a:p>
            </p:txBody>
          </p:sp>
        </mc:Choice>
        <mc:Fallback xmlns="">
          <p:sp>
            <p:nvSpPr>
              <p:cNvPr id="7" name="TextBox 6">
                <a:extLst>
                  <a:ext uri="{FF2B5EF4-FFF2-40B4-BE49-F238E27FC236}">
                    <a16:creationId xmlns:a16="http://schemas.microsoft.com/office/drawing/2014/main" id="{43289777-9254-3573-AF63-ECE5FEAAFBE2}"/>
                  </a:ext>
                </a:extLst>
              </p:cNvPr>
              <p:cNvSpPr txBox="1">
                <a:spLocks noRot="1" noChangeAspect="1" noMove="1" noResize="1" noEditPoints="1" noAdjustHandles="1" noChangeArrowheads="1" noChangeShapeType="1" noTextEdit="1"/>
              </p:cNvSpPr>
              <p:nvPr/>
            </p:nvSpPr>
            <p:spPr>
              <a:xfrm>
                <a:off x="457200" y="3200400"/>
                <a:ext cx="8229600" cy="2800767"/>
              </a:xfrm>
              <a:prstGeom prst="rect">
                <a:avLst/>
              </a:prstGeom>
              <a:blipFill>
                <a:blip r:embed="rId4"/>
                <a:stretch>
                  <a:fillRect l="-963" t="-1525" r="-593" b="-3486"/>
                </a:stretch>
              </a:blipFill>
            </p:spPr>
            <p:txBody>
              <a:bodyPr/>
              <a:lstStyle/>
              <a:p>
                <a:r>
                  <a:rPr lang="en-IN">
                    <a:noFill/>
                  </a:rPr>
                  <a:t> </a:t>
                </a:r>
              </a:p>
            </p:txBody>
          </p:sp>
        </mc:Fallback>
      </mc:AlternateContent>
    </p:spTree>
    <p:custDataLst>
      <p:tags r:id="rId1"/>
    </p:custDataLst>
    <p:extLst>
      <p:ext uri="{BB962C8B-B14F-4D97-AF65-F5344CB8AC3E}">
        <p14:creationId xmlns:p14="http://schemas.microsoft.com/office/powerpoint/2010/main" val="1508464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300" dirty="0"/>
              <a:t>Example 1: Calculating a Confidence Interval and Performing a Hypothesis Test for the Difference in Means—Slide 6</a:t>
            </a:r>
            <a:endParaRPr sz="2300" dirty="0"/>
          </a:p>
        </p:txBody>
      </p:sp>
      <p:sp>
        <p:nvSpPr>
          <p:cNvPr id="3" name="Text Placeholder 2"/>
          <p:cNvSpPr>
            <a:spLocks noGrp="1"/>
          </p:cNvSpPr>
          <p:nvPr>
            <p:ph type="body" sz="quarter" idx="10"/>
          </p:nvPr>
        </p:nvSpPr>
        <p:spPr/>
        <p:txBody>
          <a:bodyPr>
            <a:noAutofit/>
          </a:bodyPr>
          <a:lstStyle/>
          <a:p>
            <a:r>
              <a:rPr lang="en-US" sz="2100" b="1" dirty="0"/>
              <a:t>Solution</a:t>
            </a:r>
          </a:p>
          <a:p>
            <a:pPr defTabSz="447675">
              <a:defRPr sz="2800"/>
            </a:pPr>
            <a:r>
              <a:rPr lang="en-US" sz="2100" b="1" dirty="0"/>
              <a:t>b.	Step 1</a:t>
            </a:r>
            <a:r>
              <a:rPr lang="en-US" sz="2100" dirty="0"/>
              <a:t>:Determine the null hypothesis. In this process, select the appropriate statistical measure, such as the population means, proportions, or variances. </a:t>
            </a:r>
          </a:p>
          <a:p>
            <a:pPr marL="857250" lvl="2" indent="0">
              <a:buNone/>
            </a:pPr>
            <a:r>
              <a:rPr lang="en-US" sz="2100" dirty="0"/>
              <a:t>The premise of the problem is that there is no difference in average </a:t>
            </a:r>
            <a:r>
              <a:rPr lang="en-US" sz="2100" b="1" dirty="0"/>
              <a:t>QOS</a:t>
            </a:r>
            <a:r>
              <a:rPr lang="en-US" sz="2100" dirty="0"/>
              <a:t> between cable and satellite subscribers. Since the analyst is interested in comparing the average </a:t>
            </a:r>
            <a:r>
              <a:rPr lang="en-US" sz="2100" b="1" dirty="0"/>
              <a:t>QOS</a:t>
            </a:r>
            <a:r>
              <a:rPr lang="en-US" sz="2100" dirty="0"/>
              <a:t> between cable and satellite subscribers, the appropriate statistical measures are the following.</a:t>
            </a:r>
          </a:p>
          <a:p>
            <a:pPr marL="457200" lvl="1" indent="0">
              <a:buNone/>
            </a:pPr>
            <a:r>
              <a:rPr lang="en-US" sz="2100" dirty="0"/>
              <a:t>		</a:t>
            </a:r>
            <a:r>
              <a:rPr lang="el-GR" sz="2100" dirty="0">
                <a:latin typeface="Cambria Math" panose="02040503050406030204" pitchFamily="18" charset="0"/>
                <a:ea typeface="Cambria Math" panose="02040503050406030204" pitchFamily="18" charset="0"/>
              </a:rPr>
              <a:t>μ</a:t>
            </a:r>
            <a:r>
              <a:rPr lang="el-GR" sz="2100" dirty="0">
                <a:latin typeface="Calibri" panose="020F0502020204030204" pitchFamily="34" charset="0"/>
                <a:ea typeface="Calibri" panose="020F0502020204030204" pitchFamily="34" charset="0"/>
                <a:cs typeface="Calibri" panose="020F0502020204030204" pitchFamily="34" charset="0"/>
              </a:rPr>
              <a:t>₁</a:t>
            </a:r>
            <a:r>
              <a:rPr lang="en-US" sz="2100" dirty="0"/>
              <a:t> = the true mean </a:t>
            </a:r>
            <a:r>
              <a:rPr lang="en-US" sz="2100" b="1" dirty="0"/>
              <a:t>QOS</a:t>
            </a:r>
            <a:r>
              <a:rPr lang="en-US" sz="2100" dirty="0"/>
              <a:t> for cable subscribers</a:t>
            </a:r>
          </a:p>
          <a:p>
            <a:r>
              <a:rPr lang="en-US" sz="2100" dirty="0"/>
              <a:t>		</a:t>
            </a:r>
            <a:r>
              <a:rPr lang="el-GR" sz="2100" dirty="0">
                <a:latin typeface="Cambria Math" panose="02040503050406030204" pitchFamily="18" charset="0"/>
                <a:ea typeface="Cambria Math" panose="02040503050406030204" pitchFamily="18" charset="0"/>
              </a:rPr>
              <a:t> μ</a:t>
            </a:r>
            <a:r>
              <a:rPr lang="el-GR" sz="2100" dirty="0">
                <a:latin typeface="Calibri" panose="020F0502020204030204" pitchFamily="34" charset="0"/>
                <a:ea typeface="Calibri" panose="020F0502020204030204" pitchFamily="34" charset="0"/>
                <a:cs typeface="Calibri" panose="020F0502020204030204" pitchFamily="34" charset="0"/>
              </a:rPr>
              <a:t>₂</a:t>
            </a:r>
            <a:r>
              <a:rPr lang="en-US" sz="2100" dirty="0"/>
              <a:t> = the true mean </a:t>
            </a:r>
            <a:r>
              <a:rPr lang="en-US" sz="2100" b="1" dirty="0"/>
              <a:t>QOS</a:t>
            </a:r>
            <a:r>
              <a:rPr lang="en-US" sz="2100" dirty="0"/>
              <a:t> for satellite subscribers</a:t>
            </a:r>
          </a:p>
          <a:p>
            <a:pPr marL="857250" lvl="2" indent="0">
              <a:buNone/>
            </a:pPr>
            <a:r>
              <a:rPr lang="en-US" sz="2100" dirty="0"/>
              <a:t>Thus, the null hypothesis is that there is no difference in average </a:t>
            </a:r>
            <a:r>
              <a:rPr lang="en-US" sz="2100" b="1" dirty="0"/>
              <a:t>QOS</a:t>
            </a:r>
            <a:r>
              <a:rPr lang="en-US" sz="2100" dirty="0"/>
              <a:t> between cable and satellite subscribers which should be written as </a:t>
            </a:r>
          </a:p>
        </p:txBody>
      </p:sp>
      <p:pic>
        <p:nvPicPr>
          <p:cNvPr id="6" name="Picture 5" descr="H naught colon mu subscript 1 minus mu subscript 2 = 0.">
            <a:extLst>
              <a:ext uri="{FF2B5EF4-FFF2-40B4-BE49-F238E27FC236}">
                <a16:creationId xmlns:a16="http://schemas.microsoft.com/office/drawing/2014/main" id="{38226367-1B49-6A31-F8AE-C19CAA466204}"/>
              </a:ext>
            </a:extLst>
          </p:cNvPr>
          <p:cNvPicPr>
            <a:picLocks noChangeAspect="1"/>
          </p:cNvPicPr>
          <p:nvPr/>
        </p:nvPicPr>
        <p:blipFill>
          <a:blip r:embed="rId3"/>
          <a:stretch>
            <a:fillRect/>
          </a:stretch>
        </p:blipFill>
        <p:spPr>
          <a:xfrm>
            <a:off x="3733800" y="5619165"/>
            <a:ext cx="1836000" cy="395999"/>
          </a:xfrm>
          <a:prstGeom prst="rect">
            <a:avLst/>
          </a:prstGeom>
        </p:spPr>
      </p:pic>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7</a:t>
            </a:r>
            <a:endParaRPr sz="2300" dirty="0"/>
          </a:p>
        </p:txBody>
      </p:sp>
      <p:sp>
        <p:nvSpPr>
          <p:cNvPr id="3" name="Text Placeholder 2"/>
          <p:cNvSpPr>
            <a:spLocks noGrp="1"/>
          </p:cNvSpPr>
          <p:nvPr>
            <p:ph type="body" sz="quarter" idx="10"/>
          </p:nvPr>
        </p:nvSpPr>
        <p:spPr/>
        <p:txBody>
          <a:bodyPr>
            <a:normAutofit/>
          </a:bodyPr>
          <a:lstStyle/>
          <a:p>
            <a:pPr indent="-285750">
              <a:defRPr sz="2800"/>
            </a:pPr>
            <a:r>
              <a:rPr lang="en-US" b="1" dirty="0"/>
              <a:t>Step 2</a:t>
            </a:r>
            <a:r>
              <a:rPr lang="en-US" dirty="0"/>
              <a:t>: Determine the alternative hypothesis and 	      whether it should be one-sided or two-sided.  </a:t>
            </a:r>
          </a:p>
          <a:p>
            <a:pPr marL="457200" lvl="1" indent="0">
              <a:buNone/>
            </a:pPr>
            <a:r>
              <a:rPr lang="en-US" dirty="0"/>
              <a:t>The analyst is interested in whether or not there is a difference in the QOS between cable and satellite subscribers. Thus, the alternative hypothesis is two-sided, and the test is two-tailed and should be written as</a:t>
            </a:r>
          </a:p>
        </p:txBody>
      </p:sp>
      <p:pic>
        <p:nvPicPr>
          <p:cNvPr id="6" name="Picture 5" descr="H subscript alpha colon mu subscript 1 minus mu subscript 2 = 0.">
            <a:extLst>
              <a:ext uri="{FF2B5EF4-FFF2-40B4-BE49-F238E27FC236}">
                <a16:creationId xmlns:a16="http://schemas.microsoft.com/office/drawing/2014/main" id="{A8FF7F80-750D-18BC-E298-F92EAEDF2DED}"/>
              </a:ext>
            </a:extLst>
          </p:cNvPr>
          <p:cNvPicPr>
            <a:picLocks noChangeAspect="1"/>
          </p:cNvPicPr>
          <p:nvPr/>
        </p:nvPicPr>
        <p:blipFill>
          <a:blip r:embed="rId3"/>
          <a:stretch>
            <a:fillRect/>
          </a:stretch>
        </p:blipFill>
        <p:spPr>
          <a:xfrm>
            <a:off x="3492000" y="4648200"/>
            <a:ext cx="2160000" cy="461358"/>
          </a:xfrm>
          <a:prstGeom prst="rect">
            <a:avLst/>
          </a:prstGeom>
        </p:spPr>
      </p:pic>
    </p:spTree>
    <p:custDataLst>
      <p:tags r:id="rId1"/>
    </p:custDataLst>
    <p:extLst>
      <p:ext uri="{BB962C8B-B14F-4D97-AF65-F5344CB8AC3E}">
        <p14:creationId xmlns:p14="http://schemas.microsoft.com/office/powerpoint/2010/main" val="145941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8</a:t>
            </a:r>
            <a:endParaRPr sz="2300" dirty="0"/>
          </a:p>
        </p:txBody>
      </p:sp>
      <p:sp>
        <p:nvSpPr>
          <p:cNvPr id="3" name="Text Placeholder 2"/>
          <p:cNvSpPr>
            <a:spLocks noGrp="1"/>
          </p:cNvSpPr>
          <p:nvPr>
            <p:ph type="body" sz="quarter" idx="10"/>
          </p:nvPr>
        </p:nvSpPr>
        <p:spPr/>
        <p:txBody>
          <a:bodyPr>
            <a:normAutofit/>
          </a:bodyPr>
          <a:lstStyle/>
          <a:p>
            <a:pPr>
              <a:defRPr sz="2800"/>
            </a:pPr>
            <a:r>
              <a:rPr lang="en-US" sz="2400" b="1" dirty="0"/>
              <a:t>Step 3</a:t>
            </a:r>
            <a:r>
              <a:rPr lang="en-US" sz="2400" dirty="0"/>
              <a:t>: Select the appropriate test statistic based on the information at hand and the assumptions you are willing to make.</a:t>
            </a:r>
            <a:r>
              <a:rPr lang="en-US" dirty="0"/>
              <a:t>  </a:t>
            </a:r>
          </a:p>
          <a:p>
            <a:pPr>
              <a:defRPr sz="2800"/>
            </a:pPr>
            <a:r>
              <a:rPr sz="2400" dirty="0"/>
              <a:t>The difference in sample means,</a:t>
            </a:r>
          </a:p>
        </p:txBody>
      </p:sp>
      <p:pic>
        <p:nvPicPr>
          <p:cNvPr id="5" name="Picture 4" descr="x bar subscript one minus x bar subscript two, is an unbiased">
            <a:extLst>
              <a:ext uri="{FF2B5EF4-FFF2-40B4-BE49-F238E27FC236}">
                <a16:creationId xmlns:a16="http://schemas.microsoft.com/office/drawing/2014/main" id="{D852368C-D48D-38A5-0ACA-4B791B3A9A87}"/>
              </a:ext>
            </a:extLst>
          </p:cNvPr>
          <p:cNvPicPr>
            <a:picLocks noChangeAspect="1"/>
          </p:cNvPicPr>
          <p:nvPr/>
        </p:nvPicPr>
        <p:blipFill>
          <a:blip r:embed="rId3"/>
          <a:stretch>
            <a:fillRect/>
          </a:stretch>
        </p:blipFill>
        <p:spPr>
          <a:xfrm>
            <a:off x="4581524" y="2309810"/>
            <a:ext cx="2763000" cy="396000"/>
          </a:xfrm>
          <a:prstGeom prst="rect">
            <a:avLst/>
          </a:prstGeom>
        </p:spPr>
      </p:pic>
      <p:sp>
        <p:nvSpPr>
          <p:cNvPr id="6" name="TextBox 5">
            <a:extLst>
              <a:ext uri="{FF2B5EF4-FFF2-40B4-BE49-F238E27FC236}">
                <a16:creationId xmlns:a16="http://schemas.microsoft.com/office/drawing/2014/main" id="{9D99EFF2-FB43-A546-C59B-CFA34B52A5F5}"/>
              </a:ext>
            </a:extLst>
          </p:cNvPr>
          <p:cNvSpPr txBox="1"/>
          <p:nvPr/>
        </p:nvSpPr>
        <p:spPr>
          <a:xfrm>
            <a:off x="457200" y="2589639"/>
            <a:ext cx="8229600" cy="830997"/>
          </a:xfrm>
          <a:prstGeom prst="rect">
            <a:avLst/>
          </a:prstGeom>
          <a:noFill/>
        </p:spPr>
        <p:txBody>
          <a:bodyPr wrap="square" rtlCol="0">
            <a:spAutoFit/>
          </a:bodyPr>
          <a:lstStyle/>
          <a:p>
            <a:r>
              <a:rPr kumimoji="0" lang="en-IN" sz="2400" b="0" i="0" u="none" strike="noStrike" kern="1200" cap="none" spc="0" normalizeH="0" baseline="0" noProof="0" dirty="0">
                <a:ln>
                  <a:noFill/>
                </a:ln>
                <a:solidFill>
                  <a:srgbClr val="366092"/>
                </a:solidFill>
                <a:effectLst/>
                <a:uLnTx/>
                <a:uFillTx/>
                <a:latin typeface="Calibri"/>
              </a:rPr>
              <a:t>point estimate of the difference in population means, </a:t>
            </a:r>
            <a:r>
              <a:rPr lang="el-GR" sz="2400" dirty="0">
                <a:latin typeface="Cambria Math" panose="02040503050406030204" pitchFamily="18" charset="0"/>
                <a:ea typeface="Cambria Math" panose="02040503050406030204" pitchFamily="18" charset="0"/>
              </a:rPr>
              <a:t>μ</a:t>
            </a:r>
            <a:r>
              <a:rPr lang="el-GR" sz="2400" dirty="0">
                <a:latin typeface="Calibri" panose="020F0502020204030204" pitchFamily="34" charset="0"/>
                <a:ea typeface="Calibri" panose="020F0502020204030204" pitchFamily="34" charset="0"/>
                <a:cs typeface="Calibri" panose="020F0502020204030204" pitchFamily="34" charset="0"/>
              </a:rPr>
              <a:t>₁</a:t>
            </a:r>
            <a:r>
              <a:rPr lang="en-US" sz="2400" dirty="0"/>
              <a:t> </a:t>
            </a:r>
            <a:r>
              <a:rPr lang="en-US" sz="2400" dirty="0">
                <a:latin typeface="Calibri" panose="020F0502020204030204" pitchFamily="34" charset="0"/>
                <a:ea typeface="Calibri" panose="020F0502020204030204" pitchFamily="34" charset="0"/>
                <a:cs typeface="Calibri" panose="020F0502020204030204" pitchFamily="34" charset="0"/>
              </a:rPr>
              <a:t>−</a:t>
            </a:r>
            <a:r>
              <a:rPr lang="en-US" sz="2400" dirty="0"/>
              <a:t> </a:t>
            </a:r>
            <a:r>
              <a:rPr lang="el-GR" sz="2400" dirty="0">
                <a:latin typeface="Cambria Math" panose="02040503050406030204" pitchFamily="18" charset="0"/>
                <a:ea typeface="Cambria Math" panose="02040503050406030204" pitchFamily="18" charset="0"/>
              </a:rPr>
              <a:t>μ</a:t>
            </a:r>
            <a:r>
              <a:rPr lang="el-GR" sz="2400" dirty="0">
                <a:latin typeface="Calibri" panose="020F0502020204030204" pitchFamily="34" charset="0"/>
                <a:ea typeface="Calibri" panose="020F0502020204030204" pitchFamily="34" charset="0"/>
                <a:cs typeface="Calibri" panose="020F0502020204030204" pitchFamily="34" charset="0"/>
              </a:rPr>
              <a:t>₂</a:t>
            </a:r>
            <a:r>
              <a:rPr kumimoji="0" lang="en-IN" sz="2400" b="0" i="0" u="none" strike="noStrike" kern="1200" cap="none" spc="0" normalizeH="0" baseline="0" noProof="0" dirty="0">
                <a:ln>
                  <a:noFill/>
                </a:ln>
                <a:solidFill>
                  <a:srgbClr val="366092"/>
                </a:solidFill>
                <a:effectLst/>
                <a:uLnTx/>
                <a:uFillTx/>
                <a:latin typeface="Calibri"/>
              </a:rPr>
              <a:t>.</a:t>
            </a:r>
            <a:r>
              <a:rPr kumimoji="0" lang="ar-AE" sz="2400" b="0" i="0" u="none" strike="noStrike" kern="1200" cap="none" spc="0" normalizeH="0" baseline="0" noProof="0" dirty="0">
                <a:ln>
                  <a:noFill/>
                </a:ln>
                <a:solidFill>
                  <a:srgbClr val="366092"/>
                </a:solidFill>
                <a:effectLst/>
                <a:uLnTx/>
                <a:uFillTx/>
                <a:latin typeface="Calibri"/>
              </a:rPr>
              <a:t> </a:t>
            </a:r>
            <a:r>
              <a:rPr kumimoji="0" lang="en-IN" sz="2400" b="0" i="0" u="none" strike="noStrike" kern="1200" cap="none" spc="0" normalizeH="0" baseline="0" noProof="0" dirty="0">
                <a:ln>
                  <a:noFill/>
                </a:ln>
                <a:solidFill>
                  <a:srgbClr val="366092"/>
                </a:solidFill>
                <a:effectLst/>
                <a:uLnTx/>
                <a:uFillTx/>
                <a:latin typeface="Calibri"/>
              </a:rPr>
              <a:t>The sampling distribution for the point estimate,</a:t>
            </a:r>
            <a:endParaRPr lang="en-IN" sz="2400" dirty="0"/>
          </a:p>
        </p:txBody>
      </p:sp>
      <p:pic>
        <p:nvPicPr>
          <p:cNvPr id="14" name="Picture 13" descr="x bar subscript one minus x bar subscript two,">
            <a:extLst>
              <a:ext uri="{FF2B5EF4-FFF2-40B4-BE49-F238E27FC236}">
                <a16:creationId xmlns:a16="http://schemas.microsoft.com/office/drawing/2014/main" id="{2CDF7895-4074-768A-E8CF-FB82B7765206}"/>
              </a:ext>
            </a:extLst>
          </p:cNvPr>
          <p:cNvPicPr>
            <a:picLocks noChangeAspect="1"/>
          </p:cNvPicPr>
          <p:nvPr/>
        </p:nvPicPr>
        <p:blipFill>
          <a:blip r:embed="rId4"/>
          <a:stretch>
            <a:fillRect/>
          </a:stretch>
        </p:blipFill>
        <p:spPr>
          <a:xfrm>
            <a:off x="6590365" y="2984653"/>
            <a:ext cx="971550" cy="419100"/>
          </a:xfrm>
          <a:prstGeom prst="rect">
            <a:avLst/>
          </a:prstGeom>
        </p:spPr>
      </p:pic>
      <p:sp>
        <p:nvSpPr>
          <p:cNvPr id="8" name="TextBox 7">
            <a:extLst>
              <a:ext uri="{FF2B5EF4-FFF2-40B4-BE49-F238E27FC236}">
                <a16:creationId xmlns:a16="http://schemas.microsoft.com/office/drawing/2014/main" id="{23E81977-256D-A1A0-80BF-0871539F0ED7}"/>
              </a:ext>
            </a:extLst>
          </p:cNvPr>
          <p:cNvSpPr txBox="1"/>
          <p:nvPr/>
        </p:nvSpPr>
        <p:spPr>
          <a:xfrm>
            <a:off x="485774" y="3317855"/>
            <a:ext cx="8505826"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provides essential information for determining the</a:t>
            </a:r>
            <a:r>
              <a:rPr lang="en-US" sz="2400" dirty="0">
                <a:solidFill>
                  <a:srgbClr val="366092"/>
                </a:solidFill>
              </a:rPr>
              <a:t> test statistic.</a:t>
            </a:r>
          </a:p>
          <a:p>
            <a:r>
              <a:rPr lang="en-US" sz="2400" dirty="0">
                <a:solidFill>
                  <a:srgbClr val="366092"/>
                </a:solidFill>
              </a:rPr>
              <a:t>Since the data are collected from a normal distribution and the variances for each population are known, the sampling distribution</a:t>
            </a:r>
            <a:endParaRPr lang="en-IN" sz="2400" dirty="0"/>
          </a:p>
        </p:txBody>
      </p:sp>
      <p:pic>
        <p:nvPicPr>
          <p:cNvPr id="28" name="Picture 27" descr="x bar subscript one minus x bar subscript two">
            <a:extLst>
              <a:ext uri="{FF2B5EF4-FFF2-40B4-BE49-F238E27FC236}">
                <a16:creationId xmlns:a16="http://schemas.microsoft.com/office/drawing/2014/main" id="{76A08307-5F27-1AC4-8AFE-19B684121B0B}"/>
              </a:ext>
            </a:extLst>
          </p:cNvPr>
          <p:cNvPicPr>
            <a:picLocks noChangeAspect="1"/>
          </p:cNvPicPr>
          <p:nvPr/>
        </p:nvPicPr>
        <p:blipFill>
          <a:blip r:embed="rId5"/>
          <a:stretch>
            <a:fillRect/>
          </a:stretch>
        </p:blipFill>
        <p:spPr>
          <a:xfrm>
            <a:off x="607610" y="4443589"/>
            <a:ext cx="847725" cy="419100"/>
          </a:xfrm>
          <a:prstGeom prst="rect">
            <a:avLst/>
          </a:prstGeom>
        </p:spPr>
      </p:pic>
      <p:sp>
        <p:nvSpPr>
          <p:cNvPr id="18" name="TextBox 17">
            <a:extLst>
              <a:ext uri="{FF2B5EF4-FFF2-40B4-BE49-F238E27FC236}">
                <a16:creationId xmlns:a16="http://schemas.microsoft.com/office/drawing/2014/main" id="{E1A11DDC-879F-2648-8330-FA15B059F87A}"/>
              </a:ext>
            </a:extLst>
          </p:cNvPr>
          <p:cNvSpPr txBox="1"/>
          <p:nvPr/>
        </p:nvSpPr>
        <p:spPr>
          <a:xfrm>
            <a:off x="1469622" y="4397154"/>
            <a:ext cx="7188603"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follows a normal distribution with mean,</a:t>
            </a:r>
            <a:endParaRPr lang="en-IN" sz="2400" dirty="0"/>
          </a:p>
        </p:txBody>
      </p:sp>
      <p:pic>
        <p:nvPicPr>
          <p:cNvPr id="7" name="Picture 6" descr="mu subscript open parentheses x bar subscript one minus x bar subscript two close parentheses equals mu subscript one minus mu subscript two , and standard deviation,">
            <a:extLst>
              <a:ext uri="{FF2B5EF4-FFF2-40B4-BE49-F238E27FC236}">
                <a16:creationId xmlns:a16="http://schemas.microsoft.com/office/drawing/2014/main" id="{A4284389-C6D5-A558-C1A4-876B2C7D803A}"/>
              </a:ext>
            </a:extLst>
          </p:cNvPr>
          <p:cNvPicPr>
            <a:picLocks noChangeAspect="1"/>
          </p:cNvPicPr>
          <p:nvPr/>
        </p:nvPicPr>
        <p:blipFill>
          <a:blip r:embed="rId6"/>
          <a:stretch>
            <a:fillRect/>
          </a:stretch>
        </p:blipFill>
        <p:spPr>
          <a:xfrm>
            <a:off x="620512" y="4800600"/>
            <a:ext cx="5040000" cy="448000"/>
          </a:xfrm>
          <a:prstGeom prst="rect">
            <a:avLst/>
          </a:prstGeom>
        </p:spPr>
      </p:pic>
      <p:pic>
        <p:nvPicPr>
          <p:cNvPr id="10" name="Picture 9" descr="sigma subscript open parentheses x bar subscript one minus x bar subscript two close parentheses equals square root of open parentheses sigma subscript one squared divided by n subscript one close parentheses plus open parentheses sigma subscript two squared divided by n subscript two close parentheses.">
            <a:extLst>
              <a:ext uri="{FF2B5EF4-FFF2-40B4-BE49-F238E27FC236}">
                <a16:creationId xmlns:a16="http://schemas.microsoft.com/office/drawing/2014/main" id="{0A65DF65-8ECB-9E94-D77E-5BB4DD66F24D}"/>
              </a:ext>
            </a:extLst>
          </p:cNvPr>
          <p:cNvPicPr>
            <a:picLocks noChangeAspect="1"/>
          </p:cNvPicPr>
          <p:nvPr/>
        </p:nvPicPr>
        <p:blipFill>
          <a:blip r:embed="rId7"/>
          <a:stretch>
            <a:fillRect/>
          </a:stretch>
        </p:blipFill>
        <p:spPr>
          <a:xfrm>
            <a:off x="3429000" y="5112868"/>
            <a:ext cx="1908000" cy="838242"/>
          </a:xfrm>
          <a:prstGeom prst="rect">
            <a:avLst/>
          </a:prstGeom>
        </p:spPr>
      </p:pic>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9</a:t>
            </a:r>
            <a:endParaRPr sz="2300" dirty="0"/>
          </a:p>
        </p:txBody>
      </p:sp>
      <p:sp>
        <p:nvSpPr>
          <p:cNvPr id="3" name="Text Placeholder 2"/>
          <p:cNvSpPr>
            <a:spLocks noGrp="1"/>
          </p:cNvSpPr>
          <p:nvPr>
            <p:ph type="body" sz="quarter" idx="10"/>
          </p:nvPr>
        </p:nvSpPr>
        <p:spPr/>
        <p:txBody>
          <a:bodyPr>
            <a:normAutofit/>
          </a:bodyPr>
          <a:lstStyle/>
          <a:p>
            <a:pPr>
              <a:defRPr sz="2800"/>
            </a:pPr>
            <a:r>
              <a:rPr lang="en-IN" sz="2200" dirty="0"/>
              <a:t>Thus, the test statistic is a standard normal random variable which is calculated by using the familiar </a:t>
            </a:r>
            <a:r>
              <a:rPr lang="en-IN" sz="2200" i="1" dirty="0"/>
              <a:t>z</a:t>
            </a:r>
            <a:r>
              <a:rPr lang="en-IN" sz="2200" dirty="0"/>
              <a:t>-transformation. The test statistic is given by</a:t>
            </a:r>
            <a:endParaRPr sz="2200" dirty="0"/>
          </a:p>
        </p:txBody>
      </p:sp>
      <p:pic>
        <p:nvPicPr>
          <p:cNvPr id="11" name="Picture 10" descr="z equals numerator open parentheses x bar subscript one minus x bar subscript two close parentheses minus mu subscript quantity of x bar subscript one minus x bar subscript two whole divided by denominator sigma subscript quantity of x bar subscript one minus x bar subscript two, which equals numerator open parentheses x bar subscript one minus x bar subscript two close parentheses minus open parentheses mu subscript one minus mu subscript two close parentheses which is hypothesized difference in Means divided by denominator square root of open parentheses sigma subscript one squared divided by n subscript one close parentheses plus open parentheses sigma subscript two squared divided by n subscript two close parentheses.">
            <a:extLst>
              <a:ext uri="{FF2B5EF4-FFF2-40B4-BE49-F238E27FC236}">
                <a16:creationId xmlns:a16="http://schemas.microsoft.com/office/drawing/2014/main" id="{CEF4BE14-1FE0-226A-2F44-3378D6B1CF52}"/>
              </a:ext>
            </a:extLst>
          </p:cNvPr>
          <p:cNvPicPr>
            <a:picLocks noChangeAspect="1"/>
          </p:cNvPicPr>
          <p:nvPr/>
        </p:nvPicPr>
        <p:blipFill>
          <a:blip r:embed="rId3"/>
          <a:stretch>
            <a:fillRect/>
          </a:stretch>
        </p:blipFill>
        <p:spPr>
          <a:xfrm>
            <a:off x="1981200" y="1745756"/>
            <a:ext cx="4104000" cy="1877365"/>
          </a:xfrm>
          <a:prstGeom prst="rect">
            <a:avLst/>
          </a:prstGeom>
        </p:spPr>
      </p:pic>
      <p:sp>
        <p:nvSpPr>
          <p:cNvPr id="7" name="TextBox 6">
            <a:extLst>
              <a:ext uri="{FF2B5EF4-FFF2-40B4-BE49-F238E27FC236}">
                <a16:creationId xmlns:a16="http://schemas.microsoft.com/office/drawing/2014/main" id="{D78D6853-0A05-0E9E-A502-3B62D620BC27}"/>
              </a:ext>
            </a:extLst>
          </p:cNvPr>
          <p:cNvSpPr txBox="1"/>
          <p:nvPr/>
        </p:nvSpPr>
        <p:spPr>
          <a:xfrm>
            <a:off x="457200" y="3558540"/>
            <a:ext cx="8229600" cy="769441"/>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rPr>
              <a:t>If the null hypothesis is true, </a:t>
            </a:r>
            <a:r>
              <a:rPr kumimoji="0" lang="en-IN" sz="2200" b="0" i="1" u="none" strike="noStrike" kern="1200" cap="none" spc="0" normalizeH="0" baseline="0" noProof="0" dirty="0">
                <a:ln>
                  <a:noFill/>
                </a:ln>
                <a:solidFill>
                  <a:srgbClr val="366092"/>
                </a:solidFill>
                <a:effectLst/>
                <a:uLnTx/>
                <a:uFillTx/>
                <a:latin typeface="Calibri"/>
              </a:rPr>
              <a:t>z</a:t>
            </a:r>
            <a:r>
              <a:rPr kumimoji="0" lang="en-IN" sz="2200" b="0" i="0" u="none" strike="noStrike" kern="1200" cap="none" spc="0" normalizeH="0" baseline="0" noProof="0" dirty="0">
                <a:ln>
                  <a:noFill/>
                </a:ln>
                <a:solidFill>
                  <a:srgbClr val="366092"/>
                </a:solidFill>
                <a:effectLst/>
                <a:uLnTx/>
                <a:uFillTx/>
                <a:latin typeface="Calibri"/>
              </a:rPr>
              <a:t> has an approximately normal distribution. If the observed value of</a:t>
            </a:r>
            <a:endParaRPr lang="en-IN" sz="2200" dirty="0"/>
          </a:p>
        </p:txBody>
      </p:sp>
      <p:pic>
        <p:nvPicPr>
          <p:cNvPr id="8" name="Picture 7" descr="x bar subscript 1 minus x bar subscript 2 is significantly larger or">
            <a:extLst>
              <a:ext uri="{FF2B5EF4-FFF2-40B4-BE49-F238E27FC236}">
                <a16:creationId xmlns:a16="http://schemas.microsoft.com/office/drawing/2014/main" id="{5ED4F4FB-90AF-6355-AE0D-F82500C26B3E}"/>
              </a:ext>
            </a:extLst>
          </p:cNvPr>
          <p:cNvPicPr>
            <a:picLocks noChangeAspect="1"/>
          </p:cNvPicPr>
          <p:nvPr/>
        </p:nvPicPr>
        <p:blipFill>
          <a:blip r:embed="rId4"/>
          <a:stretch>
            <a:fillRect/>
          </a:stretch>
        </p:blipFill>
        <p:spPr>
          <a:xfrm>
            <a:off x="4724400" y="3949065"/>
            <a:ext cx="3469091" cy="360000"/>
          </a:xfrm>
          <a:prstGeom prst="rect">
            <a:avLst/>
          </a:prstGeom>
        </p:spPr>
      </p:pic>
      <p:sp>
        <p:nvSpPr>
          <p:cNvPr id="5" name="TextBox 4">
            <a:extLst>
              <a:ext uri="{FF2B5EF4-FFF2-40B4-BE49-F238E27FC236}">
                <a16:creationId xmlns:a16="http://schemas.microsoft.com/office/drawing/2014/main" id="{23094E5E-41FD-D5A2-149D-FEE1EF583CC3}"/>
              </a:ext>
            </a:extLst>
          </p:cNvPr>
          <p:cNvSpPr txBox="1"/>
          <p:nvPr/>
        </p:nvSpPr>
        <p:spPr>
          <a:xfrm>
            <a:off x="457200" y="4232908"/>
            <a:ext cx="8229600" cy="1815882"/>
          </a:xfrm>
          <a:prstGeom prst="rect">
            <a:avLst/>
          </a:prstGeom>
          <a:noFill/>
        </p:spPr>
        <p:txBody>
          <a:bodyPr wrap="square">
            <a:spAutoFit/>
          </a:bodyPr>
          <a:lstStyle/>
          <a:p>
            <a:r>
              <a:rPr kumimoji="0" lang="en-IN" sz="2200" b="0" i="0" u="none" strike="noStrike" kern="1200" cap="none" spc="0" normalizeH="0" baseline="0" noProof="0" dirty="0">
                <a:ln>
                  <a:noFill/>
                </a:ln>
                <a:solidFill>
                  <a:srgbClr val="366092"/>
                </a:solidFill>
                <a:effectLst/>
                <a:uLnTx/>
                <a:uFillTx/>
                <a:latin typeface="Calibri"/>
                <a:ea typeface="+mn-ea"/>
                <a:cs typeface="+mn-cs"/>
              </a:rPr>
              <a:t>smaller than </a:t>
            </a:r>
            <a:r>
              <a:rPr lang="el-GR" sz="2000" dirty="0">
                <a:latin typeface="Cambria Math" panose="02040503050406030204" pitchFamily="18" charset="0"/>
                <a:ea typeface="Cambria Math" panose="02040503050406030204" pitchFamily="18" charset="0"/>
              </a:rPr>
              <a:t>μ</a:t>
            </a:r>
            <a:r>
              <a:rPr lang="el-GR" sz="2000" dirty="0">
                <a:latin typeface="Calibri" panose="020F0502020204030204" pitchFamily="34" charset="0"/>
                <a:ea typeface="Calibri" panose="020F0502020204030204" pitchFamily="34" charset="0"/>
                <a:cs typeface="Calibri" panose="020F0502020204030204" pitchFamily="34" charset="0"/>
              </a:rPr>
              <a:t>₁</a:t>
            </a:r>
            <a:r>
              <a:rPr lang="en-US" sz="2000" dirty="0"/>
              <a:t> </a:t>
            </a:r>
            <a:r>
              <a:rPr lang="en-US" sz="2000" dirty="0">
                <a:latin typeface="Calibri" panose="020F0502020204030204" pitchFamily="34" charset="0"/>
                <a:ea typeface="Calibri" panose="020F0502020204030204" pitchFamily="34" charset="0"/>
                <a:cs typeface="Calibri" panose="020F0502020204030204" pitchFamily="34" charset="0"/>
              </a:rPr>
              <a:t>−</a:t>
            </a:r>
            <a:r>
              <a:rPr lang="en-US" sz="2000" dirty="0"/>
              <a:t> </a:t>
            </a:r>
            <a:r>
              <a:rPr lang="el-GR" sz="2000" dirty="0">
                <a:latin typeface="Cambria Math" panose="02040503050406030204" pitchFamily="18" charset="0"/>
                <a:ea typeface="Cambria Math" panose="02040503050406030204" pitchFamily="18" charset="0"/>
              </a:rPr>
              <a:t>μ</a:t>
            </a:r>
            <a:r>
              <a:rPr lang="el-GR" sz="2000" dirty="0">
                <a:latin typeface="Calibri" panose="020F0502020204030204" pitchFamily="34" charset="0"/>
                <a:ea typeface="Calibri" panose="020F0502020204030204" pitchFamily="34" charset="0"/>
                <a:cs typeface="Calibri" panose="020F0502020204030204" pitchFamily="34" charset="0"/>
              </a:rPr>
              <a:t>₂</a:t>
            </a:r>
            <a:r>
              <a:rPr kumimoji="0" lang="ar-AE" sz="22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 </a:t>
            </a:r>
            <a:r>
              <a:rPr kumimoji="0" lang="en-IN" sz="2200" b="0" i="0" u="none" strike="noStrike" kern="1200" cap="none" spc="0" normalizeH="0" baseline="0" noProof="0" dirty="0">
                <a:ln>
                  <a:noFill/>
                </a:ln>
                <a:solidFill>
                  <a:srgbClr val="366092"/>
                </a:solidFill>
                <a:effectLst/>
                <a:uLnTx/>
                <a:uFillTx/>
                <a:latin typeface="Calibri"/>
                <a:ea typeface="+mn-ea"/>
                <a:cs typeface="+mn-cs"/>
              </a:rPr>
              <a:t>the hypothesized value of the difference, this will produce a large or small value of the test statistic, causing us to doubt whether or not the null hypothesis is in fact true. How large is </a:t>
            </a:r>
            <a:r>
              <a:rPr kumimoji="0" lang="en-IN" sz="2200" b="0" i="1" u="none" strike="noStrike" kern="1200" cap="none" spc="0" normalizeH="0" baseline="0" noProof="0" dirty="0">
                <a:ln>
                  <a:noFill/>
                </a:ln>
                <a:solidFill>
                  <a:srgbClr val="366092"/>
                </a:solidFill>
                <a:effectLst/>
                <a:uLnTx/>
                <a:uFillTx/>
                <a:latin typeface="Calibri"/>
                <a:ea typeface="+mn-ea"/>
                <a:cs typeface="+mn-cs"/>
              </a:rPr>
              <a:t>large? </a:t>
            </a:r>
            <a:r>
              <a:rPr kumimoji="0" lang="en-IN" sz="2200" b="0" i="0" u="none" strike="noStrike" kern="1200" cap="none" spc="0" normalizeH="0" baseline="0" noProof="0" dirty="0">
                <a:ln>
                  <a:noFill/>
                </a:ln>
                <a:solidFill>
                  <a:srgbClr val="366092"/>
                </a:solidFill>
                <a:effectLst/>
                <a:uLnTx/>
                <a:uFillTx/>
                <a:latin typeface="Calibri"/>
                <a:ea typeface="+mn-ea"/>
                <a:cs typeface="+mn-cs"/>
              </a:rPr>
              <a:t>The critical value of the test statistic specified in </a:t>
            </a:r>
            <a:r>
              <a:rPr kumimoji="0" lang="en-IN" sz="2200" b="1" i="0" u="none" strike="noStrike" kern="1200" cap="none" spc="0" normalizeH="0" baseline="0" noProof="0" dirty="0">
                <a:ln>
                  <a:noFill/>
                </a:ln>
                <a:solidFill>
                  <a:srgbClr val="366092"/>
                </a:solidFill>
                <a:effectLst/>
                <a:uLnTx/>
                <a:uFillTx/>
                <a:latin typeface="Calibri"/>
                <a:ea typeface="+mn-ea"/>
                <a:cs typeface="+mn-cs"/>
              </a:rPr>
              <a:t>Step 4 </a:t>
            </a:r>
            <a:r>
              <a:rPr kumimoji="0" lang="en-IN" sz="2200" b="0" i="0" u="none" strike="noStrike" kern="1200" cap="none" spc="0" normalizeH="0" baseline="0" noProof="0" dirty="0">
                <a:ln>
                  <a:noFill/>
                </a:ln>
                <a:solidFill>
                  <a:srgbClr val="366092"/>
                </a:solidFill>
                <a:effectLst/>
                <a:uLnTx/>
                <a:uFillTx/>
                <a:latin typeface="Calibri"/>
                <a:ea typeface="+mn-ea"/>
                <a:cs typeface="+mn-cs"/>
              </a:rPr>
              <a:t>will implicitly define the notion of "large".</a:t>
            </a:r>
            <a:endParaRPr lang="en-IN" dirty="0"/>
          </a:p>
        </p:txBody>
      </p:sp>
    </p:spTree>
    <p:custDataLst>
      <p:tags r:id="rId1"/>
    </p:custDataLst>
    <p:extLst>
      <p:ext uri="{BB962C8B-B14F-4D97-AF65-F5344CB8AC3E}">
        <p14:creationId xmlns:p14="http://schemas.microsoft.com/office/powerpoint/2010/main" val="2076500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10</a:t>
            </a:r>
            <a:endParaRPr sz="2300" dirty="0"/>
          </a:p>
        </p:txBody>
      </p:sp>
      <p:sp>
        <p:nvSpPr>
          <p:cNvPr id="3" name="Text Placeholder 2"/>
          <p:cNvSpPr>
            <a:spLocks noGrp="1"/>
          </p:cNvSpPr>
          <p:nvPr>
            <p:ph type="body" sz="quarter" idx="10"/>
          </p:nvPr>
        </p:nvSpPr>
        <p:spPr/>
        <p:txBody>
          <a:bodyPr>
            <a:normAutofit fontScale="92500" lnSpcReduction="10000"/>
          </a:bodyPr>
          <a:lstStyle/>
          <a:p>
            <a:pPr>
              <a:defRPr sz="2800"/>
            </a:pPr>
            <a:r>
              <a:rPr lang="en-US" sz="2800" b="1" dirty="0"/>
              <a:t>Step 4</a:t>
            </a:r>
            <a:r>
              <a:rPr lang="en-US" sz="2800" dirty="0"/>
              <a:t>: Determine the critical value of the test statistic.</a:t>
            </a:r>
          </a:p>
          <a:p>
            <a:pPr>
              <a:defRPr sz="2800"/>
            </a:pPr>
            <a:r>
              <a:rPr sz="2800" dirty="0"/>
              <a:t>The significance level of the test is specified in the problem as </a:t>
            </a:r>
            <a:r>
              <a:rPr lang="el-GR" sz="2800" dirty="0"/>
              <a:t>α</a:t>
            </a:r>
            <a:r>
              <a:rPr lang="en-US" sz="2800" dirty="0"/>
              <a:t> = 0.05.</a:t>
            </a:r>
            <a:endParaRPr sz="2800" dirty="0"/>
          </a:p>
          <a:p>
            <a:r>
              <a:rPr sz="2800" dirty="0"/>
              <a:t>The role of the critical value(s) in this test is exactly the same as for all of the hypothesis tests discussed earlier. It defines a range of values for the test statistic, the rejection region, that will be so rare that it is unlikely that the test statistic occurred from ordinary sampling variability, assuming the null is true. The level of the test defines the size of the rejection region. Should the computed value of the test statistic fall within the rejection region, the null hypothesis will be rejected.</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11</a:t>
            </a:r>
            <a:endParaRPr sz="2300" dirty="0"/>
          </a:p>
        </p:txBody>
      </p:sp>
      <p:sp>
        <p:nvSpPr>
          <p:cNvPr id="3" name="Text Placeholder 2"/>
          <p:cNvSpPr>
            <a:spLocks noGrp="1"/>
          </p:cNvSpPr>
          <p:nvPr>
            <p:ph type="body" sz="quarter" idx="10"/>
          </p:nvPr>
        </p:nvSpPr>
        <p:spPr/>
        <p:txBody>
          <a:bodyPr>
            <a:normAutofit/>
          </a:bodyPr>
          <a:lstStyle/>
          <a:p>
            <a:pPr>
              <a:defRPr sz="2800"/>
            </a:pPr>
            <a:r>
              <a:rPr sz="2200" dirty="0"/>
              <a:t>If the null hypothesis is true, the test statistic has an approximately normal distribution. Thus the critical value is determined in the same way as for the other tests of hypothesis in which the test statistic had an approximately normal distribution. The rejection region for a two-tailed test with level of significance,</a:t>
            </a:r>
            <a:r>
              <a:rPr lang="en-US" sz="2200" dirty="0"/>
              <a:t> </a:t>
            </a:r>
            <a:r>
              <a:rPr lang="el-GR" sz="2200" dirty="0"/>
              <a:t>α</a:t>
            </a:r>
            <a:r>
              <a:rPr lang="en-US" sz="2200" dirty="0"/>
              <a:t> = 0.05,</a:t>
            </a:r>
            <a:r>
              <a:rPr sz="2200" dirty="0"/>
              <a:t> is displayed in Figure </a:t>
            </a:r>
            <a:r>
              <a:rPr lang="en-IN" sz="2200" dirty="0"/>
              <a:t>1</a:t>
            </a:r>
            <a:r>
              <a:rPr sz="2200" dirty="0"/>
              <a:t>.</a:t>
            </a:r>
          </a:p>
        </p:txBody>
      </p:sp>
      <p:pic>
        <p:nvPicPr>
          <p:cNvPr id="5" name="Picture 4" descr="Approximately normal distribution with two critical values, negative 1.96 and 1.96. The area under the curve to the left of negative 1.96 and the area under the curve to the right of 1.96 is shaded and each area corresponds to a value of alpha divided by 2 equals 0.025. In these regions we reject Null Hypothesis. In the area between the two critical values, we fail to reject Null Hypothesis.">
            <a:extLst>
              <a:ext uri="{FF2B5EF4-FFF2-40B4-BE49-F238E27FC236}">
                <a16:creationId xmlns:a16="http://schemas.microsoft.com/office/drawing/2014/main" id="{03141B37-DA62-457A-ADC2-63ACC4B65900}"/>
              </a:ext>
            </a:extLst>
          </p:cNvPr>
          <p:cNvPicPr>
            <a:picLocks noChangeAspect="1"/>
          </p:cNvPicPr>
          <p:nvPr/>
        </p:nvPicPr>
        <p:blipFill>
          <a:blip r:embed="rId3"/>
          <a:srcRect b="10283"/>
          <a:stretch>
            <a:fillRect/>
          </a:stretch>
        </p:blipFill>
        <p:spPr>
          <a:xfrm>
            <a:off x="2209800" y="2793869"/>
            <a:ext cx="4724400" cy="2819400"/>
          </a:xfrm>
          <a:prstGeom prst="rect">
            <a:avLst/>
          </a:prstGeom>
        </p:spPr>
      </p:pic>
      <p:sp>
        <p:nvSpPr>
          <p:cNvPr id="6" name="TextBox 5">
            <a:extLst>
              <a:ext uri="{FF2B5EF4-FFF2-40B4-BE49-F238E27FC236}">
                <a16:creationId xmlns:a16="http://schemas.microsoft.com/office/drawing/2014/main" id="{F50FCF07-2DCB-CA26-3D95-8309D8552209}"/>
              </a:ext>
            </a:extLst>
          </p:cNvPr>
          <p:cNvSpPr txBox="1"/>
          <p:nvPr/>
        </p:nvSpPr>
        <p:spPr>
          <a:xfrm>
            <a:off x="3962400" y="555305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custDataLst>
      <p:tags r:id="rId1"/>
    </p:custDataLst>
    <p:extLst>
      <p:ext uri="{BB962C8B-B14F-4D97-AF65-F5344CB8AC3E}">
        <p14:creationId xmlns:p14="http://schemas.microsoft.com/office/powerpoint/2010/main" val="32630068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12</a:t>
            </a:r>
            <a:endParaRPr sz="2300" dirty="0"/>
          </a:p>
        </p:txBody>
      </p:sp>
      <p:sp>
        <p:nvSpPr>
          <p:cNvPr id="3" name="Text Placeholder 2"/>
          <p:cNvSpPr>
            <a:spLocks noGrp="1"/>
          </p:cNvSpPr>
          <p:nvPr>
            <p:ph type="body" sz="quarter" idx="10"/>
          </p:nvPr>
        </p:nvSpPr>
        <p:spPr/>
        <p:txBody>
          <a:bodyPr>
            <a:normAutofit/>
          </a:bodyPr>
          <a:lstStyle/>
          <a:p>
            <a:pPr>
              <a:defRPr sz="2800"/>
            </a:pPr>
            <a:r>
              <a:rPr sz="2800" dirty="0"/>
              <a:t>The null hypothesis will be rejected if the computed value of the test statistic is greater than or equal to </a:t>
            </a:r>
            <a:r>
              <a:rPr lang="en-US" sz="2800" dirty="0"/>
              <a:t>1.96</a:t>
            </a:r>
            <a:r>
              <a:rPr sz="2800" dirty="0"/>
              <a:t> or less than or equal to</a:t>
            </a:r>
            <a:r>
              <a:rPr lang="en-US" sz="2800" dirty="0"/>
              <a:t>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1.96.</a:t>
            </a:r>
            <a:r>
              <a:rPr sz="2800" dirty="0"/>
              <a:t> In other words, we will reject the null hypothesis if the observed difference in the average </a:t>
            </a:r>
            <a:r>
              <a:rPr sz="2800" b="1" dirty="0"/>
              <a:t>QOS</a:t>
            </a:r>
            <a:r>
              <a:rPr sz="2800" dirty="0"/>
              <a:t> scores is at least </a:t>
            </a:r>
            <a:r>
              <a:rPr sz="2800" dirty="0">
                <a:latin typeface="Cambria Math"/>
              </a:rPr>
              <a:t>1.96</a:t>
            </a:r>
            <a:r>
              <a:rPr sz="2800" dirty="0"/>
              <a:t> standard deviations above or below the hypothesized value of </a:t>
            </a:r>
            <a:r>
              <a:rPr sz="2800" dirty="0">
                <a:latin typeface="Cambria Math"/>
              </a:rPr>
              <a:t>0</a:t>
            </a:r>
            <a:r>
              <a:rPr sz="2800" dirty="0"/>
              <a:t> (no difference in </a:t>
            </a:r>
            <a:r>
              <a:rPr sz="2800" b="1" dirty="0"/>
              <a:t>QOS</a:t>
            </a:r>
            <a:r>
              <a:rPr sz="2800" dirty="0"/>
              <a:t> between cable and satellite).</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13</a:t>
            </a:r>
            <a:endParaRPr sz="2300" dirty="0"/>
          </a:p>
        </p:txBody>
      </p:sp>
      <p:sp>
        <p:nvSpPr>
          <p:cNvPr id="3" name="Text Placeholder 2"/>
          <p:cNvSpPr>
            <a:spLocks noGrp="1"/>
          </p:cNvSpPr>
          <p:nvPr>
            <p:ph type="body" sz="quarter" idx="10"/>
          </p:nvPr>
        </p:nvSpPr>
        <p:spPr/>
        <p:txBody>
          <a:bodyPr>
            <a:normAutofit/>
          </a:bodyPr>
          <a:lstStyle/>
          <a:p>
            <a:r>
              <a:rPr lang="en-US" sz="2800" b="1" dirty="0"/>
              <a:t>Step 5</a:t>
            </a:r>
            <a:r>
              <a:rPr lang="en-US" sz="2800" dirty="0"/>
              <a:t>: </a:t>
            </a:r>
            <a:r>
              <a:rPr lang="en-US" dirty="0"/>
              <a:t>Collect the sample data and compute the value of the test statistic.</a:t>
            </a:r>
            <a:endParaRPr lang="en-US" sz="2800" dirty="0"/>
          </a:p>
          <a:p>
            <a:r>
              <a:rPr sz="2800" dirty="0"/>
              <a:t>Based on the data in Table </a:t>
            </a:r>
            <a:r>
              <a:rPr lang="en-IN" sz="2800" dirty="0"/>
              <a:t>1</a:t>
            </a:r>
            <a:r>
              <a:rPr sz="2800" dirty="0"/>
              <a:t>, the computed value of the test statistic is given by</a:t>
            </a:r>
          </a:p>
        </p:txBody>
      </p:sp>
      <p:pic>
        <p:nvPicPr>
          <p:cNvPr id="5" name="Picture 4" descr="z equals open parentheses eight point eight minus nine point five close parentheses minus zero whole divided by square root of open parentheses three squared divided by fifty close parentheses plus open parentheses two squared divided by fifty close parentheses, approximately equal to negative one point three seven.">
            <a:extLst>
              <a:ext uri="{FF2B5EF4-FFF2-40B4-BE49-F238E27FC236}">
                <a16:creationId xmlns:a16="http://schemas.microsoft.com/office/drawing/2014/main" id="{23887281-E345-5DAF-340D-AA7C615D4187}"/>
              </a:ext>
            </a:extLst>
          </p:cNvPr>
          <p:cNvPicPr>
            <a:picLocks noChangeAspect="1"/>
          </p:cNvPicPr>
          <p:nvPr/>
        </p:nvPicPr>
        <p:blipFill>
          <a:blip r:embed="rId3"/>
          <a:stretch>
            <a:fillRect/>
          </a:stretch>
        </p:blipFill>
        <p:spPr>
          <a:xfrm>
            <a:off x="2852737" y="3124200"/>
            <a:ext cx="3438525" cy="1390650"/>
          </a:xfrm>
          <a:prstGeom prst="rect">
            <a:avLst/>
          </a:prstGeom>
        </p:spPr>
      </p:pic>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Independent Experimental Design</a:t>
            </a:r>
          </a:p>
        </p:txBody>
      </p:sp>
      <p:sp>
        <p:nvSpPr>
          <p:cNvPr id="3" name="Text Placeholder 2"/>
          <p:cNvSpPr>
            <a:spLocks noGrp="1"/>
          </p:cNvSpPr>
          <p:nvPr>
            <p:ph type="body" sz="quarter" idx="10"/>
          </p:nvPr>
        </p:nvSpPr>
        <p:spPr>
          <a:xfrm>
            <a:off x="457200" y="1082078"/>
            <a:ext cx="8229600" cy="2499322"/>
          </a:xfrm>
        </p:spPr>
        <p:txBody>
          <a:bodyPr>
            <a:normAutofit/>
          </a:bodyPr>
          <a:lstStyle/>
          <a:p>
            <a:r>
              <a:rPr sz="2800" dirty="0"/>
              <a:t>When experimental units are randomly assigned to two different treatments where the variation between experimental units is small, the sampling design is called an </a:t>
            </a:r>
            <a:r>
              <a:rPr sz="2800" b="1" dirty="0"/>
              <a:t>independent experimental design</a:t>
            </a:r>
            <a:r>
              <a:rPr sz="2800" dirty="0"/>
              <a:t>.</a:t>
            </a:r>
          </a:p>
          <a:p>
            <a:endParaRPr sz="2800" dirty="0"/>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14</a:t>
            </a:r>
            <a:endParaRPr sz="2300" dirty="0"/>
          </a:p>
        </p:txBody>
      </p:sp>
      <p:sp>
        <p:nvSpPr>
          <p:cNvPr id="3" name="Text Placeholder 2"/>
          <p:cNvSpPr>
            <a:spLocks noGrp="1"/>
          </p:cNvSpPr>
          <p:nvPr>
            <p:ph type="body" sz="quarter" idx="10"/>
          </p:nvPr>
        </p:nvSpPr>
        <p:spPr/>
        <p:txBody>
          <a:bodyPr>
            <a:normAutofit/>
          </a:bodyPr>
          <a:lstStyle/>
          <a:p>
            <a:r>
              <a:rPr lang="en-US" sz="2400" b="1" dirty="0"/>
              <a:t>Step 6</a:t>
            </a:r>
            <a:r>
              <a:rPr lang="en-US" sz="2400" dirty="0"/>
              <a:t>: Make the decision and state the conclusion in terms of the original question.</a:t>
            </a:r>
            <a:endParaRPr sz="2400" dirty="0"/>
          </a:p>
        </p:txBody>
      </p:sp>
      <p:pic>
        <p:nvPicPr>
          <p:cNvPr id="5" name="Picture 4" descr="Number line with critical values of minus 1.96 and plus 1.96 and a test statistic of minus 1.37. The rejection region lies to the left of minus 1.96   and to the right of plus 1.96. We fail to reject H naught in the region between these two critical values.">
            <a:extLst>
              <a:ext uri="{FF2B5EF4-FFF2-40B4-BE49-F238E27FC236}">
                <a16:creationId xmlns:a16="http://schemas.microsoft.com/office/drawing/2014/main" id="{795E1AAE-C839-4FCA-906F-910F89757BDF}"/>
              </a:ext>
            </a:extLst>
          </p:cNvPr>
          <p:cNvPicPr>
            <a:picLocks noChangeAspect="1"/>
          </p:cNvPicPr>
          <p:nvPr/>
        </p:nvPicPr>
        <p:blipFill>
          <a:blip r:embed="rId3"/>
          <a:srcRect b="18073"/>
          <a:stretch>
            <a:fillRect/>
          </a:stretch>
        </p:blipFill>
        <p:spPr>
          <a:xfrm>
            <a:off x="1299960" y="1852120"/>
            <a:ext cx="6544079" cy="1296000"/>
          </a:xfrm>
          <a:prstGeom prst="rect">
            <a:avLst/>
          </a:prstGeom>
        </p:spPr>
      </p:pic>
      <p:sp>
        <p:nvSpPr>
          <p:cNvPr id="4" name="TextBox 3">
            <a:extLst>
              <a:ext uri="{FF2B5EF4-FFF2-40B4-BE49-F238E27FC236}">
                <a16:creationId xmlns:a16="http://schemas.microsoft.com/office/drawing/2014/main" id="{9003C95C-CF9A-8F65-13F9-906F078C50CA}"/>
              </a:ext>
            </a:extLst>
          </p:cNvPr>
          <p:cNvSpPr txBox="1"/>
          <p:nvPr/>
        </p:nvSpPr>
        <p:spPr>
          <a:xfrm>
            <a:off x="3962399" y="3068625"/>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
        <p:nvSpPr>
          <p:cNvPr id="7" name="TextBox 6">
            <a:extLst>
              <a:ext uri="{FF2B5EF4-FFF2-40B4-BE49-F238E27FC236}">
                <a16:creationId xmlns:a16="http://schemas.microsoft.com/office/drawing/2014/main" id="{D0A8A7DD-D30B-CD04-6D7A-CD5B7022FE72}"/>
              </a:ext>
            </a:extLst>
          </p:cNvPr>
          <p:cNvSpPr txBox="1"/>
          <p:nvPr/>
        </p:nvSpPr>
        <p:spPr>
          <a:xfrm>
            <a:off x="457200" y="3441829"/>
            <a:ext cx="8229600" cy="2677656"/>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As shown in Figure 2, the calculated value of the test statistic does not fall in the rejection region because </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1.37 falls between the critical values </a:t>
            </a:r>
            <a:r>
              <a:rPr kumimoji="0" lang="en-US" sz="24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sz="2400" b="0" i="0" u="none" strike="noStrike" kern="1200" cap="none" spc="0" normalizeH="0" baseline="0" noProof="0" dirty="0">
                <a:ln>
                  <a:noFill/>
                </a:ln>
                <a:solidFill>
                  <a:srgbClr val="366092"/>
                </a:solidFill>
                <a:effectLst/>
                <a:uLnTx/>
                <a:uFillTx/>
                <a:latin typeface="Calibri"/>
                <a:ea typeface="+mn-ea"/>
                <a:cs typeface="+mn-cs"/>
              </a:rPr>
              <a:t>1.96 and 1.96. There is insufficient evidence to conclude that the difference between the observed value and the hypothesized value is due to anything other than ordinary sampling variation. Thus, we fail to reject the null hypothesis at</a:t>
            </a:r>
            <a:br>
              <a:rPr kumimoji="0" lang="en-US" sz="2400" b="0" i="0" u="none" strike="noStrike" kern="1200" cap="none" spc="0" normalizeH="0" baseline="0" noProof="0" dirty="0">
                <a:ln>
                  <a:noFill/>
                </a:ln>
                <a:solidFill>
                  <a:srgbClr val="366092"/>
                </a:solidFill>
                <a:effectLst/>
                <a:uLnTx/>
                <a:uFillTx/>
                <a:latin typeface="Calibri"/>
                <a:ea typeface="+mn-ea"/>
                <a:cs typeface="+mn-cs"/>
              </a:rPr>
            </a:br>
            <a:r>
              <a:rPr kumimoji="0" lang="en-US" sz="2400" b="0" i="0" u="none" strike="noStrike" kern="1200" cap="none" spc="0" normalizeH="0" baseline="0" noProof="0" dirty="0">
                <a:ln>
                  <a:noFill/>
                </a:ln>
                <a:solidFill>
                  <a:srgbClr val="366092"/>
                </a:solidFill>
                <a:effectLst/>
                <a:uLnTx/>
                <a:uFillTx/>
                <a:latin typeface="Calibri"/>
                <a:ea typeface="+mn-ea"/>
                <a:cs typeface="+mn-cs"/>
              </a:rPr>
              <a:t>α = 0.05.</a:t>
            </a:r>
            <a:endParaRPr lang="en-IN" sz="2400" dirty="0"/>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15</a:t>
            </a:r>
            <a:endParaRPr sz="2300" dirty="0"/>
          </a:p>
        </p:txBody>
      </p:sp>
      <p:sp>
        <p:nvSpPr>
          <p:cNvPr id="3" name="Text Placeholder 2"/>
          <p:cNvSpPr>
            <a:spLocks noGrp="1"/>
          </p:cNvSpPr>
          <p:nvPr>
            <p:ph type="body" sz="quarter" idx="10"/>
          </p:nvPr>
        </p:nvSpPr>
        <p:spPr/>
        <p:txBody>
          <a:bodyPr>
            <a:normAutofit/>
          </a:bodyPr>
          <a:lstStyle/>
          <a:p>
            <a:pPr>
              <a:defRPr sz="2800"/>
            </a:pPr>
            <a:r>
              <a:rPr sz="2600" dirty="0"/>
              <a:t>Using the </a:t>
            </a:r>
            <a:r>
              <a:rPr lang="en-US" sz="2600" i="1" dirty="0"/>
              <a:t>P</a:t>
            </a:r>
            <a:r>
              <a:rPr sz="2600" dirty="0"/>
              <a:t>-value approach, we want to find</a:t>
            </a:r>
          </a:p>
        </p:txBody>
      </p:sp>
      <p:pic>
        <p:nvPicPr>
          <p:cNvPr id="5" name="Picture 4" descr="two times P of open parentheses z greater than absolute value of negative one point three seven close parentheses equals two times P of open parentheses z greater than one point three seven close parentheses equals two times open parentheses zero point zero eight five three close parentheses equals zero point one seven zero six.">
            <a:extLst>
              <a:ext uri="{FF2B5EF4-FFF2-40B4-BE49-F238E27FC236}">
                <a16:creationId xmlns:a16="http://schemas.microsoft.com/office/drawing/2014/main" id="{1B37AA2B-DAA6-8D2B-038D-887F1945086D}"/>
              </a:ext>
            </a:extLst>
          </p:cNvPr>
          <p:cNvPicPr>
            <a:picLocks noChangeAspect="1"/>
          </p:cNvPicPr>
          <p:nvPr/>
        </p:nvPicPr>
        <p:blipFill>
          <a:blip r:embed="rId3"/>
          <a:stretch>
            <a:fillRect/>
          </a:stretch>
        </p:blipFill>
        <p:spPr>
          <a:xfrm>
            <a:off x="1204912" y="1681749"/>
            <a:ext cx="6734175" cy="523875"/>
          </a:xfrm>
          <a:prstGeom prst="rect">
            <a:avLst/>
          </a:prstGeom>
        </p:spPr>
      </p:pic>
      <p:sp>
        <p:nvSpPr>
          <p:cNvPr id="7" name="TextBox 6">
            <a:extLst>
              <a:ext uri="{FF2B5EF4-FFF2-40B4-BE49-F238E27FC236}">
                <a16:creationId xmlns:a16="http://schemas.microsoft.com/office/drawing/2014/main" id="{0F2807D9-A71A-4A5F-3D71-4871D18D7D3C}"/>
              </a:ext>
            </a:extLst>
          </p:cNvPr>
          <p:cNvSpPr txBox="1"/>
          <p:nvPr/>
        </p:nvSpPr>
        <p:spPr>
          <a:xfrm>
            <a:off x="457200" y="2279014"/>
            <a:ext cx="8229600" cy="3373231"/>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600" b="0" i="0" u="none" strike="noStrike" kern="1200" cap="none" spc="0" normalizeH="0" baseline="0" noProof="0" dirty="0">
                <a:ln>
                  <a:noFill/>
                </a:ln>
                <a:solidFill>
                  <a:srgbClr val="366092"/>
                </a:solidFill>
                <a:effectLst/>
                <a:uLnTx/>
                <a:uFillTx/>
                <a:latin typeface="Calibri"/>
                <a:ea typeface="+mn-ea"/>
                <a:cs typeface="+mn-cs"/>
              </a:rPr>
              <a:t>You may recall that the decision rule when using the</a:t>
            </a:r>
            <a:br>
              <a:rPr kumimoji="0" lang="en-US" sz="2600" b="0" i="0" u="none" strike="noStrike" kern="1200" cap="none" spc="0" normalizeH="0" baseline="0" noProof="0" dirty="0">
                <a:ln>
                  <a:noFill/>
                </a:ln>
                <a:solidFill>
                  <a:srgbClr val="366092"/>
                </a:solidFill>
                <a:effectLst/>
                <a:uLnTx/>
                <a:uFillTx/>
                <a:latin typeface="Cambria Math" panose="02040503050406030204" pitchFamily="18" charset="0"/>
                <a:ea typeface="+mn-ea"/>
                <a:cs typeface="+mn-cs"/>
              </a:rPr>
            </a:br>
            <a:r>
              <a:rPr kumimoji="0" lang="en-US" sz="2600" b="0" i="1" u="none" strike="noStrike" kern="1200" cap="none" spc="0" normalizeH="0" baseline="0" noProof="0" dirty="0">
                <a:ln>
                  <a:noFill/>
                </a:ln>
                <a:solidFill>
                  <a:srgbClr val="366092"/>
                </a:solidFill>
                <a:effectLst/>
                <a:uLnTx/>
                <a:uFillTx/>
                <a:latin typeface="Cambria Math" panose="02040503050406030204" pitchFamily="18" charset="0"/>
                <a:ea typeface="+mn-ea"/>
                <a:cs typeface="+mn-cs"/>
              </a:rPr>
              <a:t>P</a:t>
            </a:r>
            <a:r>
              <a:rPr kumimoji="0" lang="en-US" sz="2600" b="0" i="0" u="none" strike="noStrike" kern="1200" cap="none" spc="0" normalizeH="0" baseline="0" noProof="0" dirty="0">
                <a:ln>
                  <a:noFill/>
                </a:ln>
                <a:solidFill>
                  <a:srgbClr val="366092"/>
                </a:solidFill>
                <a:effectLst/>
                <a:uLnTx/>
                <a:uFillTx/>
                <a:latin typeface="Calibri"/>
                <a:ea typeface="+mn-ea"/>
                <a:cs typeface="+mn-cs"/>
              </a:rPr>
              <a:t>-value approach is that we reject the null hypothesis if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P</a:t>
            </a:r>
            <a:r>
              <a:rPr kumimoji="0" lang="en-US" sz="2600" b="0" i="0" u="none" strike="noStrike" kern="1200" cap="none" spc="0" normalizeH="0" baseline="0" noProof="0" dirty="0">
                <a:ln>
                  <a:noFill/>
                </a:ln>
                <a:solidFill>
                  <a:srgbClr val="366092"/>
                </a:solidFill>
                <a:effectLst/>
                <a:uLnTx/>
                <a:uFillTx/>
                <a:latin typeface="Calibri"/>
                <a:ea typeface="+mn-ea"/>
                <a:cs typeface="+mn-cs"/>
              </a:rPr>
              <a:t>-value is &lt; α. Thus, since the </a:t>
            </a:r>
            <a:r>
              <a:rPr kumimoji="0" lang="en-US" sz="2600" b="0" i="1" u="none" strike="noStrike" kern="1200" cap="none" spc="0" normalizeH="0" baseline="0" noProof="0" dirty="0">
                <a:ln>
                  <a:noFill/>
                </a:ln>
                <a:solidFill>
                  <a:srgbClr val="366092"/>
                </a:solidFill>
                <a:effectLst/>
                <a:uLnTx/>
                <a:uFillTx/>
                <a:latin typeface="Calibri"/>
                <a:ea typeface="+mn-ea"/>
                <a:cs typeface="+mn-cs"/>
              </a:rPr>
              <a:t>P</a:t>
            </a:r>
            <a:r>
              <a:rPr kumimoji="0" lang="en-US" sz="2600" b="0" i="0" u="none" strike="noStrike" kern="1200" cap="none" spc="0" normalizeH="0" baseline="0" noProof="0" dirty="0">
                <a:ln>
                  <a:noFill/>
                </a:ln>
                <a:solidFill>
                  <a:srgbClr val="366092"/>
                </a:solidFill>
                <a:effectLst/>
                <a:uLnTx/>
                <a:uFillTx/>
                <a:latin typeface="Calibri"/>
                <a:ea typeface="+mn-ea"/>
                <a:cs typeface="+mn-cs"/>
              </a:rPr>
              <a:t>-value is 0.1706 which is greater than 0.05, we fail to reject the null hypothesis.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600" b="1" i="0" u="none" strike="noStrike" kern="1200" cap="none" spc="0" normalizeH="0" baseline="0" noProof="0" dirty="0">
                <a:ln>
                  <a:noFill/>
                </a:ln>
                <a:solidFill>
                  <a:srgbClr val="366092"/>
                </a:solidFill>
                <a:effectLst/>
                <a:uLnTx/>
                <a:uFillTx/>
                <a:latin typeface="Calibri"/>
                <a:ea typeface="+mn-ea"/>
                <a:cs typeface="+mn-cs"/>
              </a:rPr>
              <a:t>Conclusion and Interpretation:</a:t>
            </a:r>
            <a:r>
              <a:rPr kumimoji="0" lang="en-US" sz="2600" b="0" i="0" u="none" strike="noStrike" kern="1200" cap="none" spc="0" normalizeH="0" baseline="0" noProof="0" dirty="0">
                <a:ln>
                  <a:noFill/>
                </a:ln>
                <a:solidFill>
                  <a:srgbClr val="366092"/>
                </a:solidFill>
                <a:effectLst/>
                <a:uLnTx/>
                <a:uFillTx/>
                <a:latin typeface="Calibri"/>
                <a:ea typeface="+mn-ea"/>
                <a:cs typeface="+mn-cs"/>
              </a:rPr>
              <a:t> There is not sufficient evidence at the 0.05 level to conclude that the average </a:t>
            </a:r>
            <a:r>
              <a:rPr kumimoji="0" lang="en-US" sz="2600" b="1" i="0" u="none" strike="noStrike" kern="1200" cap="none" spc="0" normalizeH="0" baseline="0" noProof="0" dirty="0">
                <a:ln>
                  <a:noFill/>
                </a:ln>
                <a:solidFill>
                  <a:srgbClr val="366092"/>
                </a:solidFill>
                <a:effectLst/>
                <a:uLnTx/>
                <a:uFillTx/>
                <a:latin typeface="Calibri"/>
                <a:ea typeface="+mn-ea"/>
                <a:cs typeface="+mn-cs"/>
              </a:rPr>
              <a:t>QOS</a:t>
            </a:r>
            <a:r>
              <a:rPr kumimoji="0" lang="en-US" sz="2600" b="0" i="0" u="none" strike="noStrike" kern="1200" cap="none" spc="0" normalizeH="0" baseline="0" noProof="0" dirty="0">
                <a:ln>
                  <a:noFill/>
                </a:ln>
                <a:solidFill>
                  <a:srgbClr val="366092"/>
                </a:solidFill>
                <a:effectLst/>
                <a:uLnTx/>
                <a:uFillTx/>
                <a:latin typeface="Calibri"/>
                <a:ea typeface="+mn-ea"/>
                <a:cs typeface="+mn-cs"/>
              </a:rPr>
              <a:t> is significantly different between cable and satellite television subscribers.</a:t>
            </a:r>
            <a:endParaRPr lang="en-IN" sz="2600" dirty="0"/>
          </a:p>
        </p:txBody>
      </p:sp>
    </p:spTree>
    <p:custDataLst>
      <p:tags r:id="rId1"/>
    </p:custDataLst>
    <p:extLst>
      <p:ext uri="{BB962C8B-B14F-4D97-AF65-F5344CB8AC3E}">
        <p14:creationId xmlns:p14="http://schemas.microsoft.com/office/powerpoint/2010/main" val="3006407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Properties of the Sampling Distribution of</a:t>
            </a:r>
            <a:r>
              <a:rPr lang="en-US" dirty="0"/>
              <a:t> </a:t>
            </a:r>
            <a:r>
              <a:rPr lang="en-US" i="1" dirty="0"/>
              <a:t>x</a:t>
            </a:r>
            <a:r>
              <a:rPr lang="en-US" dirty="0"/>
              <a:t> bar subscript 1 minus </a:t>
            </a:r>
            <a:r>
              <a:rPr lang="en-US" i="1" dirty="0"/>
              <a:t>x</a:t>
            </a:r>
            <a:r>
              <a:rPr lang="en-US" dirty="0"/>
              <a:t> bar subscript 2</a:t>
            </a:r>
            <a:endParaRPr sz="2800" dirty="0"/>
          </a:p>
        </p:txBody>
      </p:sp>
      <p:sp>
        <p:nvSpPr>
          <p:cNvPr id="3" name="Text Placeholder 2"/>
          <p:cNvSpPr>
            <a:spLocks noGrp="1"/>
          </p:cNvSpPr>
          <p:nvPr>
            <p:ph type="body" sz="quarter" idx="10"/>
          </p:nvPr>
        </p:nvSpPr>
        <p:spPr>
          <a:xfrm>
            <a:off x="457200" y="1082078"/>
            <a:ext cx="8229600" cy="4632922"/>
          </a:xfrm>
        </p:spPr>
        <p:txBody>
          <a:bodyPr>
            <a:normAutofit/>
          </a:bodyPr>
          <a:lstStyle/>
          <a:p>
            <a:pPr defTabSz="538163">
              <a:defRPr sz="2800"/>
            </a:pPr>
            <a:r>
              <a:rPr lang="en-US" dirty="0"/>
              <a:t>1.	</a:t>
            </a:r>
            <a:r>
              <a:rPr lang="en-US" sz="2600" dirty="0"/>
              <a:t>If </a:t>
            </a:r>
            <a:r>
              <a:rPr lang="en-US" sz="2600" i="1" dirty="0"/>
              <a:t>n</a:t>
            </a:r>
            <a:r>
              <a:rPr lang="en-US" sz="2600" dirty="0"/>
              <a:t>₁ ≥ 30 and </a:t>
            </a:r>
            <a:r>
              <a:rPr lang="en-US" sz="2600" i="1" dirty="0"/>
              <a:t>n</a:t>
            </a:r>
            <a:r>
              <a:rPr lang="en-US" sz="2600" dirty="0"/>
              <a:t>₂ ≥ 30, </a:t>
            </a:r>
            <a:r>
              <a:rPr lang="en-IN" dirty="0"/>
              <a:t>the sampling distribution of</a:t>
            </a:r>
          </a:p>
          <a:p>
            <a:pPr defTabSz="538163">
              <a:defRPr sz="2800"/>
            </a:pPr>
            <a:endParaRPr sz="2800" dirty="0"/>
          </a:p>
        </p:txBody>
      </p:sp>
      <p:pic>
        <p:nvPicPr>
          <p:cNvPr id="24" name="Picture 23" descr="x bar subscript 1 minus x bar subscript 2">
            <a:extLst>
              <a:ext uri="{FF2B5EF4-FFF2-40B4-BE49-F238E27FC236}">
                <a16:creationId xmlns:a16="http://schemas.microsoft.com/office/drawing/2014/main" id="{4F0CB02E-E628-78C8-3B75-3A47B6D3125F}"/>
              </a:ext>
            </a:extLst>
          </p:cNvPr>
          <p:cNvPicPr>
            <a:picLocks noChangeAspect="1"/>
          </p:cNvPicPr>
          <p:nvPr/>
        </p:nvPicPr>
        <p:blipFill>
          <a:blip r:embed="rId3"/>
          <a:stretch>
            <a:fillRect/>
          </a:stretch>
        </p:blipFill>
        <p:spPr>
          <a:xfrm>
            <a:off x="1081750" y="1631371"/>
            <a:ext cx="873818" cy="432000"/>
          </a:xfrm>
          <a:prstGeom prst="rect">
            <a:avLst/>
          </a:prstGeom>
        </p:spPr>
      </p:pic>
      <p:sp>
        <p:nvSpPr>
          <p:cNvPr id="9" name="TextBox 8">
            <a:extLst>
              <a:ext uri="{FF2B5EF4-FFF2-40B4-BE49-F238E27FC236}">
                <a16:creationId xmlns:a16="http://schemas.microsoft.com/office/drawing/2014/main" id="{F453BB62-246E-F43E-F157-7938943B2D0D}"/>
              </a:ext>
            </a:extLst>
          </p:cNvPr>
          <p:cNvSpPr txBox="1"/>
          <p:nvPr/>
        </p:nvSpPr>
        <p:spPr>
          <a:xfrm>
            <a:off x="2011289" y="1578580"/>
            <a:ext cx="5814451" cy="492443"/>
          </a:xfrm>
          <a:prstGeom prst="rect">
            <a:avLst/>
          </a:prstGeom>
          <a:noFill/>
        </p:spPr>
        <p:txBody>
          <a:bodyPr wrap="square">
            <a:spAutoFit/>
          </a:bodyPr>
          <a:lstStyle/>
          <a:p>
            <a:r>
              <a:rPr lang="en-US" sz="2600" dirty="0">
                <a:solidFill>
                  <a:srgbClr val="000000"/>
                </a:solidFill>
              </a:rPr>
              <a:t>has an approximately normal distribution.</a:t>
            </a:r>
            <a:endParaRPr lang="en-IN" sz="2600" dirty="0">
              <a:solidFill>
                <a:srgbClr val="000000"/>
              </a:solidFill>
            </a:endParaRPr>
          </a:p>
        </p:txBody>
      </p:sp>
      <p:pic>
        <p:nvPicPr>
          <p:cNvPr id="5" name="Picture 4" descr="2.&#10;&#10;mu subscript open parentheses x bar subscript one minus x bar subscript two close parentheses equals mu subscript one minus mu subscript two.">
            <a:extLst>
              <a:ext uri="{FF2B5EF4-FFF2-40B4-BE49-F238E27FC236}">
                <a16:creationId xmlns:a16="http://schemas.microsoft.com/office/drawing/2014/main" id="{10B1B862-8795-97DC-A1D8-61691BBBE5E1}"/>
              </a:ext>
            </a:extLst>
          </p:cNvPr>
          <p:cNvPicPr>
            <a:picLocks noChangeAspect="1"/>
          </p:cNvPicPr>
          <p:nvPr/>
        </p:nvPicPr>
        <p:blipFill>
          <a:blip r:embed="rId4"/>
          <a:stretch>
            <a:fillRect/>
          </a:stretch>
        </p:blipFill>
        <p:spPr>
          <a:xfrm>
            <a:off x="535779" y="2112204"/>
            <a:ext cx="2190750" cy="457200"/>
          </a:xfrm>
          <a:prstGeom prst="rect">
            <a:avLst/>
          </a:prstGeom>
        </p:spPr>
      </p:pic>
      <p:pic>
        <p:nvPicPr>
          <p:cNvPr id="7" name="Picture 6" descr="3.&#10;&#10;sigma subscript open parentheses x bar subscript one minus x bar subscript two close parentheses equals square root of sigma squared subscript one divided by n subscript one plus sigma squared subscript two divided by n subscript two if the two samples are independent.">
            <a:extLst>
              <a:ext uri="{FF2B5EF4-FFF2-40B4-BE49-F238E27FC236}">
                <a16:creationId xmlns:a16="http://schemas.microsoft.com/office/drawing/2014/main" id="{60220BE7-7CEC-6303-299C-D32D8C0ACDE5}"/>
              </a:ext>
            </a:extLst>
          </p:cNvPr>
          <p:cNvPicPr>
            <a:picLocks noChangeAspect="1"/>
          </p:cNvPicPr>
          <p:nvPr/>
        </p:nvPicPr>
        <p:blipFill>
          <a:blip r:embed="rId5"/>
          <a:stretch>
            <a:fillRect/>
          </a:stretch>
        </p:blipFill>
        <p:spPr>
          <a:xfrm>
            <a:off x="535779" y="2618237"/>
            <a:ext cx="7610475" cy="1000125"/>
          </a:xfrm>
          <a:prstGeom prst="rect">
            <a:avLst/>
          </a:prstGeom>
        </p:spPr>
      </p:pic>
      <p:sp>
        <p:nvSpPr>
          <p:cNvPr id="14" name="TextBox 13">
            <a:extLst>
              <a:ext uri="{FF2B5EF4-FFF2-40B4-BE49-F238E27FC236}">
                <a16:creationId xmlns:a16="http://schemas.microsoft.com/office/drawing/2014/main" id="{A1FF1584-088C-3352-88AB-A18704486F8B}"/>
              </a:ext>
            </a:extLst>
          </p:cNvPr>
          <p:cNvSpPr txBox="1"/>
          <p:nvPr/>
        </p:nvSpPr>
        <p:spPr>
          <a:xfrm>
            <a:off x="457200" y="3745705"/>
            <a:ext cx="8229600" cy="1384995"/>
          </a:xfrm>
          <a:prstGeom prst="rect">
            <a:avLst/>
          </a:prstGeom>
          <a:noFill/>
        </p:spPr>
        <p:txBody>
          <a:bodyPr wrap="square" rtlCol="0">
            <a:spAutoFit/>
          </a:bodyPr>
          <a:lstStyle/>
          <a:p>
            <a:r>
              <a:rPr kumimoji="0" lang="en-IN" sz="2800" b="1" i="0" u="none" strike="noStrike" kern="1200" cap="none" spc="0" normalizeH="0" baseline="0" noProof="0" dirty="0">
                <a:ln>
                  <a:noFill/>
                </a:ln>
                <a:solidFill>
                  <a:srgbClr val="000000"/>
                </a:solidFill>
                <a:effectLst/>
                <a:uLnTx/>
                <a:uFillTx/>
                <a:latin typeface="Calibri"/>
                <a:ea typeface="+mn-ea"/>
                <a:cs typeface="+mn-cs"/>
              </a:rPr>
              <a:t>Note:</a:t>
            </a:r>
            <a:r>
              <a:rPr kumimoji="0" lang="en-IN" sz="2800" b="0" i="0" u="none" strike="noStrike" kern="1200" cap="none" spc="0" normalizeH="0" baseline="0" noProof="0" dirty="0">
                <a:ln>
                  <a:noFill/>
                </a:ln>
                <a:solidFill>
                  <a:srgbClr val="000000"/>
                </a:solidFill>
                <a:effectLst/>
                <a:uLnTx/>
                <a:uFillTx/>
                <a:latin typeface="Calibri"/>
                <a:ea typeface="+mn-ea"/>
                <a:cs typeface="+mn-cs"/>
              </a:rPr>
              <a:t> Regardless of the sample size, if a sample of size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2800" b="0" u="none" strike="noStrike" kern="1200" cap="none" spc="0" normalizeH="0" baseline="0" noProof="0" dirty="0">
                <a:ln>
                  <a:noFill/>
                </a:ln>
                <a:solidFill>
                  <a:srgbClr val="000000"/>
                </a:solidFill>
                <a:effectLst/>
                <a:uLnTx/>
                <a:uFillTx/>
                <a:latin typeface="Calibri"/>
                <a:ea typeface="+mn-ea"/>
                <a:cs typeface="+mn-cs"/>
              </a:rPr>
              <a:t>₁</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and a sample of size </a:t>
            </a:r>
            <a:r>
              <a:rPr lang="en-IN" sz="2800" i="1" dirty="0">
                <a:solidFill>
                  <a:srgbClr val="000000"/>
                </a:solidFill>
              </a:rPr>
              <a:t>n</a:t>
            </a:r>
            <a:r>
              <a:rPr lang="en-IN" sz="2800" dirty="0">
                <a:solidFill>
                  <a:srgbClr val="000000"/>
                </a:solidFill>
              </a:rPr>
              <a:t>₂</a:t>
            </a:r>
            <a:r>
              <a:rPr kumimoji="0" lang="en-IN" sz="2800" b="0" i="0" u="none" strike="noStrike" kern="1200" cap="none" spc="0" normalizeH="0" baseline="0" noProof="0" dirty="0">
                <a:ln>
                  <a:noFill/>
                </a:ln>
                <a:solidFill>
                  <a:srgbClr val="000000"/>
                </a:solidFill>
                <a:effectLst/>
                <a:uLnTx/>
                <a:uFillTx/>
                <a:latin typeface="Calibri"/>
                <a:ea typeface="+mn-ea"/>
                <a:cs typeface="+mn-cs"/>
              </a:rPr>
              <a:t> are collected from two independent normal distributions, respectively, then</a:t>
            </a:r>
            <a:endParaRPr lang="en-IN" dirty="0"/>
          </a:p>
        </p:txBody>
      </p:sp>
      <p:pic>
        <p:nvPicPr>
          <p:cNvPr id="26" name="Picture 25" descr="x bar subscript 1 minus x bar subscript 2">
            <a:extLst>
              <a:ext uri="{FF2B5EF4-FFF2-40B4-BE49-F238E27FC236}">
                <a16:creationId xmlns:a16="http://schemas.microsoft.com/office/drawing/2014/main" id="{5F9A3AF8-C3B6-A15A-3643-34918355FECF}"/>
              </a:ext>
            </a:extLst>
          </p:cNvPr>
          <p:cNvPicPr>
            <a:picLocks noChangeAspect="1"/>
          </p:cNvPicPr>
          <p:nvPr/>
        </p:nvPicPr>
        <p:blipFill>
          <a:blip r:embed="rId6"/>
          <a:stretch>
            <a:fillRect/>
          </a:stretch>
        </p:blipFill>
        <p:spPr>
          <a:xfrm>
            <a:off x="538161" y="5113473"/>
            <a:ext cx="873818" cy="432000"/>
          </a:xfrm>
          <a:prstGeom prst="rect">
            <a:avLst/>
          </a:prstGeom>
        </p:spPr>
      </p:pic>
      <p:sp>
        <p:nvSpPr>
          <p:cNvPr id="20" name="TextBox 19">
            <a:extLst>
              <a:ext uri="{FF2B5EF4-FFF2-40B4-BE49-F238E27FC236}">
                <a16:creationId xmlns:a16="http://schemas.microsoft.com/office/drawing/2014/main" id="{BA68EF7B-78E7-0343-8CD0-86EDC00A2D1A}"/>
              </a:ext>
            </a:extLst>
          </p:cNvPr>
          <p:cNvSpPr txBox="1"/>
          <p:nvPr/>
        </p:nvSpPr>
        <p:spPr>
          <a:xfrm>
            <a:off x="1385886" y="5038447"/>
            <a:ext cx="4572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follows a normal distribution.</a:t>
            </a:r>
            <a:endParaRPr lang="en-IN" dirty="0"/>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3200" dirty="0"/>
              <a:t>Formula: 100(1 </a:t>
            </a:r>
            <a:r>
              <a:rPr lang="en-US" dirty="0">
                <a:latin typeface="Calibri" panose="020F0502020204030204" pitchFamily="34" charset="0"/>
                <a:ea typeface="Calibri" panose="020F0502020204030204" pitchFamily="34" charset="0"/>
                <a:cs typeface="Calibri" panose="020F0502020204030204" pitchFamily="34" charset="0"/>
              </a:rPr>
              <a:t>−</a:t>
            </a:r>
            <a:r>
              <a:rPr lang="en-US" sz="3200" dirty="0"/>
              <a:t> α)%</a:t>
            </a:r>
            <a:r>
              <a:rPr sz="2800" dirty="0"/>
              <a:t> </a:t>
            </a:r>
            <a:r>
              <a:rPr dirty="0"/>
              <a:t>Confidence Interval for</a:t>
            </a:r>
            <a:br>
              <a:rPr lang="en-US" dirty="0"/>
            </a:br>
            <a:r>
              <a:rPr lang="el-GR" dirty="0">
                <a:latin typeface="Cambria Math" panose="02040503050406030204" pitchFamily="18" charset="0"/>
                <a:ea typeface="Cambria Math" panose="02040503050406030204" pitchFamily="18" charset="0"/>
              </a:rPr>
              <a:t>μ</a:t>
            </a:r>
            <a:r>
              <a:rPr lang="en-US" dirty="0"/>
              <a:t> subscript 1 minus </a:t>
            </a:r>
            <a:r>
              <a:rPr lang="el-GR" dirty="0">
                <a:latin typeface="Cambria Math" panose="02040503050406030204" pitchFamily="18" charset="0"/>
                <a:ea typeface="Cambria Math" panose="02040503050406030204" pitchFamily="18" charset="0"/>
              </a:rPr>
              <a:t>μ</a:t>
            </a:r>
            <a:r>
              <a:rPr lang="en-US" dirty="0"/>
              <a:t> subscript 2</a:t>
            </a:r>
            <a:endParaRPr sz="2800" dirty="0"/>
          </a:p>
        </p:txBody>
      </p:sp>
      <p:sp>
        <p:nvSpPr>
          <p:cNvPr id="3" name="Text Placeholder 2"/>
          <p:cNvSpPr>
            <a:spLocks noGrp="1"/>
          </p:cNvSpPr>
          <p:nvPr>
            <p:ph type="body" sz="quarter" idx="10"/>
          </p:nvPr>
        </p:nvSpPr>
        <p:spPr>
          <a:xfrm>
            <a:off x="457200" y="1082078"/>
            <a:ext cx="8229600" cy="4632922"/>
          </a:xfrm>
        </p:spPr>
        <p:txBody>
          <a:bodyPr>
            <a:normAutofit/>
          </a:bodyPr>
          <a:lstStyle/>
          <a:p>
            <a:pPr>
              <a:defRPr sz="2800"/>
            </a:pPr>
            <a:r>
              <a:rPr sz="2800" dirty="0"/>
              <a:t>The</a:t>
            </a:r>
            <a:r>
              <a:rPr lang="en-US" sz="2800" dirty="0"/>
              <a:t> 100(1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α)%</a:t>
            </a:r>
            <a:r>
              <a:rPr sz="2800" dirty="0"/>
              <a:t> confidence interval estimate for the difference in the population means of two independent populations is given by</a:t>
            </a:r>
          </a:p>
        </p:txBody>
      </p:sp>
      <p:pic>
        <p:nvPicPr>
          <p:cNvPr id="6" name="Picture 5" descr="Open parentheses x bar subscript 1 minus x bar subscript 2 close parentheses plus or minus z subscript alpha divided by 2 times square root of sigma subscript 1 squared divided by n subscript 1 plus sigma subscript 2 squared divided by n subscript 2">
            <a:extLst>
              <a:ext uri="{FF2B5EF4-FFF2-40B4-BE49-F238E27FC236}">
                <a16:creationId xmlns:a16="http://schemas.microsoft.com/office/drawing/2014/main" id="{2F5A4FA3-129B-DD85-FB00-963CD7427669}"/>
              </a:ext>
            </a:extLst>
          </p:cNvPr>
          <p:cNvPicPr>
            <a:picLocks noChangeAspect="1"/>
          </p:cNvPicPr>
          <p:nvPr/>
        </p:nvPicPr>
        <p:blipFill>
          <a:blip r:embed="rId3"/>
          <a:stretch>
            <a:fillRect/>
          </a:stretch>
        </p:blipFill>
        <p:spPr>
          <a:xfrm>
            <a:off x="2578033" y="2575587"/>
            <a:ext cx="3114675" cy="1000125"/>
          </a:xfrm>
          <a:prstGeom prst="rect">
            <a:avLst/>
          </a:prstGeom>
        </p:spPr>
      </p:pic>
      <p:sp>
        <p:nvSpPr>
          <p:cNvPr id="5" name="TextBox 4">
            <a:extLst>
              <a:ext uri="{FF2B5EF4-FFF2-40B4-BE49-F238E27FC236}">
                <a16:creationId xmlns:a16="http://schemas.microsoft.com/office/drawing/2014/main" id="{8ED6A7C6-CD7C-A085-53DD-6D10D11CE9B9}"/>
              </a:ext>
            </a:extLst>
          </p:cNvPr>
          <p:cNvSpPr txBox="1"/>
          <p:nvPr/>
        </p:nvSpPr>
        <p:spPr>
          <a:xfrm>
            <a:off x="457200" y="3709987"/>
            <a:ext cx="4114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if the population variances,</a:t>
            </a:r>
            <a:endParaRPr lang="en-IN" dirty="0"/>
          </a:p>
        </p:txBody>
      </p:sp>
      <p:pic>
        <p:nvPicPr>
          <p:cNvPr id="10" name="Picture 9" descr="sigma subscript 1 squared and sigma  subscript 2 squared are known and">
            <a:extLst>
              <a:ext uri="{FF2B5EF4-FFF2-40B4-BE49-F238E27FC236}">
                <a16:creationId xmlns:a16="http://schemas.microsoft.com/office/drawing/2014/main" id="{C69C796E-CA01-CA9A-EF61-C26E4CA03DD2}"/>
              </a:ext>
            </a:extLst>
          </p:cNvPr>
          <p:cNvPicPr>
            <a:picLocks noChangeAspect="1"/>
          </p:cNvPicPr>
          <p:nvPr/>
        </p:nvPicPr>
        <p:blipFill>
          <a:blip r:embed="rId4"/>
          <a:stretch>
            <a:fillRect/>
          </a:stretch>
        </p:blipFill>
        <p:spPr>
          <a:xfrm>
            <a:off x="4533900" y="3756180"/>
            <a:ext cx="3528000" cy="477027"/>
          </a:xfrm>
          <a:prstGeom prst="rect">
            <a:avLst/>
          </a:prstGeom>
        </p:spPr>
      </p:pic>
      <p:pic>
        <p:nvPicPr>
          <p:cNvPr id="13" name="Picture 12" descr="z subscript alpha divided by 2">
            <a:extLst>
              <a:ext uri="{FF2B5EF4-FFF2-40B4-BE49-F238E27FC236}">
                <a16:creationId xmlns:a16="http://schemas.microsoft.com/office/drawing/2014/main" id="{942F7279-C8DA-0BEE-C537-239167E7178F}"/>
              </a:ext>
            </a:extLst>
          </p:cNvPr>
          <p:cNvPicPr>
            <a:picLocks noChangeAspect="1"/>
          </p:cNvPicPr>
          <p:nvPr/>
        </p:nvPicPr>
        <p:blipFill>
          <a:blip r:embed="rId5"/>
          <a:stretch>
            <a:fillRect/>
          </a:stretch>
        </p:blipFill>
        <p:spPr>
          <a:xfrm>
            <a:off x="577275" y="4224800"/>
            <a:ext cx="466725" cy="457200"/>
          </a:xfrm>
          <a:prstGeom prst="rect">
            <a:avLst/>
          </a:prstGeom>
        </p:spPr>
      </p:pic>
      <p:sp>
        <p:nvSpPr>
          <p:cNvPr id="15" name="TextBox 14">
            <a:extLst>
              <a:ext uri="{FF2B5EF4-FFF2-40B4-BE49-F238E27FC236}">
                <a16:creationId xmlns:a16="http://schemas.microsoft.com/office/drawing/2014/main" id="{C499CC63-01AC-89E1-9331-D1641999B984}"/>
              </a:ext>
            </a:extLst>
          </p:cNvPr>
          <p:cNvSpPr txBox="1"/>
          <p:nvPr/>
        </p:nvSpPr>
        <p:spPr>
          <a:xfrm>
            <a:off x="934971" y="4191790"/>
            <a:ext cx="6400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critical value of the standard normal</a:t>
            </a:r>
            <a:endParaRPr lang="en-IN" dirty="0"/>
          </a:p>
        </p:txBody>
      </p:sp>
      <p:sp>
        <p:nvSpPr>
          <p:cNvPr id="17" name="TextBox 16">
            <a:extLst>
              <a:ext uri="{FF2B5EF4-FFF2-40B4-BE49-F238E27FC236}">
                <a16:creationId xmlns:a16="http://schemas.microsoft.com/office/drawing/2014/main" id="{936F390A-0A71-8E85-9398-3288576B82B5}"/>
              </a:ext>
            </a:extLst>
          </p:cNvPr>
          <p:cNvSpPr txBox="1"/>
          <p:nvPr/>
        </p:nvSpPr>
        <p:spPr>
          <a:xfrm>
            <a:off x="457200" y="4656131"/>
            <a:ext cx="41910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distribution with an area of</a:t>
            </a:r>
            <a:endParaRPr lang="en-IN" dirty="0"/>
          </a:p>
        </p:txBody>
      </p:sp>
      <p:pic>
        <p:nvPicPr>
          <p:cNvPr id="19" name="Picture 18" descr="alpha divided by 2">
            <a:extLst>
              <a:ext uri="{FF2B5EF4-FFF2-40B4-BE49-F238E27FC236}">
                <a16:creationId xmlns:a16="http://schemas.microsoft.com/office/drawing/2014/main" id="{F672A842-EDE1-8FD6-69FB-34CB9639CAE5}"/>
              </a:ext>
            </a:extLst>
          </p:cNvPr>
          <p:cNvPicPr>
            <a:picLocks noChangeAspect="1"/>
          </p:cNvPicPr>
          <p:nvPr/>
        </p:nvPicPr>
        <p:blipFill>
          <a:blip r:embed="rId6"/>
          <a:stretch>
            <a:fillRect/>
          </a:stretch>
        </p:blipFill>
        <p:spPr>
          <a:xfrm>
            <a:off x="4546526" y="4752530"/>
            <a:ext cx="514350" cy="419100"/>
          </a:xfrm>
          <a:prstGeom prst="rect">
            <a:avLst/>
          </a:prstGeom>
        </p:spPr>
      </p:pic>
      <p:sp>
        <p:nvSpPr>
          <p:cNvPr id="14" name="TextBox 13">
            <a:extLst>
              <a:ext uri="{FF2B5EF4-FFF2-40B4-BE49-F238E27FC236}">
                <a16:creationId xmlns:a16="http://schemas.microsoft.com/office/drawing/2014/main" id="{D0E9007D-E543-04B4-CD8F-1FA490E314D8}"/>
              </a:ext>
            </a:extLst>
          </p:cNvPr>
          <p:cNvSpPr txBox="1"/>
          <p:nvPr/>
        </p:nvSpPr>
        <p:spPr>
          <a:xfrm>
            <a:off x="5060876" y="4656021"/>
            <a:ext cx="25908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in the upper tail.</a:t>
            </a:r>
            <a:endParaRPr lang="en-IN" dirty="0"/>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Test Statistic for a Hypothesis Test about</a:t>
            </a:r>
            <a:r>
              <a:rPr lang="en-US" dirty="0"/>
              <a:t> </a:t>
            </a:r>
            <a:r>
              <a:rPr lang="el-GR" sz="2800" dirty="0">
                <a:latin typeface="Cambria Math" panose="02040503050406030204" pitchFamily="18" charset="0"/>
                <a:ea typeface="Cambria Math" panose="02040503050406030204" pitchFamily="18" charset="0"/>
              </a:rPr>
              <a:t>μ</a:t>
            </a:r>
            <a:r>
              <a:rPr lang="en-US" sz="2800" dirty="0"/>
              <a:t> subscript 1 minus </a:t>
            </a:r>
            <a:r>
              <a:rPr lang="el-GR" sz="2800" dirty="0">
                <a:latin typeface="Cambria Math" panose="02040503050406030204" pitchFamily="18" charset="0"/>
                <a:ea typeface="Cambria Math" panose="02040503050406030204" pitchFamily="18" charset="0"/>
              </a:rPr>
              <a:t>μ</a:t>
            </a:r>
            <a:r>
              <a:rPr lang="en-US" sz="2800" dirty="0"/>
              <a:t> subscript 2—Slide 1</a:t>
            </a:r>
            <a:endParaRPr sz="2800" dirty="0"/>
          </a:p>
        </p:txBody>
      </p:sp>
      <p:sp>
        <p:nvSpPr>
          <p:cNvPr id="3" name="Text Placeholder 2"/>
          <p:cNvSpPr>
            <a:spLocks noGrp="1"/>
          </p:cNvSpPr>
          <p:nvPr>
            <p:ph type="body" sz="quarter" idx="10"/>
          </p:nvPr>
        </p:nvSpPr>
        <p:spPr>
          <a:xfrm>
            <a:off x="457200" y="1082078"/>
            <a:ext cx="8229600" cy="3337522"/>
          </a:xfrm>
        </p:spPr>
        <p:txBody>
          <a:bodyPr>
            <a:normAutofit/>
          </a:bodyPr>
          <a:lstStyle/>
          <a:p>
            <a:pPr>
              <a:defRPr sz="2800"/>
            </a:pPr>
            <a:r>
              <a:rPr lang="en-US" sz="2800" dirty="0"/>
              <a:t>If </a:t>
            </a:r>
            <a:endParaRPr sz="2800" dirty="0"/>
          </a:p>
        </p:txBody>
      </p:sp>
      <p:pic>
        <p:nvPicPr>
          <p:cNvPr id="10" name="Picture 9" descr="sigma subscript 1 squared and sigma subscript 2 squared">
            <a:extLst>
              <a:ext uri="{FF2B5EF4-FFF2-40B4-BE49-F238E27FC236}">
                <a16:creationId xmlns:a16="http://schemas.microsoft.com/office/drawing/2014/main" id="{D4C759A2-3356-490A-0D3F-76C002000448}"/>
              </a:ext>
            </a:extLst>
          </p:cNvPr>
          <p:cNvPicPr>
            <a:picLocks noChangeAspect="1"/>
          </p:cNvPicPr>
          <p:nvPr/>
        </p:nvPicPr>
        <p:blipFill>
          <a:blip r:embed="rId3"/>
          <a:stretch>
            <a:fillRect/>
          </a:stretch>
        </p:blipFill>
        <p:spPr>
          <a:xfrm>
            <a:off x="838200" y="1132222"/>
            <a:ext cx="1332000" cy="463304"/>
          </a:xfrm>
          <a:prstGeom prst="rect">
            <a:avLst/>
          </a:prstGeom>
        </p:spPr>
      </p:pic>
      <p:sp>
        <p:nvSpPr>
          <p:cNvPr id="5" name="TextBox 4">
            <a:extLst>
              <a:ext uri="{FF2B5EF4-FFF2-40B4-BE49-F238E27FC236}">
                <a16:creationId xmlns:a16="http://schemas.microsoft.com/office/drawing/2014/main" id="{42CEAA0B-78BB-2964-E7E6-C01E0F2BE2DB}"/>
              </a:ext>
            </a:extLst>
          </p:cNvPr>
          <p:cNvSpPr txBox="1"/>
          <p:nvPr/>
        </p:nvSpPr>
        <p:spPr>
          <a:xfrm>
            <a:off x="2189874" y="1092863"/>
            <a:ext cx="6166726"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are known then the value of the test</a:t>
            </a:r>
            <a:endParaRPr lang="en-IN" dirty="0"/>
          </a:p>
        </p:txBody>
      </p:sp>
      <p:sp>
        <p:nvSpPr>
          <p:cNvPr id="7" name="TextBox 6">
            <a:extLst>
              <a:ext uri="{FF2B5EF4-FFF2-40B4-BE49-F238E27FC236}">
                <a16:creationId xmlns:a16="http://schemas.microsoft.com/office/drawing/2014/main" id="{19257592-61A2-DA53-E250-5181B52243D1}"/>
              </a:ext>
            </a:extLst>
          </p:cNvPr>
          <p:cNvSpPr txBox="1"/>
          <p:nvPr/>
        </p:nvSpPr>
        <p:spPr>
          <a:xfrm>
            <a:off x="456499" y="1514476"/>
            <a:ext cx="8229599"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statistic for a hypothesis test about </a:t>
            </a:r>
            <a:r>
              <a:rPr kumimoji="0" lang="el-GR" sz="2800" b="0" i="0" u="none" strike="noStrike" kern="1200" cap="none" spc="0" normalizeH="0" baseline="0" noProof="0" dirty="0">
                <a:ln>
                  <a:noFill/>
                </a:ln>
                <a:solidFill>
                  <a:srgbClr val="000000"/>
                </a:solidFill>
                <a:effectLst/>
                <a:uLnTx/>
                <a:uFillTx/>
                <a:latin typeface="Cambria Math" panose="02040503050406030204" pitchFamily="18" charset="0"/>
                <a:ea typeface="Cambria Math" panose="02040503050406030204" pitchFamily="18" charset="0"/>
              </a:rPr>
              <a:t>μ</a:t>
            </a:r>
            <a:r>
              <a:rPr kumimoji="0" lang="en-US" sz="2800" b="0" i="0" u="none" strike="noStrike" kern="1200" cap="none" spc="0" normalizeH="0" baseline="0" noProof="0" dirty="0">
                <a:ln>
                  <a:noFill/>
                </a:ln>
                <a:solidFill>
                  <a:srgbClr val="000000"/>
                </a:solidFill>
                <a:effectLst/>
                <a:uLnTx/>
                <a:uFillTx/>
                <a:latin typeface="+mj-lt"/>
                <a:ea typeface="Cambria Math" panose="02040503050406030204" pitchFamily="18" charset="0"/>
              </a:rPr>
              <a:t>₁</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800" b="0" i="0" u="none" strike="noStrike" kern="1200" cap="none" spc="0" normalizeH="0" baseline="0" noProof="0" dirty="0">
                <a:ln>
                  <a:noFill/>
                </a:ln>
                <a:solidFill>
                  <a:srgbClr val="000000"/>
                </a:solidFill>
                <a:effectLst/>
                <a:uLnTx/>
                <a:uFillTx/>
                <a:latin typeface="Calibri"/>
                <a:ea typeface="+mn-ea"/>
                <a:cs typeface="+mn-cs"/>
              </a:rPr>
              <a:t> </a:t>
            </a:r>
            <a:r>
              <a:rPr lang="el-GR" sz="2800" dirty="0">
                <a:solidFill>
                  <a:srgbClr val="000000"/>
                </a:solidFill>
                <a:latin typeface="Cambria Math" panose="02040503050406030204" pitchFamily="18" charset="0"/>
                <a:ea typeface="Cambria Math" panose="02040503050406030204" pitchFamily="18" charset="0"/>
              </a:rPr>
              <a:t>μ</a:t>
            </a:r>
            <a:r>
              <a:rPr lang="en-US" sz="2800" dirty="0">
                <a:solidFill>
                  <a:srgbClr val="000000"/>
                </a:solidFill>
                <a:ea typeface="Cambria Math" panose="02040503050406030204" pitchFamily="18" charset="0"/>
              </a:rPr>
              <a:t>₂</a:t>
            </a:r>
            <a:r>
              <a:rPr kumimoji="0" lang="en-IN" sz="2800" b="0" i="0" u="none" strike="noStrike" kern="1200" cap="none" spc="0" normalizeH="0" baseline="0" noProof="0" dirty="0">
                <a:ln>
                  <a:noFill/>
                </a:ln>
                <a:solidFill>
                  <a:srgbClr val="000000"/>
                </a:solidFill>
                <a:effectLst/>
                <a:uLnTx/>
                <a:uFillTx/>
                <a:latin typeface="Calibri"/>
                <a:ea typeface="+mn-ea"/>
                <a:cs typeface="+mn-cs"/>
              </a:rPr>
              <a:t> is given by</a:t>
            </a:r>
            <a:endParaRPr lang="en-IN" dirty="0"/>
          </a:p>
        </p:txBody>
      </p:sp>
      <p:pic>
        <p:nvPicPr>
          <p:cNvPr id="14" name="Picture 13" descr="z equals numerator open parentheses x bar subscript 1 minus x bar subscript 2 close parentheses minus open parentheses mu subscript 1 minus mu subscript 2 close parentheses divided by denominator square root of open fraction sigma subscript 1 squared divided by n subscript 1 close fraction plus open fraction sigma subscript 2 squared divided by n subscript 2 close fraction.">
            <a:extLst>
              <a:ext uri="{FF2B5EF4-FFF2-40B4-BE49-F238E27FC236}">
                <a16:creationId xmlns:a16="http://schemas.microsoft.com/office/drawing/2014/main" id="{75A87018-BE7C-E766-663C-CD9E7051CA46}"/>
              </a:ext>
            </a:extLst>
          </p:cNvPr>
          <p:cNvPicPr>
            <a:picLocks noChangeAspect="1"/>
          </p:cNvPicPr>
          <p:nvPr/>
        </p:nvPicPr>
        <p:blipFill>
          <a:blip r:embed="rId4"/>
          <a:stretch>
            <a:fillRect/>
          </a:stretch>
        </p:blipFill>
        <p:spPr>
          <a:xfrm>
            <a:off x="2667000" y="2381850"/>
            <a:ext cx="3000375" cy="1457325"/>
          </a:xfrm>
          <a:prstGeom prst="rect">
            <a:avLst/>
          </a:prstGeom>
        </p:spPr>
      </p:pic>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AD1B1E-8539-DDB3-00B4-829F1E1B9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4711F-83EE-01F7-EBC0-0BA9B4104B01}"/>
              </a:ext>
            </a:extLst>
          </p:cNvPr>
          <p:cNvSpPr>
            <a:spLocks noGrp="1"/>
          </p:cNvSpPr>
          <p:nvPr>
            <p:ph type="title"/>
          </p:nvPr>
        </p:nvSpPr>
        <p:spPr/>
        <p:txBody>
          <a:bodyPr>
            <a:normAutofit/>
          </a:bodyPr>
          <a:lstStyle/>
          <a:p>
            <a:pPr>
              <a:defRPr sz="3200"/>
            </a:pPr>
            <a:r>
              <a:rPr lang="en-US" dirty="0"/>
              <a:t>Formula: Test Statistic for a Hypothesis Test about </a:t>
            </a:r>
            <a:r>
              <a:rPr lang="el-GR" sz="2800" dirty="0">
                <a:latin typeface="Cambria Math" panose="02040503050406030204" pitchFamily="18" charset="0"/>
                <a:ea typeface="Cambria Math" panose="02040503050406030204" pitchFamily="18" charset="0"/>
              </a:rPr>
              <a:t>μ</a:t>
            </a:r>
            <a:r>
              <a:rPr lang="en-US" sz="2800" dirty="0"/>
              <a:t> subscript 1 minus </a:t>
            </a:r>
            <a:r>
              <a:rPr lang="el-GR" sz="2800" dirty="0">
                <a:latin typeface="Cambria Math" panose="02040503050406030204" pitchFamily="18" charset="0"/>
                <a:ea typeface="Cambria Math" panose="02040503050406030204" pitchFamily="18" charset="0"/>
              </a:rPr>
              <a:t>μ</a:t>
            </a:r>
            <a:r>
              <a:rPr lang="en-US" sz="2800" dirty="0"/>
              <a:t> subscript 2—Slide 2</a:t>
            </a:r>
            <a:endParaRPr sz="2800" dirty="0"/>
          </a:p>
        </p:txBody>
      </p:sp>
      <p:sp>
        <p:nvSpPr>
          <p:cNvPr id="3" name="Text Placeholder 2">
            <a:extLst>
              <a:ext uri="{FF2B5EF4-FFF2-40B4-BE49-F238E27FC236}">
                <a16:creationId xmlns:a16="http://schemas.microsoft.com/office/drawing/2014/main" id="{A556819A-CD32-259A-A2FF-754C7376DD17}"/>
              </a:ext>
            </a:extLst>
          </p:cNvPr>
          <p:cNvSpPr>
            <a:spLocks noGrp="1"/>
          </p:cNvSpPr>
          <p:nvPr>
            <p:ph type="body" sz="quarter" idx="10"/>
          </p:nvPr>
        </p:nvSpPr>
        <p:spPr>
          <a:xfrm>
            <a:off x="457200" y="1082078"/>
            <a:ext cx="8229600" cy="4480522"/>
          </a:xfrm>
        </p:spPr>
        <p:txBody>
          <a:bodyPr>
            <a:normAutofit/>
          </a:bodyPr>
          <a:lstStyle/>
          <a:p>
            <a:pPr>
              <a:defRPr sz="2800"/>
            </a:pPr>
            <a:r>
              <a:rPr sz="2800" dirty="0"/>
              <a:t>where</a:t>
            </a:r>
          </a:p>
        </p:txBody>
      </p:sp>
      <p:pic>
        <p:nvPicPr>
          <p:cNvPr id="21" name="Picture 20" descr="x bar subscript 1">
            <a:extLst>
              <a:ext uri="{FF2B5EF4-FFF2-40B4-BE49-F238E27FC236}">
                <a16:creationId xmlns:a16="http://schemas.microsoft.com/office/drawing/2014/main" id="{4198346E-BDC0-5865-70A8-B98E6131D487}"/>
              </a:ext>
            </a:extLst>
          </p:cNvPr>
          <p:cNvPicPr>
            <a:picLocks noChangeAspect="1"/>
          </p:cNvPicPr>
          <p:nvPr/>
        </p:nvPicPr>
        <p:blipFill>
          <a:blip r:embed="rId3"/>
          <a:stretch>
            <a:fillRect/>
          </a:stretch>
        </p:blipFill>
        <p:spPr>
          <a:xfrm>
            <a:off x="1521619" y="1182060"/>
            <a:ext cx="279000" cy="396000"/>
          </a:xfrm>
          <a:prstGeom prst="rect">
            <a:avLst/>
          </a:prstGeom>
        </p:spPr>
      </p:pic>
      <p:sp>
        <p:nvSpPr>
          <p:cNvPr id="7" name="TextBox 6">
            <a:extLst>
              <a:ext uri="{FF2B5EF4-FFF2-40B4-BE49-F238E27FC236}">
                <a16:creationId xmlns:a16="http://schemas.microsoft.com/office/drawing/2014/main" id="{8B34FD53-803D-E064-A2D4-E10A64168D93}"/>
              </a:ext>
            </a:extLst>
          </p:cNvPr>
          <p:cNvSpPr txBox="1"/>
          <p:nvPr/>
        </p:nvSpPr>
        <p:spPr>
          <a:xfrm>
            <a:off x="1825466" y="1079697"/>
            <a:ext cx="6875621"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is the sample mean for Population 1, </a:t>
            </a:r>
            <a:r>
              <a:rPr kumimoji="0" lang="en-IN" sz="2800" b="0" i="1" u="none" strike="noStrike" kern="1200" cap="none" spc="0" normalizeH="0" baseline="0" noProof="0" dirty="0">
                <a:ln>
                  <a:noFill/>
                </a:ln>
                <a:solidFill>
                  <a:srgbClr val="000000"/>
                </a:solidFill>
                <a:effectLst/>
                <a:uLnTx/>
                <a:uFillTx/>
                <a:latin typeface="Calibri"/>
                <a:ea typeface="+mn-ea"/>
                <a:cs typeface="+mn-cs"/>
              </a:rPr>
              <a:t>n</a:t>
            </a:r>
            <a:r>
              <a:rPr kumimoji="0" lang="en-IN" sz="2800" b="0" u="none" strike="noStrike" kern="1200" cap="none" spc="0" normalizeH="0" baseline="0" noProof="0" dirty="0">
                <a:ln>
                  <a:noFill/>
                </a:ln>
                <a:solidFill>
                  <a:srgbClr val="000000"/>
                </a:solidFill>
                <a:effectLst/>
                <a:uLnTx/>
                <a:uFillTx/>
                <a:latin typeface="Calibri"/>
                <a:ea typeface="+mn-ea"/>
                <a:cs typeface="+mn-cs"/>
              </a:rPr>
              <a:t>₁</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a:t>
            </a:r>
            <a:endParaRPr lang="en-IN" dirty="0"/>
          </a:p>
        </p:txBody>
      </p:sp>
      <p:sp>
        <p:nvSpPr>
          <p:cNvPr id="9" name="TextBox 8">
            <a:extLst>
              <a:ext uri="{FF2B5EF4-FFF2-40B4-BE49-F238E27FC236}">
                <a16:creationId xmlns:a16="http://schemas.microsoft.com/office/drawing/2014/main" id="{38B88B9F-A658-BFD9-A0AE-C342A7D40343}"/>
              </a:ext>
            </a:extLst>
          </p:cNvPr>
          <p:cNvSpPr txBox="1"/>
          <p:nvPr/>
        </p:nvSpPr>
        <p:spPr>
          <a:xfrm>
            <a:off x="459579" y="1507182"/>
            <a:ext cx="8241508"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sample size for Population 1, σ₁</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standard</a:t>
            </a:r>
            <a:endParaRPr lang="en-IN" dirty="0"/>
          </a:p>
        </p:txBody>
      </p:sp>
      <p:sp>
        <p:nvSpPr>
          <p:cNvPr id="11" name="TextBox 10">
            <a:extLst>
              <a:ext uri="{FF2B5EF4-FFF2-40B4-BE49-F238E27FC236}">
                <a16:creationId xmlns:a16="http://schemas.microsoft.com/office/drawing/2014/main" id="{9AF41B08-F1E6-69CD-F314-5315BAEA1990}"/>
              </a:ext>
            </a:extLst>
          </p:cNvPr>
          <p:cNvSpPr txBox="1"/>
          <p:nvPr/>
        </p:nvSpPr>
        <p:spPr>
          <a:xfrm>
            <a:off x="457200" y="1944191"/>
            <a:ext cx="3962400" cy="523220"/>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deviation of Population 1,</a:t>
            </a:r>
            <a:endParaRPr lang="en-IN" dirty="0"/>
          </a:p>
        </p:txBody>
      </p:sp>
      <p:pic>
        <p:nvPicPr>
          <p:cNvPr id="23" name="Picture 22" descr="x bar subscript 2">
            <a:extLst>
              <a:ext uri="{FF2B5EF4-FFF2-40B4-BE49-F238E27FC236}">
                <a16:creationId xmlns:a16="http://schemas.microsoft.com/office/drawing/2014/main" id="{72F597A0-3C38-4E9A-C301-46D49B4F6FA4}"/>
              </a:ext>
            </a:extLst>
          </p:cNvPr>
          <p:cNvPicPr>
            <a:picLocks noChangeAspect="1"/>
          </p:cNvPicPr>
          <p:nvPr/>
        </p:nvPicPr>
        <p:blipFill>
          <a:blip r:embed="rId4"/>
          <a:stretch>
            <a:fillRect/>
          </a:stretch>
        </p:blipFill>
        <p:spPr>
          <a:xfrm>
            <a:off x="4320844" y="2042310"/>
            <a:ext cx="288000" cy="396000"/>
          </a:xfrm>
          <a:prstGeom prst="rect">
            <a:avLst/>
          </a:prstGeom>
        </p:spPr>
      </p:pic>
      <p:sp>
        <p:nvSpPr>
          <p:cNvPr id="13" name="TextBox 12">
            <a:extLst>
              <a:ext uri="{FF2B5EF4-FFF2-40B4-BE49-F238E27FC236}">
                <a16:creationId xmlns:a16="http://schemas.microsoft.com/office/drawing/2014/main" id="{32BF0ACF-B7EC-73EA-F84C-2FE65DE823E3}"/>
              </a:ext>
            </a:extLst>
          </p:cNvPr>
          <p:cNvSpPr txBox="1"/>
          <p:nvPr/>
        </p:nvSpPr>
        <p:spPr>
          <a:xfrm>
            <a:off x="4603751" y="1940350"/>
            <a:ext cx="3619499"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is the sample mean for</a:t>
            </a:r>
            <a:endParaRPr lang="en-IN" dirty="0"/>
          </a:p>
        </p:txBody>
      </p:sp>
      <p:sp>
        <p:nvSpPr>
          <p:cNvPr id="15" name="TextBox 14">
            <a:extLst>
              <a:ext uri="{FF2B5EF4-FFF2-40B4-BE49-F238E27FC236}">
                <a16:creationId xmlns:a16="http://schemas.microsoft.com/office/drawing/2014/main" id="{852C42BB-9C4F-4CB4-1470-5609375EA01E}"/>
              </a:ext>
            </a:extLst>
          </p:cNvPr>
          <p:cNvSpPr txBox="1"/>
          <p:nvPr/>
        </p:nvSpPr>
        <p:spPr>
          <a:xfrm>
            <a:off x="442913" y="2362152"/>
            <a:ext cx="8229600" cy="954107"/>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Population 2, </a:t>
            </a:r>
            <a:r>
              <a:rPr lang="en-IN" sz="2800" i="1" dirty="0">
                <a:solidFill>
                  <a:srgbClr val="000000"/>
                </a:solidFill>
              </a:rPr>
              <a:t>n</a:t>
            </a:r>
            <a:r>
              <a:rPr lang="en-IN" sz="2800" dirty="0">
                <a:solidFill>
                  <a:srgbClr val="000000"/>
                </a:solidFill>
              </a:rPr>
              <a:t>₂</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sample size for Population 2, and </a:t>
            </a:r>
            <a:r>
              <a:rPr lang="en-IN" sz="2800" dirty="0">
                <a:solidFill>
                  <a:srgbClr val="000000"/>
                </a:solidFill>
              </a:rPr>
              <a:t>σ₂</a:t>
            </a:r>
            <a:r>
              <a:rPr lang="en-IN" sz="2800" baseline="-25000" dirty="0">
                <a:solidFill>
                  <a:srgbClr val="000000"/>
                </a:solidFill>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standard deviation of Population 2.</a:t>
            </a:r>
            <a:endParaRPr lang="en-IN" dirty="0"/>
          </a:p>
        </p:txBody>
      </p:sp>
      <p:sp>
        <p:nvSpPr>
          <p:cNvPr id="5" name="TextBox 4">
            <a:extLst>
              <a:ext uri="{FF2B5EF4-FFF2-40B4-BE49-F238E27FC236}">
                <a16:creationId xmlns:a16="http://schemas.microsoft.com/office/drawing/2014/main" id="{677DE84B-3ECE-A0FB-926C-41B76D862900}"/>
              </a:ext>
            </a:extLst>
          </p:cNvPr>
          <p:cNvSpPr txBox="1"/>
          <p:nvPr/>
        </p:nvSpPr>
        <p:spPr>
          <a:xfrm>
            <a:off x="438150" y="3298825"/>
            <a:ext cx="8229600" cy="1384995"/>
          </a:xfrm>
          <a:prstGeom prst="rect">
            <a:avLst/>
          </a:prstGeom>
          <a:noFill/>
        </p:spPr>
        <p:txBody>
          <a:bodyPr wrap="square">
            <a:spAutoFit/>
          </a:bodyPr>
          <a:lstStyle/>
          <a:p>
            <a:r>
              <a:rPr kumimoji="0" lang="en-IN" sz="2800" b="0" i="0" u="none" strike="noStrike" kern="1200" cap="none" spc="0" normalizeH="0" baseline="0" noProof="0" dirty="0">
                <a:ln>
                  <a:noFill/>
                </a:ln>
                <a:solidFill>
                  <a:srgbClr val="000000"/>
                </a:solidFill>
                <a:effectLst/>
                <a:uLnTx/>
                <a:uFillTx/>
                <a:latin typeface="Calibri"/>
                <a:ea typeface="+mn-ea"/>
                <a:cs typeface="+mn-cs"/>
              </a:rPr>
              <a:t>Note that (</a:t>
            </a:r>
            <a:r>
              <a:rPr lang="el-GR" sz="2800" dirty="0">
                <a:solidFill>
                  <a:srgbClr val="000000"/>
                </a:solidFill>
                <a:latin typeface="Cambria Math" panose="02040503050406030204" pitchFamily="18" charset="0"/>
                <a:ea typeface="Cambria Math" panose="02040503050406030204" pitchFamily="18" charset="0"/>
              </a:rPr>
              <a:t>μ</a:t>
            </a:r>
            <a:r>
              <a:rPr lang="en-US" sz="2800" dirty="0">
                <a:solidFill>
                  <a:srgbClr val="000000"/>
                </a:solidFill>
                <a:ea typeface="Cambria Math" panose="02040503050406030204" pitchFamily="18" charset="0"/>
              </a:rPr>
              <a:t>₁</a:t>
            </a:r>
            <a:r>
              <a:rPr lang="en-IN" sz="2800" dirty="0">
                <a:solidFill>
                  <a:srgbClr val="000000"/>
                </a:solidFill>
              </a:rPr>
              <a:t> </a:t>
            </a:r>
            <a:r>
              <a:rPr lang="en-IN" sz="2800" dirty="0">
                <a:solidFill>
                  <a:srgbClr val="000000"/>
                </a:solidFill>
                <a:latin typeface="Calibri" panose="020F0502020204030204" pitchFamily="34" charset="0"/>
                <a:ea typeface="Calibri" panose="020F0502020204030204" pitchFamily="34" charset="0"/>
                <a:cs typeface="Calibri" panose="020F0502020204030204" pitchFamily="34" charset="0"/>
              </a:rPr>
              <a:t>−</a:t>
            </a:r>
            <a:r>
              <a:rPr lang="en-IN" sz="2800" dirty="0">
                <a:solidFill>
                  <a:srgbClr val="000000"/>
                </a:solidFill>
              </a:rPr>
              <a:t> </a:t>
            </a:r>
            <a:r>
              <a:rPr lang="el-GR" sz="2800" dirty="0">
                <a:solidFill>
                  <a:srgbClr val="000000"/>
                </a:solidFill>
                <a:latin typeface="Cambria Math" panose="02040503050406030204" pitchFamily="18" charset="0"/>
                <a:ea typeface="Cambria Math" panose="02040503050406030204" pitchFamily="18" charset="0"/>
              </a:rPr>
              <a:t>μ</a:t>
            </a:r>
            <a:r>
              <a:rPr lang="en-US" sz="2800" dirty="0">
                <a:solidFill>
                  <a:srgbClr val="000000"/>
                </a:solidFill>
                <a:ea typeface="Cambria Math" panose="02040503050406030204" pitchFamily="18" charset="0"/>
              </a:rPr>
              <a:t>₂</a:t>
            </a:r>
            <a:r>
              <a:rPr kumimoji="0" lang="en-IN" sz="2800" b="0" i="0" u="none" strike="noStrike" kern="1200" cap="none" spc="0" normalizeH="0" baseline="0" noProof="0" dirty="0">
                <a:ln>
                  <a:noFill/>
                </a:ln>
                <a:solidFill>
                  <a:srgbClr val="000000"/>
                </a:solidFill>
                <a:effectLst/>
                <a:uLnTx/>
                <a:uFillTx/>
                <a:latin typeface="Calibri"/>
                <a:ea typeface="+mn-ea"/>
                <a:cs typeface="+mn-cs"/>
              </a:rPr>
              <a:t>)</a:t>
            </a:r>
            <a:r>
              <a:rPr kumimoji="0" lang="ar-AE" sz="2800" b="0" i="0" u="none" strike="noStrike" kern="1200" cap="none" spc="0" normalizeH="0" baseline="0" noProof="0" dirty="0">
                <a:ln>
                  <a:noFill/>
                </a:ln>
                <a:solidFill>
                  <a:srgbClr val="000000"/>
                </a:solidFill>
                <a:effectLst/>
                <a:uLnTx/>
                <a:uFillTx/>
                <a:latin typeface="Calibri"/>
                <a:ea typeface="+mn-ea"/>
                <a:cs typeface="+mn-cs"/>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represents the hypothesized difference between the two population means and that the </a:t>
            </a:r>
            <a:r>
              <a:rPr kumimoji="0" lang="en-IN" sz="2800" b="0" i="1" u="none" strike="noStrike" kern="1200" cap="none" spc="0" normalizeH="0" baseline="0" noProof="0" dirty="0">
                <a:ln>
                  <a:noFill/>
                </a:ln>
                <a:solidFill>
                  <a:srgbClr val="000000"/>
                </a:solidFill>
                <a:effectLst/>
                <a:uLnTx/>
                <a:uFillTx/>
                <a:latin typeface="Calibri"/>
                <a:ea typeface="+mn-ea"/>
                <a:cs typeface="+mn-cs"/>
              </a:rPr>
              <a:t>z</a:t>
            </a:r>
            <a:r>
              <a:rPr kumimoji="0" lang="en-IN" sz="2800" b="0" i="0" u="none" strike="noStrike" kern="1200" cap="none" spc="0" normalizeH="0" baseline="0" noProof="0" dirty="0">
                <a:ln>
                  <a:noFill/>
                </a:ln>
                <a:solidFill>
                  <a:srgbClr val="000000"/>
                </a:solidFill>
                <a:effectLst/>
                <a:uLnTx/>
                <a:uFillTx/>
                <a:latin typeface="Calibri"/>
                <a:ea typeface="+mn-ea"/>
                <a:cs typeface="+mn-cs"/>
              </a:rPr>
              <a:t>-statistic follows the standard normal distribution.</a:t>
            </a:r>
            <a:endParaRPr lang="en-IN" dirty="0"/>
          </a:p>
        </p:txBody>
      </p:sp>
    </p:spTree>
    <p:custDataLst>
      <p:tags r:id="rId1"/>
    </p:custDataLst>
    <p:extLst>
      <p:ext uri="{BB962C8B-B14F-4D97-AF65-F5344CB8AC3E}">
        <p14:creationId xmlns:p14="http://schemas.microsoft.com/office/powerpoint/2010/main" val="2777099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300" dirty="0"/>
              <a:t>Example 1</a:t>
            </a:r>
            <a:r>
              <a:rPr sz="2300" dirty="0"/>
              <a:t>: Calculating a Confidence Interval and Performing a Hypothesis Test for the Difference in Means</a:t>
            </a:r>
            <a:r>
              <a:rPr lang="en-US" sz="2300" dirty="0"/>
              <a:t>—Slide 1</a:t>
            </a:r>
            <a:endParaRPr sz="2300" dirty="0"/>
          </a:p>
        </p:txBody>
      </p:sp>
      <p:sp>
        <p:nvSpPr>
          <p:cNvPr id="3" name="Text Placeholder 2"/>
          <p:cNvSpPr>
            <a:spLocks noGrp="1"/>
          </p:cNvSpPr>
          <p:nvPr>
            <p:ph type="body" sz="quarter" idx="10"/>
          </p:nvPr>
        </p:nvSpPr>
        <p:spPr/>
        <p:txBody>
          <a:bodyPr>
            <a:normAutofit lnSpcReduction="10000"/>
          </a:bodyPr>
          <a:lstStyle/>
          <a:p>
            <a:r>
              <a:rPr sz="2800" dirty="0"/>
              <a:t>A telecommunications analyst is interested in knowing if there is a significant difference in the average quality of service (</a:t>
            </a:r>
            <a:r>
              <a:rPr sz="2800" b="1" dirty="0"/>
              <a:t>QOS</a:t>
            </a:r>
            <a:r>
              <a:rPr sz="2800" dirty="0"/>
              <a:t>) between cable television subscribers and satellite television subscribers. She randomly selects </a:t>
            </a:r>
            <a:r>
              <a:rPr sz="2800" dirty="0">
                <a:latin typeface="Cambria Math"/>
              </a:rPr>
              <a:t>50</a:t>
            </a:r>
            <a:r>
              <a:rPr sz="2800" dirty="0"/>
              <a:t> cable subscribers and </a:t>
            </a:r>
            <a:r>
              <a:rPr sz="2800" dirty="0">
                <a:latin typeface="Cambria Math"/>
              </a:rPr>
              <a:t>50</a:t>
            </a:r>
            <a:r>
              <a:rPr sz="2800" dirty="0"/>
              <a:t> satellite subscribers for the study from normally distributed populations. She gives each subscriber a survey and asks them to complete it. She tallies the results of the survey and calculates a mean </a:t>
            </a:r>
            <a:r>
              <a:rPr sz="2800" b="1" dirty="0"/>
              <a:t>QOS</a:t>
            </a:r>
            <a:r>
              <a:rPr sz="2800" dirty="0"/>
              <a:t> for each service. The </a:t>
            </a:r>
            <a:r>
              <a:rPr sz="2800" b="1" dirty="0"/>
              <a:t>QOS</a:t>
            </a:r>
            <a:r>
              <a:rPr sz="2800" dirty="0"/>
              <a:t> is ranked on a scale of </a:t>
            </a:r>
            <a:r>
              <a:rPr sz="2800" dirty="0">
                <a:latin typeface="Cambria Math"/>
              </a:rPr>
              <a:t>1</a:t>
            </a:r>
            <a:r>
              <a:rPr sz="2800" dirty="0"/>
              <a:t> – </a:t>
            </a:r>
            <a:r>
              <a:rPr sz="2800" dirty="0">
                <a:latin typeface="Cambria Math"/>
              </a:rPr>
              <a:t>10</a:t>
            </a:r>
            <a:r>
              <a:rPr sz="2800" dirty="0"/>
              <a:t>, with the higher value implying that subscribers are more satisfied with their service. The results of the study are shown in Table </a:t>
            </a:r>
            <a:r>
              <a:rPr lang="en-IN" sz="2800" dirty="0"/>
              <a:t>1</a:t>
            </a:r>
            <a:r>
              <a:rPr sz="2800" dirty="0"/>
              <a:t>.</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lang="en-US" sz="2300" dirty="0"/>
              <a:t>Example 1: Calculating a Confidence Interval and Performing a Hypothesis Test for the Difference in Means—Slide 2</a:t>
            </a:r>
            <a:endParaRPr sz="2300" dirty="0"/>
          </a:p>
        </p:txBody>
      </p:sp>
      <p:sp>
        <p:nvSpPr>
          <p:cNvPr id="12" name="TextBox 11">
            <a:extLst>
              <a:ext uri="{FF2B5EF4-FFF2-40B4-BE49-F238E27FC236}">
                <a16:creationId xmlns:a16="http://schemas.microsoft.com/office/drawing/2014/main" id="{07E20DFE-12AB-CEF1-2458-C882E8777AAD}"/>
              </a:ext>
            </a:extLst>
          </p:cNvPr>
          <p:cNvSpPr txBox="1"/>
          <p:nvPr/>
        </p:nvSpPr>
        <p:spPr>
          <a:xfrm>
            <a:off x="2488405" y="1291172"/>
            <a:ext cx="45720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QOS Scores for Subscribers</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4" name="Table Placeholder 2" descr="Comparison table of Cable and Satellite viewing data. For Cable: n=50, x bar = 8.8, sigma = 3. For Satellite: n=50, x bar =9.5, sigma =2.">
                <a:extLst>
                  <a:ext uri="{FF2B5EF4-FFF2-40B4-BE49-F238E27FC236}">
                    <a16:creationId xmlns:a16="http://schemas.microsoft.com/office/drawing/2014/main" id="{58BAE06F-6A95-4D6F-9CE1-5D99720913B1}"/>
                  </a:ext>
                </a:extLst>
              </p:cNvPr>
              <p:cNvGraphicFramePr>
                <a:graphicFrameLocks/>
              </p:cNvGraphicFramePr>
              <p:nvPr>
                <p:extLst>
                  <p:ext uri="{D42A27DB-BD31-4B8C-83A1-F6EECF244321}">
                    <p14:modId xmlns:p14="http://schemas.microsoft.com/office/powerpoint/2010/main" val="645514711"/>
                  </p:ext>
                </p:extLst>
              </p:nvPr>
            </p:nvGraphicFramePr>
            <p:xfrm>
              <a:off x="457200" y="170688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𝑛</m:t>
                                </m:r>
                              </m:oMath>
                            </m:oMathPara>
                          </a14:m>
                          <a:endParaRPr dirty="0"/>
                        </a:p>
                      </a:txBody>
                      <a:tcPr/>
                    </a:tc>
                    <a:tc>
                      <a:txBody>
                        <a:bodyPr/>
                        <a:lstStyle/>
                        <a:p>
                          <a:pPr algn="ctr">
                            <a:defRPr sz="1600" b="1"/>
                          </a:pPr>
                          <a14:m>
                            <m:oMathPara xmlns:m="http://schemas.openxmlformats.org/officeDocument/2006/math">
                              <m:oMathParaPr>
                                <m:jc m:val="centerGroup"/>
                              </m:oMathParaPr>
                              <m:oMath xmlns:m="http://schemas.openxmlformats.org/officeDocument/2006/math">
                                <m:bar>
                                  <m:barPr>
                                    <m:pos m:val="top"/>
                                    <m:ctrlPr>
                                      <a:rPr sz="1600" i="1">
                                        <a:latin typeface="Cambria Math" panose="02040503050406030204" pitchFamily="18" charset="0"/>
                                      </a:rPr>
                                    </m:ctrlPr>
                                  </m:barPr>
                                  <m:e>
                                    <m:r>
                                      <a:rPr sz="1600">
                                        <a:latin typeface="Cambria Math" panose="02040503050406030204" pitchFamily="18" charset="0"/>
                                      </a:rPr>
                                      <m:t>𝑥</m:t>
                                    </m:r>
                                  </m:e>
                                </m:bar>
                              </m:oMath>
                            </m:oMathPara>
                          </a14:m>
                          <a:endParaRPr/>
                        </a:p>
                      </a:txBody>
                      <a:tcPr/>
                    </a:tc>
                    <a:tc>
                      <a:txBody>
                        <a:bodyPr/>
                        <a:lstStyle/>
                        <a:p>
                          <a:pPr algn="ctr">
                            <a:defRPr sz="1600" b="1"/>
                          </a:pPr>
                          <a14:m>
                            <m:oMathPara xmlns:m="http://schemas.openxmlformats.org/officeDocument/2006/math">
                              <m:oMathParaPr>
                                <m:jc m:val="centerGroup"/>
                              </m:oMathParaPr>
                              <m:oMath xmlns:m="http://schemas.openxmlformats.org/officeDocument/2006/math">
                                <m:r>
                                  <a:rPr sz="1600">
                                    <a:latin typeface="Cambria Math" panose="02040503050406030204" pitchFamily="18" charset="0"/>
                                  </a:rPr>
                                  <m:t>𝜎</m:t>
                                </m:r>
                              </m:oMath>
                            </m:oMathPara>
                          </a14:m>
                          <a:endParaRPr dirty="0"/>
                        </a:p>
                      </a:txBody>
                      <a:tcPr/>
                    </a:tc>
                    <a:extLst>
                      <a:ext uri="{0D108BD9-81ED-4DB2-BD59-A6C34878D82A}">
                        <a16:rowId xmlns:a16="http://schemas.microsoft.com/office/drawing/2014/main" val="10001"/>
                      </a:ext>
                    </a:extLst>
                  </a:tr>
                  <a:tr h="370840">
                    <a:tc>
                      <a:txBody>
                        <a:bodyPr/>
                        <a:lstStyle/>
                        <a:p>
                          <a:pPr algn="ctr">
                            <a:defRPr sz="1600" b="1"/>
                          </a:pPr>
                          <a:r>
                            <a:rPr dirty="0"/>
                            <a:t>Cable</a:t>
                          </a:r>
                        </a:p>
                      </a:txBody>
                      <a:tcPr/>
                    </a:tc>
                    <a:tc>
                      <a:txBody>
                        <a:bodyPr/>
                        <a:lstStyle/>
                        <a:p>
                          <a:pPr algn="ctr"/>
                          <a:r>
                            <a:rPr sz="1600" dirty="0"/>
                            <a:t>50</a:t>
                          </a:r>
                          <a:endParaRPr sz="1600" dirty="0">
                            <a:latin typeface="Cambria Math"/>
                          </a:endParaRPr>
                        </a:p>
                      </a:txBody>
                      <a:tcPr/>
                    </a:tc>
                    <a:tc>
                      <a:txBody>
                        <a:bodyPr/>
                        <a:lstStyle/>
                        <a:p>
                          <a:pPr algn="ctr"/>
                          <a:r>
                            <a:rPr sz="1600"/>
                            <a:t>8.8</a:t>
                          </a:r>
                          <a:endParaRPr sz="1600">
                            <a:latin typeface="Cambria Math"/>
                          </a:endParaRPr>
                        </a:p>
                      </a:txBody>
                      <a:tcPr/>
                    </a:tc>
                    <a:tc>
                      <a:txBody>
                        <a:bodyPr/>
                        <a:lstStyle/>
                        <a:p>
                          <a:pPr algn="ctr"/>
                          <a:r>
                            <a:rPr sz="1600" dirty="0"/>
                            <a:t>3</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Satellite</a:t>
                          </a:r>
                        </a:p>
                      </a:txBody>
                      <a:tcPr/>
                    </a:tc>
                    <a:tc>
                      <a:txBody>
                        <a:bodyPr/>
                        <a:lstStyle/>
                        <a:p>
                          <a:pPr algn="ctr"/>
                          <a:r>
                            <a:rPr sz="1600" dirty="0"/>
                            <a:t>50</a:t>
                          </a:r>
                          <a:endParaRPr sz="1600" dirty="0">
                            <a:latin typeface="Cambria Math"/>
                          </a:endParaRPr>
                        </a:p>
                      </a:txBody>
                      <a:tcPr/>
                    </a:tc>
                    <a:tc>
                      <a:txBody>
                        <a:bodyPr/>
                        <a:lstStyle/>
                        <a:p>
                          <a:pPr algn="ctr"/>
                          <a:r>
                            <a:rPr sz="1600"/>
                            <a:t>9.5</a:t>
                          </a:r>
                          <a:endParaRPr sz="1600">
                            <a:latin typeface="Cambria Math"/>
                          </a:endParaRPr>
                        </a:p>
                      </a:txBody>
                      <a:tcPr/>
                    </a:tc>
                    <a:tc>
                      <a:txBody>
                        <a:bodyPr/>
                        <a:lstStyle/>
                        <a:p>
                          <a:pPr algn="ctr"/>
                          <a:r>
                            <a:rPr sz="1600" dirty="0"/>
                            <a:t>2</a:t>
                          </a:r>
                          <a:endParaRPr sz="1600" dirty="0">
                            <a:latin typeface="Cambria Math"/>
                          </a:endParaRPr>
                        </a:p>
                      </a:txBody>
                      <a:tcPr/>
                    </a:tc>
                    <a:extLst>
                      <a:ext uri="{0D108BD9-81ED-4DB2-BD59-A6C34878D82A}">
                        <a16:rowId xmlns:a16="http://schemas.microsoft.com/office/drawing/2014/main" val="10003"/>
                      </a:ext>
                    </a:extLst>
                  </a:tr>
                </a:tbl>
              </a:graphicData>
            </a:graphic>
          </p:graphicFrame>
        </mc:Choice>
        <mc:Fallback>
          <p:graphicFrame>
            <p:nvGraphicFramePr>
              <p:cNvPr id="4" name="Table Placeholder 2" descr="Comparison table of Cable and Satellite viewing data. For Cable: n=50, x bar = 8.8, sigma = 3. For Satellite: n=50, x bar =9.5, sigma =2.">
                <a:extLst>
                  <a:ext uri="{FF2B5EF4-FFF2-40B4-BE49-F238E27FC236}">
                    <a16:creationId xmlns:a16="http://schemas.microsoft.com/office/drawing/2014/main" id="{58BAE06F-6A95-4D6F-9CE1-5D99720913B1}"/>
                  </a:ext>
                </a:extLst>
              </p:cNvPr>
              <p:cNvGraphicFramePr>
                <a:graphicFrameLocks/>
              </p:cNvGraphicFramePr>
              <p:nvPr>
                <p:extLst>
                  <p:ext uri="{D42A27DB-BD31-4B8C-83A1-F6EECF244321}">
                    <p14:modId xmlns:p14="http://schemas.microsoft.com/office/powerpoint/2010/main" val="645514711"/>
                  </p:ext>
                </p:extLst>
              </p:nvPr>
            </p:nvGraphicFramePr>
            <p:xfrm>
              <a:off x="457200" y="1706880"/>
              <a:ext cx="8229600" cy="1112520"/>
            </p:xfrm>
            <a:graphic>
              <a:graphicData uri="http://schemas.openxmlformats.org/drawingml/2006/table">
                <a:tbl>
                  <a:tblPr firstRow="1" bandRow="1">
                    <a:tableStyleId>{5940675A-B579-460E-94D1-54222C63F5DA}</a:tableStyleId>
                  </a:tblPr>
                  <a:tblGrid>
                    <a:gridCol w="2057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endParaRPr dirty="0"/>
                        </a:p>
                      </a:txBody>
                      <a:tcPr/>
                    </a:tc>
                    <a:tc>
                      <a:txBody>
                        <a:bodyPr/>
                        <a:lstStyle/>
                        <a:p>
                          <a:endParaRPr lang="en-US"/>
                        </a:p>
                      </a:txBody>
                      <a:tcPr>
                        <a:blipFill>
                          <a:blip r:embed="rId3"/>
                          <a:stretch>
                            <a:fillRect l="-100890" t="-3279" r="-201187" b="-211475"/>
                          </a:stretch>
                        </a:blipFill>
                      </a:tcPr>
                    </a:tc>
                    <a:tc>
                      <a:txBody>
                        <a:bodyPr/>
                        <a:lstStyle/>
                        <a:p>
                          <a:endParaRPr lang="en-US"/>
                        </a:p>
                      </a:txBody>
                      <a:tcPr>
                        <a:blipFill>
                          <a:blip r:embed="rId3"/>
                          <a:stretch>
                            <a:fillRect l="-200296" t="-3279" r="-100592" b="-211475"/>
                          </a:stretch>
                        </a:blipFill>
                      </a:tcPr>
                    </a:tc>
                    <a:tc>
                      <a:txBody>
                        <a:bodyPr/>
                        <a:lstStyle/>
                        <a:p>
                          <a:endParaRPr lang="en-US"/>
                        </a:p>
                      </a:txBody>
                      <a:tcPr>
                        <a:blipFill>
                          <a:blip r:embed="rId3"/>
                          <a:stretch>
                            <a:fillRect l="-301187" t="-3279" r="-890" b="-211475"/>
                          </a:stretch>
                        </a:blipFill>
                      </a:tcPr>
                    </a:tc>
                    <a:extLst>
                      <a:ext uri="{0D108BD9-81ED-4DB2-BD59-A6C34878D82A}">
                        <a16:rowId xmlns:a16="http://schemas.microsoft.com/office/drawing/2014/main" val="10001"/>
                      </a:ext>
                    </a:extLst>
                  </a:tr>
                  <a:tr h="370840">
                    <a:tc>
                      <a:txBody>
                        <a:bodyPr/>
                        <a:lstStyle/>
                        <a:p>
                          <a:pPr algn="ctr">
                            <a:defRPr sz="1600" b="1"/>
                          </a:pPr>
                          <a:r>
                            <a:rPr dirty="0"/>
                            <a:t>Cable</a:t>
                          </a:r>
                        </a:p>
                      </a:txBody>
                      <a:tcPr/>
                    </a:tc>
                    <a:tc>
                      <a:txBody>
                        <a:bodyPr/>
                        <a:lstStyle/>
                        <a:p>
                          <a:pPr algn="ctr"/>
                          <a:r>
                            <a:rPr sz="1600" dirty="0"/>
                            <a:t>50</a:t>
                          </a:r>
                          <a:endParaRPr sz="1600" dirty="0">
                            <a:latin typeface="Cambria Math"/>
                          </a:endParaRPr>
                        </a:p>
                      </a:txBody>
                      <a:tcPr/>
                    </a:tc>
                    <a:tc>
                      <a:txBody>
                        <a:bodyPr/>
                        <a:lstStyle/>
                        <a:p>
                          <a:pPr algn="ctr"/>
                          <a:r>
                            <a:rPr sz="1600"/>
                            <a:t>8.8</a:t>
                          </a:r>
                          <a:endParaRPr sz="1600">
                            <a:latin typeface="Cambria Math"/>
                          </a:endParaRPr>
                        </a:p>
                      </a:txBody>
                      <a:tcPr/>
                    </a:tc>
                    <a:tc>
                      <a:txBody>
                        <a:bodyPr/>
                        <a:lstStyle/>
                        <a:p>
                          <a:pPr algn="ctr"/>
                          <a:r>
                            <a:rPr sz="1600" dirty="0"/>
                            <a:t>3</a:t>
                          </a:r>
                          <a:endParaRPr sz="1600" dirty="0">
                            <a:latin typeface="Cambria Math"/>
                          </a:endParaRPr>
                        </a:p>
                      </a:txBody>
                      <a:tcPr/>
                    </a:tc>
                    <a:extLst>
                      <a:ext uri="{0D108BD9-81ED-4DB2-BD59-A6C34878D82A}">
                        <a16:rowId xmlns:a16="http://schemas.microsoft.com/office/drawing/2014/main" val="10002"/>
                      </a:ext>
                    </a:extLst>
                  </a:tr>
                  <a:tr h="370840">
                    <a:tc>
                      <a:txBody>
                        <a:bodyPr/>
                        <a:lstStyle/>
                        <a:p>
                          <a:pPr algn="ctr">
                            <a:defRPr sz="1600" b="1"/>
                          </a:pPr>
                          <a:r>
                            <a:t>Satellite</a:t>
                          </a:r>
                        </a:p>
                      </a:txBody>
                      <a:tcPr/>
                    </a:tc>
                    <a:tc>
                      <a:txBody>
                        <a:bodyPr/>
                        <a:lstStyle/>
                        <a:p>
                          <a:pPr algn="ctr"/>
                          <a:r>
                            <a:rPr sz="1600" dirty="0"/>
                            <a:t>50</a:t>
                          </a:r>
                          <a:endParaRPr sz="1600" dirty="0">
                            <a:latin typeface="Cambria Math"/>
                          </a:endParaRPr>
                        </a:p>
                      </a:txBody>
                      <a:tcPr/>
                    </a:tc>
                    <a:tc>
                      <a:txBody>
                        <a:bodyPr/>
                        <a:lstStyle/>
                        <a:p>
                          <a:pPr algn="ctr"/>
                          <a:r>
                            <a:rPr sz="1600"/>
                            <a:t>9.5</a:t>
                          </a:r>
                          <a:endParaRPr sz="1600">
                            <a:latin typeface="Cambria Math"/>
                          </a:endParaRPr>
                        </a:p>
                      </a:txBody>
                      <a:tcPr/>
                    </a:tc>
                    <a:tc>
                      <a:txBody>
                        <a:bodyPr/>
                        <a:lstStyle/>
                        <a:p>
                          <a:pPr algn="ctr"/>
                          <a:r>
                            <a:rPr sz="1600" dirty="0"/>
                            <a:t>2</a:t>
                          </a:r>
                          <a:endParaRPr sz="1600" dirty="0">
                            <a:latin typeface="Cambria Math"/>
                          </a:endParaRPr>
                        </a:p>
                      </a:txBody>
                      <a:tcPr/>
                    </a:tc>
                    <a:extLst>
                      <a:ext uri="{0D108BD9-81ED-4DB2-BD59-A6C34878D82A}">
                        <a16:rowId xmlns:a16="http://schemas.microsoft.com/office/drawing/2014/main" val="10003"/>
                      </a:ext>
                    </a:extLst>
                  </a:tr>
                </a:tbl>
              </a:graphicData>
            </a:graphic>
          </p:graphicFrame>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EECFE58-9CA1-0CCB-877E-3AC3E8961CE2}"/>
                  </a:ext>
                </a:extLst>
              </p:cNvPr>
              <p:cNvSpPr txBox="1"/>
              <p:nvPr/>
            </p:nvSpPr>
            <p:spPr>
              <a:xfrm>
                <a:off x="457200" y="3082639"/>
                <a:ext cx="8382000" cy="2763834"/>
              </a:xfrm>
              <a:prstGeom prst="rect">
                <a:avLst/>
              </a:prstGeom>
              <a:noFill/>
            </p:spPr>
            <p:txBody>
              <a:bodyPr wrap="square">
                <a:spAutoFit/>
              </a:bodyPr>
              <a:lstStyle/>
              <a:p>
                <a:pPr marR="0" lvl="0" algn="l" defTabSz="538163" rtl="0" eaLnBrk="1" fontAlgn="auto" latinLnBrk="0" hangingPunct="1">
                  <a:lnSpc>
                    <a:spcPct val="100000"/>
                  </a:lnSpc>
                  <a:spcBef>
                    <a:spcPct val="20000"/>
                  </a:spcBef>
                  <a:spcAft>
                    <a:spcPts val="0"/>
                  </a:spcAft>
                  <a:buClrTx/>
                  <a:buSzTx/>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a.	Calculate a </a:t>
                </a:r>
                <a14:m>
                  <m:oMath xmlns:m="http://schemas.openxmlformats.org/officeDocument/2006/math">
                    <m:r>
                      <a:rPr kumimoji="0" lang="en-US" sz="28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95%</m:t>
                    </m:r>
                  </m:oMath>
                </a14:m>
                <a:r>
                  <a:rPr kumimoji="0" lang="en-US" sz="2800" b="0" i="0" u="none" strike="noStrike" kern="1200" cap="none" spc="0" normalizeH="0" baseline="0" noProof="0" dirty="0">
                    <a:ln>
                      <a:noFill/>
                    </a:ln>
                    <a:solidFill>
                      <a:srgbClr val="366092"/>
                    </a:solidFill>
                    <a:effectLst/>
                    <a:uLnTx/>
                    <a:uFillTx/>
                    <a:latin typeface="Calibri"/>
                    <a:ea typeface="+mn-ea"/>
                    <a:cs typeface="+mn-cs"/>
                  </a:rPr>
                  <a:t> confidence interval for the mean 	difference in average </a:t>
                </a:r>
                <a:r>
                  <a:rPr kumimoji="0" lang="en-US" sz="2800" b="1" i="0" u="none" strike="noStrike" kern="1200" cap="none" spc="0" normalizeH="0" baseline="0" noProof="0" dirty="0">
                    <a:ln>
                      <a:noFill/>
                    </a:ln>
                    <a:solidFill>
                      <a:srgbClr val="366092"/>
                    </a:solidFill>
                    <a:effectLst/>
                    <a:uLnTx/>
                    <a:uFillTx/>
                    <a:latin typeface="Calibri"/>
                    <a:ea typeface="+mn-ea"/>
                    <a:cs typeface="+mn-cs"/>
                  </a:rPr>
                  <a:t>QOS</a:t>
                </a:r>
                <a:r>
                  <a:rPr kumimoji="0" lang="en-US" sz="2800" b="0" i="0" u="none" strike="noStrike" kern="1200" cap="none" spc="0" normalizeH="0" baseline="0" noProof="0" dirty="0">
                    <a:ln>
                      <a:noFill/>
                    </a:ln>
                    <a:solidFill>
                      <a:srgbClr val="366092"/>
                    </a:solidFill>
                    <a:effectLst/>
                    <a:uLnTx/>
                    <a:uFillTx/>
                    <a:latin typeface="Calibri"/>
                    <a:ea typeface="+mn-ea"/>
                    <a:cs typeface="+mn-cs"/>
                  </a:rPr>
                  <a:t> between cable and 	satellite subscribers.</a:t>
                </a:r>
              </a:p>
              <a:p>
                <a:pPr marR="0" lvl="0" algn="l" defTabSz="538163" rtl="0" eaLnBrk="1" fontAlgn="auto" latinLnBrk="0" hangingPunct="1">
                  <a:lnSpc>
                    <a:spcPct val="100000"/>
                  </a:lnSpc>
                  <a:spcBef>
                    <a:spcPct val="20000"/>
                  </a:spcBef>
                  <a:spcAft>
                    <a:spcPts val="0"/>
                  </a:spcAft>
                  <a:buClrTx/>
                  <a:buSzTx/>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b.	​Is there persuasive evidence for the analyst to 	conclude at α = 0.05 that there is a difference in 	mean </a:t>
                </a:r>
                <a:r>
                  <a:rPr kumimoji="0" lang="en-US" sz="2800" b="1" i="0" u="none" strike="noStrike" kern="1200" cap="none" spc="0" normalizeH="0" baseline="0" noProof="0" dirty="0">
                    <a:ln>
                      <a:noFill/>
                    </a:ln>
                    <a:solidFill>
                      <a:srgbClr val="366092"/>
                    </a:solidFill>
                    <a:effectLst/>
                    <a:uLnTx/>
                    <a:uFillTx/>
                    <a:latin typeface="Calibri"/>
                    <a:ea typeface="+mn-ea"/>
                    <a:cs typeface="+mn-cs"/>
                  </a:rPr>
                  <a:t>QOS</a:t>
                </a:r>
                <a:r>
                  <a:rPr kumimoji="0" lang="en-US" sz="2800" b="0" i="0" u="none" strike="noStrike" kern="1200" cap="none" spc="0" normalizeH="0" baseline="0" noProof="0" dirty="0">
                    <a:ln>
                      <a:noFill/>
                    </a:ln>
                    <a:solidFill>
                      <a:srgbClr val="366092"/>
                    </a:solidFill>
                    <a:effectLst/>
                    <a:uLnTx/>
                    <a:uFillTx/>
                    <a:latin typeface="Calibri"/>
                    <a:ea typeface="+mn-ea"/>
                    <a:cs typeface="+mn-cs"/>
                  </a:rPr>
                  <a:t> between cable and satellite subscribers?</a:t>
                </a:r>
                <a:endParaRPr lang="en-IN" dirty="0"/>
              </a:p>
            </p:txBody>
          </p:sp>
        </mc:Choice>
        <mc:Fallback xmlns="">
          <p:sp>
            <p:nvSpPr>
              <p:cNvPr id="6" name="TextBox 5">
                <a:extLst>
                  <a:ext uri="{FF2B5EF4-FFF2-40B4-BE49-F238E27FC236}">
                    <a16:creationId xmlns:a16="http://schemas.microsoft.com/office/drawing/2014/main" id="{BEECFE58-9CA1-0CCB-877E-3AC3E8961CE2}"/>
                  </a:ext>
                </a:extLst>
              </p:cNvPr>
              <p:cNvSpPr txBox="1">
                <a:spLocks noRot="1" noChangeAspect="1" noMove="1" noResize="1" noEditPoints="1" noAdjustHandles="1" noChangeArrowheads="1" noChangeShapeType="1" noTextEdit="1"/>
              </p:cNvSpPr>
              <p:nvPr/>
            </p:nvSpPr>
            <p:spPr>
              <a:xfrm>
                <a:off x="457200" y="3082639"/>
                <a:ext cx="8382000" cy="2763834"/>
              </a:xfrm>
              <a:prstGeom prst="rect">
                <a:avLst/>
              </a:prstGeom>
              <a:blipFill>
                <a:blip r:embed="rId4"/>
                <a:stretch>
                  <a:fillRect l="-1455" t="-2208" b="-5519"/>
                </a:stretch>
              </a:blipFill>
            </p:spPr>
            <p:txBody>
              <a:bodyPr/>
              <a:lstStyle/>
              <a:p>
                <a:r>
                  <a:rPr lang="en-IN">
                    <a:noFill/>
                  </a:rPr>
                  <a:t> </a:t>
                </a:r>
              </a:p>
            </p:txBody>
          </p:sp>
        </mc:Fallback>
      </mc:AlternateContent>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sz="2300" dirty="0"/>
              <a:t>Example 1: Calculating a Confidence Interval and Performing a Hypothesis Test for the Difference in Means—Slide 3</a:t>
            </a:r>
            <a:endParaRPr sz="2300" dirty="0"/>
          </a:p>
        </p:txBody>
      </p:sp>
      <p:sp>
        <p:nvSpPr>
          <p:cNvPr id="3" name="Text Placeholder 2"/>
          <p:cNvSpPr>
            <a:spLocks noGrp="1"/>
          </p:cNvSpPr>
          <p:nvPr>
            <p:ph type="body" sz="quarter" idx="10"/>
          </p:nvPr>
        </p:nvSpPr>
        <p:spPr/>
        <p:txBody>
          <a:bodyPr>
            <a:normAutofit/>
          </a:bodyPr>
          <a:lstStyle/>
          <a:p>
            <a:r>
              <a:rPr sz="2600" b="1" dirty="0"/>
              <a:t>Solution</a:t>
            </a:r>
            <a:endParaRPr lang="en-IN" sz="2600" b="1" dirty="0"/>
          </a:p>
          <a:p>
            <a:pPr marL="514350" indent="-514350">
              <a:buFont typeface="+mj-lt"/>
              <a:buAutoNum type="alphaLcPeriod"/>
              <a:defRPr sz="2800"/>
            </a:pPr>
            <a:r>
              <a:rPr lang="en-IN" sz="2600" dirty="0"/>
              <a:t>​From the information given in the problem, we know the following.</a:t>
            </a:r>
          </a:p>
        </p:txBody>
      </p:sp>
      <p:pic>
        <p:nvPicPr>
          <p:cNvPr id="6" name="Picture 5" descr="n subscript one equals fifty, n subscript two equals fifty, sigma subscript one equals three, sigma subscript two equals two, x bar subscript one equals eight point eight, and x bar subscript two equals nine point five.">
            <a:extLst>
              <a:ext uri="{FF2B5EF4-FFF2-40B4-BE49-F238E27FC236}">
                <a16:creationId xmlns:a16="http://schemas.microsoft.com/office/drawing/2014/main" id="{95EBC16C-EA72-CB1E-E48C-A67DEF98E37C}"/>
              </a:ext>
            </a:extLst>
          </p:cNvPr>
          <p:cNvPicPr>
            <a:picLocks noChangeAspect="1"/>
          </p:cNvPicPr>
          <p:nvPr/>
        </p:nvPicPr>
        <p:blipFill>
          <a:blip r:embed="rId3"/>
          <a:stretch>
            <a:fillRect/>
          </a:stretch>
        </p:blipFill>
        <p:spPr>
          <a:xfrm>
            <a:off x="1209675" y="2336772"/>
            <a:ext cx="6660000" cy="424696"/>
          </a:xfrm>
          <a:prstGeom prst="rect">
            <a:avLst/>
          </a:prstGeom>
        </p:spPr>
      </p:pic>
      <p:sp>
        <p:nvSpPr>
          <p:cNvPr id="9" name="TextBox 8">
            <a:extLst>
              <a:ext uri="{FF2B5EF4-FFF2-40B4-BE49-F238E27FC236}">
                <a16:creationId xmlns:a16="http://schemas.microsoft.com/office/drawing/2014/main" id="{24C41613-5AFF-29EC-3377-8B5A2E9E85A8}"/>
              </a:ext>
            </a:extLst>
          </p:cNvPr>
          <p:cNvSpPr txBox="1"/>
          <p:nvPr/>
        </p:nvSpPr>
        <p:spPr>
          <a:xfrm>
            <a:off x="457200" y="2718207"/>
            <a:ext cx="7772400" cy="1292662"/>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We know that the population standard deviations are known and the data are collected from two normally distributed populations.</a:t>
            </a:r>
            <a:endParaRPr lang="en-IN" sz="2600" dirty="0"/>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EC03E321-3ACD-98ED-7691-54EB24502313}"/>
                  </a:ext>
                </a:extLst>
              </p:cNvPr>
              <p:cNvSpPr txBox="1"/>
              <p:nvPr/>
            </p:nvSpPr>
            <p:spPr>
              <a:xfrm>
                <a:off x="457200" y="3903621"/>
                <a:ext cx="8077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rPr>
                  <a:t>​Since we want a </a:t>
                </a:r>
                <a14:m>
                  <m:oMath xmlns:m="http://schemas.openxmlformats.org/officeDocument/2006/math">
                    <m:r>
                      <a:rPr kumimoji="0" lang="en-US" sz="26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US" sz="2600" b="0" i="0" u="none" strike="noStrike" kern="1200" cap="none" spc="0" normalizeH="0" baseline="0" noProof="0" dirty="0">
                    <a:ln>
                      <a:noFill/>
                    </a:ln>
                    <a:solidFill>
                      <a:srgbClr val="366092"/>
                    </a:solidFill>
                    <a:effectLst/>
                    <a:uLnTx/>
                    <a:uFillTx/>
                    <a:latin typeface="Calibri"/>
                  </a:rPr>
                  <a:t> confidence interval, we need to find</a:t>
                </a:r>
                <a:endParaRPr lang="en-IN" sz="2600" dirty="0"/>
              </a:p>
            </p:txBody>
          </p:sp>
        </mc:Choice>
        <mc:Fallback xmlns="">
          <p:sp>
            <p:nvSpPr>
              <p:cNvPr id="11" name="TextBox 10">
                <a:extLst>
                  <a:ext uri="{FF2B5EF4-FFF2-40B4-BE49-F238E27FC236}">
                    <a16:creationId xmlns:a16="http://schemas.microsoft.com/office/drawing/2014/main" id="{EC03E321-3ACD-98ED-7691-54EB24502313}"/>
                  </a:ext>
                </a:extLst>
              </p:cNvPr>
              <p:cNvSpPr txBox="1">
                <a:spLocks noRot="1" noChangeAspect="1" noMove="1" noResize="1" noEditPoints="1" noAdjustHandles="1" noChangeArrowheads="1" noChangeShapeType="1" noTextEdit="1"/>
              </p:cNvSpPr>
              <p:nvPr/>
            </p:nvSpPr>
            <p:spPr>
              <a:xfrm>
                <a:off x="457200" y="3903621"/>
                <a:ext cx="8077200" cy="492443"/>
              </a:xfrm>
              <a:prstGeom prst="rect">
                <a:avLst/>
              </a:prstGeom>
              <a:blipFill>
                <a:blip r:embed="rId4"/>
                <a:stretch>
                  <a:fillRect l="-1358" t="-9877" b="-32099"/>
                </a:stretch>
              </a:blipFill>
            </p:spPr>
            <p:txBody>
              <a:bodyPr/>
              <a:lstStyle/>
              <a:p>
                <a:r>
                  <a:rPr lang="en-IN">
                    <a:noFill/>
                  </a:rPr>
                  <a:t> </a:t>
                </a:r>
              </a:p>
            </p:txBody>
          </p:sp>
        </mc:Fallback>
      </mc:AlternateContent>
      <p:pic>
        <p:nvPicPr>
          <p:cNvPr id="8" name="Picture 7" descr="the value of z alpha divided by 2. Remember that z alpha divided by 2 represents the">
            <a:extLst>
              <a:ext uri="{FF2B5EF4-FFF2-40B4-BE49-F238E27FC236}">
                <a16:creationId xmlns:a16="http://schemas.microsoft.com/office/drawing/2014/main" id="{E7A01A12-B79E-4D2E-E70D-59E87D5B8D94}"/>
              </a:ext>
            </a:extLst>
          </p:cNvPr>
          <p:cNvPicPr>
            <a:picLocks noChangeAspect="1"/>
          </p:cNvPicPr>
          <p:nvPr/>
        </p:nvPicPr>
        <p:blipFill>
          <a:blip r:embed="rId5"/>
          <a:stretch>
            <a:fillRect/>
          </a:stretch>
        </p:blipFill>
        <p:spPr>
          <a:xfrm>
            <a:off x="572400" y="4392298"/>
            <a:ext cx="7272000" cy="486154"/>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CCF4D99E-E6E1-49C9-C49A-ADFB2B66596E}"/>
                  </a:ext>
                </a:extLst>
              </p:cNvPr>
              <p:cNvSpPr txBox="1"/>
              <p:nvPr/>
            </p:nvSpPr>
            <p:spPr>
              <a:xfrm>
                <a:off x="457200" y="4741406"/>
                <a:ext cx="8229600" cy="1292662"/>
              </a:xfrm>
              <a:prstGeom prst="rect">
                <a:avLst/>
              </a:prstGeom>
              <a:noFill/>
            </p:spPr>
            <p:txBody>
              <a:bodyPr wrap="square">
                <a:spAutoFit/>
              </a:bodyPr>
              <a:lstStyle/>
              <a:p>
                <a:r>
                  <a:rPr kumimoji="0" lang="en-IN" sz="2600" b="0" i="1" u="none" strike="noStrike" kern="1200" cap="none" spc="0" normalizeH="0" baseline="0" noProof="0" dirty="0">
                    <a:ln>
                      <a:noFill/>
                    </a:ln>
                    <a:solidFill>
                      <a:srgbClr val="366092"/>
                    </a:solidFill>
                    <a:effectLst/>
                    <a:uLnTx/>
                    <a:uFillTx/>
                  </a:rPr>
                  <a:t>z</a:t>
                </a:r>
                <a:r>
                  <a:rPr kumimoji="0" lang="en-IN" sz="2600" b="0" i="0" u="none" strike="noStrike" kern="1200" cap="none" spc="0" normalizeH="0" baseline="0" noProof="0" dirty="0">
                    <a:ln>
                      <a:noFill/>
                    </a:ln>
                    <a:solidFill>
                      <a:srgbClr val="366092"/>
                    </a:solidFill>
                    <a:effectLst/>
                    <a:uLnTx/>
                    <a:uFillTx/>
                    <a:latin typeface="Calibri"/>
                  </a:rPr>
                  <a:t>-value required to obtain an area of (1 </a:t>
                </a:r>
                <a:r>
                  <a:rPr kumimoji="0" lang="en-IN" sz="2600" b="0"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IN" sz="2600" b="0" i="0" u="none" strike="noStrike" kern="1200" cap="none" spc="0" normalizeH="0" baseline="0" noProof="0" dirty="0">
                    <a:ln>
                      <a:noFill/>
                    </a:ln>
                    <a:solidFill>
                      <a:srgbClr val="366092"/>
                    </a:solidFill>
                    <a:effectLst/>
                    <a:uLnTx/>
                    <a:uFillTx/>
                    <a:latin typeface="Calibri"/>
                  </a:rPr>
                  <a:t> α) centered under the standard normal curve. Therefore, for a </a:t>
                </a:r>
                <a14:m>
                  <m:oMath xmlns:m="http://schemas.openxmlformats.org/officeDocument/2006/math">
                    <m:r>
                      <a:rPr kumimoji="0" lang="en-IN" sz="2600" b="0" i="0" u="none" strike="noStrike" kern="1200" cap="none" spc="0" normalizeH="0" baseline="0" noProof="0">
                        <a:ln>
                          <a:noFill/>
                        </a:ln>
                        <a:solidFill>
                          <a:srgbClr val="366092"/>
                        </a:solidFill>
                        <a:effectLst/>
                        <a:uLnTx/>
                        <a:uFillTx/>
                        <a:latin typeface="Cambria Math" panose="02040503050406030204" pitchFamily="18" charset="0"/>
                      </a:rPr>
                      <m:t>95%</m:t>
                    </m:r>
                  </m:oMath>
                </a14:m>
                <a:r>
                  <a:rPr kumimoji="0" lang="en-IN" sz="2600" b="0" i="0" u="none" strike="noStrike" kern="1200" cap="none" spc="0" normalizeH="0" baseline="0" noProof="0" dirty="0">
                    <a:ln>
                      <a:noFill/>
                    </a:ln>
                    <a:solidFill>
                      <a:srgbClr val="366092"/>
                    </a:solidFill>
                    <a:effectLst/>
                    <a:uLnTx/>
                    <a:uFillTx/>
                    <a:latin typeface="Calibri"/>
                  </a:rPr>
                  <a:t> confidence interval, α = 0.05.</a:t>
                </a:r>
                <a:endParaRPr lang="en-IN" sz="2600" dirty="0"/>
              </a:p>
            </p:txBody>
          </p:sp>
        </mc:Choice>
        <mc:Fallback xmlns="">
          <p:sp>
            <p:nvSpPr>
              <p:cNvPr id="15" name="TextBox 14">
                <a:extLst>
                  <a:ext uri="{FF2B5EF4-FFF2-40B4-BE49-F238E27FC236}">
                    <a16:creationId xmlns:a16="http://schemas.microsoft.com/office/drawing/2014/main" id="{CCF4D99E-E6E1-49C9-C49A-ADFB2B66596E}"/>
                  </a:ext>
                </a:extLst>
              </p:cNvPr>
              <p:cNvSpPr txBox="1">
                <a:spLocks noRot="1" noChangeAspect="1" noMove="1" noResize="1" noEditPoints="1" noAdjustHandles="1" noChangeArrowheads="1" noChangeShapeType="1" noTextEdit="1"/>
              </p:cNvSpPr>
              <p:nvPr/>
            </p:nvSpPr>
            <p:spPr>
              <a:xfrm>
                <a:off x="457200" y="4741406"/>
                <a:ext cx="8229600" cy="1292662"/>
              </a:xfrm>
              <a:prstGeom prst="rect">
                <a:avLst/>
              </a:prstGeom>
              <a:blipFill>
                <a:blip r:embed="rId6"/>
                <a:stretch>
                  <a:fillRect l="-1333" t="-3774" r="-1259" b="-11321"/>
                </a:stretch>
              </a:blipFill>
            </p:spPr>
            <p:txBody>
              <a:bodyPr/>
              <a:lstStyle/>
              <a:p>
                <a:r>
                  <a:rPr lang="en-IN">
                    <a:noFill/>
                  </a:rPr>
                  <a:t> </a:t>
                </a:r>
              </a:p>
            </p:txBody>
          </p:sp>
        </mc:Fallback>
      </mc:AlternateContent>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F819A0E-75C5-4283-BCA9-AA8723A72038}"/>
</file>

<file path=customXml/itemProps2.xml><?xml version="1.0" encoding="utf-8"?>
<ds:datastoreItem xmlns:ds="http://schemas.openxmlformats.org/officeDocument/2006/customXml" ds:itemID="{852378A6-B6FC-4600-B68C-D704FC01B9FA}"/>
</file>

<file path=customXml/itemProps3.xml><?xml version="1.0" encoding="utf-8"?>
<ds:datastoreItem xmlns:ds="http://schemas.openxmlformats.org/officeDocument/2006/customXml" ds:itemID="{1C8D7AD9-DCB7-4BD7-9978-07CB71A66036}"/>
</file>

<file path=docProps/app.xml><?xml version="1.0" encoding="utf-8"?>
<Properties xmlns="http://schemas.openxmlformats.org/officeDocument/2006/extended-properties" xmlns:vt="http://schemas.openxmlformats.org/officeDocument/2006/docPropsVTypes">
  <TotalTime>1465</TotalTime>
  <Words>1888</Words>
  <Application>Microsoft Office PowerPoint</Application>
  <PresentationFormat>On-screen Show (4:3)</PresentationFormat>
  <Paragraphs>96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Cambria Math</vt:lpstr>
      <vt:lpstr>Calibri</vt:lpstr>
      <vt:lpstr>Courier New</vt:lpstr>
      <vt:lpstr>Office Theme</vt:lpstr>
      <vt:lpstr>Section 11.1</vt:lpstr>
      <vt:lpstr>Definition: Independent Experimental Design</vt:lpstr>
      <vt:lpstr>Properties of the Sampling Distribution of x bar subscript 1 minus x bar subscript 2</vt:lpstr>
      <vt:lpstr>Formula: 100(1 − α)% Confidence Interval for μ subscript 1 minus μ subscript 2</vt:lpstr>
      <vt:lpstr>Formula: Test Statistic for a Hypothesis Test about μ subscript 1 minus μ subscript 2—Slide 1</vt:lpstr>
      <vt:lpstr>Formula: Test Statistic for a Hypothesis Test about μ subscript 1 minus μ subscript 2—Slide 2</vt:lpstr>
      <vt:lpstr>Example 1: Calculating a Confidence Interval and Performing a Hypothesis Test for the Difference in Means—Slide 1</vt:lpstr>
      <vt:lpstr>Example 1: Calculating a Confidence Interval and Performing a Hypothesis Test for the Difference in Means—Slide 2</vt:lpstr>
      <vt:lpstr>Example 1: Calculating a Confidence Interval and Performing a Hypothesis Test for the Difference in Means—Slide 3</vt:lpstr>
      <vt:lpstr>Example 1: Calculating a Confidence Interval and Performing a Hypothesis Test for the Difference in Means—Slide 4</vt:lpstr>
      <vt:lpstr>Example 1: Calculating a Confidence Interval and Performing a Hypothesis Test for the Difference in Means—Slide 5</vt:lpstr>
      <vt:lpstr>Example 1: Calculating a Confidence Interval and Performing a Hypothesis Test for the Difference in Means—Slide 6</vt:lpstr>
      <vt:lpstr>Example 1: Calculating a Confidence Interval and Performing a Hypothesis Test for the Difference in Means—Slide 7</vt:lpstr>
      <vt:lpstr>Example 1: Calculating a Confidence Interval and Performing a Hypothesis Test for the Difference in Means—Slide 8</vt:lpstr>
      <vt:lpstr>Example 1: Calculating a Confidence Interval and Performing a Hypothesis Test for the Difference in Means—Slide 9</vt:lpstr>
      <vt:lpstr>Example 1: Calculating a Confidence Interval and Performing a Hypothesis Test for the Difference in Means—Slide 10</vt:lpstr>
      <vt:lpstr>Example 1: Calculating a Confidence Interval and Performing a Hypothesis Test for the Difference in Means—Slide 11</vt:lpstr>
      <vt:lpstr>Example 1: Calculating a Confidence Interval and Performing a Hypothesis Test for the Difference in Means—Slide 12</vt:lpstr>
      <vt:lpstr>Example 1: Calculating a Confidence Interval and Performing a Hypothesis Test for the Difference in Means—Slide 13</vt:lpstr>
      <vt:lpstr>Example 1: Calculating a Confidence Interval and Performing a Hypothesis Test for the Difference in Means—Slide 14</vt:lpstr>
      <vt:lpstr>Example 1: Calculating a Confidence Interval and Performing a Hypothesis Test for the Difference in Means—Slide 15</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- 11.1 - Comparing Two Population Means, Sigma 1 and Sigma 2 Known</dc:title>
  <dc:creator>Hawkes Learning</dc:creator>
  <cp:lastModifiedBy>Hala Assaf</cp:lastModifiedBy>
  <cp:revision>287</cp:revision>
  <dcterms:created xsi:type="dcterms:W3CDTF">2013-04-26T14:43:13Z</dcterms:created>
  <dcterms:modified xsi:type="dcterms:W3CDTF">2025-08-01T13:54:10Z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C96B40AB-3088-417B-8CCE-755B0AFE7809</vt:lpwstr>
  </property>
  <property fmtid="{D5CDD505-2E9C-101B-9397-08002B2CF9AE}" pid="3" name="ArticulatePath">
    <vt:lpwstr>11.1 HT2MEANZ</vt:lpwstr>
  </property>
  <property fmtid="{D5CDD505-2E9C-101B-9397-08002B2CF9AE}" pid="4" name="ContentTypeId">
    <vt:lpwstr>0x010100B327C35045E9A749BE72BEEA1A150D0C</vt:lpwstr>
  </property>
  <property fmtid="{D5CDD505-2E9C-101B-9397-08002B2CF9AE}" pid="5" name="Order">
    <vt:r8>100</vt:r8>
  </property>
</Properties>
</file>