
<file path=[Content_Types].xml><?xml version="1.0" encoding="utf-8"?>
<Types xmlns="http://schemas.openxmlformats.org/package/2006/content-types">
  <Default Extension="emf" ContentType="image/x-emf"/>
  <Default Extension="fntdata" ContentType="application/x-fontdata"/>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ppt/tags/tag10.xml" ContentType="application/vnd.openxmlformats-officedocument.presentationml.tags+xml"/>
  <Override PartName="/ppt/tags/tag11.xml" ContentType="application/vnd.openxmlformats-officedocument.presentationml.tags+xml"/>
  <Override PartName="/ppt/tags/tag26.xml" ContentType="application/vnd.openxmlformats-officedocument.presentationml.tags+xml"/>
  <Override PartName="/ppt/tags/tag12.xml" ContentType="application/vnd.openxmlformats-officedocument.presentationml.tags+xml"/>
  <Override PartName="/ppt/tags/tag27.xml" ContentType="application/vnd.openxmlformats-officedocument.presentationml.tags+xml"/>
  <Override PartName="/ppt/tags/tag13.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14.xml" ContentType="application/vnd.openxmlformats-officedocument.presentationml.tags+xml"/>
  <Override PartName="/ppt/tags/tag31.xml" ContentType="application/vnd.openxmlformats-officedocument.presentationml.tags+xml"/>
  <Override PartName="/ppt/tags/tag15.xml" ContentType="application/vnd.openxmlformats-officedocument.presentationml.tags+xml"/>
  <Override PartName="/ppt/tags/tag32.xml" ContentType="application/vnd.openxmlformats-officedocument.presentationml.tags+xml"/>
  <Override PartName="/ppt/tags/tag37.xml" ContentType="application/vnd.openxmlformats-officedocument.presentationml.tags+xml"/>
  <Override PartName="/ppt/tags/tag1.xml" ContentType="application/vnd.openxmlformats-officedocument.presentationml.tags+xml"/>
  <Override PartName="/ppt/tags/tag33.xml" ContentType="application/vnd.openxmlformats-officedocument.presentationml.tags+xml"/>
  <Override PartName="/docProps/core.xml" ContentType="application/vnd.openxmlformats-package.core-properties+xml"/>
  <Override PartName="/ppt/tags/tag34.xml" ContentType="application/vnd.openxmlformats-officedocument.presentationml.tags+xml"/>
  <Override PartName="/docProps/app.xml" ContentType="application/vnd.openxmlformats-officedocument.extended-properties+xml"/>
  <Override PartName="/docProps/custom.xml" ContentType="application/vnd.openxmlformats-officedocument.custom-properties+xml"/>
  <Override PartName="/ppt/tags/tag35.xml" ContentType="application/vnd.openxmlformats-officedocument.presentationml.tags+xml"/>
  <Override PartName="/ppt/tags/tag2.xml" ContentType="application/vnd.openxmlformats-officedocument.presentationml.tags+xml"/>
  <Override PartName="/ppt/tags/tag17.xml" ContentType="application/vnd.openxmlformats-officedocument.presentationml.tags+xml"/>
  <Override PartName="/ppt/tags/tag28.xml" ContentType="application/vnd.openxmlformats-officedocument.presentationml.tags+xml"/>
  <Override PartName="/ppt/tags/tag3.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16.xml" ContentType="application/vnd.openxmlformats-officedocument.presentationml.tags+xml"/>
  <Override PartName="/ppt/tags/tag4.xml" ContentType="application/vnd.openxmlformats-officedocument.presentationml.tags+xml"/>
  <Override PartName="/ppt/tags/tag20.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21.xml" ContentType="application/vnd.openxmlformats-officedocument.presentationml.tags+xml"/>
  <Override PartName="/ppt/tags/tag7.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36.xml" ContentType="application/vnd.openxmlformats-officedocument.presentationml.tag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38"/>
  </p:notesMasterIdLst>
  <p:handoutMasterIdLst>
    <p:handoutMasterId r:id="rId39"/>
  </p:handoutMasterIdLst>
  <p:sldIdLst>
    <p:sldId id="256" r:id="rId2"/>
    <p:sldId id="257" r:id="rId3"/>
    <p:sldId id="258" r:id="rId4"/>
    <p:sldId id="259" r:id="rId5"/>
    <p:sldId id="260" r:id="rId6"/>
    <p:sldId id="261" r:id="rId7"/>
    <p:sldId id="263" r:id="rId8"/>
    <p:sldId id="264" r:id="rId9"/>
    <p:sldId id="304" r:id="rId10"/>
    <p:sldId id="296" r:id="rId11"/>
    <p:sldId id="268" r:id="rId12"/>
    <p:sldId id="269" r:id="rId13"/>
    <p:sldId id="270" r:id="rId14"/>
    <p:sldId id="305" r:id="rId15"/>
    <p:sldId id="297" r:id="rId16"/>
    <p:sldId id="271" r:id="rId17"/>
    <p:sldId id="299" r:id="rId18"/>
    <p:sldId id="298" r:id="rId19"/>
    <p:sldId id="274" r:id="rId20"/>
    <p:sldId id="300" r:id="rId21"/>
    <p:sldId id="279" r:id="rId22"/>
    <p:sldId id="306" r:id="rId23"/>
    <p:sldId id="301" r:id="rId24"/>
    <p:sldId id="283" r:id="rId25"/>
    <p:sldId id="303" r:id="rId26"/>
    <p:sldId id="284" r:id="rId27"/>
    <p:sldId id="285" r:id="rId28"/>
    <p:sldId id="286" r:id="rId29"/>
    <p:sldId id="289" r:id="rId30"/>
    <p:sldId id="290" r:id="rId31"/>
    <p:sldId id="302" r:id="rId32"/>
    <p:sldId id="291" r:id="rId33"/>
    <p:sldId id="292" r:id="rId34"/>
    <p:sldId id="307" r:id="rId35"/>
    <p:sldId id="293" r:id="rId36"/>
    <p:sldId id="295" r:id="rId37"/>
  </p:sldIdLst>
  <p:sldSz cx="9144000" cy="6858000" type="screen4x3"/>
  <p:notesSz cx="6858000" cy="9144000"/>
  <p:embeddedFontLst>
    <p:embeddedFont>
      <p:font typeface="Cambria Math" panose="02040503050406030204" pitchFamily="18" charset="0"/>
      <p:regular r:id="rId40"/>
    </p:embeddedFont>
  </p:embeddedFontLst>
  <p:custDataLst>
    <p:tags r:id="rId41"/>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Nick  Belloit" initials="" lastIdx="10"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66092"/>
    <a:srgbClr val="A6BFDE"/>
    <a:srgbClr val="BCCFE6"/>
    <a:srgbClr val="ADE2E5"/>
    <a:srgbClr val="93C9E1"/>
    <a:srgbClr val="2D7D9F"/>
    <a:srgbClr val="000000"/>
    <a:srgbClr val="0000FF"/>
    <a:srgbClr val="000099"/>
    <a:srgbClr val="1F497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2853" autoAdjust="0"/>
    <p:restoredTop sz="94374" autoAdjust="0"/>
  </p:normalViewPr>
  <p:slideViewPr>
    <p:cSldViewPr>
      <p:cViewPr varScale="1">
        <p:scale>
          <a:sx n="66" d="100"/>
          <a:sy n="66" d="100"/>
        </p:scale>
        <p:origin x="888" y="60"/>
      </p:cViewPr>
      <p:guideLst>
        <p:guide orient="horz" pos="2160"/>
        <p:guide pos="2880"/>
      </p:guideLst>
    </p:cSldViewPr>
  </p:slideViewPr>
  <p:notesTextViewPr>
    <p:cViewPr>
      <p:scale>
        <a:sx n="3" d="2"/>
        <a:sy n="3" d="2"/>
      </p:scale>
      <p:origin x="0" y="0"/>
    </p:cViewPr>
  </p:notesTextViewPr>
  <p:sorterViewPr>
    <p:cViewPr>
      <p:scale>
        <a:sx n="66" d="100"/>
        <a:sy n="66" d="100"/>
      </p:scale>
      <p:origin x="0" y="0"/>
    </p:cViewPr>
  </p:sorterViewPr>
  <p:notesViewPr>
    <p:cSldViewPr>
      <p:cViewPr varScale="1">
        <p:scale>
          <a:sx n="58" d="100"/>
          <a:sy n="58" d="100"/>
        </p:scale>
        <p:origin x="3024"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handoutMaster" Target="handoutMasters/handoutMaster1.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commentAuthors" Target="commentAuthors.xml"/><Relationship Id="rId47" Type="http://schemas.openxmlformats.org/officeDocument/2006/relationships/customXml" Target="../customXml/item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font" Target="fonts/font1.fntdata"/><Relationship Id="rId45"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customXml" Target="../customXml/item3.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presProps" Target="presProps.xml"/><Relationship Id="rId48" Type="http://schemas.openxmlformats.org/officeDocument/2006/relationships/customXml" Target="../customXml/item2.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notesMaster" Target="notesMasters/notesMaster1.xml"/><Relationship Id="rId46" Type="http://schemas.openxmlformats.org/officeDocument/2006/relationships/tableStyles" Target="tableStyles.xml"/><Relationship Id="rId20" Type="http://schemas.openxmlformats.org/officeDocument/2006/relationships/slide" Target="slides/slide19.xml"/><Relationship Id="rId41" Type="http://schemas.openxmlformats.org/officeDocument/2006/relationships/tags" Target="tags/tag1.xml"/><Relationship Id="rId1" Type="http://schemas.openxmlformats.org/officeDocument/2006/relationships/slideMaster" Target="slideMasters/slideMaster1.xml"/><Relationship Id="rId6" Type="http://schemas.openxmlformats.org/officeDocument/2006/relationships/slide" Target="slides/slide5.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8/6/2025</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416301587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369A0D3-B478-40F2-A888-1E8089CEC0F3}" type="datetimeFigureOut">
              <a:rPr lang="en-US" smtClean="0"/>
              <a:pPr/>
              <a:t>8/6/2025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E6DA207-A26B-4388-9112-E8BB699F6246}" type="slidenum">
              <a:rPr lang="en-US" smtClean="0"/>
              <a:pPr/>
              <a:t>‹#›</a:t>
            </a:fld>
            <a:endParaRPr lang="en-US"/>
          </a:p>
        </p:txBody>
      </p:sp>
    </p:spTree>
    <p:extLst>
      <p:ext uri="{BB962C8B-B14F-4D97-AF65-F5344CB8AC3E}">
        <p14:creationId xmlns:p14="http://schemas.microsoft.com/office/powerpoint/2010/main" val="6156667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71A0D54E-FB3F-4E00-91DF-E7D7900CC666}"/>
              </a:ext>
            </a:extLst>
          </p:cNvPr>
          <p:cNvSpPr>
            <a:spLocks noGrp="1"/>
          </p:cNvSpPr>
          <p:nvPr>
            <p:ph type="body" sz="quarter" idx="10" hasCustomPrompt="1"/>
          </p:nvPr>
        </p:nvSpPr>
        <p:spPr>
          <a:xfrm>
            <a:off x="1371600" y="3502152"/>
            <a:ext cx="6400800" cy="1755648"/>
          </a:xfrm>
          <a:prstGeom prst="rect">
            <a:avLst/>
          </a:prstGeom>
        </p:spPr>
        <p:txBody>
          <a:bodyPr anchor="t" anchorCtr="1"/>
          <a:lstStyle>
            <a:lvl1pPr marL="0" indent="0">
              <a:buFontTx/>
              <a:buNone/>
              <a:defRPr b="1" i="1"/>
            </a:lvl1pPr>
          </a:lstStyle>
          <a:p>
            <a:pPr lvl="0"/>
            <a:r>
              <a:rPr lang="en-US" dirty="0"/>
              <a:t>Click to add subtitle</a:t>
            </a:r>
          </a:p>
        </p:txBody>
      </p:sp>
      <p:sp>
        <p:nvSpPr>
          <p:cNvPr id="3" name="Title 2">
            <a:extLst>
              <a:ext uri="{FF2B5EF4-FFF2-40B4-BE49-F238E27FC236}">
                <a16:creationId xmlns:a16="http://schemas.microsoft.com/office/drawing/2014/main" id="{F01147E5-B1BD-4168-9DA2-D332C27DB199}"/>
              </a:ext>
            </a:extLst>
          </p:cNvPr>
          <p:cNvSpPr>
            <a:spLocks noGrp="1"/>
          </p:cNvSpPr>
          <p:nvPr>
            <p:ph type="title"/>
          </p:nvPr>
        </p:nvSpPr>
        <p:spPr>
          <a:xfrm>
            <a:off x="640080" y="2130552"/>
            <a:ext cx="7772400" cy="1472184"/>
          </a:xfrm>
          <a:prstGeom prst="rect">
            <a:avLst/>
          </a:prstGeom>
        </p:spPr>
        <p:txBody>
          <a:bodyPr anchor="ctr" anchorCtr="0"/>
          <a:lstStyle>
            <a:lvl1pPr>
              <a:defRPr b="1">
                <a:latin typeface="Arial" panose="020B0604020202020204" pitchFamily="34" charset="0"/>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3651075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Error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C7651718-6C8C-47B1-82C8-30B07A449145}"/>
              </a:ext>
            </a:extLst>
          </p:cNvPr>
          <p:cNvSpPr>
            <a:spLocks noGrp="1"/>
          </p:cNvSpPr>
          <p:nvPr>
            <p:ph type="body" sz="quarter" idx="10"/>
          </p:nvPr>
        </p:nvSpPr>
        <p:spPr>
          <a:xfrm>
            <a:off x="457200" y="1082078"/>
            <a:ext cx="8229600" cy="4914276"/>
          </a:xfrm>
          <a:prstGeom prst="rect">
            <a:avLst/>
          </a:prstGeom>
          <a:ln w="28575">
            <a:solidFill>
              <a:srgbClr val="FF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23534850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Error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FCDC75ED-AB7E-4E7F-BC5E-A252D6044ADB}"/>
              </a:ext>
            </a:extLst>
          </p:cNvPr>
          <p:cNvSpPr/>
          <p:nvPr userDrawn="1"/>
        </p:nvSpPr>
        <p:spPr>
          <a:xfrm>
            <a:off x="457200" y="1092966"/>
            <a:ext cx="8229599" cy="4850594"/>
          </a:xfrm>
          <a:prstGeom prst="rect">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E15A2C83-F758-497D-9ED7-F511E4334CAF}"/>
              </a:ext>
            </a:extLst>
          </p:cNvPr>
          <p:cNvSpPr>
            <a:spLocks noGrp="1"/>
          </p:cNvSpPr>
          <p:nvPr>
            <p:ph sz="quarter" idx="10" hasCustomPrompt="1"/>
          </p:nvPr>
        </p:nvSpPr>
        <p:spPr>
          <a:xfrm>
            <a:off x="457200" y="1092200"/>
            <a:ext cx="8229600" cy="4840288"/>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117928274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Error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46C5300E-46C0-4573-BB9D-2DC5A4375238}"/>
              </a:ext>
            </a:extLst>
          </p:cNvPr>
          <p:cNvSpPr>
            <a:spLocks noGrp="1"/>
          </p:cNvSpPr>
          <p:nvPr>
            <p:ph type="tbl" sz="quarter" idx="10"/>
          </p:nvPr>
        </p:nvSpPr>
        <p:spPr>
          <a:xfrm>
            <a:off x="457200" y="1105523"/>
            <a:ext cx="8229600" cy="4838040"/>
          </a:xfrm>
          <a:prstGeom prst="rect">
            <a:avLst/>
          </a:prstGeom>
          <a:ln w="28575">
            <a:solidFill>
              <a:srgbClr val="FF0000"/>
            </a:solidFill>
          </a:ln>
        </p:spPr>
        <p:txBody>
          <a:bodyPr/>
          <a:lstStyle>
            <a:lvl1pPr>
              <a:defRPr sz="2800"/>
            </a:lvl1pPr>
          </a:lstStyle>
          <a:p>
            <a:endParaRPr lang="en-US" dirty="0"/>
          </a:p>
        </p:txBody>
      </p:sp>
    </p:spTree>
    <p:extLst>
      <p:ext uri="{BB962C8B-B14F-4D97-AF65-F5344CB8AC3E}">
        <p14:creationId xmlns:p14="http://schemas.microsoft.com/office/powerpoint/2010/main" val="76298761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Note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CDC7A059-BE2D-4107-9D5E-745311FEFA72}"/>
              </a:ext>
            </a:extLst>
          </p:cNvPr>
          <p:cNvSpPr>
            <a:spLocks noGrp="1"/>
          </p:cNvSpPr>
          <p:nvPr>
            <p:ph type="body" sz="quarter" idx="10"/>
          </p:nvPr>
        </p:nvSpPr>
        <p:spPr>
          <a:xfrm>
            <a:off x="457200" y="1082078"/>
            <a:ext cx="8229600" cy="4861484"/>
          </a:xfrm>
          <a:prstGeom prst="rect">
            <a:avLst/>
          </a:prstGeom>
          <a:ln w="28575">
            <a:solidFill>
              <a:schemeClr val="accent1"/>
            </a:solidFill>
          </a:ln>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297970874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Note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9BD3E83F-5038-477C-AF54-68062F1599E0}"/>
              </a:ext>
            </a:extLst>
          </p:cNvPr>
          <p:cNvSpPr/>
          <p:nvPr userDrawn="1"/>
        </p:nvSpPr>
        <p:spPr>
          <a:xfrm>
            <a:off x="457201" y="1092969"/>
            <a:ext cx="8229599" cy="4850594"/>
          </a:xfrm>
          <a:prstGeom prst="rect">
            <a:avLst/>
          </a:prstGeom>
          <a:solidFill>
            <a:schemeClr val="bg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6AA0EA87-BE08-4809-8855-91948461D982}"/>
              </a:ext>
            </a:extLst>
          </p:cNvPr>
          <p:cNvSpPr>
            <a:spLocks noGrp="1"/>
          </p:cNvSpPr>
          <p:nvPr>
            <p:ph sz="quarter" idx="10" hasCustomPrompt="1"/>
          </p:nvPr>
        </p:nvSpPr>
        <p:spPr>
          <a:xfrm>
            <a:off x="457200" y="1092200"/>
            <a:ext cx="8229600" cy="4862513"/>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11550318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Note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C306A871-D043-41D9-9A57-60349F9974E7}"/>
              </a:ext>
            </a:extLst>
          </p:cNvPr>
          <p:cNvSpPr>
            <a:spLocks noGrp="1"/>
          </p:cNvSpPr>
          <p:nvPr>
            <p:ph type="tbl" sz="quarter" idx="10"/>
          </p:nvPr>
        </p:nvSpPr>
        <p:spPr>
          <a:xfrm>
            <a:off x="457200" y="1105523"/>
            <a:ext cx="8229600" cy="4838040"/>
          </a:xfrm>
          <a:prstGeom prst="rect">
            <a:avLst/>
          </a:prstGeom>
          <a:ln w="28575">
            <a:solidFill>
              <a:schemeClr val="accent1"/>
            </a:solidFill>
          </a:ln>
        </p:spPr>
        <p:txBody>
          <a:bodyPr/>
          <a:lstStyle>
            <a:lvl1pPr>
              <a:defRPr sz="2800"/>
            </a:lvl1pPr>
          </a:lstStyle>
          <a:p>
            <a:endParaRPr lang="en-US" dirty="0"/>
          </a:p>
        </p:txBody>
      </p:sp>
    </p:spTree>
    <p:extLst>
      <p:ext uri="{BB962C8B-B14F-4D97-AF65-F5344CB8AC3E}">
        <p14:creationId xmlns:p14="http://schemas.microsoft.com/office/powerpoint/2010/main" val="78916126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Objectives">
    <p:spTree>
      <p:nvGrpSpPr>
        <p:cNvPr id="1" name=""/>
        <p:cNvGrpSpPr/>
        <p:nvPr/>
      </p:nvGrpSpPr>
      <p:grpSpPr>
        <a:xfrm>
          <a:off x="0" y="0"/>
          <a:ext cx="0" cy="0"/>
          <a:chOff x="0" y="0"/>
          <a:chExt cx="0" cy="0"/>
        </a:xfrm>
      </p:grpSpPr>
      <p:cxnSp>
        <p:nvCxnSpPr>
          <p:cNvPr id="7" name="Straight Connector 6"/>
          <p:cNvCxnSpPr/>
          <p:nvPr userDrawn="1"/>
        </p:nvCxnSpPr>
        <p:spPr>
          <a:xfrm>
            <a:off x="457200" y="997527"/>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457200" indent="-457200">
              <a:buFont typeface="Courier New" panose="02070309020205020404" pitchFamily="49" charset="0"/>
              <a:buChar char="o"/>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9" name="TextBox 18">
            <a:extLst>
              <a:ext uri="{FF2B5EF4-FFF2-40B4-BE49-F238E27FC236}">
                <a16:creationId xmlns:a16="http://schemas.microsoft.com/office/drawing/2014/main" id="{A5FF21EF-72E3-4AF0-B271-8ABDCFDC73DB}"/>
              </a:ext>
            </a:extLst>
          </p:cNvPr>
          <p:cNvSpPr txBox="1"/>
          <p:nvPr userDrawn="1"/>
        </p:nvSpPr>
        <p:spPr>
          <a:xfrm>
            <a:off x="457200" y="155448"/>
            <a:ext cx="8229600" cy="941832"/>
          </a:xfrm>
          <a:prstGeom prst="rect">
            <a:avLst/>
          </a:prstGeom>
          <a:noFill/>
        </p:spPr>
        <p:txBody>
          <a:bodyPr wrap="square" rtlCol="0" anchor="ctr" anchorCtr="1">
            <a:noAutofit/>
          </a:bodyPr>
          <a:lstStyle/>
          <a:p>
            <a:pPr algn="ctr"/>
            <a:r>
              <a:rPr lang="en-US" sz="3200" dirty="0">
                <a:latin typeface="+mj-lt"/>
              </a:rPr>
              <a:t>Objectives</a:t>
            </a:r>
          </a:p>
        </p:txBody>
      </p:sp>
    </p:spTree>
    <p:extLst>
      <p:ext uri="{BB962C8B-B14F-4D97-AF65-F5344CB8AC3E}">
        <p14:creationId xmlns:p14="http://schemas.microsoft.com/office/powerpoint/2010/main" val="31983257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3" name="Text Placeholder 2">
            <a:extLst>
              <a:ext uri="{FF2B5EF4-FFF2-40B4-BE49-F238E27FC236}">
                <a16:creationId xmlns:a16="http://schemas.microsoft.com/office/drawing/2014/main" id="{D6EEC94A-BFCC-4A85-9B96-436ED92D723F}"/>
              </a:ext>
            </a:extLst>
          </p:cNvPr>
          <p:cNvSpPr>
            <a:spLocks noGrp="1"/>
          </p:cNvSpPr>
          <p:nvPr>
            <p:ph type="body" sz="quarter" idx="10"/>
          </p:nvPr>
        </p:nvSpPr>
        <p:spPr>
          <a:xfrm>
            <a:off x="457200" y="1029287"/>
            <a:ext cx="8229600" cy="4967067"/>
          </a:xfrm>
          <a:prstGeom prst="rect">
            <a:avLst/>
          </a:prstGeom>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15416598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Example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3" name="Content Placeholder 2">
            <a:extLst>
              <a:ext uri="{FF2B5EF4-FFF2-40B4-BE49-F238E27FC236}">
                <a16:creationId xmlns:a16="http://schemas.microsoft.com/office/drawing/2014/main" id="{7110E547-E237-4E17-8363-3FC8F7FE0291}"/>
              </a:ext>
            </a:extLst>
          </p:cNvPr>
          <p:cNvSpPr>
            <a:spLocks noGrp="1"/>
          </p:cNvSpPr>
          <p:nvPr>
            <p:ph sz="quarter" idx="11" hasCustomPrompt="1"/>
          </p:nvPr>
        </p:nvSpPr>
        <p:spPr>
          <a:xfrm>
            <a:off x="457200" y="1081890"/>
            <a:ext cx="8229600" cy="4850597"/>
          </a:xfrm>
          <a:prstGeom prst="rect">
            <a:avLst/>
          </a:prstGeom>
        </p:spPr>
        <p:txBody>
          <a:bodyPr/>
          <a:lstStyle>
            <a:lvl1pPr marL="0" indent="0">
              <a:buNone/>
              <a:defRPr/>
            </a:lvl1pPr>
          </a:lstStyle>
          <a:p>
            <a:pPr lvl="0"/>
            <a:r>
              <a:rPr lang="en-US" dirty="0"/>
              <a:t> </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457249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Example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3" name="Table Placeholder 2">
            <a:extLst>
              <a:ext uri="{FF2B5EF4-FFF2-40B4-BE49-F238E27FC236}">
                <a16:creationId xmlns:a16="http://schemas.microsoft.com/office/drawing/2014/main" id="{2AE9D435-6335-42D3-BEA2-55D97E207BB9}"/>
              </a:ext>
            </a:extLst>
          </p:cNvPr>
          <p:cNvSpPr>
            <a:spLocks noGrp="1"/>
          </p:cNvSpPr>
          <p:nvPr>
            <p:ph type="tbl" sz="quarter" idx="10"/>
          </p:nvPr>
        </p:nvSpPr>
        <p:spPr>
          <a:xfrm>
            <a:off x="457200" y="1105523"/>
            <a:ext cx="8229600" cy="4838040"/>
          </a:xfrm>
          <a:prstGeom prst="rect">
            <a:avLst/>
          </a:prstGeom>
        </p:spPr>
        <p:txBody>
          <a:bodyPr/>
          <a:lstStyle>
            <a:lvl1pPr>
              <a:defRPr sz="2800"/>
            </a:lvl1pPr>
          </a:lstStyle>
          <a:p>
            <a:endParaRPr lang="en-US" dirty="0"/>
          </a:p>
        </p:txBody>
      </p:sp>
    </p:spTree>
    <p:extLst>
      <p:ext uri="{BB962C8B-B14F-4D97-AF65-F5344CB8AC3E}">
        <p14:creationId xmlns:p14="http://schemas.microsoft.com/office/powerpoint/2010/main" val="36006380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 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029393"/>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Content Placeholder 2">
            <a:extLst>
              <a:ext uri="{FF2B5EF4-FFF2-40B4-BE49-F238E27FC236}">
                <a16:creationId xmlns:a16="http://schemas.microsoft.com/office/drawing/2014/main" id="{0487DEF6-2239-4AD8-B0A9-28BD2B313F4C}"/>
              </a:ext>
            </a:extLst>
          </p:cNvPr>
          <p:cNvSpPr>
            <a:spLocks noGrp="1"/>
          </p:cNvSpPr>
          <p:nvPr>
            <p:ph idx="10"/>
          </p:nvPr>
        </p:nvSpPr>
        <p:spPr>
          <a:xfrm>
            <a:off x="4617722" y="1051454"/>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spTree>
    <p:extLst>
      <p:ext uri="{BB962C8B-B14F-4D97-AF65-F5344CB8AC3E}">
        <p14:creationId xmlns:p14="http://schemas.microsoft.com/office/powerpoint/2010/main" val="9860110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oxe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DC699DB4-7F7E-4F05-A990-D3F6EB60137D}"/>
              </a:ext>
            </a:extLst>
          </p:cNvPr>
          <p:cNvSpPr>
            <a:spLocks noGrp="1"/>
          </p:cNvSpPr>
          <p:nvPr>
            <p:ph type="body" sz="quarter" idx="10"/>
          </p:nvPr>
        </p:nvSpPr>
        <p:spPr>
          <a:xfrm>
            <a:off x="457200" y="1082078"/>
            <a:ext cx="8229600" cy="4914276"/>
          </a:xfrm>
          <a:prstGeom prst="rect">
            <a:avLst/>
          </a:prstGeom>
          <a:solidFill>
            <a:schemeClr val="accent3"/>
          </a:solidFill>
          <a:ln w="28575">
            <a:solidFill>
              <a:srgbClr val="00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6768373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Boxed Content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4" name="Rectangle 3">
            <a:extLst>
              <a:ext uri="{FF2B5EF4-FFF2-40B4-BE49-F238E27FC236}">
                <a16:creationId xmlns:a16="http://schemas.microsoft.com/office/drawing/2014/main" id="{949F836F-7518-4E43-8BE5-A4862374099F}"/>
              </a:ext>
            </a:extLst>
          </p:cNvPr>
          <p:cNvSpPr/>
          <p:nvPr userDrawn="1"/>
        </p:nvSpPr>
        <p:spPr>
          <a:xfrm>
            <a:off x="457200" y="1092966"/>
            <a:ext cx="8229599" cy="4850594"/>
          </a:xfrm>
          <a:prstGeom prst="rect">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36ABF354-AAD7-4AAE-8F83-04212DA95FEB}"/>
              </a:ext>
            </a:extLst>
          </p:cNvPr>
          <p:cNvSpPr>
            <a:spLocks noGrp="1"/>
          </p:cNvSpPr>
          <p:nvPr>
            <p:ph sz="quarter" idx="11" hasCustomPrompt="1"/>
          </p:nvPr>
        </p:nvSpPr>
        <p:spPr>
          <a:xfrm>
            <a:off x="457200" y="1127482"/>
            <a:ext cx="8229600" cy="4826964"/>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40173421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Boxed Content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127B2CAE-CE9C-4DB3-8071-2D2FAD58E82C}"/>
              </a:ext>
            </a:extLst>
          </p:cNvPr>
          <p:cNvSpPr>
            <a:spLocks noGrp="1"/>
          </p:cNvSpPr>
          <p:nvPr>
            <p:ph type="tbl" sz="quarter" idx="10"/>
          </p:nvPr>
        </p:nvSpPr>
        <p:spPr>
          <a:xfrm>
            <a:off x="457200" y="1105523"/>
            <a:ext cx="8229600" cy="4838040"/>
          </a:xfrm>
          <a:prstGeom prst="rect">
            <a:avLst/>
          </a:prstGeom>
          <a:solidFill>
            <a:schemeClr val="accent3"/>
          </a:solidFill>
          <a:ln w="28575">
            <a:solidFill>
              <a:srgbClr val="000000"/>
            </a:solidFill>
          </a:ln>
        </p:spPr>
        <p:txBody>
          <a:bodyPr/>
          <a:lstStyle>
            <a:lvl1pPr>
              <a:defRPr sz="2800"/>
            </a:lvl1pPr>
          </a:lstStyle>
          <a:p>
            <a:endParaRPr lang="en-US" dirty="0"/>
          </a:p>
        </p:txBody>
      </p:sp>
    </p:spTree>
    <p:extLst>
      <p:ext uri="{BB962C8B-B14F-4D97-AF65-F5344CB8AC3E}">
        <p14:creationId xmlns:p14="http://schemas.microsoft.com/office/powerpoint/2010/main" val="377477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extBox 5">
            <a:extLst>
              <a:ext uri="{FF2B5EF4-FFF2-40B4-BE49-F238E27FC236}">
                <a16:creationId xmlns:a16="http://schemas.microsoft.com/office/drawing/2014/main" id="{9551E07D-D596-4BD6-9B19-8F8F85176474}"/>
              </a:ext>
            </a:extLst>
          </p:cNvPr>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pic>
        <p:nvPicPr>
          <p:cNvPr id="3" name="Picture 2">
            <a:extLst>
              <a:ext uri="{FF2B5EF4-FFF2-40B4-BE49-F238E27FC236}">
                <a16:creationId xmlns:a16="http://schemas.microsoft.com/office/drawing/2014/main" id="{35E78946-C571-42A5-BF43-11444CD22EFB}"/>
              </a:ext>
            </a:extLst>
          </p:cNvPr>
          <p:cNvPicPr>
            <a:picLocks noChangeAspect="1"/>
          </p:cNvPicPr>
          <p:nvPr userDrawn="1"/>
        </p:nvPicPr>
        <p:blipFill>
          <a:blip r:embed="rId18"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53" r:id="rId1"/>
    <p:sldLayoutId id="2147483652" r:id="rId2"/>
    <p:sldLayoutId id="2147483650" r:id="rId3"/>
    <p:sldLayoutId id="2147483658" r:id="rId4"/>
    <p:sldLayoutId id="2147483662" r:id="rId5"/>
    <p:sldLayoutId id="2147483657" r:id="rId6"/>
    <p:sldLayoutId id="2147483654" r:id="rId7"/>
    <p:sldLayoutId id="2147483659" r:id="rId8"/>
    <p:sldLayoutId id="2147483663" r:id="rId9"/>
    <p:sldLayoutId id="2147483655" r:id="rId10"/>
    <p:sldLayoutId id="2147483660" r:id="rId11"/>
    <p:sldLayoutId id="2147483664" r:id="rId12"/>
    <p:sldLayoutId id="2147483656" r:id="rId13"/>
    <p:sldLayoutId id="2147483661" r:id="rId14"/>
    <p:sldLayoutId id="2147483665" r:id="rId15"/>
    <p:sldLayoutId id="2147483651" r:id="rId16"/>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ags" Target="../tags/tag2.xml"/></Relationships>
</file>

<file path=ppt/slides/_rels/slide10.xml.rels><?xml version="1.0" encoding="UTF-8" standalone="yes"?>
<Relationships xmlns="http://schemas.openxmlformats.org/package/2006/relationships"><Relationship Id="rId3" Type="http://schemas.openxmlformats.org/officeDocument/2006/relationships/image" Target="../media/image18.emf"/><Relationship Id="rId2" Type="http://schemas.openxmlformats.org/officeDocument/2006/relationships/slideLayout" Target="../slideLayouts/slideLayout3.xml"/><Relationship Id="rId1" Type="http://schemas.openxmlformats.org/officeDocument/2006/relationships/tags" Target="../tags/tag11.xml"/><Relationship Id="rId6" Type="http://schemas.openxmlformats.org/officeDocument/2006/relationships/image" Target="../media/image24.png"/><Relationship Id="rId5" Type="http://schemas.openxmlformats.org/officeDocument/2006/relationships/image" Target="../media/image20.emf"/><Relationship Id="rId4" Type="http://schemas.openxmlformats.org/officeDocument/2006/relationships/image" Target="../media/image19.emf"/></Relationships>
</file>

<file path=ppt/slides/_rels/slide11.xml.rels><?xml version="1.0" encoding="UTF-8" standalone="yes"?>
<Relationships xmlns="http://schemas.openxmlformats.org/package/2006/relationships"><Relationship Id="rId3" Type="http://schemas.openxmlformats.org/officeDocument/2006/relationships/image" Target="../media/image21.emf"/><Relationship Id="rId2" Type="http://schemas.openxmlformats.org/officeDocument/2006/relationships/slideLayout" Target="../slideLayouts/slideLayout3.xml"/><Relationship Id="rId1" Type="http://schemas.openxmlformats.org/officeDocument/2006/relationships/tags" Target="../tags/tag12.xml"/></Relationships>
</file>

<file path=ppt/slides/_rels/slide12.xml.rels><?xml version="1.0" encoding="UTF-8" standalone="yes"?>
<Relationships xmlns="http://schemas.openxmlformats.org/package/2006/relationships"><Relationship Id="rId3" Type="http://schemas.openxmlformats.org/officeDocument/2006/relationships/image" Target="../media/image22.emf"/><Relationship Id="rId2" Type="http://schemas.openxmlformats.org/officeDocument/2006/relationships/slideLayout" Target="../slideLayouts/slideLayout3.xml"/><Relationship Id="rId1" Type="http://schemas.openxmlformats.org/officeDocument/2006/relationships/tags" Target="../tags/tag13.xml"/></Relationships>
</file>

<file path=ppt/slides/_rels/slide13.xml.rels><?xml version="1.0" encoding="UTF-8" standalone="yes"?>
<Relationships xmlns="http://schemas.openxmlformats.org/package/2006/relationships"><Relationship Id="rId3" Type="http://schemas.openxmlformats.org/officeDocument/2006/relationships/image" Target="../media/image23.emf"/><Relationship Id="rId2" Type="http://schemas.openxmlformats.org/officeDocument/2006/relationships/slideLayout" Target="../slideLayouts/slideLayout3.xml"/><Relationship Id="rId1" Type="http://schemas.openxmlformats.org/officeDocument/2006/relationships/tags" Target="../tags/tag14.xml"/></Relationships>
</file>

<file path=ppt/slides/_rels/slide14.xml.rels><?xml version="1.0" encoding="UTF-8" standalone="yes"?>
<Relationships xmlns="http://schemas.openxmlformats.org/package/2006/relationships"><Relationship Id="rId3" Type="http://schemas.openxmlformats.org/officeDocument/2006/relationships/image" Target="../media/image24.emf"/><Relationship Id="rId2" Type="http://schemas.openxmlformats.org/officeDocument/2006/relationships/slideLayout" Target="../slideLayouts/slideLayout3.xml"/><Relationship Id="rId1" Type="http://schemas.openxmlformats.org/officeDocument/2006/relationships/tags" Target="../tags/tag15.xml"/><Relationship Id="rId4" Type="http://schemas.openxmlformats.org/officeDocument/2006/relationships/image" Target="../media/image25.emf"/></Relationships>
</file>

<file path=ppt/slides/_rels/slide15.xml.rels><?xml version="1.0" encoding="UTF-8" standalone="yes"?>
<Relationships xmlns="http://schemas.openxmlformats.org/package/2006/relationships"><Relationship Id="rId3" Type="http://schemas.openxmlformats.org/officeDocument/2006/relationships/image" Target="../media/image26.emf"/><Relationship Id="rId2" Type="http://schemas.openxmlformats.org/officeDocument/2006/relationships/slideLayout" Target="../slideLayouts/slideLayout3.xml"/><Relationship Id="rId1" Type="http://schemas.openxmlformats.org/officeDocument/2006/relationships/tags" Target="../tags/tag16.xml"/><Relationship Id="rId4" Type="http://schemas.openxmlformats.org/officeDocument/2006/relationships/image" Target="../media/image27.emf"/></Relationships>
</file>

<file path=ppt/slides/_rels/slide16.xml.rels><?xml version="1.0" encoding="UTF-8" standalone="yes"?>
<Relationships xmlns="http://schemas.openxmlformats.org/package/2006/relationships"><Relationship Id="rId2" Type="http://schemas.openxmlformats.org/officeDocument/2006/relationships/slideLayout" Target="../slideLayouts/slideLayout3.xml"/><Relationship Id="rId1" Type="http://schemas.openxmlformats.org/officeDocument/2006/relationships/tags" Target="../tags/tag17.xml"/></Relationships>
</file>

<file path=ppt/slides/_rels/slide17.xml.rels><?xml version="1.0" encoding="UTF-8" standalone="yes"?>
<Relationships xmlns="http://schemas.openxmlformats.org/package/2006/relationships"><Relationship Id="rId2" Type="http://schemas.openxmlformats.org/officeDocument/2006/relationships/slideLayout" Target="../slideLayouts/slideLayout3.xml"/><Relationship Id="rId1" Type="http://schemas.openxmlformats.org/officeDocument/2006/relationships/tags" Target="../tags/tag18.xml"/></Relationships>
</file>

<file path=ppt/slides/_rels/slide18.xml.rels><?xml version="1.0" encoding="UTF-8" standalone="yes"?>
<Relationships xmlns="http://schemas.openxmlformats.org/package/2006/relationships"><Relationship Id="rId3" Type="http://schemas.openxmlformats.org/officeDocument/2006/relationships/image" Target="../media/image28.png"/><Relationship Id="rId2" Type="http://schemas.openxmlformats.org/officeDocument/2006/relationships/slideLayout" Target="../slideLayouts/slideLayout3.xml"/><Relationship Id="rId1" Type="http://schemas.openxmlformats.org/officeDocument/2006/relationships/tags" Target="../tags/tag19.xml"/></Relationships>
</file>

<file path=ppt/slides/_rels/slide19.xml.rels><?xml version="1.0" encoding="UTF-8" standalone="yes"?>
<Relationships xmlns="http://schemas.openxmlformats.org/package/2006/relationships"><Relationship Id="rId3" Type="http://schemas.openxmlformats.org/officeDocument/2006/relationships/image" Target="../media/image29.emf"/><Relationship Id="rId2" Type="http://schemas.openxmlformats.org/officeDocument/2006/relationships/slideLayout" Target="../slideLayouts/slideLayout3.xml"/><Relationship Id="rId1" Type="http://schemas.openxmlformats.org/officeDocument/2006/relationships/tags" Target="../tags/tag20.xml"/><Relationship Id="rId4" Type="http://schemas.openxmlformats.org/officeDocument/2006/relationships/image" Target="../media/image30.emf"/></Relationships>
</file>

<file path=ppt/slides/_rels/slide2.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slideLayout" Target="../slideLayouts/slideLayout7.xml"/><Relationship Id="rId1" Type="http://schemas.openxmlformats.org/officeDocument/2006/relationships/tags" Target="../tags/tag3.xml"/></Relationships>
</file>

<file path=ppt/slides/_rels/slide20.xml.rels><?xml version="1.0" encoding="UTF-8" standalone="yes"?>
<Relationships xmlns="http://schemas.openxmlformats.org/package/2006/relationships"><Relationship Id="rId3" Type="http://schemas.openxmlformats.org/officeDocument/2006/relationships/image" Target="../media/image31.png"/><Relationship Id="rId2" Type="http://schemas.openxmlformats.org/officeDocument/2006/relationships/slideLayout" Target="../slideLayouts/slideLayout3.xml"/><Relationship Id="rId1" Type="http://schemas.openxmlformats.org/officeDocument/2006/relationships/tags" Target="../tags/tag21.xml"/></Relationships>
</file>

<file path=ppt/slides/_rels/slide21.xml.rels><?xml version="1.0" encoding="UTF-8" standalone="yes"?>
<Relationships xmlns="http://schemas.openxmlformats.org/package/2006/relationships"><Relationship Id="rId2" Type="http://schemas.openxmlformats.org/officeDocument/2006/relationships/slideLayout" Target="../slideLayouts/slideLayout3.xml"/><Relationship Id="rId1" Type="http://schemas.openxmlformats.org/officeDocument/2006/relationships/tags" Target="../tags/tag22.xml"/></Relationships>
</file>

<file path=ppt/slides/_rels/slide22.xml.rels><?xml version="1.0" encoding="UTF-8" standalone="yes"?>
<Relationships xmlns="http://schemas.openxmlformats.org/package/2006/relationships"><Relationship Id="rId3" Type="http://schemas.openxmlformats.org/officeDocument/2006/relationships/image" Target="../media/image32.emf"/><Relationship Id="rId2" Type="http://schemas.openxmlformats.org/officeDocument/2006/relationships/slideLayout" Target="../slideLayouts/slideLayout3.xml"/><Relationship Id="rId1" Type="http://schemas.openxmlformats.org/officeDocument/2006/relationships/tags" Target="../tags/tag23.xml"/><Relationship Id="rId4" Type="http://schemas.openxmlformats.org/officeDocument/2006/relationships/image" Target="../media/image33.emf"/></Relationships>
</file>

<file path=ppt/slides/_rels/slide23.xml.rels><?xml version="1.0" encoding="UTF-8" standalone="yes"?>
<Relationships xmlns="http://schemas.openxmlformats.org/package/2006/relationships"><Relationship Id="rId3" Type="http://schemas.openxmlformats.org/officeDocument/2006/relationships/image" Target="../media/image34.png"/><Relationship Id="rId2" Type="http://schemas.openxmlformats.org/officeDocument/2006/relationships/slideLayout" Target="../slideLayouts/slideLayout3.xml"/><Relationship Id="rId1" Type="http://schemas.openxmlformats.org/officeDocument/2006/relationships/tags" Target="../tags/tag24.xml"/></Relationships>
</file>

<file path=ppt/slides/_rels/slide24.xml.rels><?xml version="1.0" encoding="UTF-8" standalone="yes"?>
<Relationships xmlns="http://schemas.openxmlformats.org/package/2006/relationships"><Relationship Id="rId3" Type="http://schemas.openxmlformats.org/officeDocument/2006/relationships/image" Target="../media/image34.emf"/><Relationship Id="rId2" Type="http://schemas.openxmlformats.org/officeDocument/2006/relationships/slideLayout" Target="../slideLayouts/slideLayout7.xml"/><Relationship Id="rId1" Type="http://schemas.openxmlformats.org/officeDocument/2006/relationships/tags" Target="../tags/tag25.xml"/><Relationship Id="rId4" Type="http://schemas.openxmlformats.org/officeDocument/2006/relationships/image" Target="../media/image35.emf"/></Relationships>
</file>

<file path=ppt/slides/_rels/slide25.xml.rels><?xml version="1.0" encoding="UTF-8" standalone="yes"?>
<Relationships xmlns="http://schemas.openxmlformats.org/package/2006/relationships"><Relationship Id="rId3" Type="http://schemas.openxmlformats.org/officeDocument/2006/relationships/image" Target="../media/image36.emf"/><Relationship Id="rId2" Type="http://schemas.openxmlformats.org/officeDocument/2006/relationships/slideLayout" Target="../slideLayouts/slideLayout7.xml"/><Relationship Id="rId1" Type="http://schemas.openxmlformats.org/officeDocument/2006/relationships/tags" Target="../tags/tag26.xml"/></Relationships>
</file>

<file path=ppt/slides/_rels/slide26.xml.rels><?xml version="1.0" encoding="UTF-8" standalone="yes"?>
<Relationships xmlns="http://schemas.openxmlformats.org/package/2006/relationships"><Relationship Id="rId2" Type="http://schemas.openxmlformats.org/officeDocument/2006/relationships/slideLayout" Target="../slideLayouts/slideLayout3.xml"/><Relationship Id="rId1" Type="http://schemas.openxmlformats.org/officeDocument/2006/relationships/tags" Target="../tags/tag27.xml"/></Relationships>
</file>

<file path=ppt/slides/_rels/slide27.xml.rels><?xml version="1.0" encoding="UTF-8" standalone="yes"?>
<Relationships xmlns="http://schemas.openxmlformats.org/package/2006/relationships"><Relationship Id="rId2" Type="http://schemas.openxmlformats.org/officeDocument/2006/relationships/slideLayout" Target="../slideLayouts/slideLayout5.xml"/><Relationship Id="rId1" Type="http://schemas.openxmlformats.org/officeDocument/2006/relationships/tags" Target="../tags/tag28.xml"/></Relationships>
</file>

<file path=ppt/slides/_rels/slide28.xml.rels><?xml version="1.0" encoding="UTF-8" standalone="yes"?>
<Relationships xmlns="http://schemas.openxmlformats.org/package/2006/relationships"><Relationship Id="rId3" Type="http://schemas.openxmlformats.org/officeDocument/2006/relationships/image" Target="../media/image35.png"/><Relationship Id="rId2" Type="http://schemas.openxmlformats.org/officeDocument/2006/relationships/slideLayout" Target="../slideLayouts/slideLayout3.xml"/><Relationship Id="rId1" Type="http://schemas.openxmlformats.org/officeDocument/2006/relationships/tags" Target="../tags/tag29.xml"/></Relationships>
</file>

<file path=ppt/slides/_rels/slide29.xml.rels><?xml version="1.0" encoding="UTF-8" standalone="yes"?>
<Relationships xmlns="http://schemas.openxmlformats.org/package/2006/relationships"><Relationship Id="rId3" Type="http://schemas.openxmlformats.org/officeDocument/2006/relationships/image" Target="../media/image37.emf"/><Relationship Id="rId2" Type="http://schemas.openxmlformats.org/officeDocument/2006/relationships/slideLayout" Target="../slideLayouts/slideLayout3.xml"/><Relationship Id="rId1" Type="http://schemas.openxmlformats.org/officeDocument/2006/relationships/tags" Target="../tags/tag30.xml"/></Relationships>
</file>

<file path=ppt/slides/_rels/slide3.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slideLayout" Target="../slideLayouts/slideLayout7.xml"/><Relationship Id="rId1" Type="http://schemas.openxmlformats.org/officeDocument/2006/relationships/tags" Target="../tags/tag4.xml"/><Relationship Id="rId5" Type="http://schemas.openxmlformats.org/officeDocument/2006/relationships/image" Target="../media/image5.emf"/><Relationship Id="rId4" Type="http://schemas.openxmlformats.org/officeDocument/2006/relationships/image" Target="../media/image4.emf"/></Relationships>
</file>

<file path=ppt/slides/_rels/slide30.xml.rels><?xml version="1.0" encoding="UTF-8" standalone="yes"?>
<Relationships xmlns="http://schemas.openxmlformats.org/package/2006/relationships"><Relationship Id="rId3" Type="http://schemas.openxmlformats.org/officeDocument/2006/relationships/image" Target="../media/image38.emf"/><Relationship Id="rId2" Type="http://schemas.openxmlformats.org/officeDocument/2006/relationships/slideLayout" Target="../slideLayouts/slideLayout3.xml"/><Relationship Id="rId1" Type="http://schemas.openxmlformats.org/officeDocument/2006/relationships/tags" Target="../tags/tag31.xml"/></Relationships>
</file>

<file path=ppt/slides/_rels/slide31.xml.rels><?xml version="1.0" encoding="UTF-8" standalone="yes"?>
<Relationships xmlns="http://schemas.openxmlformats.org/package/2006/relationships"><Relationship Id="rId3" Type="http://schemas.openxmlformats.org/officeDocument/2006/relationships/image" Target="../media/image39.emf"/><Relationship Id="rId2" Type="http://schemas.openxmlformats.org/officeDocument/2006/relationships/slideLayout" Target="../slideLayouts/slideLayout3.xml"/><Relationship Id="rId1" Type="http://schemas.openxmlformats.org/officeDocument/2006/relationships/tags" Target="../tags/tag32.xml"/></Relationships>
</file>

<file path=ppt/slides/_rels/slide32.xml.rels><?xml version="1.0" encoding="UTF-8" standalone="yes"?>
<Relationships xmlns="http://schemas.openxmlformats.org/package/2006/relationships"><Relationship Id="rId3" Type="http://schemas.openxmlformats.org/officeDocument/2006/relationships/image" Target="../media/image40.emf"/><Relationship Id="rId2" Type="http://schemas.openxmlformats.org/officeDocument/2006/relationships/slideLayout" Target="../slideLayouts/slideLayout3.xml"/><Relationship Id="rId1" Type="http://schemas.openxmlformats.org/officeDocument/2006/relationships/tags" Target="../tags/tag33.xml"/></Relationships>
</file>

<file path=ppt/slides/_rels/slide33.xml.rels><?xml version="1.0" encoding="UTF-8" standalone="yes"?>
<Relationships xmlns="http://schemas.openxmlformats.org/package/2006/relationships"><Relationship Id="rId3" Type="http://schemas.openxmlformats.org/officeDocument/2006/relationships/image" Target="../media/image41.emf"/><Relationship Id="rId2" Type="http://schemas.openxmlformats.org/officeDocument/2006/relationships/slideLayout" Target="../slideLayouts/slideLayout3.xml"/><Relationship Id="rId1" Type="http://schemas.openxmlformats.org/officeDocument/2006/relationships/tags" Target="../tags/tag34.xml"/><Relationship Id="rId4" Type="http://schemas.openxmlformats.org/officeDocument/2006/relationships/image" Target="../media/image42.emf"/></Relationships>
</file>

<file path=ppt/slides/_rels/slide34.xml.rels><?xml version="1.0" encoding="UTF-8" standalone="yes"?>
<Relationships xmlns="http://schemas.openxmlformats.org/package/2006/relationships"><Relationship Id="rId3" Type="http://schemas.openxmlformats.org/officeDocument/2006/relationships/image" Target="../media/image43.emf"/><Relationship Id="rId2" Type="http://schemas.openxmlformats.org/officeDocument/2006/relationships/slideLayout" Target="../slideLayouts/slideLayout3.xml"/><Relationship Id="rId1" Type="http://schemas.openxmlformats.org/officeDocument/2006/relationships/tags" Target="../tags/tag35.xml"/></Relationships>
</file>

<file path=ppt/slides/_rels/slide35.xml.rels><?xml version="1.0" encoding="UTF-8" standalone="yes"?>
<Relationships xmlns="http://schemas.openxmlformats.org/package/2006/relationships"><Relationship Id="rId3" Type="http://schemas.openxmlformats.org/officeDocument/2006/relationships/image" Target="../media/image44.emf"/><Relationship Id="rId2" Type="http://schemas.openxmlformats.org/officeDocument/2006/relationships/slideLayout" Target="../slideLayouts/slideLayout3.xml"/><Relationship Id="rId1" Type="http://schemas.openxmlformats.org/officeDocument/2006/relationships/tags" Target="../tags/tag36.xml"/></Relationships>
</file>

<file path=ppt/slides/_rels/slide36.xml.rels><?xml version="1.0" encoding="UTF-8" standalone="yes"?>
<Relationships xmlns="http://schemas.openxmlformats.org/package/2006/relationships"><Relationship Id="rId2" Type="http://schemas.openxmlformats.org/officeDocument/2006/relationships/slideLayout" Target="../slideLayouts/slideLayout3.xml"/><Relationship Id="rId1" Type="http://schemas.openxmlformats.org/officeDocument/2006/relationships/tags" Target="../tags/tag37.xml"/></Relationships>
</file>

<file path=ppt/slides/_rels/slide4.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slideLayout" Target="../slideLayouts/slideLayout7.xml"/><Relationship Id="rId1" Type="http://schemas.openxmlformats.org/officeDocument/2006/relationships/tags" Target="../tags/tag5.xml"/><Relationship Id="rId6" Type="http://schemas.openxmlformats.org/officeDocument/2006/relationships/image" Target="../media/image9.emf"/><Relationship Id="rId5" Type="http://schemas.openxmlformats.org/officeDocument/2006/relationships/image" Target="../media/image8.emf"/><Relationship Id="rId4" Type="http://schemas.openxmlformats.org/officeDocument/2006/relationships/image" Target="../media/image7.emf"/></Relationships>
</file>

<file path=ppt/slides/_rels/slide5.xml.rels><?xml version="1.0" encoding="UTF-8" standalone="yes"?>
<Relationships xmlns="http://schemas.openxmlformats.org/package/2006/relationships"><Relationship Id="rId3" Type="http://schemas.openxmlformats.org/officeDocument/2006/relationships/image" Target="../media/image10.emf"/><Relationship Id="rId2" Type="http://schemas.openxmlformats.org/officeDocument/2006/relationships/slideLayout" Target="../slideLayouts/slideLayout7.xml"/><Relationship Id="rId1" Type="http://schemas.openxmlformats.org/officeDocument/2006/relationships/tags" Target="../tags/tag6.xml"/><Relationship Id="rId6" Type="http://schemas.openxmlformats.org/officeDocument/2006/relationships/image" Target="../media/image13.emf"/><Relationship Id="rId5" Type="http://schemas.openxmlformats.org/officeDocument/2006/relationships/image" Target="../media/image12.emf"/><Relationship Id="rId4" Type="http://schemas.openxmlformats.org/officeDocument/2006/relationships/image" Target="../media/image11.emf"/></Relationships>
</file>

<file path=ppt/slides/_rels/slide6.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slideLayout" Target="../slideLayouts/slideLayout3.xml"/><Relationship Id="rId1" Type="http://schemas.openxmlformats.org/officeDocument/2006/relationships/tags" Target="../tags/tag7.xml"/></Relationships>
</file>

<file path=ppt/slides/_rels/slide7.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slideLayout" Target="../slideLayouts/slideLayout3.xml"/><Relationship Id="rId1" Type="http://schemas.openxmlformats.org/officeDocument/2006/relationships/tags" Target="../tags/tag8.xml"/><Relationship Id="rId4" Type="http://schemas.openxmlformats.org/officeDocument/2006/relationships/image" Target="../media/image16.png"/></Relationships>
</file>

<file path=ppt/slides/_rels/slide8.xml.rels><?xml version="1.0" encoding="UTF-8" standalone="yes"?>
<Relationships xmlns="http://schemas.openxmlformats.org/package/2006/relationships"><Relationship Id="rId3" Type="http://schemas.openxmlformats.org/officeDocument/2006/relationships/image" Target="../media/image14.emf"/><Relationship Id="rId2" Type="http://schemas.openxmlformats.org/officeDocument/2006/relationships/slideLayout" Target="../slideLayouts/slideLayout3.xml"/><Relationship Id="rId1" Type="http://schemas.openxmlformats.org/officeDocument/2006/relationships/tags" Target="../tags/tag9.xml"/><Relationship Id="rId5" Type="http://schemas.openxmlformats.org/officeDocument/2006/relationships/image" Target="../media/image16.emf"/><Relationship Id="rId4" Type="http://schemas.openxmlformats.org/officeDocument/2006/relationships/image" Target="../media/image15.emf"/></Relationships>
</file>

<file path=ppt/slides/_rels/slide9.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slideLayout" Target="../slideLayouts/slideLayout3.xml"/><Relationship Id="rId1" Type="http://schemas.openxmlformats.org/officeDocument/2006/relationships/tags" Target="../tags/tag10.xml"/><Relationship Id="rId4" Type="http://schemas.openxmlformats.org/officeDocument/2006/relationships/image" Target="../media/image17.e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p:txBody>
          <a:bodyPr/>
          <a:lstStyle/>
          <a:p>
            <a:pPr algn="ctr"/>
            <a:r>
              <a:rPr lang="en-IN" dirty="0"/>
              <a:t>Comparing Two Population Means, Sigma 1</a:t>
            </a:r>
            <a:r>
              <a:rPr lang="en-IN" i="0" baseline="-25000" dirty="0"/>
              <a:t> </a:t>
            </a:r>
            <a:r>
              <a:rPr lang="en-IN" dirty="0"/>
              <a:t>and Sigma 2</a:t>
            </a:r>
            <a:r>
              <a:rPr lang="en-IN" i="0" baseline="-25000" dirty="0"/>
              <a:t> </a:t>
            </a:r>
            <a:r>
              <a:rPr lang="en-IN" dirty="0"/>
              <a:t>Unknown</a:t>
            </a:r>
            <a:endParaRPr dirty="0"/>
          </a:p>
        </p:txBody>
      </p:sp>
      <p:sp>
        <p:nvSpPr>
          <p:cNvPr id="3" name="Title 2"/>
          <p:cNvSpPr>
            <a:spLocks noGrp="1"/>
          </p:cNvSpPr>
          <p:nvPr>
            <p:ph type="title"/>
          </p:nvPr>
        </p:nvSpPr>
        <p:spPr/>
        <p:txBody>
          <a:bodyPr/>
          <a:lstStyle/>
          <a:p>
            <a:r>
              <a:rPr dirty="0"/>
              <a:t>Section 11.2</a:t>
            </a:r>
          </a:p>
        </p:txBody>
      </p:sp>
    </p:spTree>
    <p:custDataLst>
      <p:tags r:id="rId1"/>
    </p:custData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sz="2100" dirty="0"/>
              <a:t>Example 1: Calculating a Confidence Interval and Performing a Hypothesis Test for Two Population Means with Equal Variances—Slide 5</a:t>
            </a:r>
            <a:endParaRPr sz="2100" dirty="0"/>
          </a:p>
        </p:txBody>
      </p:sp>
      <p:sp>
        <p:nvSpPr>
          <p:cNvPr id="3" name="Text Placeholder 2"/>
          <p:cNvSpPr>
            <a:spLocks noGrp="1"/>
          </p:cNvSpPr>
          <p:nvPr>
            <p:ph type="body" sz="quarter" idx="10"/>
          </p:nvPr>
        </p:nvSpPr>
        <p:spPr/>
        <p:txBody>
          <a:bodyPr>
            <a:normAutofit/>
          </a:bodyPr>
          <a:lstStyle/>
          <a:p>
            <a:pPr>
              <a:defRPr sz="2800"/>
            </a:pPr>
            <a:r>
              <a:rPr lang="en-IN" sz="2000" dirty="0"/>
              <a:t>​First we need to calculate</a:t>
            </a:r>
            <a:endParaRPr sz="2000" dirty="0"/>
          </a:p>
        </p:txBody>
      </p:sp>
      <p:pic>
        <p:nvPicPr>
          <p:cNvPr id="7" name="Picture 6" descr="s subscript p squared.">
            <a:extLst>
              <a:ext uri="{FF2B5EF4-FFF2-40B4-BE49-F238E27FC236}">
                <a16:creationId xmlns:a16="http://schemas.microsoft.com/office/drawing/2014/main" id="{9346C0E6-722A-6625-3F83-19582D109529}"/>
              </a:ext>
            </a:extLst>
          </p:cNvPr>
          <p:cNvPicPr>
            <a:picLocks noChangeAspect="1"/>
          </p:cNvPicPr>
          <p:nvPr/>
        </p:nvPicPr>
        <p:blipFill>
          <a:blip r:embed="rId3"/>
          <a:stretch>
            <a:fillRect/>
          </a:stretch>
        </p:blipFill>
        <p:spPr>
          <a:xfrm>
            <a:off x="3213100" y="1045162"/>
            <a:ext cx="302824" cy="396000"/>
          </a:xfrm>
          <a:prstGeom prst="rect">
            <a:avLst/>
          </a:prstGeom>
        </p:spPr>
      </p:pic>
      <p:pic>
        <p:nvPicPr>
          <p:cNvPr id="11" name="Picture 10" descr="s subscript p squared equals numerator open parentheses 15 minus 1 close parentheses times 200 squared plus open parentheses 16 minus 1 close parentheses times 175 squared divided by denominator 15 plus 16 minus 2 is approximately equal to 35150.8621.">
            <a:extLst>
              <a:ext uri="{FF2B5EF4-FFF2-40B4-BE49-F238E27FC236}">
                <a16:creationId xmlns:a16="http://schemas.microsoft.com/office/drawing/2014/main" id="{39C5829F-263A-3381-A965-979C66504374}"/>
              </a:ext>
            </a:extLst>
          </p:cNvPr>
          <p:cNvPicPr>
            <a:picLocks noChangeAspect="1"/>
          </p:cNvPicPr>
          <p:nvPr/>
        </p:nvPicPr>
        <p:blipFill>
          <a:blip r:embed="rId4"/>
          <a:stretch>
            <a:fillRect/>
          </a:stretch>
        </p:blipFill>
        <p:spPr>
          <a:xfrm>
            <a:off x="2339602" y="1527076"/>
            <a:ext cx="4464791" cy="648000"/>
          </a:xfrm>
          <a:prstGeom prst="rect">
            <a:avLst/>
          </a:prstGeom>
        </p:spPr>
      </p:pic>
      <p:sp>
        <p:nvSpPr>
          <p:cNvPr id="5" name="TextBox 4">
            <a:extLst>
              <a:ext uri="{FF2B5EF4-FFF2-40B4-BE49-F238E27FC236}">
                <a16:creationId xmlns:a16="http://schemas.microsoft.com/office/drawing/2014/main" id="{F066753F-8B56-515A-6D9B-F374BF412086}"/>
              </a:ext>
            </a:extLst>
          </p:cNvPr>
          <p:cNvSpPr txBox="1"/>
          <p:nvPr/>
        </p:nvSpPr>
        <p:spPr>
          <a:xfrm>
            <a:off x="457200" y="2208620"/>
            <a:ext cx="5715000" cy="400110"/>
          </a:xfrm>
          <a:prstGeom prst="rect">
            <a:avLst/>
          </a:prstGeom>
          <a:noFill/>
        </p:spPr>
        <p:txBody>
          <a:bodyPr wrap="square">
            <a:spAutoFit/>
          </a:bodyPr>
          <a:lstStyle/>
          <a:p>
            <a:r>
              <a:rPr kumimoji="0" lang="ar-AE" sz="2000" b="0" i="0" u="none" strike="noStrike" kern="1200" cap="none" spc="0" normalizeH="0" baseline="0" noProof="0" dirty="0">
                <a:ln>
                  <a:noFill/>
                </a:ln>
                <a:solidFill>
                  <a:srgbClr val="366092"/>
                </a:solidFill>
                <a:effectLst/>
                <a:uLnTx/>
                <a:uFillTx/>
                <a:latin typeface="Calibri"/>
                <a:ea typeface="+mn-ea"/>
                <a:cs typeface="Arial" panose="020B0604020202020204" pitchFamily="34" charset="0"/>
              </a:rPr>
              <a:t>​</a:t>
            </a:r>
            <a:r>
              <a:rPr kumimoji="0" lang="en-IN" sz="2000" b="0" i="0" u="none" strike="noStrike" kern="1200" cap="none" spc="0" normalizeH="0" baseline="0" noProof="0" dirty="0">
                <a:ln>
                  <a:noFill/>
                </a:ln>
                <a:solidFill>
                  <a:srgbClr val="366092"/>
                </a:solidFill>
                <a:effectLst/>
                <a:uLnTx/>
                <a:uFillTx/>
                <a:latin typeface="Calibri"/>
                <a:ea typeface="+mn-ea"/>
                <a:cs typeface="+mn-cs"/>
              </a:rPr>
              <a:t>The confidence interval is then calculated as follows.</a:t>
            </a:r>
            <a:endParaRPr lang="en-IN" sz="2000" dirty="0"/>
          </a:p>
        </p:txBody>
      </p:sp>
      <p:pic>
        <p:nvPicPr>
          <p:cNvPr id="13" name="Picture 12" descr="Line 1 open parentheses 3425 minus 3250 close parentheses plus or minus 2.045 times square root of 35150.8621 times open parentheses 1 divided by 15 plus 1 divided by 16 close parentheses.&#10;&#10;Line 2 Equals 175 plus or minus 2.045 times square root of 35150.8621 times open parentheses 1 divided by 15 plus 1 divided by 16 close parentheses.&#10;&#10;Line 3 The final confidence interval is 37.20 to 312.80.">
            <a:extLst>
              <a:ext uri="{FF2B5EF4-FFF2-40B4-BE49-F238E27FC236}">
                <a16:creationId xmlns:a16="http://schemas.microsoft.com/office/drawing/2014/main" id="{1F47E6A9-EC0B-E2C6-634B-AAC06910E06C}"/>
              </a:ext>
            </a:extLst>
          </p:cNvPr>
          <p:cNvPicPr>
            <a:picLocks noChangeAspect="1"/>
          </p:cNvPicPr>
          <p:nvPr/>
        </p:nvPicPr>
        <p:blipFill>
          <a:blip r:embed="rId5"/>
          <a:stretch>
            <a:fillRect/>
          </a:stretch>
        </p:blipFill>
        <p:spPr>
          <a:xfrm>
            <a:off x="2176437" y="2711679"/>
            <a:ext cx="4791123" cy="1944000"/>
          </a:xfrm>
          <a:prstGeom prst="rect">
            <a:avLst/>
          </a:prstGeom>
        </p:spPr>
      </p:pic>
      <mc:AlternateContent xmlns:mc="http://schemas.openxmlformats.org/markup-compatibility/2006" xmlns:a14="http://schemas.microsoft.com/office/drawing/2010/main">
        <mc:Choice Requires="a14">
          <p:sp>
            <p:nvSpPr>
              <p:cNvPr id="9" name="TextBox 8">
                <a:extLst>
                  <a:ext uri="{FF2B5EF4-FFF2-40B4-BE49-F238E27FC236}">
                    <a16:creationId xmlns:a16="http://schemas.microsoft.com/office/drawing/2014/main" id="{97325484-DCA5-7EE4-1E4B-9B8FF3FEAE71}"/>
                  </a:ext>
                </a:extLst>
              </p:cNvPr>
              <p:cNvSpPr txBox="1"/>
              <p:nvPr/>
            </p:nvSpPr>
            <p:spPr>
              <a:xfrm>
                <a:off x="457200" y="4687399"/>
                <a:ext cx="8229600" cy="1323439"/>
              </a:xfrm>
              <a:prstGeom prst="rect">
                <a:avLst/>
              </a:prstGeom>
              <a:noFill/>
            </p:spPr>
            <p:txBody>
              <a:bodyPr wrap="square">
                <a:spAutoFit/>
              </a:bodyPr>
              <a:lstStyle/>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sz="2800"/>
                </a:pPr>
                <a:r>
                  <a:rPr kumimoji="0" lang="en-IN" sz="2000" b="0" i="0" u="none" strike="noStrike" kern="1200" cap="none" spc="0" normalizeH="0" baseline="0" noProof="0" dirty="0">
                    <a:ln>
                      <a:noFill/>
                    </a:ln>
                    <a:solidFill>
                      <a:srgbClr val="366092"/>
                    </a:solidFill>
                    <a:effectLst/>
                    <a:uLnTx/>
                    <a:uFillTx/>
                    <a:latin typeface="Calibri"/>
                    <a:ea typeface="+mn-ea"/>
                    <a:cs typeface="+mn-cs"/>
                  </a:rPr>
                  <a:t>Thus, we are </a:t>
                </a:r>
                <a14:m>
                  <m:oMath xmlns:m="http://schemas.openxmlformats.org/officeDocument/2006/math">
                    <m:r>
                      <a:rPr kumimoji="0" lang="en-IN" sz="2000" b="0" i="0" u="none" strike="noStrike" kern="1200" cap="none" spc="0" normalizeH="0" baseline="0" noProof="0">
                        <a:ln>
                          <a:noFill/>
                        </a:ln>
                        <a:solidFill>
                          <a:srgbClr val="366092"/>
                        </a:solidFill>
                        <a:effectLst/>
                        <a:uLnTx/>
                        <a:uFillTx/>
                        <a:latin typeface="Cambria Math" panose="02040503050406030204" pitchFamily="18" charset="0"/>
                        <a:ea typeface="+mn-ea"/>
                        <a:cs typeface="+mn-cs"/>
                      </a:rPr>
                      <m:t>95%</m:t>
                    </m:r>
                  </m:oMath>
                </a14:m>
                <a:r>
                  <a:rPr kumimoji="0" lang="en-IN" sz="2000" b="0" i="0" u="none" strike="noStrike" kern="1200" cap="none" spc="0" normalizeH="0" baseline="0" noProof="0" dirty="0">
                    <a:ln>
                      <a:noFill/>
                    </a:ln>
                    <a:solidFill>
                      <a:srgbClr val="366092"/>
                    </a:solidFill>
                    <a:effectLst/>
                    <a:uLnTx/>
                    <a:uFillTx/>
                    <a:latin typeface="Calibri"/>
                    <a:ea typeface="+mn-ea"/>
                    <a:cs typeface="+mn-cs"/>
                  </a:rPr>
                  <a:t> confident that the true mean difference in dollar sales between Product 1 and Product 2 is between </a:t>
                </a:r>
                <a14:m>
                  <m:oMath xmlns:m="http://schemas.openxmlformats.org/officeDocument/2006/math">
                    <m:r>
                      <a:rPr kumimoji="0" lang="en-IN" sz="2000" b="0" i="0" u="none" strike="noStrike" kern="1200" cap="none" spc="0" normalizeH="0" baseline="0" noProof="0">
                        <a:ln>
                          <a:noFill/>
                        </a:ln>
                        <a:solidFill>
                          <a:srgbClr val="366092"/>
                        </a:solidFill>
                        <a:effectLst/>
                        <a:uLnTx/>
                        <a:uFillTx/>
                        <a:latin typeface="Cambria Math" panose="02040503050406030204" pitchFamily="18" charset="0"/>
                        <a:ea typeface="+mn-ea"/>
                        <a:cs typeface="+mn-cs"/>
                      </a:rPr>
                      <m:t>$37.20</m:t>
                    </m:r>
                  </m:oMath>
                </a14:m>
                <a:r>
                  <a:rPr kumimoji="0" lang="en-IN" sz="2000" b="0" i="0" u="none" strike="noStrike" kern="1200" cap="none" spc="0" normalizeH="0" baseline="0" noProof="0" dirty="0">
                    <a:ln>
                      <a:noFill/>
                    </a:ln>
                    <a:solidFill>
                      <a:srgbClr val="366092"/>
                    </a:solidFill>
                    <a:effectLst/>
                    <a:uLnTx/>
                    <a:uFillTx/>
                    <a:latin typeface="Calibri"/>
                    <a:ea typeface="+mn-ea"/>
                    <a:cs typeface="+mn-cs"/>
                  </a:rPr>
                  <a:t> and </a:t>
                </a:r>
                <a14:m>
                  <m:oMath xmlns:m="http://schemas.openxmlformats.org/officeDocument/2006/math">
                    <m:r>
                      <a:rPr kumimoji="0" lang="en-IN" sz="2000" b="0" i="0" u="none" strike="noStrike" kern="1200" cap="none" spc="0" normalizeH="0" baseline="0" noProof="0">
                        <a:ln>
                          <a:noFill/>
                        </a:ln>
                        <a:solidFill>
                          <a:srgbClr val="366092"/>
                        </a:solidFill>
                        <a:effectLst/>
                        <a:uLnTx/>
                        <a:uFillTx/>
                        <a:latin typeface="Cambria Math" panose="02040503050406030204" pitchFamily="18" charset="0"/>
                        <a:ea typeface="+mn-ea"/>
                        <a:cs typeface="+mn-cs"/>
                      </a:rPr>
                      <m:t>$312.80</m:t>
                    </m:r>
                  </m:oMath>
                </a14:m>
                <a:r>
                  <a:rPr kumimoji="0" lang="en-IN" sz="2000" b="0" i="0" u="none" strike="noStrike" kern="1200" cap="none" spc="0" normalizeH="0" baseline="0" noProof="0" dirty="0">
                    <a:ln>
                      <a:noFill/>
                    </a:ln>
                    <a:solidFill>
                      <a:srgbClr val="366092"/>
                    </a:solidFill>
                    <a:effectLst/>
                    <a:uLnTx/>
                    <a:uFillTx/>
                    <a:latin typeface="Calibri"/>
                    <a:ea typeface="+mn-ea"/>
                    <a:cs typeface="+mn-cs"/>
                  </a:rPr>
                  <a:t>. That is, on average, Product 1 generates between </a:t>
                </a:r>
                <a14:m>
                  <m:oMath xmlns:m="http://schemas.openxmlformats.org/officeDocument/2006/math">
                    <m:r>
                      <a:rPr kumimoji="0" lang="en-IN" sz="2000" b="0" i="0" u="none" strike="noStrike" kern="1200" cap="none" spc="0" normalizeH="0" baseline="0" noProof="0">
                        <a:ln>
                          <a:noFill/>
                        </a:ln>
                        <a:solidFill>
                          <a:srgbClr val="366092"/>
                        </a:solidFill>
                        <a:effectLst/>
                        <a:uLnTx/>
                        <a:uFillTx/>
                        <a:latin typeface="Cambria Math" panose="02040503050406030204" pitchFamily="18" charset="0"/>
                        <a:ea typeface="+mn-ea"/>
                        <a:cs typeface="+mn-cs"/>
                      </a:rPr>
                      <m:t>$37.20</m:t>
                    </m:r>
                  </m:oMath>
                </a14:m>
                <a:r>
                  <a:rPr kumimoji="0" lang="en-IN" sz="2000" b="0" i="0" u="none" strike="noStrike" kern="1200" cap="none" spc="0" normalizeH="0" baseline="0" noProof="0" dirty="0">
                    <a:ln>
                      <a:noFill/>
                    </a:ln>
                    <a:solidFill>
                      <a:srgbClr val="366092"/>
                    </a:solidFill>
                    <a:effectLst/>
                    <a:uLnTx/>
                    <a:uFillTx/>
                    <a:latin typeface="Calibri"/>
                    <a:ea typeface="+mn-ea"/>
                    <a:cs typeface="+mn-cs"/>
                  </a:rPr>
                  <a:t> and </a:t>
                </a:r>
                <a14:m>
                  <m:oMath xmlns:m="http://schemas.openxmlformats.org/officeDocument/2006/math">
                    <m:r>
                      <a:rPr kumimoji="0" lang="en-IN" sz="2000" b="0" i="0" u="none" strike="noStrike" kern="1200" cap="none" spc="0" normalizeH="0" baseline="0" noProof="0">
                        <a:ln>
                          <a:noFill/>
                        </a:ln>
                        <a:solidFill>
                          <a:srgbClr val="366092"/>
                        </a:solidFill>
                        <a:effectLst/>
                        <a:uLnTx/>
                        <a:uFillTx/>
                        <a:latin typeface="Cambria Math" panose="02040503050406030204" pitchFamily="18" charset="0"/>
                        <a:ea typeface="+mn-ea"/>
                        <a:cs typeface="+mn-cs"/>
                      </a:rPr>
                      <m:t>$312.80</m:t>
                    </m:r>
                  </m:oMath>
                </a14:m>
                <a:r>
                  <a:rPr kumimoji="0" lang="en-IN" sz="2000" b="0" i="0" u="none" strike="noStrike" kern="1200" cap="none" spc="0" normalizeH="0" baseline="0" noProof="0" dirty="0">
                    <a:ln>
                      <a:noFill/>
                    </a:ln>
                    <a:solidFill>
                      <a:srgbClr val="366092"/>
                    </a:solidFill>
                    <a:effectLst/>
                    <a:uLnTx/>
                    <a:uFillTx/>
                    <a:latin typeface="Calibri"/>
                    <a:ea typeface="+mn-ea"/>
                    <a:cs typeface="+mn-cs"/>
                  </a:rPr>
                  <a:t> more dollar sales than Product 2.</a:t>
                </a:r>
              </a:p>
            </p:txBody>
          </p:sp>
        </mc:Choice>
        <mc:Fallback xmlns="">
          <p:sp>
            <p:nvSpPr>
              <p:cNvPr id="9" name="TextBox 8">
                <a:extLst>
                  <a:ext uri="{FF2B5EF4-FFF2-40B4-BE49-F238E27FC236}">
                    <a16:creationId xmlns:a16="http://schemas.microsoft.com/office/drawing/2014/main" id="{97325484-DCA5-7EE4-1E4B-9B8FF3FEAE71}"/>
                  </a:ext>
                </a:extLst>
              </p:cNvPr>
              <p:cNvSpPr txBox="1">
                <a:spLocks noRot="1" noChangeAspect="1" noMove="1" noResize="1" noEditPoints="1" noAdjustHandles="1" noChangeArrowheads="1" noChangeShapeType="1" noTextEdit="1"/>
              </p:cNvSpPr>
              <p:nvPr/>
            </p:nvSpPr>
            <p:spPr>
              <a:xfrm>
                <a:off x="457200" y="4687399"/>
                <a:ext cx="8229600" cy="1323439"/>
              </a:xfrm>
              <a:prstGeom prst="rect">
                <a:avLst/>
              </a:prstGeom>
              <a:blipFill>
                <a:blip r:embed="rId6"/>
                <a:stretch>
                  <a:fillRect l="-741" t="-2765" r="-1185" b="-7373"/>
                </a:stretch>
              </a:blipFill>
            </p:spPr>
            <p:txBody>
              <a:bodyPr/>
              <a:lstStyle/>
              <a:p>
                <a:r>
                  <a:rPr lang="en-IN">
                    <a:noFill/>
                  </a:rPr>
                  <a:t> </a:t>
                </a:r>
              </a:p>
            </p:txBody>
          </p:sp>
        </mc:Fallback>
      </mc:AlternateContent>
    </p:spTree>
    <p:custDataLst>
      <p:tags r:id="rId1"/>
    </p:custDataLst>
    <p:extLst>
      <p:ext uri="{BB962C8B-B14F-4D97-AF65-F5344CB8AC3E}">
        <p14:creationId xmlns:p14="http://schemas.microsoft.com/office/powerpoint/2010/main" val="234430648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sz="2100" dirty="0"/>
              <a:t>Example 1: Calculating a Confidence Interval and Performing a Hypothesis Test for Two Population Means with Equal Variances—Slide 6</a:t>
            </a:r>
            <a:endParaRPr sz="2100" dirty="0"/>
          </a:p>
        </p:txBody>
      </p:sp>
      <p:sp>
        <p:nvSpPr>
          <p:cNvPr id="3" name="Text Placeholder 2"/>
          <p:cNvSpPr>
            <a:spLocks noGrp="1"/>
          </p:cNvSpPr>
          <p:nvPr>
            <p:ph type="body" sz="quarter" idx="10"/>
          </p:nvPr>
        </p:nvSpPr>
        <p:spPr/>
        <p:txBody>
          <a:bodyPr>
            <a:normAutofit fontScale="92500"/>
          </a:bodyPr>
          <a:lstStyle/>
          <a:p>
            <a:pPr marL="514350" indent="-514350">
              <a:buFont typeface="+mj-lt"/>
              <a:buAutoNum type="alphaLcPeriod" startAt="2"/>
            </a:pPr>
            <a:r>
              <a:rPr lang="en-US" sz="2800" b="1" dirty="0"/>
              <a:t>Step 1</a:t>
            </a:r>
            <a:r>
              <a:rPr lang="en-US" sz="2800" dirty="0"/>
              <a:t>: </a:t>
            </a:r>
            <a:r>
              <a:rPr lang="en-US" dirty="0"/>
              <a:t>Determine the null hypothesis. In this process, select the appropriate statistical measure, such as the population means, proportions, or variances. </a:t>
            </a:r>
          </a:p>
          <a:p>
            <a:r>
              <a:rPr sz="2800" dirty="0"/>
              <a:t>Since the retailer is interested in comparing the average retail sales between the two products, the appropriate statistical measures are:</a:t>
            </a:r>
            <a:endParaRPr lang="en-US" sz="2800" dirty="0"/>
          </a:p>
          <a:p>
            <a:pPr algn="ctr">
              <a:defRPr sz="2800"/>
            </a:pPr>
            <a:r>
              <a:rPr lang="en-US" dirty="0">
                <a:latin typeface="Cambria Math" panose="02040503050406030204" pitchFamily="18" charset="0"/>
                <a:ea typeface="Cambria Math" panose="02040503050406030204" pitchFamily="18" charset="0"/>
              </a:rPr>
              <a:t>μ</a:t>
            </a:r>
            <a:r>
              <a:rPr lang="en-US" dirty="0">
                <a:latin typeface="Calibri" panose="020F0502020204030204" pitchFamily="34" charset="0"/>
                <a:ea typeface="Calibri" panose="020F0502020204030204" pitchFamily="34" charset="0"/>
                <a:cs typeface="Calibri" panose="020F0502020204030204" pitchFamily="34" charset="0"/>
              </a:rPr>
              <a:t>₁</a:t>
            </a:r>
            <a:r>
              <a:rPr lang="en-US" dirty="0"/>
              <a:t> = </a:t>
            </a:r>
            <a:r>
              <a:rPr lang="en-US" sz="2800" dirty="0"/>
              <a:t>the true mean retail sales of Product 1</a:t>
            </a:r>
          </a:p>
          <a:p>
            <a:pPr algn="ctr">
              <a:defRPr sz="2800"/>
            </a:pPr>
            <a:r>
              <a:rPr lang="en-US" dirty="0">
                <a:latin typeface="Cambria Math" panose="02040503050406030204" pitchFamily="18" charset="0"/>
                <a:ea typeface="Cambria Math" panose="02040503050406030204" pitchFamily="18" charset="0"/>
              </a:rPr>
              <a:t> </a:t>
            </a:r>
            <a:r>
              <a:rPr lang="el-GR" dirty="0">
                <a:latin typeface="Cambria Math" panose="02040503050406030204" pitchFamily="18" charset="0"/>
                <a:ea typeface="Cambria Math" panose="02040503050406030204" pitchFamily="18" charset="0"/>
              </a:rPr>
              <a:t>μ</a:t>
            </a:r>
            <a:r>
              <a:rPr lang="el-GR" dirty="0">
                <a:latin typeface="Calibri" panose="020F0502020204030204" pitchFamily="34" charset="0"/>
                <a:ea typeface="Calibri" panose="020F0502020204030204" pitchFamily="34" charset="0"/>
                <a:cs typeface="Calibri" panose="020F0502020204030204" pitchFamily="34" charset="0"/>
              </a:rPr>
              <a:t>₂</a:t>
            </a:r>
            <a:r>
              <a:rPr lang="en-US" dirty="0"/>
              <a:t> = </a:t>
            </a:r>
            <a:r>
              <a:rPr sz="2800" dirty="0"/>
              <a:t>the true mean retail sales of Product 2.</a:t>
            </a:r>
          </a:p>
          <a:p>
            <a:r>
              <a:rPr lang="en-US" dirty="0"/>
              <a:t>The null hypothesis is that the average sales for Product 1 is equal to the average sales for Product 2 which should be written as</a:t>
            </a:r>
            <a:endParaRPr sz="2800" dirty="0"/>
          </a:p>
        </p:txBody>
      </p:sp>
      <p:pic>
        <p:nvPicPr>
          <p:cNvPr id="7" name="Picture 6" descr="H naught colon mu subscript 1 minus mu subscript 2 equals 0 ">
            <a:extLst>
              <a:ext uri="{FF2B5EF4-FFF2-40B4-BE49-F238E27FC236}">
                <a16:creationId xmlns:a16="http://schemas.microsoft.com/office/drawing/2014/main" id="{F4B96F86-9085-492C-80F2-B7B572B4865E}"/>
              </a:ext>
            </a:extLst>
          </p:cNvPr>
          <p:cNvPicPr>
            <a:picLocks noChangeAspect="1"/>
          </p:cNvPicPr>
          <p:nvPr/>
        </p:nvPicPr>
        <p:blipFill>
          <a:blip r:embed="rId3"/>
          <a:stretch>
            <a:fillRect/>
          </a:stretch>
        </p:blipFill>
        <p:spPr>
          <a:xfrm>
            <a:off x="3886200" y="5486400"/>
            <a:ext cx="1876425" cy="419100"/>
          </a:xfrm>
          <a:prstGeom prst="rect">
            <a:avLst/>
          </a:prstGeom>
        </p:spPr>
      </p:pic>
    </p:spTree>
    <p:custDataLst>
      <p:tags r:id="rId1"/>
    </p:custData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sz="2100" dirty="0"/>
              <a:t>Example 1: Calculating a Confidence Interval and Performing a Hypothesis Test for Two Population Means with Equal Variances—Slide 7</a:t>
            </a:r>
            <a:endParaRPr sz="2100" dirty="0"/>
          </a:p>
        </p:txBody>
      </p:sp>
      <p:sp>
        <p:nvSpPr>
          <p:cNvPr id="3" name="Text Placeholder 2"/>
          <p:cNvSpPr>
            <a:spLocks noGrp="1"/>
          </p:cNvSpPr>
          <p:nvPr>
            <p:ph type="body" sz="quarter" idx="10"/>
          </p:nvPr>
        </p:nvSpPr>
        <p:spPr/>
        <p:txBody>
          <a:bodyPr>
            <a:normAutofit/>
          </a:bodyPr>
          <a:lstStyle/>
          <a:p>
            <a:r>
              <a:rPr lang="en-US" sz="2600" b="1" dirty="0"/>
              <a:t>Step 2</a:t>
            </a:r>
            <a:r>
              <a:rPr lang="en-US" sz="2600" dirty="0"/>
              <a:t>: Determine the alternative hypothesis and whether it should be one-sided or two-sided. </a:t>
            </a:r>
          </a:p>
          <a:p>
            <a:r>
              <a:rPr sz="2600" dirty="0"/>
              <a:t>The retailer is interested in whether the average sales of Product 1 is higher than the average sales of Product 2. Thus, the alternative hypothesis is one-sided and the test is one-tailed.</a:t>
            </a:r>
          </a:p>
          <a:p>
            <a:pPr>
              <a:defRPr sz="2800"/>
            </a:pPr>
            <a:r>
              <a:rPr sz="2600" dirty="0"/>
              <a:t>One way to state this in terms of the statistical measures is </a:t>
            </a:r>
            <a:r>
              <a:rPr lang="en-US" sz="2600" dirty="0">
                <a:latin typeface="Cambria Math" panose="02040503050406030204" pitchFamily="18" charset="0"/>
                <a:ea typeface="Cambria Math" panose="02040503050406030204" pitchFamily="18" charset="0"/>
              </a:rPr>
              <a:t>μ</a:t>
            </a:r>
            <a:r>
              <a:rPr lang="en-US" sz="2600" dirty="0">
                <a:latin typeface="Calibri" panose="020F0502020204030204" pitchFamily="34" charset="0"/>
                <a:ea typeface="Calibri" panose="020F0502020204030204" pitchFamily="34" charset="0"/>
                <a:cs typeface="Calibri" panose="020F0502020204030204" pitchFamily="34" charset="0"/>
              </a:rPr>
              <a:t>₁</a:t>
            </a:r>
            <a:r>
              <a:rPr lang="en-US" sz="2600" dirty="0"/>
              <a:t> </a:t>
            </a:r>
            <a:r>
              <a:rPr lang="en-US" sz="2600" dirty="0">
                <a:latin typeface="Calibri" panose="020F0502020204030204" pitchFamily="34" charset="0"/>
                <a:ea typeface="Calibri" panose="020F0502020204030204" pitchFamily="34" charset="0"/>
                <a:cs typeface="Calibri" panose="020F0502020204030204" pitchFamily="34" charset="0"/>
              </a:rPr>
              <a:t>&gt;</a:t>
            </a:r>
            <a:r>
              <a:rPr lang="en-US" sz="2600" dirty="0"/>
              <a:t> </a:t>
            </a:r>
            <a:r>
              <a:rPr lang="en-US" sz="2600" dirty="0">
                <a:latin typeface="Cambria Math" panose="02040503050406030204" pitchFamily="18" charset="0"/>
                <a:ea typeface="Cambria Math" panose="02040503050406030204" pitchFamily="18" charset="0"/>
              </a:rPr>
              <a:t>μ</a:t>
            </a:r>
            <a:r>
              <a:rPr lang="en-US" sz="2600" dirty="0">
                <a:latin typeface="Calibri" panose="020F0502020204030204" pitchFamily="34" charset="0"/>
                <a:ea typeface="Calibri" panose="020F0502020204030204" pitchFamily="34" charset="0"/>
                <a:cs typeface="Calibri" panose="020F0502020204030204" pitchFamily="34" charset="0"/>
              </a:rPr>
              <a:t>₂</a:t>
            </a:r>
            <a:r>
              <a:rPr sz="2600" dirty="0"/>
              <a:t>. But in order to perform the hypothesis test, this statement must be rewritten in a form for which we have a point estimate, or</a:t>
            </a:r>
            <a:r>
              <a:rPr lang="en-US" sz="2600" dirty="0"/>
              <a:t> </a:t>
            </a:r>
            <a:r>
              <a:rPr lang="en-US" sz="2600" dirty="0">
                <a:latin typeface="Cambria Math" panose="02040503050406030204" pitchFamily="18" charset="0"/>
                <a:ea typeface="Cambria Math" panose="02040503050406030204" pitchFamily="18" charset="0"/>
              </a:rPr>
              <a:t>μ</a:t>
            </a:r>
            <a:r>
              <a:rPr lang="en-US" sz="2600" dirty="0">
                <a:latin typeface="Calibri" panose="020F0502020204030204" pitchFamily="34" charset="0"/>
                <a:ea typeface="Calibri" panose="020F0502020204030204" pitchFamily="34" charset="0"/>
                <a:cs typeface="Calibri" panose="020F0502020204030204" pitchFamily="34" charset="0"/>
              </a:rPr>
              <a:t>₁</a:t>
            </a:r>
            <a:r>
              <a:rPr lang="en-US" sz="2600" dirty="0"/>
              <a:t> </a:t>
            </a:r>
            <a:r>
              <a:rPr lang="en-US" sz="2600" dirty="0">
                <a:latin typeface="Calibri" panose="020F0502020204030204" pitchFamily="34" charset="0"/>
                <a:ea typeface="Calibri" panose="020F0502020204030204" pitchFamily="34" charset="0"/>
                <a:cs typeface="Calibri" panose="020F0502020204030204" pitchFamily="34" charset="0"/>
              </a:rPr>
              <a:t>−</a:t>
            </a:r>
            <a:r>
              <a:rPr lang="en-US" sz="2600" dirty="0"/>
              <a:t> </a:t>
            </a:r>
            <a:r>
              <a:rPr lang="en-US" sz="2600" dirty="0">
                <a:latin typeface="Cambria Math" panose="02040503050406030204" pitchFamily="18" charset="0"/>
                <a:ea typeface="Cambria Math" panose="02040503050406030204" pitchFamily="18" charset="0"/>
              </a:rPr>
              <a:t>μ</a:t>
            </a:r>
            <a:r>
              <a:rPr lang="en-US" sz="2600" dirty="0">
                <a:latin typeface="Calibri" panose="020F0502020204030204" pitchFamily="34" charset="0"/>
                <a:ea typeface="Calibri" panose="020F0502020204030204" pitchFamily="34" charset="0"/>
                <a:cs typeface="Calibri" panose="020F0502020204030204" pitchFamily="34" charset="0"/>
              </a:rPr>
              <a:t>₂</a:t>
            </a:r>
            <a:r>
              <a:rPr sz="2600" dirty="0"/>
              <a:t> </a:t>
            </a:r>
            <a:r>
              <a:rPr lang="en-US" sz="2600" dirty="0"/>
              <a:t>&gt; 0.</a:t>
            </a:r>
            <a:r>
              <a:rPr sz="2600" dirty="0"/>
              <a:t> The resulting alternative hypothesis is written as</a:t>
            </a:r>
          </a:p>
        </p:txBody>
      </p:sp>
      <p:pic>
        <p:nvPicPr>
          <p:cNvPr id="7" name="Picture 6" descr="H subscript alpha colon mu subscript 1 minus mu subscript 2 greater than 0 ">
            <a:extLst>
              <a:ext uri="{FF2B5EF4-FFF2-40B4-BE49-F238E27FC236}">
                <a16:creationId xmlns:a16="http://schemas.microsoft.com/office/drawing/2014/main" id="{13145BEE-9922-5671-75A9-1621433C1753}"/>
              </a:ext>
            </a:extLst>
          </p:cNvPr>
          <p:cNvPicPr>
            <a:picLocks noChangeAspect="1"/>
          </p:cNvPicPr>
          <p:nvPr/>
        </p:nvPicPr>
        <p:blipFill>
          <a:blip r:embed="rId3"/>
          <a:stretch>
            <a:fillRect/>
          </a:stretch>
        </p:blipFill>
        <p:spPr>
          <a:xfrm>
            <a:off x="3733800" y="5486400"/>
            <a:ext cx="1895475" cy="419100"/>
          </a:xfrm>
          <a:prstGeom prst="rect">
            <a:avLst/>
          </a:prstGeom>
        </p:spPr>
      </p:pic>
    </p:spTree>
    <p:custDataLst>
      <p:tags r:id="rId1"/>
    </p:custData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sz="2100" dirty="0"/>
              <a:t>Example 1: Calculating a Confidence Interval and Performing a Hypothesis Test for Two Population Means with Equal Variances—Slide 8</a:t>
            </a:r>
            <a:endParaRPr sz="2100" dirty="0"/>
          </a:p>
        </p:txBody>
      </p:sp>
      <p:sp>
        <p:nvSpPr>
          <p:cNvPr id="3" name="Text Placeholder 2"/>
          <p:cNvSpPr>
            <a:spLocks noGrp="1"/>
          </p:cNvSpPr>
          <p:nvPr>
            <p:ph type="body" sz="quarter" idx="10"/>
          </p:nvPr>
        </p:nvSpPr>
        <p:spPr/>
        <p:txBody>
          <a:bodyPr>
            <a:normAutofit/>
          </a:bodyPr>
          <a:lstStyle/>
          <a:p>
            <a:pPr>
              <a:defRPr sz="2800"/>
            </a:pPr>
            <a:r>
              <a:rPr lang="en-US" sz="2800" b="1" dirty="0"/>
              <a:t>Step 3</a:t>
            </a:r>
            <a:r>
              <a:rPr lang="en-US" sz="2800" dirty="0"/>
              <a:t>: </a:t>
            </a:r>
            <a:r>
              <a:rPr lang="en-US" sz="2700" dirty="0"/>
              <a:t>Select the appropriate test statistic based on the information at hand and the assumptions you are willing to make. </a:t>
            </a:r>
          </a:p>
          <a:p>
            <a:pPr>
              <a:defRPr sz="2800"/>
            </a:pPr>
            <a:r>
              <a:rPr sz="2800" dirty="0"/>
              <a:t>To develop the appropriate test statistic, a random variable whose value will be used to make the decision to reject or fail to reject </a:t>
            </a:r>
            <a:r>
              <a:rPr lang="en-US" sz="2800" i="1" dirty="0"/>
              <a:t>H</a:t>
            </a:r>
            <a:r>
              <a:rPr lang="en-US" sz="2800" dirty="0"/>
              <a:t>₀</a:t>
            </a:r>
            <a:r>
              <a:rPr sz="2800" dirty="0"/>
              <a:t> must be found. The sampling distribution</a:t>
            </a:r>
          </a:p>
        </p:txBody>
      </p:sp>
      <p:pic>
        <p:nvPicPr>
          <p:cNvPr id="10" name="Picture 9" descr="x bar subscript 1 minus x bar subscript 2">
            <a:extLst>
              <a:ext uri="{FF2B5EF4-FFF2-40B4-BE49-F238E27FC236}">
                <a16:creationId xmlns:a16="http://schemas.microsoft.com/office/drawing/2014/main" id="{A1A22E26-1E70-0276-6D63-25A15E9C988D}"/>
              </a:ext>
            </a:extLst>
          </p:cNvPr>
          <p:cNvPicPr>
            <a:picLocks noChangeAspect="1"/>
          </p:cNvPicPr>
          <p:nvPr/>
        </p:nvPicPr>
        <p:blipFill>
          <a:blip r:embed="rId3"/>
          <a:stretch>
            <a:fillRect/>
          </a:stretch>
        </p:blipFill>
        <p:spPr>
          <a:xfrm>
            <a:off x="3724275" y="3721250"/>
            <a:ext cx="847725" cy="419100"/>
          </a:xfrm>
          <a:prstGeom prst="rect">
            <a:avLst/>
          </a:prstGeom>
        </p:spPr>
      </p:pic>
      <p:sp>
        <p:nvSpPr>
          <p:cNvPr id="20" name="TextBox 19">
            <a:extLst>
              <a:ext uri="{FF2B5EF4-FFF2-40B4-BE49-F238E27FC236}">
                <a16:creationId xmlns:a16="http://schemas.microsoft.com/office/drawing/2014/main" id="{27165CCB-A5D1-7AFD-6D7D-11DC21C5EAF9}"/>
              </a:ext>
            </a:extLst>
          </p:cNvPr>
          <p:cNvSpPr txBox="1"/>
          <p:nvPr/>
        </p:nvSpPr>
        <p:spPr>
          <a:xfrm>
            <a:off x="4565650" y="3646415"/>
            <a:ext cx="2987488" cy="523220"/>
          </a:xfrm>
          <a:prstGeom prst="rect">
            <a:avLst/>
          </a:prstGeom>
          <a:noFill/>
        </p:spPr>
        <p:txBody>
          <a:bodyPr wrap="square">
            <a:spAutoFit/>
          </a:bodyPr>
          <a:lstStyle/>
          <a:p>
            <a:r>
              <a:rPr kumimoji="0" lang="en-IN" sz="2800" b="0" i="0" u="none" strike="noStrike" kern="1200" cap="none" spc="0" normalizeH="0" baseline="0" noProof="0" dirty="0">
                <a:ln>
                  <a:noFill/>
                </a:ln>
                <a:solidFill>
                  <a:srgbClr val="366092"/>
                </a:solidFill>
                <a:effectLst/>
                <a:uLnTx/>
                <a:uFillTx/>
                <a:latin typeface="Calibri"/>
                <a:ea typeface="+mn-ea"/>
                <a:cs typeface="+mn-cs"/>
              </a:rPr>
              <a:t>provides essential</a:t>
            </a:r>
            <a:endParaRPr lang="en-IN" dirty="0"/>
          </a:p>
        </p:txBody>
      </p:sp>
      <p:sp>
        <p:nvSpPr>
          <p:cNvPr id="22" name="TextBox 21">
            <a:extLst>
              <a:ext uri="{FF2B5EF4-FFF2-40B4-BE49-F238E27FC236}">
                <a16:creationId xmlns:a16="http://schemas.microsoft.com/office/drawing/2014/main" id="{F3175005-634A-198D-24B5-E40C1F275E28}"/>
              </a:ext>
            </a:extLst>
          </p:cNvPr>
          <p:cNvSpPr txBox="1"/>
          <p:nvPr/>
        </p:nvSpPr>
        <p:spPr>
          <a:xfrm>
            <a:off x="457200" y="4065495"/>
            <a:ext cx="7588622" cy="954107"/>
          </a:xfrm>
          <a:prstGeom prst="rect">
            <a:avLst/>
          </a:prstGeom>
          <a:noFill/>
        </p:spPr>
        <p:txBody>
          <a:bodyPr wrap="square">
            <a:spAutoFit/>
          </a:bodyPr>
          <a:lstStyle/>
          <a:p>
            <a:r>
              <a:rPr kumimoji="0" lang="en-US" sz="2800" b="0" i="0" u="none" strike="noStrike" kern="1200" cap="none" spc="0" normalizeH="0" baseline="0" noProof="0" dirty="0">
                <a:ln>
                  <a:noFill/>
                </a:ln>
                <a:solidFill>
                  <a:srgbClr val="366092"/>
                </a:solidFill>
                <a:effectLst/>
                <a:uLnTx/>
                <a:uFillTx/>
                <a:latin typeface="Calibri"/>
                <a:ea typeface="+mn-ea"/>
                <a:cs typeface="+mn-cs"/>
              </a:rPr>
              <a:t>information in assessing the rareness of the test statistic. If the assumptions previously outlined are</a:t>
            </a:r>
            <a:endParaRPr lang="en-IN" dirty="0"/>
          </a:p>
        </p:txBody>
      </p:sp>
      <p:sp>
        <p:nvSpPr>
          <p:cNvPr id="24" name="TextBox 23">
            <a:extLst>
              <a:ext uri="{FF2B5EF4-FFF2-40B4-BE49-F238E27FC236}">
                <a16:creationId xmlns:a16="http://schemas.microsoft.com/office/drawing/2014/main" id="{455136A1-CDC8-0E84-F609-7AF7762F5CE5}"/>
              </a:ext>
            </a:extLst>
          </p:cNvPr>
          <p:cNvSpPr txBox="1"/>
          <p:nvPr/>
        </p:nvSpPr>
        <p:spPr>
          <a:xfrm>
            <a:off x="458600" y="4928403"/>
            <a:ext cx="5607422" cy="523220"/>
          </a:xfrm>
          <a:prstGeom prst="rect">
            <a:avLst/>
          </a:prstGeom>
          <a:noFill/>
        </p:spPr>
        <p:txBody>
          <a:bodyPr wrap="square">
            <a:spAutoFit/>
          </a:bodyPr>
          <a:lstStyle/>
          <a:p>
            <a:r>
              <a:rPr kumimoji="0" lang="en-US" sz="2800" b="0" i="0" u="none" strike="noStrike" kern="1200" cap="none" spc="0" normalizeH="0" baseline="0" noProof="0" dirty="0">
                <a:ln>
                  <a:noFill/>
                </a:ln>
                <a:solidFill>
                  <a:srgbClr val="366092"/>
                </a:solidFill>
                <a:effectLst/>
                <a:uLnTx/>
                <a:uFillTx/>
                <a:latin typeface="Calibri"/>
                <a:ea typeface="+mn-ea"/>
                <a:cs typeface="+mn-cs"/>
              </a:rPr>
              <a:t>satisfied, the sampling distribution of</a:t>
            </a:r>
            <a:endParaRPr lang="en-IN" dirty="0"/>
          </a:p>
        </p:txBody>
      </p:sp>
      <p:pic>
        <p:nvPicPr>
          <p:cNvPr id="7" name="Picture 6" descr="x bar subscript 1 minus x bar subscript 2">
            <a:extLst>
              <a:ext uri="{FF2B5EF4-FFF2-40B4-BE49-F238E27FC236}">
                <a16:creationId xmlns:a16="http://schemas.microsoft.com/office/drawing/2014/main" id="{28BAE733-EF72-C27D-0670-E9005BE01EA0}"/>
              </a:ext>
            </a:extLst>
          </p:cNvPr>
          <p:cNvPicPr>
            <a:picLocks noChangeAspect="1"/>
          </p:cNvPicPr>
          <p:nvPr/>
        </p:nvPicPr>
        <p:blipFill>
          <a:blip r:embed="rId3"/>
          <a:stretch>
            <a:fillRect/>
          </a:stretch>
        </p:blipFill>
        <p:spPr>
          <a:xfrm>
            <a:off x="6066022" y="5026062"/>
            <a:ext cx="847725" cy="419100"/>
          </a:xfrm>
          <a:prstGeom prst="rect">
            <a:avLst/>
          </a:prstGeom>
        </p:spPr>
      </p:pic>
      <p:sp>
        <p:nvSpPr>
          <p:cNvPr id="26" name="TextBox 25">
            <a:extLst>
              <a:ext uri="{FF2B5EF4-FFF2-40B4-BE49-F238E27FC236}">
                <a16:creationId xmlns:a16="http://schemas.microsoft.com/office/drawing/2014/main" id="{2444C407-0EC9-93BE-EAFB-6202700A770A}"/>
              </a:ext>
            </a:extLst>
          </p:cNvPr>
          <p:cNvSpPr txBox="1"/>
          <p:nvPr/>
        </p:nvSpPr>
        <p:spPr>
          <a:xfrm>
            <a:off x="457200" y="5351147"/>
            <a:ext cx="7588622" cy="523220"/>
          </a:xfrm>
          <a:prstGeom prst="rect">
            <a:avLst/>
          </a:prstGeom>
          <a:noFill/>
        </p:spPr>
        <p:txBody>
          <a:bodyPr wrap="square">
            <a:spAutoFit/>
          </a:bodyPr>
          <a:lstStyle/>
          <a:p>
            <a:r>
              <a:rPr kumimoji="0" lang="en-US" sz="2800" b="0" i="0" u="none" strike="noStrike" kern="1200" cap="none" spc="0" normalizeH="0" baseline="0" noProof="0" dirty="0">
                <a:ln>
                  <a:noFill/>
                </a:ln>
                <a:solidFill>
                  <a:srgbClr val="366092"/>
                </a:solidFill>
                <a:effectLst/>
                <a:uLnTx/>
                <a:uFillTx/>
                <a:latin typeface="Calibri"/>
                <a:ea typeface="+mn-ea"/>
                <a:cs typeface="+mn-cs"/>
              </a:rPr>
              <a:t>has a </a:t>
            </a:r>
            <a:r>
              <a:rPr kumimoji="0" lang="en-US" sz="2800" b="0" i="1" u="none" strike="noStrike" kern="1200" cap="none" spc="0" normalizeH="0" baseline="0" noProof="0" dirty="0">
                <a:ln>
                  <a:noFill/>
                </a:ln>
                <a:solidFill>
                  <a:srgbClr val="366092"/>
                </a:solidFill>
                <a:effectLst/>
                <a:uLnTx/>
                <a:uFillTx/>
                <a:latin typeface="Calibri"/>
                <a:ea typeface="+mn-ea"/>
                <a:cs typeface="+mn-cs"/>
              </a:rPr>
              <a:t>t</a:t>
            </a:r>
            <a:r>
              <a:rPr kumimoji="0" lang="en-US" sz="2800" b="0" i="0" u="none" strike="noStrike" kern="1200" cap="none" spc="0" normalizeH="0" baseline="0" noProof="0" dirty="0">
                <a:ln>
                  <a:noFill/>
                </a:ln>
                <a:solidFill>
                  <a:srgbClr val="366092"/>
                </a:solidFill>
                <a:effectLst/>
                <a:uLnTx/>
                <a:uFillTx/>
                <a:latin typeface="Calibri"/>
                <a:ea typeface="+mn-ea"/>
                <a:cs typeface="+mn-cs"/>
              </a:rPr>
              <a:t>-distribution. The </a:t>
            </a:r>
            <a:r>
              <a:rPr kumimoji="0" lang="en-US" sz="2800" b="0" i="1" u="none" strike="noStrike" kern="1200" cap="none" spc="0" normalizeH="0" baseline="0" noProof="0" dirty="0">
                <a:ln>
                  <a:noFill/>
                </a:ln>
                <a:solidFill>
                  <a:srgbClr val="366092"/>
                </a:solidFill>
                <a:effectLst/>
                <a:uLnTx/>
                <a:uFillTx/>
                <a:latin typeface="Calibri"/>
                <a:ea typeface="+mn-ea"/>
                <a:cs typeface="+mn-cs"/>
              </a:rPr>
              <a:t>t</a:t>
            </a:r>
            <a:r>
              <a:rPr kumimoji="0" lang="en-US" sz="2800" b="0" i="0" u="none" strike="noStrike" kern="1200" cap="none" spc="0" normalizeH="0" baseline="0" noProof="0" dirty="0">
                <a:ln>
                  <a:noFill/>
                </a:ln>
                <a:solidFill>
                  <a:srgbClr val="366092"/>
                </a:solidFill>
                <a:effectLst/>
                <a:uLnTx/>
                <a:uFillTx/>
                <a:latin typeface="Calibri"/>
                <a:ea typeface="+mn-ea"/>
                <a:cs typeface="+mn-cs"/>
              </a:rPr>
              <a:t>-test statistic is given by</a:t>
            </a:r>
            <a:endParaRPr lang="en-IN" dirty="0"/>
          </a:p>
        </p:txBody>
      </p:sp>
    </p:spTree>
    <p:custDataLst>
      <p:tags r:id="rId1"/>
    </p:custData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20CF535-B5E2-7F09-101C-1B92B06673C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EC1F722-24AB-47AF-72E1-193F51270CCE}"/>
              </a:ext>
            </a:extLst>
          </p:cNvPr>
          <p:cNvSpPr>
            <a:spLocks noGrp="1"/>
          </p:cNvSpPr>
          <p:nvPr>
            <p:ph type="title"/>
          </p:nvPr>
        </p:nvSpPr>
        <p:spPr/>
        <p:txBody>
          <a:bodyPr>
            <a:normAutofit/>
          </a:bodyPr>
          <a:lstStyle/>
          <a:p>
            <a:pPr>
              <a:defRPr sz="3200"/>
            </a:pPr>
            <a:r>
              <a:rPr lang="en-US" sz="2100" dirty="0"/>
              <a:t>Example 1: Calculating a Confidence Interval and Performing a Hypothesis Test for Two Population Means with Equal Variances—Slide 9</a:t>
            </a:r>
            <a:endParaRPr sz="2100" dirty="0"/>
          </a:p>
        </p:txBody>
      </p:sp>
      <p:pic>
        <p:nvPicPr>
          <p:cNvPr id="8" name="Picture 7" descr="t equals numerator open parentheses x bar subscript 1 minus x bar subscript 2 close parentheses minus open parentheses mu subscript 1 minus mu subscript 2 close parentheses divided by denominator square root of s subscript p squared times open parentheses 1 divided by n subscript 1 plus 1 divided by n subscript 2 close parentheses">
            <a:extLst>
              <a:ext uri="{FF2B5EF4-FFF2-40B4-BE49-F238E27FC236}">
                <a16:creationId xmlns:a16="http://schemas.microsoft.com/office/drawing/2014/main" id="{461F1884-5D6B-C8B0-AE5D-D1029E96D902}"/>
              </a:ext>
            </a:extLst>
          </p:cNvPr>
          <p:cNvPicPr>
            <a:picLocks noChangeAspect="1"/>
          </p:cNvPicPr>
          <p:nvPr/>
        </p:nvPicPr>
        <p:blipFill>
          <a:blip r:embed="rId3"/>
          <a:stretch>
            <a:fillRect/>
          </a:stretch>
        </p:blipFill>
        <p:spPr>
          <a:xfrm>
            <a:off x="2743200" y="1390943"/>
            <a:ext cx="3086100" cy="1524000"/>
          </a:xfrm>
          <a:prstGeom prst="rect">
            <a:avLst/>
          </a:prstGeom>
        </p:spPr>
      </p:pic>
      <p:pic>
        <p:nvPicPr>
          <p:cNvPr id="4" name="Picture 3" descr="where s subscript p squared equals numerator open parentheses n subscript 1 minus 1 close parentheses times s subscript 1 squared plus open parentheses n subscript 2 minus 1 close parentheses times s subscript 2 squared divided by denominator n subscript 1 plus n subscript 2 minus 2 close fraction , and is the pooled variance.">
            <a:extLst>
              <a:ext uri="{FF2B5EF4-FFF2-40B4-BE49-F238E27FC236}">
                <a16:creationId xmlns:a16="http://schemas.microsoft.com/office/drawing/2014/main" id="{DD2BAE2D-64A6-D89A-230E-38E9B1DE1966}"/>
              </a:ext>
            </a:extLst>
          </p:cNvPr>
          <p:cNvPicPr>
            <a:picLocks noChangeAspect="1"/>
          </p:cNvPicPr>
          <p:nvPr/>
        </p:nvPicPr>
        <p:blipFill>
          <a:blip r:embed="rId4"/>
          <a:stretch>
            <a:fillRect/>
          </a:stretch>
        </p:blipFill>
        <p:spPr>
          <a:xfrm>
            <a:off x="685800" y="3276600"/>
            <a:ext cx="8020050" cy="933450"/>
          </a:xfrm>
          <a:prstGeom prst="rect">
            <a:avLst/>
          </a:prstGeom>
        </p:spPr>
      </p:pic>
    </p:spTree>
    <p:custDataLst>
      <p:tags r:id="rId1"/>
    </p:custDataLst>
    <p:extLst>
      <p:ext uri="{BB962C8B-B14F-4D97-AF65-F5344CB8AC3E}">
        <p14:creationId xmlns:p14="http://schemas.microsoft.com/office/powerpoint/2010/main" val="70752189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sz="2100" dirty="0"/>
              <a:t>Example 1: Calculating a Confidence Interval and Performing a Hypothesis Test for Two Population Means with Equal Variances—Slide 10</a:t>
            </a:r>
            <a:endParaRPr sz="2100" dirty="0"/>
          </a:p>
        </p:txBody>
      </p:sp>
      <p:sp>
        <p:nvSpPr>
          <p:cNvPr id="3" name="Text Placeholder 2"/>
          <p:cNvSpPr>
            <a:spLocks noGrp="1"/>
          </p:cNvSpPr>
          <p:nvPr>
            <p:ph type="body" sz="quarter" idx="10"/>
          </p:nvPr>
        </p:nvSpPr>
        <p:spPr/>
        <p:txBody>
          <a:bodyPr>
            <a:normAutofit/>
          </a:bodyPr>
          <a:lstStyle/>
          <a:p>
            <a:pPr>
              <a:defRPr sz="2800"/>
            </a:pPr>
            <a:r>
              <a:rPr sz="2600" dirty="0"/>
              <a:t>In this hypothesis test, the population variances are assumed to be equal.</a:t>
            </a:r>
          </a:p>
        </p:txBody>
      </p:sp>
      <p:pic>
        <p:nvPicPr>
          <p:cNvPr id="13" name="Picture 12" descr="Thus, s squared subscript p, which is the weighted">
            <a:extLst>
              <a:ext uri="{FF2B5EF4-FFF2-40B4-BE49-F238E27FC236}">
                <a16:creationId xmlns:a16="http://schemas.microsoft.com/office/drawing/2014/main" id="{EC91E72D-8E62-7B49-E54A-538AE9C0BC54}"/>
              </a:ext>
            </a:extLst>
          </p:cNvPr>
          <p:cNvPicPr>
            <a:picLocks noChangeAspect="1"/>
          </p:cNvPicPr>
          <p:nvPr/>
        </p:nvPicPr>
        <p:blipFill>
          <a:blip r:embed="rId3"/>
          <a:stretch>
            <a:fillRect/>
          </a:stretch>
        </p:blipFill>
        <p:spPr>
          <a:xfrm>
            <a:off x="3432175" y="1448387"/>
            <a:ext cx="4133850" cy="485775"/>
          </a:xfrm>
          <a:prstGeom prst="rect">
            <a:avLst/>
          </a:prstGeom>
        </p:spPr>
      </p:pic>
      <p:sp>
        <p:nvSpPr>
          <p:cNvPr id="9" name="TextBox 8">
            <a:extLst>
              <a:ext uri="{FF2B5EF4-FFF2-40B4-BE49-F238E27FC236}">
                <a16:creationId xmlns:a16="http://schemas.microsoft.com/office/drawing/2014/main" id="{FC936F5D-9D58-26B6-04A7-A677B4F21D44}"/>
              </a:ext>
            </a:extLst>
          </p:cNvPr>
          <p:cNvSpPr txBox="1"/>
          <p:nvPr/>
        </p:nvSpPr>
        <p:spPr>
          <a:xfrm>
            <a:off x="457200" y="1859756"/>
            <a:ext cx="8077200" cy="1772793"/>
          </a:xfrm>
          <a:prstGeom prst="rect">
            <a:avLst/>
          </a:prstGeom>
          <a:noFill/>
        </p:spPr>
        <p:txBody>
          <a:bodyPr wrap="square">
            <a:spAutoFit/>
          </a:bodyPr>
          <a:lstStyle/>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sz="2800"/>
            </a:pPr>
            <a:r>
              <a:rPr kumimoji="0" lang="en-IN" sz="2600" b="0" i="0" u="none" strike="noStrike" kern="1200" cap="none" spc="0" normalizeH="0" baseline="0" noProof="0" dirty="0">
                <a:ln>
                  <a:noFill/>
                </a:ln>
                <a:solidFill>
                  <a:srgbClr val="366092"/>
                </a:solidFill>
                <a:effectLst/>
                <a:uLnTx/>
                <a:uFillTx/>
                <a:latin typeface="Calibri"/>
                <a:ea typeface="+mn-ea"/>
                <a:cs typeface="+mn-cs"/>
              </a:rPr>
              <a:t>average of the two sample variances, is used to approximate the unknown population variance.</a:t>
            </a:r>
          </a:p>
          <a:p>
            <a:pPr lvl="0">
              <a:spcBef>
                <a:spcPct val="20000"/>
              </a:spcBef>
              <a:defRPr sz="2800"/>
            </a:pPr>
            <a:r>
              <a:rPr kumimoji="0" lang="en-IN" sz="2600" b="0" i="0" u="none" strike="noStrike" kern="1200" cap="none" spc="0" normalizeH="0" baseline="0" noProof="0" dirty="0">
                <a:ln>
                  <a:noFill/>
                </a:ln>
                <a:solidFill>
                  <a:srgbClr val="366092"/>
                </a:solidFill>
                <a:effectLst/>
                <a:uLnTx/>
                <a:uFillTx/>
                <a:latin typeface="Calibri"/>
                <a:ea typeface="+mn-ea"/>
                <a:cs typeface="+mn-cs"/>
              </a:rPr>
              <a:t>If the null hypothesis is true, </a:t>
            </a:r>
            <a:r>
              <a:rPr kumimoji="0" lang="en-IN" sz="2600" b="0" i="1" u="none" strike="noStrike" kern="1200" cap="none" spc="0" normalizeH="0" baseline="0" noProof="0" dirty="0">
                <a:ln>
                  <a:noFill/>
                </a:ln>
                <a:solidFill>
                  <a:srgbClr val="366092"/>
                </a:solidFill>
                <a:effectLst/>
                <a:uLnTx/>
                <a:uFillTx/>
                <a:latin typeface="Calibri"/>
                <a:ea typeface="+mn-ea"/>
                <a:cs typeface="+mn-cs"/>
              </a:rPr>
              <a:t>t</a:t>
            </a:r>
            <a:r>
              <a:rPr kumimoji="0" lang="en-IN" sz="2600" b="0" i="0" u="none" strike="noStrike" kern="1200" cap="none" spc="0" normalizeH="0" baseline="0" noProof="0" dirty="0">
                <a:ln>
                  <a:noFill/>
                </a:ln>
                <a:solidFill>
                  <a:srgbClr val="366092"/>
                </a:solidFill>
                <a:effectLst/>
                <a:uLnTx/>
                <a:uFillTx/>
                <a:latin typeface="Calibri"/>
                <a:ea typeface="+mn-ea"/>
                <a:cs typeface="+mn-cs"/>
              </a:rPr>
              <a:t> has a </a:t>
            </a:r>
            <a:r>
              <a:rPr kumimoji="0" lang="en-IN" sz="2600" b="0" i="1" u="none" strike="noStrike" kern="1200" cap="none" spc="0" normalizeH="0" baseline="0" noProof="0" dirty="0">
                <a:ln>
                  <a:noFill/>
                </a:ln>
                <a:solidFill>
                  <a:srgbClr val="366092"/>
                </a:solidFill>
                <a:effectLst/>
                <a:uLnTx/>
                <a:uFillTx/>
                <a:latin typeface="Calibri"/>
                <a:ea typeface="+mn-ea"/>
                <a:cs typeface="+mn-cs"/>
              </a:rPr>
              <a:t>t</a:t>
            </a:r>
            <a:r>
              <a:rPr kumimoji="0" lang="en-IN" sz="2600" b="0" i="0" u="none" strike="noStrike" kern="1200" cap="none" spc="0" normalizeH="0" baseline="0" noProof="0" dirty="0">
                <a:ln>
                  <a:noFill/>
                </a:ln>
                <a:solidFill>
                  <a:srgbClr val="366092"/>
                </a:solidFill>
                <a:effectLst/>
                <a:uLnTx/>
                <a:uFillTx/>
                <a:latin typeface="Calibri"/>
                <a:ea typeface="+mn-ea"/>
                <a:cs typeface="+mn-cs"/>
              </a:rPr>
              <a:t>-distribution with</a:t>
            </a:r>
            <a:br>
              <a:rPr kumimoji="0" lang="en-IN" sz="2600" b="0" i="0" u="none" strike="noStrike" kern="1200" cap="none" spc="0" normalizeH="0" baseline="0" noProof="0" dirty="0">
                <a:ln>
                  <a:noFill/>
                </a:ln>
                <a:solidFill>
                  <a:srgbClr val="366092"/>
                </a:solidFill>
                <a:effectLst/>
                <a:uLnTx/>
                <a:uFillTx/>
                <a:latin typeface="Calibri"/>
                <a:ea typeface="+mn-ea"/>
                <a:cs typeface="+mn-cs"/>
              </a:rPr>
            </a:br>
            <a:r>
              <a:rPr kumimoji="0" lang="en-IN" sz="2600" b="0" i="1" u="none" strike="noStrike" kern="1200" cap="none" spc="0" normalizeH="0" baseline="0" noProof="0" dirty="0">
                <a:ln>
                  <a:noFill/>
                </a:ln>
                <a:solidFill>
                  <a:srgbClr val="366092"/>
                </a:solidFill>
                <a:effectLst/>
                <a:uLnTx/>
                <a:uFillTx/>
                <a:latin typeface="Calibri"/>
                <a:ea typeface="+mn-ea"/>
                <a:cs typeface="+mn-cs"/>
              </a:rPr>
              <a:t>n</a:t>
            </a:r>
            <a:r>
              <a:rPr kumimoji="0" lang="en-IN" sz="2600" b="0" u="none" strike="noStrike" kern="1200" cap="none" spc="0" normalizeH="0" baseline="0" noProof="0" dirty="0">
                <a:ln>
                  <a:noFill/>
                </a:ln>
                <a:solidFill>
                  <a:srgbClr val="366092"/>
                </a:solidFill>
                <a:effectLst/>
                <a:uLnTx/>
                <a:uFillTx/>
                <a:latin typeface="Calibri"/>
                <a:ea typeface="+mn-ea"/>
                <a:cs typeface="+mn-cs"/>
              </a:rPr>
              <a:t>₁</a:t>
            </a:r>
            <a:r>
              <a:rPr kumimoji="0" lang="en-IN" sz="2600" b="0" i="0" u="none" strike="noStrike" kern="1200" cap="none" spc="0" normalizeH="0" baseline="0" noProof="0" dirty="0">
                <a:ln>
                  <a:noFill/>
                </a:ln>
                <a:solidFill>
                  <a:srgbClr val="366092"/>
                </a:solidFill>
                <a:effectLst/>
                <a:uLnTx/>
                <a:uFillTx/>
                <a:latin typeface="Calibri"/>
                <a:ea typeface="+mn-ea"/>
                <a:cs typeface="+mn-cs"/>
              </a:rPr>
              <a:t> + </a:t>
            </a:r>
            <a:r>
              <a:rPr lang="en-IN" sz="2600" i="1" dirty="0">
                <a:solidFill>
                  <a:srgbClr val="366092"/>
                </a:solidFill>
              </a:rPr>
              <a:t>n</a:t>
            </a:r>
            <a:r>
              <a:rPr lang="en-IN" sz="2600" dirty="0">
                <a:solidFill>
                  <a:srgbClr val="366092"/>
                </a:solidFill>
              </a:rPr>
              <a:t>₂</a:t>
            </a:r>
            <a:r>
              <a:rPr kumimoji="0" lang="en-IN" sz="2600" b="0" i="0" u="none" strike="noStrike" kern="1200" cap="none" spc="0" normalizeH="0" baseline="0" noProof="0" dirty="0">
                <a:ln>
                  <a:noFill/>
                </a:ln>
                <a:solidFill>
                  <a:srgbClr val="366092"/>
                </a:solidFill>
                <a:effectLst/>
                <a:uLnTx/>
                <a:uFillTx/>
                <a:latin typeface="Calibri"/>
                <a:ea typeface="+mn-ea"/>
                <a:cs typeface="+mn-cs"/>
              </a:rPr>
              <a:t> </a:t>
            </a:r>
            <a:r>
              <a:rPr kumimoji="0" lang="en-IN" sz="2600" b="0" i="0" u="none" strike="noStrike" kern="1200" cap="none" spc="0" normalizeH="0" baseline="0" noProof="0" dirty="0">
                <a:ln>
                  <a:noFill/>
                </a:ln>
                <a:solidFill>
                  <a:srgbClr val="366092"/>
                </a:solidFill>
                <a:effectLst/>
                <a:uLnTx/>
                <a:uFillTx/>
                <a:latin typeface="Calibri" panose="020F0502020204030204" pitchFamily="34" charset="0"/>
                <a:ea typeface="Calibri" panose="020F0502020204030204" pitchFamily="34" charset="0"/>
                <a:cs typeface="Calibri" panose="020F0502020204030204" pitchFamily="34" charset="0"/>
              </a:rPr>
              <a:t>−</a:t>
            </a:r>
            <a:r>
              <a:rPr kumimoji="0" lang="en-IN" sz="2600" b="0" i="0" u="none" strike="noStrike" kern="1200" cap="none" spc="0" normalizeH="0" baseline="0" noProof="0" dirty="0">
                <a:ln>
                  <a:noFill/>
                </a:ln>
                <a:solidFill>
                  <a:srgbClr val="366092"/>
                </a:solidFill>
                <a:effectLst/>
                <a:uLnTx/>
                <a:uFillTx/>
                <a:latin typeface="Calibri"/>
                <a:ea typeface="+mn-ea"/>
                <a:cs typeface="+mn-cs"/>
              </a:rPr>
              <a:t> 2 degrees of freedom. If the observed value of</a:t>
            </a:r>
            <a:endParaRPr lang="en-IN" sz="2600" dirty="0"/>
          </a:p>
        </p:txBody>
      </p:sp>
      <p:pic>
        <p:nvPicPr>
          <p:cNvPr id="11" name="Picture 10" descr="x bar subscript 1 minus x bar subscript 2">
            <a:extLst>
              <a:ext uri="{FF2B5EF4-FFF2-40B4-BE49-F238E27FC236}">
                <a16:creationId xmlns:a16="http://schemas.microsoft.com/office/drawing/2014/main" id="{EEE6ED48-4199-65FC-733D-4C8A788FB386}"/>
              </a:ext>
            </a:extLst>
          </p:cNvPr>
          <p:cNvPicPr>
            <a:picLocks noChangeAspect="1"/>
          </p:cNvPicPr>
          <p:nvPr/>
        </p:nvPicPr>
        <p:blipFill>
          <a:blip r:embed="rId4"/>
          <a:stretch>
            <a:fillRect/>
          </a:stretch>
        </p:blipFill>
        <p:spPr>
          <a:xfrm>
            <a:off x="528642" y="3585272"/>
            <a:ext cx="847725" cy="419100"/>
          </a:xfrm>
          <a:prstGeom prst="rect">
            <a:avLst/>
          </a:prstGeom>
        </p:spPr>
      </p:pic>
      <p:sp>
        <p:nvSpPr>
          <p:cNvPr id="7" name="TextBox 6">
            <a:extLst>
              <a:ext uri="{FF2B5EF4-FFF2-40B4-BE49-F238E27FC236}">
                <a16:creationId xmlns:a16="http://schemas.microsoft.com/office/drawing/2014/main" id="{A7E3E36F-C5CB-7519-2792-F8DB9B6CA860}"/>
              </a:ext>
            </a:extLst>
          </p:cNvPr>
          <p:cNvSpPr txBox="1"/>
          <p:nvPr/>
        </p:nvSpPr>
        <p:spPr>
          <a:xfrm>
            <a:off x="1378738" y="3526217"/>
            <a:ext cx="7162800" cy="492443"/>
          </a:xfrm>
          <a:prstGeom prst="rect">
            <a:avLst/>
          </a:prstGeom>
          <a:noFill/>
        </p:spPr>
        <p:txBody>
          <a:bodyPr wrap="square">
            <a:spAutoFit/>
          </a:bodyPr>
          <a:lstStyle/>
          <a:p>
            <a:r>
              <a:rPr kumimoji="0" lang="en-US" sz="2600" b="0" i="0" u="none" strike="noStrike" kern="1200" cap="none" spc="0" normalizeH="0" baseline="0" noProof="0" dirty="0">
                <a:ln>
                  <a:noFill/>
                </a:ln>
                <a:solidFill>
                  <a:srgbClr val="366092"/>
                </a:solidFill>
                <a:effectLst/>
                <a:uLnTx/>
                <a:uFillTx/>
                <a:latin typeface="Calibri"/>
                <a:ea typeface="+mn-ea"/>
                <a:cs typeface="+mn-cs"/>
              </a:rPr>
              <a:t>is significantly larger than the hypothesized value of</a:t>
            </a:r>
            <a:endParaRPr lang="en-IN" sz="2600" dirty="0"/>
          </a:p>
        </p:txBody>
      </p:sp>
      <p:sp>
        <p:nvSpPr>
          <p:cNvPr id="5" name="TextBox 4">
            <a:extLst>
              <a:ext uri="{FF2B5EF4-FFF2-40B4-BE49-F238E27FC236}">
                <a16:creationId xmlns:a16="http://schemas.microsoft.com/office/drawing/2014/main" id="{79E3C5A0-5F06-EF48-5939-31EA49BE184B}"/>
              </a:ext>
            </a:extLst>
          </p:cNvPr>
          <p:cNvSpPr txBox="1"/>
          <p:nvPr/>
        </p:nvSpPr>
        <p:spPr>
          <a:xfrm>
            <a:off x="457200" y="3914772"/>
            <a:ext cx="8229600" cy="2123658"/>
          </a:xfrm>
          <a:prstGeom prst="rect">
            <a:avLst/>
          </a:prstGeom>
          <a:noFill/>
        </p:spPr>
        <p:txBody>
          <a:bodyPr wrap="square">
            <a:spAutoFit/>
          </a:bodyPr>
          <a:lstStyle/>
          <a:p>
            <a:r>
              <a:rPr kumimoji="0" lang="en-US" sz="2600" b="0" i="0" u="none" strike="noStrike" kern="1200" cap="none" spc="0" normalizeH="0" baseline="0" noProof="0" dirty="0">
                <a:ln>
                  <a:noFill/>
                </a:ln>
                <a:solidFill>
                  <a:srgbClr val="366092"/>
                </a:solidFill>
                <a:effectLst/>
                <a:uLnTx/>
                <a:uFillTx/>
                <a:latin typeface="Calibri"/>
                <a:ea typeface="+mn-ea"/>
                <a:cs typeface="+mn-cs"/>
              </a:rPr>
              <a:t>the difference (</a:t>
            </a:r>
            <a:r>
              <a:rPr kumimoji="0" lang="en-US" sz="2600" b="0" i="1" u="none" strike="noStrike" kern="1200" cap="none" spc="0" normalizeH="0" baseline="0" noProof="0" dirty="0">
                <a:ln>
                  <a:noFill/>
                </a:ln>
                <a:solidFill>
                  <a:srgbClr val="366092"/>
                </a:solidFill>
                <a:effectLst/>
                <a:uLnTx/>
                <a:uFillTx/>
                <a:latin typeface="Calibri"/>
                <a:ea typeface="+mn-ea"/>
                <a:cs typeface="+mn-cs"/>
              </a:rPr>
              <a:t>H</a:t>
            </a:r>
            <a:r>
              <a:rPr kumimoji="0" lang="en-US" sz="2600" b="0" u="none" strike="noStrike" kern="1200" cap="none" spc="0" normalizeH="0" baseline="0" noProof="0" dirty="0">
                <a:ln>
                  <a:noFill/>
                </a:ln>
                <a:solidFill>
                  <a:srgbClr val="366092"/>
                </a:solidFill>
                <a:effectLst/>
                <a:uLnTx/>
                <a:uFillTx/>
                <a:latin typeface="Calibri"/>
                <a:ea typeface="+mn-ea"/>
                <a:cs typeface="+mn-cs"/>
              </a:rPr>
              <a:t>₀</a:t>
            </a:r>
            <a:r>
              <a:rPr kumimoji="0" lang="en-US" sz="2600" b="0" i="0" u="none" strike="noStrike" kern="1200" cap="none" spc="0" normalizeH="0" baseline="0" noProof="0" dirty="0">
                <a:ln>
                  <a:noFill/>
                </a:ln>
                <a:solidFill>
                  <a:srgbClr val="366092"/>
                </a:solidFill>
                <a:effectLst/>
                <a:uLnTx/>
                <a:uFillTx/>
                <a:latin typeface="Calibri"/>
                <a:ea typeface="+mn-ea"/>
                <a:cs typeface="+mn-cs"/>
              </a:rPr>
              <a:t>:</a:t>
            </a:r>
            <a:r>
              <a:rPr lang="el-GR" sz="2800" dirty="0">
                <a:latin typeface="Cambria Math" panose="02040503050406030204" pitchFamily="18" charset="0"/>
                <a:ea typeface="Cambria Math" panose="02040503050406030204" pitchFamily="18" charset="0"/>
              </a:rPr>
              <a:t> μ</a:t>
            </a:r>
            <a:r>
              <a:rPr lang="en-US" sz="2800" dirty="0">
                <a:latin typeface="Calibri" panose="020F0502020204030204" pitchFamily="34" charset="0"/>
                <a:ea typeface="Calibri" panose="020F0502020204030204" pitchFamily="34" charset="0"/>
                <a:cs typeface="Calibri" panose="020F0502020204030204" pitchFamily="34" charset="0"/>
              </a:rPr>
              <a:t>₁</a:t>
            </a:r>
            <a:r>
              <a:rPr lang="en-US" sz="2800" dirty="0"/>
              <a:t> </a:t>
            </a:r>
            <a:r>
              <a:rPr lang="en-US" sz="2800" dirty="0">
                <a:latin typeface="Calibri" panose="020F0502020204030204" pitchFamily="34" charset="0"/>
                <a:ea typeface="Calibri" panose="020F0502020204030204" pitchFamily="34" charset="0"/>
                <a:cs typeface="Calibri" panose="020F0502020204030204" pitchFamily="34" charset="0"/>
              </a:rPr>
              <a:t>−</a:t>
            </a:r>
            <a:r>
              <a:rPr lang="en-US" sz="2800" dirty="0"/>
              <a:t> </a:t>
            </a:r>
            <a:r>
              <a:rPr lang="el-GR" sz="2800" dirty="0">
                <a:latin typeface="Cambria Math" panose="02040503050406030204" pitchFamily="18" charset="0"/>
                <a:ea typeface="Cambria Math" panose="02040503050406030204" pitchFamily="18" charset="0"/>
              </a:rPr>
              <a:t>μ</a:t>
            </a:r>
            <a:r>
              <a:rPr lang="en-US" sz="2800" dirty="0">
                <a:latin typeface="Calibri" panose="020F0502020204030204" pitchFamily="34" charset="0"/>
                <a:ea typeface="Calibri" panose="020F0502020204030204" pitchFamily="34" charset="0"/>
                <a:cs typeface="Calibri" panose="020F0502020204030204" pitchFamily="34" charset="0"/>
              </a:rPr>
              <a:t>₂</a:t>
            </a:r>
            <a:r>
              <a:rPr kumimoji="0" lang="en-US" sz="2600" b="0" i="0" u="none" strike="noStrike" kern="1200" cap="none" spc="0" normalizeH="0" baseline="0" noProof="0" dirty="0">
                <a:ln>
                  <a:noFill/>
                </a:ln>
                <a:solidFill>
                  <a:srgbClr val="366092"/>
                </a:solidFill>
                <a:effectLst/>
                <a:uLnTx/>
                <a:uFillTx/>
                <a:latin typeface="Calibri"/>
                <a:ea typeface="+mn-ea"/>
                <a:cs typeface="+mn-cs"/>
              </a:rPr>
              <a:t> = 0), this will produce a large value of the test statistic, causing us to doubt whether the null hypothesis is in fact true. How large is </a:t>
            </a:r>
            <a:r>
              <a:rPr kumimoji="0" lang="en-US" sz="2600" b="0" i="1" u="none" strike="noStrike" kern="1200" cap="none" spc="0" normalizeH="0" baseline="0" noProof="0" dirty="0">
                <a:ln>
                  <a:noFill/>
                </a:ln>
                <a:solidFill>
                  <a:srgbClr val="366092"/>
                </a:solidFill>
                <a:effectLst/>
                <a:uLnTx/>
                <a:uFillTx/>
                <a:latin typeface="Calibri"/>
                <a:ea typeface="+mn-ea"/>
                <a:cs typeface="+mn-cs"/>
              </a:rPr>
              <a:t>large</a:t>
            </a:r>
            <a:r>
              <a:rPr kumimoji="0" lang="en-US" sz="2600" b="0" i="0" u="none" strike="noStrike" kern="1200" cap="none" spc="0" normalizeH="0" baseline="0" noProof="0" dirty="0">
                <a:ln>
                  <a:noFill/>
                </a:ln>
                <a:solidFill>
                  <a:srgbClr val="366092"/>
                </a:solidFill>
                <a:effectLst/>
                <a:uLnTx/>
                <a:uFillTx/>
                <a:latin typeface="Calibri"/>
                <a:ea typeface="+mn-ea"/>
                <a:cs typeface="+mn-cs"/>
              </a:rPr>
              <a:t>? The critical value of the test statistic specified in </a:t>
            </a:r>
            <a:r>
              <a:rPr kumimoji="0" lang="en-US" sz="2600" b="1" i="0" u="none" strike="noStrike" kern="1200" cap="none" spc="0" normalizeH="0" baseline="0" noProof="0" dirty="0">
                <a:ln>
                  <a:noFill/>
                </a:ln>
                <a:solidFill>
                  <a:srgbClr val="366092"/>
                </a:solidFill>
                <a:effectLst/>
                <a:uLnTx/>
                <a:uFillTx/>
                <a:latin typeface="Calibri"/>
                <a:ea typeface="+mn-ea"/>
                <a:cs typeface="+mn-cs"/>
              </a:rPr>
              <a:t>Step 4</a:t>
            </a:r>
            <a:r>
              <a:rPr kumimoji="0" lang="en-US" sz="2600" b="0" i="0" u="none" strike="noStrike" kern="1200" cap="none" spc="0" normalizeH="0" baseline="0" noProof="0" dirty="0">
                <a:ln>
                  <a:noFill/>
                </a:ln>
                <a:solidFill>
                  <a:srgbClr val="366092"/>
                </a:solidFill>
                <a:effectLst/>
                <a:uLnTx/>
                <a:uFillTx/>
                <a:latin typeface="Calibri"/>
                <a:ea typeface="+mn-ea"/>
                <a:cs typeface="+mn-cs"/>
              </a:rPr>
              <a:t> will implicitly define the notion of "large."</a:t>
            </a:r>
            <a:endParaRPr lang="en-IN" sz="2600" dirty="0"/>
          </a:p>
        </p:txBody>
      </p:sp>
    </p:spTree>
    <p:custDataLst>
      <p:tags r:id="rId1"/>
    </p:custDataLst>
    <p:extLst>
      <p:ext uri="{BB962C8B-B14F-4D97-AF65-F5344CB8AC3E}">
        <p14:creationId xmlns:p14="http://schemas.microsoft.com/office/powerpoint/2010/main" val="293962424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sz="2100" dirty="0"/>
              <a:t>Example 1: Calculating a Confidence Interval and Performing a Hypothesis Test for Two Population Means with Equal Variances—Slide 11</a:t>
            </a:r>
            <a:endParaRPr sz="2100" dirty="0"/>
          </a:p>
        </p:txBody>
      </p:sp>
      <p:sp>
        <p:nvSpPr>
          <p:cNvPr id="3" name="Text Placeholder 2"/>
          <p:cNvSpPr>
            <a:spLocks noGrp="1"/>
          </p:cNvSpPr>
          <p:nvPr>
            <p:ph type="body" sz="quarter" idx="10"/>
          </p:nvPr>
        </p:nvSpPr>
        <p:spPr/>
        <p:txBody>
          <a:bodyPr>
            <a:normAutofit fontScale="92500"/>
          </a:bodyPr>
          <a:lstStyle/>
          <a:p>
            <a:pPr>
              <a:defRPr sz="2800"/>
            </a:pPr>
            <a:r>
              <a:rPr lang="en-US" sz="2800" b="1" dirty="0"/>
              <a:t>Step 4</a:t>
            </a:r>
            <a:r>
              <a:rPr lang="en-US" sz="2800" dirty="0"/>
              <a:t>: </a:t>
            </a:r>
            <a:r>
              <a:rPr lang="en-US" sz="2900" dirty="0"/>
              <a:t>Determine the critical value of the test statistic. </a:t>
            </a:r>
          </a:p>
          <a:p>
            <a:pPr>
              <a:defRPr sz="2800"/>
            </a:pPr>
            <a:r>
              <a:rPr sz="2800" dirty="0"/>
              <a:t>The significance level of the test is specified as</a:t>
            </a:r>
            <a:r>
              <a:rPr lang="en-US" sz="2800" dirty="0"/>
              <a:t> α = 0.01.</a:t>
            </a:r>
            <a:r>
              <a:rPr sz="2800" dirty="0"/>
              <a:t> The role of the critical value in this test is exactly the same as for all of the hypothesis tests discussed earlier. It defines a range of values for the test statistic, the rejection region, that will be so rare that it is unlikely that it occurred from ordinary sampling variability if the null hypothesis is true. The level of the test defines the size of the rejection region. Should the computed value of the test statistic fall in the rejection region, we will presume that the value of the test statistic is too large to have occurred from ordinary sampling variation, and the null hypothesis will be rejected.</a:t>
            </a:r>
          </a:p>
        </p:txBody>
      </p:sp>
    </p:spTree>
    <p:custDataLst>
      <p:tags r:id="rId1"/>
    </p:custData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sz="2100" dirty="0"/>
              <a:t>Example 1: Calculating a Confidence Interval and Performing a Hypothesis Test for Two Population Means with Equal Variances—Slide 12</a:t>
            </a:r>
            <a:endParaRPr sz="2100" dirty="0"/>
          </a:p>
        </p:txBody>
      </p:sp>
      <p:sp>
        <p:nvSpPr>
          <p:cNvPr id="3" name="Text Placeholder 2"/>
          <p:cNvSpPr>
            <a:spLocks noGrp="1"/>
          </p:cNvSpPr>
          <p:nvPr>
            <p:ph type="body" sz="quarter" idx="10"/>
          </p:nvPr>
        </p:nvSpPr>
        <p:spPr/>
        <p:txBody>
          <a:bodyPr>
            <a:normAutofit/>
          </a:bodyPr>
          <a:lstStyle/>
          <a:p>
            <a:pPr>
              <a:defRPr sz="2800"/>
            </a:pPr>
            <a:r>
              <a:rPr sz="2800" dirty="0"/>
              <a:t>If the null hypothesis is true, the test statistic has a</a:t>
            </a:r>
            <a:br>
              <a:rPr lang="en-US" sz="2800" dirty="0"/>
            </a:br>
            <a:r>
              <a:rPr lang="en-US" sz="2800" i="1" dirty="0"/>
              <a:t>t</a:t>
            </a:r>
            <a:r>
              <a:rPr sz="2800" dirty="0"/>
              <a:t>-distribution. Thus, the critical value is determined in the same way as for the other tests of hypothesis where the test statistic had a </a:t>
            </a:r>
            <a:r>
              <a:rPr lang="en-US" sz="2800" i="1" dirty="0"/>
              <a:t>t</a:t>
            </a:r>
            <a:r>
              <a:rPr sz="2800" dirty="0"/>
              <a:t>-distribution, except that the degrees of freedom are</a:t>
            </a:r>
            <a:r>
              <a:rPr lang="en-US" sz="2800" dirty="0"/>
              <a:t> </a:t>
            </a:r>
            <a:r>
              <a:rPr lang="en-IN" i="1" dirty="0">
                <a:solidFill>
                  <a:srgbClr val="366092"/>
                </a:solidFill>
              </a:rPr>
              <a:t>n</a:t>
            </a:r>
            <a:r>
              <a:rPr lang="en-IN" dirty="0">
                <a:solidFill>
                  <a:srgbClr val="366092"/>
                </a:solidFill>
              </a:rPr>
              <a:t>₁ + </a:t>
            </a:r>
            <a:r>
              <a:rPr lang="en-IN" i="1" dirty="0">
                <a:solidFill>
                  <a:srgbClr val="366092"/>
                </a:solidFill>
              </a:rPr>
              <a:t>n</a:t>
            </a:r>
            <a:r>
              <a:rPr lang="en-IN" dirty="0">
                <a:solidFill>
                  <a:srgbClr val="366092"/>
                </a:solidFill>
              </a:rPr>
              <a:t>₂ </a:t>
            </a:r>
            <a:r>
              <a:rPr lang="en-IN" dirty="0">
                <a:solidFill>
                  <a:srgbClr val="366092"/>
                </a:solidFill>
                <a:latin typeface="Calibri" panose="020F0502020204030204" pitchFamily="34" charset="0"/>
                <a:ea typeface="Calibri" panose="020F0502020204030204" pitchFamily="34" charset="0"/>
                <a:cs typeface="Calibri" panose="020F0502020204030204" pitchFamily="34" charset="0"/>
              </a:rPr>
              <a:t>−</a:t>
            </a:r>
            <a:r>
              <a:rPr lang="en-IN" dirty="0">
                <a:solidFill>
                  <a:srgbClr val="366092"/>
                </a:solidFill>
              </a:rPr>
              <a:t> 2,</a:t>
            </a:r>
            <a:r>
              <a:rPr sz="2800" dirty="0"/>
              <a:t> or</a:t>
            </a:r>
            <a:br>
              <a:rPr lang="en-US" sz="2800" dirty="0"/>
            </a:br>
            <a:r>
              <a:rPr lang="en-US" sz="2800" dirty="0"/>
              <a:t>15 + 16 </a:t>
            </a:r>
            <a:r>
              <a:rPr lang="en-US" sz="2800" dirty="0">
                <a:latin typeface="Calibri" panose="020F0502020204030204" pitchFamily="34" charset="0"/>
                <a:ea typeface="Calibri" panose="020F0502020204030204" pitchFamily="34" charset="0"/>
                <a:cs typeface="Calibri" panose="020F0502020204030204" pitchFamily="34" charset="0"/>
              </a:rPr>
              <a:t>−</a:t>
            </a:r>
            <a:r>
              <a:rPr lang="en-US" sz="2800" dirty="0"/>
              <a:t> 2 = 29.</a:t>
            </a:r>
            <a:r>
              <a:rPr sz="2800" dirty="0"/>
              <a:t> The rejection region corresponding to the alternative hypothesis,</a:t>
            </a:r>
            <a:r>
              <a:rPr lang="en-US" sz="2800" dirty="0"/>
              <a:t> </a:t>
            </a:r>
            <a:r>
              <a:rPr lang="en-US" i="1" dirty="0"/>
              <a:t>H</a:t>
            </a:r>
            <a:r>
              <a:rPr lang="en-US" sz="1100" i="1" dirty="0"/>
              <a:t> </a:t>
            </a:r>
            <a:r>
              <a:rPr lang="en-US" baseline="-25000" dirty="0"/>
              <a:t>α</a:t>
            </a:r>
            <a:r>
              <a:rPr lang="en-US" dirty="0"/>
              <a:t>:</a:t>
            </a:r>
            <a:r>
              <a:rPr lang="el-GR" dirty="0">
                <a:latin typeface="Cambria Math" panose="02040503050406030204" pitchFamily="18" charset="0"/>
                <a:ea typeface="Cambria Math" panose="02040503050406030204" pitchFamily="18" charset="0"/>
              </a:rPr>
              <a:t> μ</a:t>
            </a:r>
            <a:r>
              <a:rPr lang="en-US" dirty="0">
                <a:latin typeface="Calibri" panose="020F0502020204030204" pitchFamily="34" charset="0"/>
                <a:ea typeface="Calibri" panose="020F0502020204030204" pitchFamily="34" charset="0"/>
                <a:cs typeface="Calibri" panose="020F0502020204030204" pitchFamily="34" charset="0"/>
              </a:rPr>
              <a:t>₁</a:t>
            </a:r>
            <a:r>
              <a:rPr lang="en-US" dirty="0"/>
              <a:t> </a:t>
            </a:r>
            <a:r>
              <a:rPr lang="en-US" dirty="0">
                <a:latin typeface="Calibri" panose="020F0502020204030204" pitchFamily="34" charset="0"/>
                <a:ea typeface="Calibri" panose="020F0502020204030204" pitchFamily="34" charset="0"/>
                <a:cs typeface="Calibri" panose="020F0502020204030204" pitchFamily="34" charset="0"/>
              </a:rPr>
              <a:t>−</a:t>
            </a:r>
            <a:r>
              <a:rPr lang="en-US" dirty="0"/>
              <a:t> </a:t>
            </a:r>
            <a:r>
              <a:rPr lang="el-GR" dirty="0">
                <a:latin typeface="Cambria Math" panose="02040503050406030204" pitchFamily="18" charset="0"/>
                <a:ea typeface="Cambria Math" panose="02040503050406030204" pitchFamily="18" charset="0"/>
              </a:rPr>
              <a:t>μ</a:t>
            </a:r>
            <a:r>
              <a:rPr lang="en-US" dirty="0">
                <a:latin typeface="Calibri" panose="020F0502020204030204" pitchFamily="34" charset="0"/>
                <a:ea typeface="Calibri" panose="020F0502020204030204" pitchFamily="34" charset="0"/>
                <a:cs typeface="Calibri" panose="020F0502020204030204" pitchFamily="34" charset="0"/>
              </a:rPr>
              <a:t>₂</a:t>
            </a:r>
            <a:r>
              <a:rPr lang="en-US" dirty="0"/>
              <a:t> &gt; 0,</a:t>
            </a:r>
            <a:r>
              <a:rPr sz="2800" dirty="0"/>
              <a:t> with</a:t>
            </a:r>
            <a:br>
              <a:rPr lang="en-US" dirty="0">
                <a:latin typeface="Cambria Math" panose="02040503050406030204" pitchFamily="18" charset="0"/>
              </a:rPr>
            </a:br>
            <a:r>
              <a:rPr lang="en-US" dirty="0">
                <a:latin typeface="Cambria Math" panose="02040503050406030204" pitchFamily="18" charset="0"/>
              </a:rPr>
              <a:t>α = 0.01</a:t>
            </a:r>
            <a:r>
              <a:rPr sz="2800" dirty="0"/>
              <a:t> for a </a:t>
            </a:r>
            <a:r>
              <a:rPr lang="en-US" sz="2800" i="1" dirty="0"/>
              <a:t>t</a:t>
            </a:r>
            <a:r>
              <a:rPr sz="2800" dirty="0"/>
              <a:t>-test statistic with</a:t>
            </a:r>
            <a:r>
              <a:rPr lang="en-US" sz="2800" dirty="0"/>
              <a:t> 29</a:t>
            </a:r>
            <a:r>
              <a:rPr sz="2800" dirty="0"/>
              <a:t> degrees of freedom is given in Figure 3.</a:t>
            </a:r>
          </a:p>
        </p:txBody>
      </p:sp>
    </p:spTree>
    <p:custDataLst>
      <p:tags r:id="rId1"/>
    </p:custDataLst>
    <p:extLst>
      <p:ext uri="{BB962C8B-B14F-4D97-AF65-F5344CB8AC3E}">
        <p14:creationId xmlns:p14="http://schemas.microsoft.com/office/powerpoint/2010/main" val="196445807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sz="2100" dirty="0"/>
              <a:t>Example 1: Calculating a Confidence Interval and Performing a Hypothesis Test for Two Population Means with Equal Variances—Slide 13</a:t>
            </a:r>
            <a:endParaRPr sz="2100" dirty="0"/>
          </a:p>
        </p:txBody>
      </p:sp>
      <p:pic>
        <p:nvPicPr>
          <p:cNvPr id="5" name="Picture 4" descr="A t-distribution graph with 29 degrees of freedom is shown. It has a bell-shaped curve centered about zero with the horizontal axis labeled, “t.” A point on the horizontal axis is labeled with the critical value, 2.462. The region to the left of the critical value is labeled “Fail to Reject H sub 0” and the region to the right is labeled “Reject H sub 0.” The region of the curve that lies to the right of the critical value is shaded and labeled “alpha equals 0.01&quot;.">
            <a:extLst>
              <a:ext uri="{FF2B5EF4-FFF2-40B4-BE49-F238E27FC236}">
                <a16:creationId xmlns:a16="http://schemas.microsoft.com/office/drawing/2014/main" id="{76706390-17F5-40F6-834A-32D398BB2E83}"/>
              </a:ext>
            </a:extLst>
          </p:cNvPr>
          <p:cNvPicPr>
            <a:picLocks noChangeAspect="1"/>
          </p:cNvPicPr>
          <p:nvPr/>
        </p:nvPicPr>
        <p:blipFill>
          <a:blip r:embed="rId3"/>
          <a:srcRect b="7732"/>
          <a:stretch>
            <a:fillRect/>
          </a:stretch>
        </p:blipFill>
        <p:spPr>
          <a:xfrm>
            <a:off x="2095500" y="1295400"/>
            <a:ext cx="4953000" cy="3200400"/>
          </a:xfrm>
          <a:prstGeom prst="rect">
            <a:avLst/>
          </a:prstGeom>
        </p:spPr>
      </p:pic>
      <p:sp>
        <p:nvSpPr>
          <p:cNvPr id="4" name="TextBox 3">
            <a:extLst>
              <a:ext uri="{FF2B5EF4-FFF2-40B4-BE49-F238E27FC236}">
                <a16:creationId xmlns:a16="http://schemas.microsoft.com/office/drawing/2014/main" id="{8AE45784-18A2-1026-93B8-AF30B593F3DA}"/>
              </a:ext>
            </a:extLst>
          </p:cNvPr>
          <p:cNvSpPr txBox="1"/>
          <p:nvPr/>
        </p:nvSpPr>
        <p:spPr>
          <a:xfrm>
            <a:off x="3886200" y="4573369"/>
            <a:ext cx="1371600" cy="523220"/>
          </a:xfrm>
          <a:prstGeom prst="rect">
            <a:avLst/>
          </a:prstGeom>
          <a:noFill/>
        </p:spPr>
        <p:txBody>
          <a:bodyPr wrap="square">
            <a:spAutoFit/>
          </a:bodyPr>
          <a:lstStyle/>
          <a:p>
            <a:r>
              <a:rPr kumimoji="0" lang="en-IN" sz="2800" b="0" i="0" u="none" strike="noStrike" kern="1200" cap="none" spc="0" normalizeH="0" baseline="0" noProof="0" dirty="0">
                <a:ln>
                  <a:noFill/>
                </a:ln>
                <a:solidFill>
                  <a:srgbClr val="366092"/>
                </a:solidFill>
                <a:effectLst/>
                <a:uLnTx/>
                <a:uFillTx/>
                <a:latin typeface="Calibri"/>
                <a:ea typeface="+mn-ea"/>
                <a:cs typeface="+mn-cs"/>
              </a:rPr>
              <a:t>Figure 3</a:t>
            </a:r>
            <a:endParaRPr lang="en-IN" dirty="0"/>
          </a:p>
        </p:txBody>
      </p:sp>
      <p:sp>
        <p:nvSpPr>
          <p:cNvPr id="6" name="TextBox 5">
            <a:extLst>
              <a:ext uri="{FF2B5EF4-FFF2-40B4-BE49-F238E27FC236}">
                <a16:creationId xmlns:a16="http://schemas.microsoft.com/office/drawing/2014/main" id="{4A45B489-692C-381A-754F-54367853C370}"/>
              </a:ext>
            </a:extLst>
          </p:cNvPr>
          <p:cNvSpPr txBox="1"/>
          <p:nvPr/>
        </p:nvSpPr>
        <p:spPr>
          <a:xfrm>
            <a:off x="457200" y="5174159"/>
            <a:ext cx="8229600" cy="769441"/>
          </a:xfrm>
          <a:prstGeom prst="rect">
            <a:avLst/>
          </a:prstGeom>
          <a:noFill/>
        </p:spPr>
        <p:txBody>
          <a:bodyPr wrap="square">
            <a:spAutoFit/>
          </a:bodyPr>
          <a:lstStyle/>
          <a:p>
            <a:r>
              <a:rPr kumimoji="0" lang="en-US" sz="2200" b="0" i="0" u="none" strike="noStrike" kern="1200" cap="none" spc="0" normalizeH="0" baseline="0" noProof="0" dirty="0">
                <a:ln>
                  <a:noFill/>
                </a:ln>
                <a:solidFill>
                  <a:srgbClr val="366092"/>
                </a:solidFill>
                <a:effectLst/>
                <a:uLnTx/>
                <a:uFillTx/>
                <a:latin typeface="Calibri"/>
                <a:ea typeface="+mn-ea"/>
                <a:cs typeface="+mn-cs"/>
              </a:rPr>
              <a:t>We will reject the null hypothesis if the computed value of the test statistic is greater than or equal to </a:t>
            </a:r>
            <a:r>
              <a:rPr kumimoji="0" lang="en-US" sz="2200" b="0" i="0" u="none" strike="noStrike" kern="1200" cap="none" spc="0" normalizeH="0" baseline="0" noProof="0" dirty="0">
                <a:ln>
                  <a:noFill/>
                </a:ln>
                <a:solidFill>
                  <a:srgbClr val="366092"/>
                </a:solidFill>
                <a:effectLst/>
                <a:uLnTx/>
                <a:uFillTx/>
                <a:latin typeface="Cambria Math"/>
                <a:ea typeface="+mn-ea"/>
                <a:cs typeface="+mn-cs"/>
              </a:rPr>
              <a:t>2.462</a:t>
            </a:r>
            <a:r>
              <a:rPr kumimoji="0" lang="en-US" sz="2200" b="0" i="0" u="none" strike="noStrike" kern="1200" cap="none" spc="0" normalizeH="0" baseline="0" noProof="0" dirty="0">
                <a:ln>
                  <a:noFill/>
                </a:ln>
                <a:solidFill>
                  <a:srgbClr val="366092"/>
                </a:solidFill>
                <a:effectLst/>
                <a:uLnTx/>
                <a:uFillTx/>
                <a:latin typeface="Calibri"/>
                <a:ea typeface="+mn-ea"/>
                <a:cs typeface="+mn-cs"/>
              </a:rPr>
              <a:t>.</a:t>
            </a:r>
            <a:endParaRPr lang="en-IN" dirty="0"/>
          </a:p>
        </p:txBody>
      </p:sp>
    </p:spTree>
    <p:custDataLst>
      <p:tags r:id="rId1"/>
    </p:custDataLst>
    <p:extLst>
      <p:ext uri="{BB962C8B-B14F-4D97-AF65-F5344CB8AC3E}">
        <p14:creationId xmlns:p14="http://schemas.microsoft.com/office/powerpoint/2010/main" val="101082821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sz="2100" dirty="0"/>
              <a:t>Example 1: Calculating a Confidence Interval and Performing a Hypothesis Test for Two Population Means with Equal Variances—Slide 14</a:t>
            </a:r>
            <a:endParaRPr sz="2100" dirty="0"/>
          </a:p>
        </p:txBody>
      </p:sp>
      <p:sp>
        <p:nvSpPr>
          <p:cNvPr id="3" name="Text Placeholder 2"/>
          <p:cNvSpPr>
            <a:spLocks noGrp="1"/>
          </p:cNvSpPr>
          <p:nvPr>
            <p:ph type="body" sz="quarter" idx="10"/>
          </p:nvPr>
        </p:nvSpPr>
        <p:spPr/>
        <p:txBody>
          <a:bodyPr>
            <a:normAutofit/>
          </a:bodyPr>
          <a:lstStyle/>
          <a:p>
            <a:r>
              <a:rPr lang="en-US" sz="2800" b="1" dirty="0"/>
              <a:t>Step 5</a:t>
            </a:r>
            <a:r>
              <a:rPr lang="en-US" sz="2800" dirty="0"/>
              <a:t>: </a:t>
            </a:r>
            <a:r>
              <a:rPr lang="en-US" dirty="0"/>
              <a:t>Collect the sample data and compute the value of the test statistic. </a:t>
            </a:r>
          </a:p>
          <a:p>
            <a:r>
              <a:rPr sz="2800" dirty="0"/>
              <a:t>Based on the data in </a:t>
            </a:r>
            <a:r>
              <a:rPr lang="en-IN" sz="2800" dirty="0"/>
              <a:t>Table 1</a:t>
            </a:r>
            <a:r>
              <a:rPr sz="2800" dirty="0"/>
              <a:t>, the computed value of the test statistic is given by</a:t>
            </a:r>
          </a:p>
        </p:txBody>
      </p:sp>
      <p:pic>
        <p:nvPicPr>
          <p:cNvPr id="5" name="Picture 4" descr="t equals numerator open parentheses 3425 minus 3250 close parentheses minus 0 divided by denominator square root of open parentheses 35150.8621 close parentheses times open parentheses 1 divided by 15 plus 1 divided by 16 close parentheses  is approximately equal to 2.597.">
            <a:extLst>
              <a:ext uri="{FF2B5EF4-FFF2-40B4-BE49-F238E27FC236}">
                <a16:creationId xmlns:a16="http://schemas.microsoft.com/office/drawing/2014/main" id="{94B599EB-3E8D-13A8-5FE9-AE015AD7637A}"/>
              </a:ext>
            </a:extLst>
          </p:cNvPr>
          <p:cNvPicPr>
            <a:picLocks noChangeAspect="1"/>
          </p:cNvPicPr>
          <p:nvPr/>
        </p:nvPicPr>
        <p:blipFill>
          <a:blip r:embed="rId3"/>
          <a:stretch>
            <a:fillRect/>
          </a:stretch>
        </p:blipFill>
        <p:spPr>
          <a:xfrm>
            <a:off x="2119310" y="3071446"/>
            <a:ext cx="4905375" cy="1428750"/>
          </a:xfrm>
          <a:prstGeom prst="rect">
            <a:avLst/>
          </a:prstGeom>
        </p:spPr>
      </p:pic>
      <p:pic>
        <p:nvPicPr>
          <p:cNvPr id="7" name="Picture 6" descr="where s subscript p squared equals numerator open parentheses 14 close parentheses times open parentheses 200 close parentheses squared plus open parentheses 15 close parentheses times open parentheses 175 close parentheses squared divided by denominator 15 plus 16 minus 2 is approximately equal to 35150.8621.">
            <a:extLst>
              <a:ext uri="{FF2B5EF4-FFF2-40B4-BE49-F238E27FC236}">
                <a16:creationId xmlns:a16="http://schemas.microsoft.com/office/drawing/2014/main" id="{5EB6D0F2-5B6D-0BF4-E0E2-5766446FD123}"/>
              </a:ext>
            </a:extLst>
          </p:cNvPr>
          <p:cNvPicPr>
            <a:picLocks noChangeAspect="1"/>
          </p:cNvPicPr>
          <p:nvPr/>
        </p:nvPicPr>
        <p:blipFill>
          <a:blip r:embed="rId4"/>
          <a:stretch>
            <a:fillRect/>
          </a:stretch>
        </p:blipFill>
        <p:spPr>
          <a:xfrm>
            <a:off x="1262061" y="4800600"/>
            <a:ext cx="6619875" cy="914400"/>
          </a:xfrm>
          <a:prstGeom prst="rect">
            <a:avLst/>
          </a:prstGeom>
        </p:spPr>
      </p:pic>
    </p:spTree>
    <p:custDataLst>
      <p:tags r:id="rId1"/>
    </p:custData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defRPr sz="3200"/>
            </a:pPr>
            <a:r>
              <a:rPr sz="2200" dirty="0"/>
              <a:t>Assumptions for Inferences about </a:t>
            </a:r>
            <a:r>
              <a:rPr lang="el-GR" sz="2200" dirty="0">
                <a:latin typeface="Cambria Math" panose="02040503050406030204" pitchFamily="18" charset="0"/>
                <a:ea typeface="Cambria Math" panose="02040503050406030204" pitchFamily="18" charset="0"/>
              </a:rPr>
              <a:t>μ</a:t>
            </a:r>
            <a:r>
              <a:rPr lang="en-US" sz="2200" dirty="0">
                <a:latin typeface="Cambria Math" panose="02040503050406030204" pitchFamily="18" charset="0"/>
                <a:ea typeface="Cambria Math" panose="02040503050406030204" pitchFamily="18" charset="0"/>
              </a:rPr>
              <a:t> </a:t>
            </a:r>
            <a:r>
              <a:rPr lang="en-US" sz="2200" dirty="0">
                <a:ea typeface="Cambria Math" panose="02040503050406030204" pitchFamily="18" charset="0"/>
              </a:rPr>
              <a:t>subscript 1 minus</a:t>
            </a:r>
            <a:r>
              <a:rPr lang="en-US" sz="2200" dirty="0"/>
              <a:t> </a:t>
            </a:r>
            <a:r>
              <a:rPr lang="el-GR" sz="2200" dirty="0">
                <a:latin typeface="Cambria Math" panose="02040503050406030204" pitchFamily="18" charset="0"/>
                <a:ea typeface="Cambria Math" panose="02040503050406030204" pitchFamily="18" charset="0"/>
              </a:rPr>
              <a:t>μ</a:t>
            </a:r>
            <a:r>
              <a:rPr lang="en-US" sz="2200" dirty="0">
                <a:latin typeface="Cambria Math" panose="02040503050406030204" pitchFamily="18" charset="0"/>
                <a:ea typeface="Cambria Math" panose="02040503050406030204" pitchFamily="18" charset="0"/>
              </a:rPr>
              <a:t> </a:t>
            </a:r>
            <a:r>
              <a:rPr lang="en-US" sz="2200" dirty="0">
                <a:ea typeface="Cambria Math" panose="02040503050406030204" pitchFamily="18" charset="0"/>
              </a:rPr>
              <a:t>subscript 2</a:t>
            </a:r>
            <a:r>
              <a:rPr lang="en-US" sz="2200" baseline="-25000" dirty="0"/>
              <a:t> </a:t>
            </a:r>
            <a:r>
              <a:rPr sz="2200" dirty="0"/>
              <a:t>when the Population Standard Deviations are Unknown</a:t>
            </a:r>
          </a:p>
        </p:txBody>
      </p:sp>
      <p:sp>
        <p:nvSpPr>
          <p:cNvPr id="3" name="Text Placeholder 2"/>
          <p:cNvSpPr>
            <a:spLocks noGrp="1"/>
          </p:cNvSpPr>
          <p:nvPr>
            <p:ph type="body" sz="quarter" idx="10"/>
          </p:nvPr>
        </p:nvSpPr>
        <p:spPr>
          <a:xfrm>
            <a:off x="457200" y="1082078"/>
            <a:ext cx="8229600" cy="3032722"/>
          </a:xfrm>
        </p:spPr>
        <p:txBody>
          <a:bodyPr>
            <a:normAutofit/>
          </a:bodyPr>
          <a:lstStyle/>
          <a:p>
            <a:pPr marL="514350" indent="-514350">
              <a:buFont typeface="+mj-lt"/>
              <a:buAutoNum type="arabicPeriod"/>
              <a:defRPr sz="2800"/>
            </a:pPr>
            <a:r>
              <a:rPr sz="2800" dirty="0"/>
              <a:t>An independent experimental design is used.</a:t>
            </a:r>
          </a:p>
          <a:p>
            <a:pPr marL="514350" indent="-514350">
              <a:buFont typeface="+mj-lt"/>
              <a:buAutoNum type="arabicPeriod" startAt="2"/>
              <a:defRPr sz="2800"/>
            </a:pPr>
            <a:r>
              <a:rPr dirty="0"/>
              <a:t>​</a:t>
            </a:r>
            <a:r>
              <a:rPr sz="2800" dirty="0"/>
              <a:t>Both populations of interest are approximately normal.</a:t>
            </a:r>
          </a:p>
          <a:p>
            <a:pPr marL="514350" indent="-514350">
              <a:buFont typeface="+mj-lt"/>
              <a:buAutoNum type="arabicPeriod" startAt="3"/>
              <a:defRPr sz="2800"/>
            </a:pPr>
            <a:r>
              <a:rPr dirty="0"/>
              <a:t>​</a:t>
            </a:r>
            <a:r>
              <a:rPr sz="2800" dirty="0"/>
              <a:t>Both of the populations have approximately equal (but unknown) variances,</a:t>
            </a:r>
          </a:p>
        </p:txBody>
      </p:sp>
      <p:pic>
        <p:nvPicPr>
          <p:cNvPr id="11" name="Picture 10" descr="Sigma subscript 1 squared equals sigma subscript 2 squared equals sigma squared.">
            <a:extLst>
              <a:ext uri="{FF2B5EF4-FFF2-40B4-BE49-F238E27FC236}">
                <a16:creationId xmlns:a16="http://schemas.microsoft.com/office/drawing/2014/main" id="{FFBF5635-C901-C8DA-EA1A-ECB887F2D78E}"/>
              </a:ext>
            </a:extLst>
          </p:cNvPr>
          <p:cNvPicPr>
            <a:picLocks noChangeAspect="1"/>
          </p:cNvPicPr>
          <p:nvPr/>
        </p:nvPicPr>
        <p:blipFill>
          <a:blip r:embed="rId3"/>
          <a:stretch>
            <a:fillRect/>
          </a:stretch>
        </p:blipFill>
        <p:spPr>
          <a:xfrm>
            <a:off x="4800600" y="2971800"/>
            <a:ext cx="1771650" cy="485775"/>
          </a:xfrm>
          <a:prstGeom prst="rect">
            <a:avLst/>
          </a:prstGeom>
        </p:spPr>
      </p:pic>
    </p:spTree>
    <p:custDataLst>
      <p:tags r:id="rId1"/>
    </p:custData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sz="2100" dirty="0"/>
              <a:t>Example 1: Calculating a Confidence Interval and Performing a Hypothesis Test for Two Population Means with Equal Variances—Slide 15</a:t>
            </a:r>
            <a:endParaRPr sz="2100" dirty="0"/>
          </a:p>
        </p:txBody>
      </p:sp>
      <p:sp>
        <p:nvSpPr>
          <p:cNvPr id="3" name="Text Placeholder 2"/>
          <p:cNvSpPr>
            <a:spLocks noGrp="1"/>
          </p:cNvSpPr>
          <p:nvPr>
            <p:ph type="body" sz="quarter" idx="10"/>
          </p:nvPr>
        </p:nvSpPr>
        <p:spPr/>
        <p:txBody>
          <a:bodyPr>
            <a:normAutofit/>
          </a:bodyPr>
          <a:lstStyle/>
          <a:p>
            <a:r>
              <a:rPr lang="en-US" sz="2200" b="1" dirty="0"/>
              <a:t>Step 6</a:t>
            </a:r>
            <a:r>
              <a:rPr lang="en-US" sz="2200" dirty="0"/>
              <a:t>: Make the decision and state the conclusion in terms of the original question.</a:t>
            </a:r>
          </a:p>
        </p:txBody>
      </p:sp>
      <p:pic>
        <p:nvPicPr>
          <p:cNvPr id="5" name="Picture 4" descr="A graph showing the region in which the null hypothesis is rejected and the region in which the null hypothesis is not rejected. It shows a horizontal number line labeled “t” marked with a dashed vertical line drawn at the critical value, 2.462. The region to the left of the vertical line is labeled, “Fail to Reject H sub 0” and the region to the right is labeled, “Reject H naught” The test statistic value is marked to the left of the vertical line at 2.597.">
            <a:extLst>
              <a:ext uri="{FF2B5EF4-FFF2-40B4-BE49-F238E27FC236}">
                <a16:creationId xmlns:a16="http://schemas.microsoft.com/office/drawing/2014/main" id="{131FD520-6AE7-47E9-923C-DCB61B093B02}"/>
              </a:ext>
            </a:extLst>
          </p:cNvPr>
          <p:cNvPicPr>
            <a:picLocks noChangeAspect="1"/>
          </p:cNvPicPr>
          <p:nvPr/>
        </p:nvPicPr>
        <p:blipFill rotWithShape="1">
          <a:blip r:embed="rId3"/>
          <a:srcRect t="17890" b="15207"/>
          <a:stretch>
            <a:fillRect/>
          </a:stretch>
        </p:blipFill>
        <p:spPr>
          <a:xfrm>
            <a:off x="1143000" y="1837572"/>
            <a:ext cx="6858000" cy="1424741"/>
          </a:xfrm>
          <a:prstGeom prst="rect">
            <a:avLst/>
          </a:prstGeom>
        </p:spPr>
      </p:pic>
      <p:sp>
        <p:nvSpPr>
          <p:cNvPr id="4" name="TextBox 3">
            <a:extLst>
              <a:ext uri="{FF2B5EF4-FFF2-40B4-BE49-F238E27FC236}">
                <a16:creationId xmlns:a16="http://schemas.microsoft.com/office/drawing/2014/main" id="{7C0B4241-6321-A78E-D628-86C89954C1E8}"/>
              </a:ext>
            </a:extLst>
          </p:cNvPr>
          <p:cNvSpPr txBox="1"/>
          <p:nvPr/>
        </p:nvSpPr>
        <p:spPr>
          <a:xfrm>
            <a:off x="3886200" y="3134022"/>
            <a:ext cx="1371600" cy="461665"/>
          </a:xfrm>
          <a:prstGeom prst="rect">
            <a:avLst/>
          </a:prstGeom>
          <a:noFill/>
        </p:spPr>
        <p:txBody>
          <a:bodyPr wrap="square">
            <a:spAutoFit/>
          </a:bodyPr>
          <a:lstStyle/>
          <a:p>
            <a:r>
              <a:rPr kumimoji="0" lang="en-IN" sz="2400" b="0" i="0" u="none" strike="noStrike" kern="1200" cap="none" spc="0" normalizeH="0" baseline="0" noProof="0" dirty="0">
                <a:ln>
                  <a:noFill/>
                </a:ln>
                <a:solidFill>
                  <a:srgbClr val="366092"/>
                </a:solidFill>
                <a:effectLst/>
                <a:uLnTx/>
                <a:uFillTx/>
                <a:latin typeface="Calibri"/>
                <a:ea typeface="+mn-ea"/>
                <a:cs typeface="+mn-cs"/>
              </a:rPr>
              <a:t>Figure 4</a:t>
            </a:r>
            <a:endParaRPr lang="en-IN" sz="2400" dirty="0"/>
          </a:p>
        </p:txBody>
      </p:sp>
      <p:sp>
        <p:nvSpPr>
          <p:cNvPr id="6" name="TextBox 5">
            <a:extLst>
              <a:ext uri="{FF2B5EF4-FFF2-40B4-BE49-F238E27FC236}">
                <a16:creationId xmlns:a16="http://schemas.microsoft.com/office/drawing/2014/main" id="{3B88CB3E-43E9-2F7F-450B-3A6D59B0F957}"/>
              </a:ext>
            </a:extLst>
          </p:cNvPr>
          <p:cNvSpPr txBox="1"/>
          <p:nvPr/>
        </p:nvSpPr>
        <p:spPr>
          <a:xfrm>
            <a:off x="457200" y="3595687"/>
            <a:ext cx="8229600" cy="2462213"/>
          </a:xfrm>
          <a:prstGeom prst="rect">
            <a:avLst/>
          </a:prstGeom>
          <a:noFill/>
        </p:spPr>
        <p:txBody>
          <a:bodyPr wrap="square">
            <a:spAutoFit/>
          </a:bodyPr>
          <a:lstStyle/>
          <a:p>
            <a:r>
              <a:rPr kumimoji="0" lang="en-US" sz="2200" b="0" i="0" u="none" strike="noStrike" kern="1200" cap="none" spc="0" normalizeH="0" baseline="0" noProof="0" dirty="0">
                <a:ln>
                  <a:noFill/>
                </a:ln>
                <a:solidFill>
                  <a:srgbClr val="366092"/>
                </a:solidFill>
                <a:effectLst/>
                <a:uLnTx/>
                <a:uFillTx/>
                <a:latin typeface="Calibri"/>
              </a:rPr>
              <a:t>As displayed in Figure 4, the value of the test statistic does fall in the rejection region. In fact, a test statistic of 2.597 says that the observed difference between the means is about 2.6 standard deviations higher than the hypothesized difference of zero. It is highly unlikely that the difference between the observed value and the hypothesized value is due to ordinary sampling variation. Thus, we reject the null hypothesis at α = 0.01.</a:t>
            </a:r>
            <a:endParaRPr lang="en-IN" sz="2200" dirty="0"/>
          </a:p>
        </p:txBody>
      </p:sp>
    </p:spTree>
    <p:custDataLst>
      <p:tags r:id="rId1"/>
    </p:custDataLst>
    <p:extLst>
      <p:ext uri="{BB962C8B-B14F-4D97-AF65-F5344CB8AC3E}">
        <p14:creationId xmlns:p14="http://schemas.microsoft.com/office/powerpoint/2010/main" val="275832871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sz="2100" dirty="0"/>
              <a:t>Example 1: Calculating a Confidence Interval and Performing a Hypothesis Test for Two Population Means with Equal Variances—Slide 16</a:t>
            </a:r>
            <a:endParaRPr sz="2100" dirty="0"/>
          </a:p>
        </p:txBody>
      </p:sp>
      <p:sp>
        <p:nvSpPr>
          <p:cNvPr id="3" name="Text Placeholder 2"/>
          <p:cNvSpPr>
            <a:spLocks noGrp="1"/>
          </p:cNvSpPr>
          <p:nvPr>
            <p:ph type="body" sz="quarter" idx="10"/>
          </p:nvPr>
        </p:nvSpPr>
        <p:spPr/>
        <p:txBody>
          <a:bodyPr>
            <a:normAutofit lnSpcReduction="10000"/>
          </a:bodyPr>
          <a:lstStyle/>
          <a:p>
            <a:pPr>
              <a:defRPr sz="2800"/>
            </a:pPr>
            <a:r>
              <a:rPr sz="2800" dirty="0"/>
              <a:t>Using the </a:t>
            </a:r>
            <a:r>
              <a:rPr lang="en-US" sz="2800" i="1" dirty="0"/>
              <a:t>P</a:t>
            </a:r>
            <a:r>
              <a:rPr sz="2800" dirty="0"/>
              <a:t>-value approach, we have</a:t>
            </a:r>
            <a:br>
              <a:rPr lang="en-US" sz="2800" dirty="0"/>
            </a:br>
            <a:r>
              <a:rPr lang="en-US" sz="2800" i="1" dirty="0"/>
              <a:t>P</a:t>
            </a:r>
            <a:r>
              <a:rPr lang="en-US" sz="2800" dirty="0"/>
              <a:t>-value = </a:t>
            </a:r>
            <a:r>
              <a:rPr lang="en-US" sz="2800" i="1" dirty="0"/>
              <a:t>P</a:t>
            </a:r>
            <a:r>
              <a:rPr lang="en-US" sz="2800" dirty="0"/>
              <a:t>(</a:t>
            </a:r>
            <a:r>
              <a:rPr lang="en-US" sz="2800" i="1" dirty="0"/>
              <a:t>t</a:t>
            </a:r>
            <a:r>
              <a:rPr lang="en-US" sz="2800" dirty="0"/>
              <a:t> &gt; 2.597). </a:t>
            </a:r>
            <a:r>
              <a:rPr sz="2800" dirty="0"/>
              <a:t>For this problem, however, we cannot find the exact </a:t>
            </a:r>
            <a:r>
              <a:rPr lang="en-US" sz="2800" i="1" dirty="0"/>
              <a:t>P</a:t>
            </a:r>
            <a:r>
              <a:rPr sz="2800" dirty="0"/>
              <a:t>-value when using the </a:t>
            </a:r>
            <a:r>
              <a:rPr lang="en-US" sz="2800" i="1" dirty="0"/>
              <a:t>t</a:t>
            </a:r>
            <a:r>
              <a:rPr sz="2800" dirty="0"/>
              <a:t>-table. Instead, we need to put bounds on the</a:t>
            </a:r>
            <a:r>
              <a:rPr lang="en-US" sz="2800" dirty="0"/>
              <a:t> </a:t>
            </a:r>
            <a:r>
              <a:rPr lang="en-US" sz="2800" i="1" dirty="0"/>
              <a:t>P</a:t>
            </a:r>
            <a:r>
              <a:rPr sz="2800" dirty="0"/>
              <a:t>-value. Note that for this problem, we have </a:t>
            </a:r>
            <a:r>
              <a:rPr sz="2800" dirty="0">
                <a:latin typeface="Cambria Math"/>
              </a:rPr>
              <a:t>29</a:t>
            </a:r>
            <a:r>
              <a:rPr sz="2800" dirty="0"/>
              <a:t> degrees of freedom (see the excerpt from the </a:t>
            </a:r>
            <a:r>
              <a:rPr lang="en-US" sz="2800" i="1" dirty="0"/>
              <a:t>t</a:t>
            </a:r>
            <a:r>
              <a:rPr sz="2800" dirty="0"/>
              <a:t>-distribution table below). Thus, we look at the </a:t>
            </a:r>
            <a:r>
              <a:rPr lang="en-US" sz="2800" i="1" dirty="0"/>
              <a:t>t</a:t>
            </a:r>
            <a:r>
              <a:rPr sz="2800" dirty="0"/>
              <a:t>-table at </a:t>
            </a:r>
            <a:r>
              <a:rPr sz="2800" dirty="0">
                <a:latin typeface="Cambria Math"/>
              </a:rPr>
              <a:t>29</a:t>
            </a:r>
            <a:r>
              <a:rPr sz="2800" dirty="0"/>
              <a:t> degrees of freedom to find the values that bound the test statistic,</a:t>
            </a:r>
            <a:br>
              <a:rPr lang="en-US" sz="2800" dirty="0"/>
            </a:br>
            <a:r>
              <a:rPr lang="en-US" sz="2800" i="1" dirty="0"/>
              <a:t>t</a:t>
            </a:r>
            <a:r>
              <a:rPr lang="en-US" sz="2800" dirty="0"/>
              <a:t> = 2.597.</a:t>
            </a:r>
            <a:r>
              <a:rPr sz="2800" dirty="0"/>
              <a:t> Also, note that the values in the table for any degrees of freedom increase from left to right, whereas the </a:t>
            </a:r>
            <a:r>
              <a:rPr lang="el-GR" sz="2800" dirty="0">
                <a:latin typeface="Cambria Math" panose="02040503050406030204" pitchFamily="18" charset="0"/>
                <a:ea typeface="Cambria Math" panose="02040503050406030204" pitchFamily="18" charset="0"/>
              </a:rPr>
              <a:t>α</a:t>
            </a:r>
            <a:r>
              <a:rPr sz="2800" dirty="0"/>
              <a:t> values across the top row of the table decrease from left to right.</a:t>
            </a:r>
          </a:p>
        </p:txBody>
      </p:sp>
    </p:spTree>
    <p:custDataLst>
      <p:tags r:id="rId1"/>
    </p:custData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E57F39C-FC94-5DF5-6100-58AFA6583C9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9D66FD0-615C-DB03-B945-E7885411AAF4}"/>
              </a:ext>
            </a:extLst>
          </p:cNvPr>
          <p:cNvSpPr>
            <a:spLocks noGrp="1"/>
          </p:cNvSpPr>
          <p:nvPr>
            <p:ph type="title"/>
          </p:nvPr>
        </p:nvSpPr>
        <p:spPr/>
        <p:txBody>
          <a:bodyPr>
            <a:normAutofit/>
          </a:bodyPr>
          <a:lstStyle/>
          <a:p>
            <a:pPr>
              <a:defRPr sz="3200"/>
            </a:pPr>
            <a:r>
              <a:rPr lang="en-US" sz="2100" dirty="0"/>
              <a:t>Example 1: Calculating a Confidence Interval and Performing a Hypothesis Test for Two Population Means with Equal Variances—Slide 17</a:t>
            </a:r>
            <a:endParaRPr sz="2100" dirty="0"/>
          </a:p>
        </p:txBody>
      </p:sp>
      <p:sp>
        <p:nvSpPr>
          <p:cNvPr id="3" name="Text Placeholder 2">
            <a:extLst>
              <a:ext uri="{FF2B5EF4-FFF2-40B4-BE49-F238E27FC236}">
                <a16:creationId xmlns:a16="http://schemas.microsoft.com/office/drawing/2014/main" id="{DE5DB5A9-0708-C908-8652-0B2B1286770D}"/>
              </a:ext>
            </a:extLst>
          </p:cNvPr>
          <p:cNvSpPr>
            <a:spLocks noGrp="1"/>
          </p:cNvSpPr>
          <p:nvPr>
            <p:ph type="body" sz="quarter" idx="10"/>
          </p:nvPr>
        </p:nvSpPr>
        <p:spPr/>
        <p:txBody>
          <a:bodyPr>
            <a:normAutofit/>
          </a:bodyPr>
          <a:lstStyle/>
          <a:p>
            <a:pPr>
              <a:defRPr sz="2800"/>
            </a:pPr>
            <a:r>
              <a:rPr sz="2800" dirty="0"/>
              <a:t>At </a:t>
            </a:r>
            <a:r>
              <a:rPr sz="2800" dirty="0">
                <a:latin typeface="Cambria Math"/>
              </a:rPr>
              <a:t>29</a:t>
            </a:r>
            <a:r>
              <a:rPr sz="2800" dirty="0"/>
              <a:t> degrees of freedom, note that </a:t>
            </a:r>
            <a:r>
              <a:rPr sz="2800" dirty="0">
                <a:latin typeface="Cambria Math"/>
              </a:rPr>
              <a:t>2.597</a:t>
            </a:r>
            <a:r>
              <a:rPr sz="2800" dirty="0"/>
              <a:t> falls between </a:t>
            </a:r>
            <a:r>
              <a:rPr sz="2800" dirty="0">
                <a:latin typeface="Cambria Math"/>
              </a:rPr>
              <a:t>2.462</a:t>
            </a:r>
            <a:r>
              <a:rPr sz="2800" dirty="0"/>
              <a:t>, which corresponds to the </a:t>
            </a:r>
            <a:r>
              <a:rPr lang="en-US" sz="2800" i="1" dirty="0"/>
              <a:t>t</a:t>
            </a:r>
            <a:r>
              <a:rPr sz="2800" dirty="0"/>
              <a:t>-value with</a:t>
            </a:r>
            <a:br>
              <a:rPr lang="en-US" sz="2800" dirty="0"/>
            </a:br>
            <a:endParaRPr sz="2800" dirty="0"/>
          </a:p>
        </p:txBody>
      </p:sp>
      <p:pic>
        <p:nvPicPr>
          <p:cNvPr id="8" name="Picture 7" descr="alpha equals 0.010 times open parentheses t subscript 0.010 close parentheses and 2.756,">
            <a:extLst>
              <a:ext uri="{FF2B5EF4-FFF2-40B4-BE49-F238E27FC236}">
                <a16:creationId xmlns:a16="http://schemas.microsoft.com/office/drawing/2014/main" id="{F6AF4E28-3128-EE21-CD15-78059A3289C8}"/>
              </a:ext>
            </a:extLst>
          </p:cNvPr>
          <p:cNvPicPr>
            <a:picLocks noChangeAspect="1"/>
          </p:cNvPicPr>
          <p:nvPr/>
        </p:nvPicPr>
        <p:blipFill>
          <a:blip r:embed="rId3"/>
          <a:stretch>
            <a:fillRect/>
          </a:stretch>
        </p:blipFill>
        <p:spPr>
          <a:xfrm>
            <a:off x="549159" y="1951227"/>
            <a:ext cx="3467100" cy="466725"/>
          </a:xfrm>
          <a:prstGeom prst="rect">
            <a:avLst/>
          </a:prstGeom>
        </p:spPr>
      </p:pic>
      <p:sp>
        <p:nvSpPr>
          <p:cNvPr id="11" name="TextBox 10">
            <a:extLst>
              <a:ext uri="{FF2B5EF4-FFF2-40B4-BE49-F238E27FC236}">
                <a16:creationId xmlns:a16="http://schemas.microsoft.com/office/drawing/2014/main" id="{59F70E9C-DCCE-C46D-924F-1317AA401B1F}"/>
              </a:ext>
            </a:extLst>
          </p:cNvPr>
          <p:cNvSpPr txBox="1"/>
          <p:nvPr/>
        </p:nvSpPr>
        <p:spPr>
          <a:xfrm>
            <a:off x="457200" y="2362200"/>
            <a:ext cx="5791200" cy="523220"/>
          </a:xfrm>
          <a:prstGeom prst="rect">
            <a:avLst/>
          </a:prstGeom>
          <a:noFill/>
        </p:spPr>
        <p:txBody>
          <a:bodyPr wrap="square">
            <a:spAutoFit/>
          </a:bodyPr>
          <a:lstStyle/>
          <a:p>
            <a:r>
              <a:rPr kumimoji="0" lang="en-US" sz="2800" b="0" i="0" u="none" strike="noStrike" kern="1200" cap="none" spc="0" normalizeH="0" baseline="0" noProof="0" dirty="0">
                <a:ln>
                  <a:noFill/>
                </a:ln>
                <a:solidFill>
                  <a:srgbClr val="366092"/>
                </a:solidFill>
                <a:effectLst/>
                <a:uLnTx/>
                <a:uFillTx/>
                <a:latin typeface="Calibri"/>
                <a:ea typeface="+mn-ea"/>
                <a:cs typeface="+mn-cs"/>
              </a:rPr>
              <a:t>which corresponds to the </a:t>
            </a:r>
            <a:r>
              <a:rPr kumimoji="0" lang="en-US" sz="2800" b="0" i="1" u="none" strike="noStrike" kern="1200" cap="none" spc="0" normalizeH="0" baseline="0" noProof="0" dirty="0">
                <a:ln>
                  <a:noFill/>
                </a:ln>
                <a:solidFill>
                  <a:srgbClr val="366092"/>
                </a:solidFill>
                <a:effectLst/>
                <a:uLnTx/>
                <a:uFillTx/>
                <a:latin typeface="Calibri"/>
                <a:ea typeface="+mn-ea"/>
                <a:cs typeface="+mn-cs"/>
              </a:rPr>
              <a:t>t</a:t>
            </a:r>
            <a:r>
              <a:rPr kumimoji="0" lang="en-US" sz="2800" b="0" i="0" u="none" strike="noStrike" kern="1200" cap="none" spc="0" normalizeH="0" baseline="0" noProof="0" dirty="0">
                <a:ln>
                  <a:noFill/>
                </a:ln>
                <a:solidFill>
                  <a:srgbClr val="366092"/>
                </a:solidFill>
                <a:effectLst/>
                <a:uLnTx/>
                <a:uFillTx/>
                <a:latin typeface="Calibri"/>
                <a:ea typeface="+mn-ea"/>
                <a:cs typeface="+mn-cs"/>
              </a:rPr>
              <a:t>-value with</a:t>
            </a:r>
            <a:endParaRPr lang="en-IN" dirty="0"/>
          </a:p>
        </p:txBody>
      </p:sp>
      <p:pic>
        <p:nvPicPr>
          <p:cNvPr id="13" name="Picture 12" descr="alpha equals 0.005 times open parentheses t subscript 0.005 close parentheses.">
            <a:extLst>
              <a:ext uri="{FF2B5EF4-FFF2-40B4-BE49-F238E27FC236}">
                <a16:creationId xmlns:a16="http://schemas.microsoft.com/office/drawing/2014/main" id="{51E72542-76FD-5AA9-AE93-C2BC043FA48D}"/>
              </a:ext>
            </a:extLst>
          </p:cNvPr>
          <p:cNvPicPr>
            <a:picLocks noChangeAspect="1"/>
          </p:cNvPicPr>
          <p:nvPr/>
        </p:nvPicPr>
        <p:blipFill>
          <a:blip r:embed="rId4"/>
          <a:stretch>
            <a:fillRect/>
          </a:stretch>
        </p:blipFill>
        <p:spPr>
          <a:xfrm>
            <a:off x="6096000" y="2405934"/>
            <a:ext cx="2181225" cy="466725"/>
          </a:xfrm>
          <a:prstGeom prst="rect">
            <a:avLst/>
          </a:prstGeom>
        </p:spPr>
      </p:pic>
      <p:sp>
        <p:nvSpPr>
          <p:cNvPr id="5" name="TextBox 4">
            <a:extLst>
              <a:ext uri="{FF2B5EF4-FFF2-40B4-BE49-F238E27FC236}">
                <a16:creationId xmlns:a16="http://schemas.microsoft.com/office/drawing/2014/main" id="{337099E7-56F3-4756-E739-188300BA98BB}"/>
              </a:ext>
            </a:extLst>
          </p:cNvPr>
          <p:cNvSpPr txBox="1"/>
          <p:nvPr/>
        </p:nvSpPr>
        <p:spPr>
          <a:xfrm>
            <a:off x="457200" y="2908518"/>
            <a:ext cx="8229600" cy="1815882"/>
          </a:xfrm>
          <a:prstGeom prst="rect">
            <a:avLst/>
          </a:prstGeom>
          <a:noFill/>
        </p:spPr>
        <p:txBody>
          <a:bodyPr wrap="square">
            <a:spAutoFit/>
          </a:bodyPr>
          <a:lstStyle/>
          <a:p>
            <a:r>
              <a:rPr kumimoji="0" lang="en-US" sz="2800" b="0" i="0" u="none" strike="noStrike" kern="1200" cap="none" spc="0" normalizeH="0" baseline="0" noProof="0" dirty="0">
                <a:ln>
                  <a:noFill/>
                </a:ln>
                <a:solidFill>
                  <a:srgbClr val="366092"/>
                </a:solidFill>
                <a:effectLst/>
                <a:uLnTx/>
                <a:uFillTx/>
                <a:latin typeface="Calibri"/>
                <a:ea typeface="+mn-ea"/>
                <a:cs typeface="+mn-cs"/>
              </a:rPr>
              <a:t>We can now report the bound on the </a:t>
            </a:r>
            <a:r>
              <a:rPr kumimoji="0" lang="en-US" sz="2800" b="0" i="1" u="none" strike="noStrike" kern="1200" cap="none" spc="0" normalizeH="0" baseline="0" noProof="0" dirty="0">
                <a:ln>
                  <a:noFill/>
                </a:ln>
                <a:solidFill>
                  <a:srgbClr val="366092"/>
                </a:solidFill>
                <a:effectLst/>
                <a:uLnTx/>
                <a:uFillTx/>
                <a:latin typeface="Calibri"/>
                <a:ea typeface="+mn-ea"/>
                <a:cs typeface="+mn-cs"/>
              </a:rPr>
              <a:t>P</a:t>
            </a:r>
            <a:r>
              <a:rPr kumimoji="0" lang="en-US" sz="2800" b="0" i="0" u="none" strike="noStrike" kern="1200" cap="none" spc="0" normalizeH="0" baseline="0" noProof="0" dirty="0">
                <a:ln>
                  <a:noFill/>
                </a:ln>
                <a:solidFill>
                  <a:srgbClr val="366092"/>
                </a:solidFill>
                <a:effectLst/>
                <a:uLnTx/>
                <a:uFillTx/>
                <a:latin typeface="Calibri"/>
                <a:ea typeface="+mn-ea"/>
                <a:cs typeface="+mn-cs"/>
              </a:rPr>
              <a:t>-value for this test as 0.005 &lt; </a:t>
            </a:r>
            <a:r>
              <a:rPr kumimoji="0" lang="en-US" sz="2800" b="0" i="1" u="none" strike="noStrike" kern="1200" cap="none" spc="0" normalizeH="0" baseline="0" noProof="0" dirty="0">
                <a:ln>
                  <a:noFill/>
                </a:ln>
                <a:solidFill>
                  <a:srgbClr val="366092"/>
                </a:solidFill>
                <a:effectLst/>
                <a:uLnTx/>
                <a:uFillTx/>
                <a:latin typeface="Calibri"/>
                <a:ea typeface="+mn-ea"/>
                <a:cs typeface="+mn-cs"/>
              </a:rPr>
              <a:t>P</a:t>
            </a:r>
            <a:r>
              <a:rPr kumimoji="0" lang="en-US" sz="2800" b="0" i="0" u="none" strike="noStrike" kern="1200" cap="none" spc="0" normalizeH="0" baseline="0" noProof="0" dirty="0">
                <a:ln>
                  <a:noFill/>
                </a:ln>
                <a:solidFill>
                  <a:srgbClr val="366092"/>
                </a:solidFill>
                <a:effectLst/>
                <a:uLnTx/>
                <a:uFillTx/>
                <a:latin typeface="Calibri"/>
                <a:ea typeface="+mn-ea"/>
                <a:cs typeface="+mn-cs"/>
              </a:rPr>
              <a:t>-value &lt; 0.01. Since we performed the test using α = 0.01, the </a:t>
            </a:r>
            <a:r>
              <a:rPr kumimoji="0" lang="en-US" sz="2800" b="0" i="1" u="none" strike="noStrike" kern="1200" cap="none" spc="0" normalizeH="0" baseline="0" noProof="0" dirty="0">
                <a:ln>
                  <a:noFill/>
                </a:ln>
                <a:solidFill>
                  <a:srgbClr val="366092"/>
                </a:solidFill>
                <a:effectLst/>
                <a:uLnTx/>
                <a:uFillTx/>
                <a:latin typeface="Calibri"/>
                <a:ea typeface="+mn-ea"/>
                <a:cs typeface="+mn-cs"/>
              </a:rPr>
              <a:t>P</a:t>
            </a:r>
            <a:r>
              <a:rPr kumimoji="0" lang="en-US" sz="2800" b="0" i="0" u="none" strike="noStrike" kern="1200" cap="none" spc="0" normalizeH="0" baseline="0" noProof="0" dirty="0">
                <a:ln>
                  <a:noFill/>
                </a:ln>
                <a:solidFill>
                  <a:srgbClr val="366092"/>
                </a:solidFill>
                <a:effectLst/>
                <a:uLnTx/>
                <a:uFillTx/>
                <a:latin typeface="Calibri"/>
                <a:ea typeface="+mn-ea"/>
                <a:cs typeface="+mn-cs"/>
              </a:rPr>
              <a:t>-value is still less than α which leads us to reject the null hypothesis.</a:t>
            </a:r>
            <a:endParaRPr lang="en-IN" dirty="0"/>
          </a:p>
        </p:txBody>
      </p:sp>
    </p:spTree>
    <p:custDataLst>
      <p:tags r:id="rId1"/>
    </p:custDataLst>
    <p:extLst>
      <p:ext uri="{BB962C8B-B14F-4D97-AF65-F5344CB8AC3E}">
        <p14:creationId xmlns:p14="http://schemas.microsoft.com/office/powerpoint/2010/main" val="398746134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sz="2100" dirty="0"/>
              <a:t>Example 1: Calculating a Confidence Interval and Performing a Hypothesis Test for Two Population Means with Equal Variances—Slide 18</a:t>
            </a:r>
            <a:endParaRPr sz="2100" dirty="0"/>
          </a:p>
        </p:txBody>
      </p:sp>
      <p:sp>
        <p:nvSpPr>
          <p:cNvPr id="10" name="TextBox 9">
            <a:extLst>
              <a:ext uri="{FF2B5EF4-FFF2-40B4-BE49-F238E27FC236}">
                <a16:creationId xmlns:a16="http://schemas.microsoft.com/office/drawing/2014/main" id="{6A220301-2F3D-F9CA-2894-F39139E17C02}"/>
              </a:ext>
            </a:extLst>
          </p:cNvPr>
          <p:cNvSpPr txBox="1"/>
          <p:nvPr/>
        </p:nvSpPr>
        <p:spPr>
          <a:xfrm>
            <a:off x="2724148" y="1105523"/>
            <a:ext cx="3752852" cy="369332"/>
          </a:xfrm>
          <a:prstGeom prst="rect">
            <a:avLst/>
          </a:prstGeom>
          <a:noFill/>
        </p:spPr>
        <p:txBody>
          <a:bodyPr wrap="square">
            <a:spAutoFit/>
          </a:bodyPr>
          <a:lstStyle/>
          <a:p>
            <a:r>
              <a:rPr kumimoji="0" lang="en-US" sz="1800" b="1" i="0" u="none" strike="noStrike" kern="1200" cap="none" spc="0" normalizeH="0" baseline="0" noProof="0" dirty="0">
                <a:ln>
                  <a:noFill/>
                </a:ln>
                <a:solidFill>
                  <a:srgbClr val="366092"/>
                </a:solidFill>
                <a:effectLst/>
                <a:uLnTx/>
                <a:uFillTx/>
                <a:latin typeface="Calibri"/>
                <a:ea typeface="+mn-ea"/>
                <a:cs typeface="+mn-cs"/>
              </a:rPr>
              <a:t>Area to the Right of the Critical Value</a:t>
            </a:r>
            <a:endParaRPr lang="en-IN" b="1" dirty="0"/>
          </a:p>
        </p:txBody>
      </p:sp>
      <mc:AlternateContent xmlns:mc="http://schemas.openxmlformats.org/markup-compatibility/2006" xmlns:a14="http://schemas.microsoft.com/office/drawing/2010/main">
        <mc:Choice Requires="a14">
          <p:graphicFrame>
            <p:nvGraphicFramePr>
              <p:cNvPr id="4" name="Table Placeholder 2" descr="This table displays selected critical values from the t-distribution for various degrees of freedom (df) and right-tail probabilities (t subscript 0.200, t subscript 0.100, t subscript 0.050, t subscript 0.025, t subscript 0.010, and t subscript 0.005). &#10;&#10;When d f equals 1, the critical value is 1.376 at alpha = 0.200, 3.078 at 0.100, 6.314 at 0.050, 12.706 at 0.025, 31.821 at 0.010, and 63.657 at 0.005.&#10;&#10;When d f equals 2, the critical value is 1.061 at alpha equals 0.200, 1.886 at 0.100, 2.920 at 0.050, 4.303 at 0.025, 6.965 at 0.010, and 9.925 at 0.005.&#10;and so on&#10;&#10;When d f equals 27, the critical value is 0.855 at alpha equals 0.200, 1.314 at 0.100, 1.703 at 0.050, 2.052 at 0.025, 2.473 at 0.010, and 2.771 at 0.005.&#10;&#10;When d f equals 28, the critical value is 0.855 at alpha equals 0.200, 1.313 at 0.100, 1.701 at 0.050, 2.048 at 0.025, 2.467 at 0.010, and 2.763 at 0.005.&#10;&#10;When d f equals 29, the critical value is 0.854 at alpha equals 0.200, 1.311 at 0.100, 1.699 at 0.050, 2.045 at 0.025, 2.462 at 0.010, and 2.756 at 0.005.&#10;&#10;When d f equals 30, the critical value is 0.854 at alpha equals 0.200, 1.310 at 0.100, 1.697 at 0.050, 2.042 at 0.025, 2.457 at 0.010, and 2.750 at 0.005.">
                <a:extLst>
                  <a:ext uri="{FF2B5EF4-FFF2-40B4-BE49-F238E27FC236}">
                    <a16:creationId xmlns:a16="http://schemas.microsoft.com/office/drawing/2014/main" id="{C5567C1A-9DE4-4850-802F-D0E563D7FE88}"/>
                  </a:ext>
                </a:extLst>
              </p:cNvPr>
              <p:cNvGraphicFramePr>
                <a:graphicFrameLocks/>
              </p:cNvGraphicFramePr>
              <p:nvPr>
                <p:extLst>
                  <p:ext uri="{D42A27DB-BD31-4B8C-83A1-F6EECF244321}">
                    <p14:modId xmlns:p14="http://schemas.microsoft.com/office/powerpoint/2010/main" val="498454277"/>
                  </p:ext>
                </p:extLst>
              </p:nvPr>
            </p:nvGraphicFramePr>
            <p:xfrm>
              <a:off x="457200" y="1539240"/>
              <a:ext cx="8229600" cy="3337560"/>
            </p:xfrm>
            <a:graphic>
              <a:graphicData uri="http://schemas.openxmlformats.org/drawingml/2006/table">
                <a:tbl>
                  <a:tblPr firstRow="1" bandRow="1">
                    <a:tableStyleId>{5940675A-B579-460E-94D1-54222C63F5DA}</a:tableStyleId>
                  </a:tblPr>
                  <a:tblGrid>
                    <a:gridCol w="1175657">
                      <a:extLst>
                        <a:ext uri="{9D8B030D-6E8A-4147-A177-3AD203B41FA5}">
                          <a16:colId xmlns:a16="http://schemas.microsoft.com/office/drawing/2014/main" val="20000"/>
                        </a:ext>
                      </a:extLst>
                    </a:gridCol>
                    <a:gridCol w="1175657">
                      <a:extLst>
                        <a:ext uri="{9D8B030D-6E8A-4147-A177-3AD203B41FA5}">
                          <a16:colId xmlns:a16="http://schemas.microsoft.com/office/drawing/2014/main" val="20001"/>
                        </a:ext>
                      </a:extLst>
                    </a:gridCol>
                    <a:gridCol w="1175657">
                      <a:extLst>
                        <a:ext uri="{9D8B030D-6E8A-4147-A177-3AD203B41FA5}">
                          <a16:colId xmlns:a16="http://schemas.microsoft.com/office/drawing/2014/main" val="20002"/>
                        </a:ext>
                      </a:extLst>
                    </a:gridCol>
                    <a:gridCol w="1175657">
                      <a:extLst>
                        <a:ext uri="{9D8B030D-6E8A-4147-A177-3AD203B41FA5}">
                          <a16:colId xmlns:a16="http://schemas.microsoft.com/office/drawing/2014/main" val="20003"/>
                        </a:ext>
                      </a:extLst>
                    </a:gridCol>
                    <a:gridCol w="1175657">
                      <a:extLst>
                        <a:ext uri="{9D8B030D-6E8A-4147-A177-3AD203B41FA5}">
                          <a16:colId xmlns:a16="http://schemas.microsoft.com/office/drawing/2014/main" val="20004"/>
                        </a:ext>
                      </a:extLst>
                    </a:gridCol>
                    <a:gridCol w="1175657">
                      <a:extLst>
                        <a:ext uri="{9D8B030D-6E8A-4147-A177-3AD203B41FA5}">
                          <a16:colId xmlns:a16="http://schemas.microsoft.com/office/drawing/2014/main" val="20005"/>
                        </a:ext>
                      </a:extLst>
                    </a:gridCol>
                    <a:gridCol w="1175658">
                      <a:extLst>
                        <a:ext uri="{9D8B030D-6E8A-4147-A177-3AD203B41FA5}">
                          <a16:colId xmlns:a16="http://schemas.microsoft.com/office/drawing/2014/main" val="20006"/>
                        </a:ext>
                      </a:extLst>
                    </a:gridCol>
                  </a:tblGrid>
                  <a:tr h="370840">
                    <a:tc>
                      <a:txBody>
                        <a:bodyPr/>
                        <a:lstStyle/>
                        <a:p>
                          <a:pPr algn="ctr">
                            <a:defRPr sz="1400" b="1">
                              <a:solidFill>
                                <a:schemeClr val="tx1"/>
                              </a:solidFill>
                            </a:defRPr>
                          </a:pPr>
                          <a14:m>
                            <m:oMathPara xmlns:m="http://schemas.openxmlformats.org/officeDocument/2006/math">
                              <m:oMathParaPr>
                                <m:jc m:val="centerGroup"/>
                              </m:oMathParaPr>
                              <m:oMath xmlns:m="http://schemas.openxmlformats.org/officeDocument/2006/math">
                                <m:r>
                                  <a:rPr sz="1400" b="1">
                                    <a:latin typeface="Cambria Math" panose="02040503050406030204" pitchFamily="18" charset="0"/>
                                  </a:rPr>
                                  <m:t>𝒅𝒇</m:t>
                                </m:r>
                              </m:oMath>
                            </m:oMathPara>
                          </a14:m>
                          <a:endParaRPr b="1" dirty="0"/>
                        </a:p>
                      </a:txBody>
                      <a:tcPr/>
                    </a:tc>
                    <a:tc>
                      <a:txBody>
                        <a:bodyPr/>
                        <a:lstStyle/>
                        <a:p>
                          <a:pPr algn="ctr">
                            <a:defRPr sz="1400" b="1">
                              <a:solidFill>
                                <a:schemeClr val="tx1"/>
                              </a:solidFill>
                            </a:defRPr>
                          </a:pPr>
                          <a14:m>
                            <m:oMathPara xmlns:m="http://schemas.openxmlformats.org/officeDocument/2006/math">
                              <m:oMathParaPr>
                                <m:jc m:val="centerGroup"/>
                              </m:oMathParaPr>
                              <m:oMath xmlns:m="http://schemas.openxmlformats.org/officeDocument/2006/math">
                                <m:sSub>
                                  <m:sSubPr>
                                    <m:ctrlPr>
                                      <a:rPr sz="1400" b="1" i="1">
                                        <a:latin typeface="Cambria Math" panose="02040503050406030204" pitchFamily="18" charset="0"/>
                                      </a:rPr>
                                    </m:ctrlPr>
                                  </m:sSubPr>
                                  <m:e>
                                    <m:r>
                                      <a:rPr sz="1400" b="1">
                                        <a:latin typeface="Cambria Math" panose="02040503050406030204" pitchFamily="18" charset="0"/>
                                      </a:rPr>
                                      <m:t>𝒕</m:t>
                                    </m:r>
                                  </m:e>
                                  <m:sub>
                                    <m:r>
                                      <a:rPr sz="1400" b="1">
                                        <a:latin typeface="Cambria Math" panose="02040503050406030204" pitchFamily="18" charset="0"/>
                                      </a:rPr>
                                      <m:t>𝟎</m:t>
                                    </m:r>
                                    <m:r>
                                      <a:rPr sz="1400" b="1">
                                        <a:latin typeface="Cambria Math" panose="02040503050406030204" pitchFamily="18" charset="0"/>
                                      </a:rPr>
                                      <m:t>.</m:t>
                                    </m:r>
                                    <m:r>
                                      <a:rPr sz="1400" b="1">
                                        <a:latin typeface="Cambria Math" panose="02040503050406030204" pitchFamily="18" charset="0"/>
                                      </a:rPr>
                                      <m:t>𝟐𝟎𝟎</m:t>
                                    </m:r>
                                  </m:sub>
                                </m:sSub>
                              </m:oMath>
                            </m:oMathPara>
                          </a14:m>
                          <a:endParaRPr b="1" dirty="0"/>
                        </a:p>
                      </a:txBody>
                      <a:tcPr/>
                    </a:tc>
                    <a:tc>
                      <a:txBody>
                        <a:bodyPr/>
                        <a:lstStyle/>
                        <a:p>
                          <a:pPr algn="ctr">
                            <a:defRPr sz="1400" b="1">
                              <a:solidFill>
                                <a:schemeClr val="tx1"/>
                              </a:solidFill>
                            </a:defRPr>
                          </a:pPr>
                          <a14:m>
                            <m:oMathPara xmlns:m="http://schemas.openxmlformats.org/officeDocument/2006/math">
                              <m:oMathParaPr>
                                <m:jc m:val="centerGroup"/>
                              </m:oMathParaPr>
                              <m:oMath xmlns:m="http://schemas.openxmlformats.org/officeDocument/2006/math">
                                <m:sSub>
                                  <m:sSubPr>
                                    <m:ctrlPr>
                                      <a:rPr sz="1400" b="1" i="1">
                                        <a:latin typeface="Cambria Math" panose="02040503050406030204" pitchFamily="18" charset="0"/>
                                      </a:rPr>
                                    </m:ctrlPr>
                                  </m:sSubPr>
                                  <m:e>
                                    <m:r>
                                      <a:rPr sz="1400" b="1">
                                        <a:latin typeface="Cambria Math" panose="02040503050406030204" pitchFamily="18" charset="0"/>
                                      </a:rPr>
                                      <m:t>𝒕</m:t>
                                    </m:r>
                                  </m:e>
                                  <m:sub>
                                    <m:r>
                                      <a:rPr sz="1400" b="1">
                                        <a:latin typeface="Cambria Math" panose="02040503050406030204" pitchFamily="18" charset="0"/>
                                      </a:rPr>
                                      <m:t>𝟎</m:t>
                                    </m:r>
                                    <m:r>
                                      <a:rPr sz="1400" b="1">
                                        <a:latin typeface="Cambria Math" panose="02040503050406030204" pitchFamily="18" charset="0"/>
                                      </a:rPr>
                                      <m:t>.</m:t>
                                    </m:r>
                                    <m:r>
                                      <a:rPr sz="1400" b="1">
                                        <a:latin typeface="Cambria Math" panose="02040503050406030204" pitchFamily="18" charset="0"/>
                                      </a:rPr>
                                      <m:t>𝟏𝟎𝟎</m:t>
                                    </m:r>
                                  </m:sub>
                                </m:sSub>
                              </m:oMath>
                            </m:oMathPara>
                          </a14:m>
                          <a:endParaRPr b="1" dirty="0"/>
                        </a:p>
                      </a:txBody>
                      <a:tcPr/>
                    </a:tc>
                    <a:tc>
                      <a:txBody>
                        <a:bodyPr/>
                        <a:lstStyle/>
                        <a:p>
                          <a:pPr algn="ctr">
                            <a:defRPr sz="1400" b="1">
                              <a:solidFill>
                                <a:schemeClr val="tx1"/>
                              </a:solidFill>
                            </a:defRPr>
                          </a:pPr>
                          <a14:m>
                            <m:oMathPara xmlns:m="http://schemas.openxmlformats.org/officeDocument/2006/math">
                              <m:oMathParaPr>
                                <m:jc m:val="centerGroup"/>
                              </m:oMathParaPr>
                              <m:oMath xmlns:m="http://schemas.openxmlformats.org/officeDocument/2006/math">
                                <m:sSub>
                                  <m:sSubPr>
                                    <m:ctrlPr>
                                      <a:rPr sz="1400" b="1" i="1">
                                        <a:latin typeface="Cambria Math" panose="02040503050406030204" pitchFamily="18" charset="0"/>
                                      </a:rPr>
                                    </m:ctrlPr>
                                  </m:sSubPr>
                                  <m:e>
                                    <m:r>
                                      <a:rPr sz="1400" b="1">
                                        <a:latin typeface="Cambria Math" panose="02040503050406030204" pitchFamily="18" charset="0"/>
                                      </a:rPr>
                                      <m:t>𝒕</m:t>
                                    </m:r>
                                  </m:e>
                                  <m:sub>
                                    <m:r>
                                      <a:rPr sz="1400" b="1">
                                        <a:latin typeface="Cambria Math" panose="02040503050406030204" pitchFamily="18" charset="0"/>
                                      </a:rPr>
                                      <m:t>𝟎</m:t>
                                    </m:r>
                                    <m:r>
                                      <a:rPr sz="1400" b="1">
                                        <a:latin typeface="Cambria Math" panose="02040503050406030204" pitchFamily="18" charset="0"/>
                                      </a:rPr>
                                      <m:t>.</m:t>
                                    </m:r>
                                    <m:r>
                                      <a:rPr sz="1400" b="1">
                                        <a:latin typeface="Cambria Math" panose="02040503050406030204" pitchFamily="18" charset="0"/>
                                      </a:rPr>
                                      <m:t>𝟎𝟓𝟎</m:t>
                                    </m:r>
                                  </m:sub>
                                </m:sSub>
                              </m:oMath>
                            </m:oMathPara>
                          </a14:m>
                          <a:endParaRPr b="1" dirty="0"/>
                        </a:p>
                      </a:txBody>
                      <a:tcPr/>
                    </a:tc>
                    <a:tc>
                      <a:txBody>
                        <a:bodyPr/>
                        <a:lstStyle/>
                        <a:p>
                          <a:pPr algn="ctr">
                            <a:defRPr sz="1400" b="1">
                              <a:solidFill>
                                <a:schemeClr val="tx1"/>
                              </a:solidFill>
                            </a:defRPr>
                          </a:pPr>
                          <a14:m>
                            <m:oMathPara xmlns:m="http://schemas.openxmlformats.org/officeDocument/2006/math">
                              <m:oMathParaPr>
                                <m:jc m:val="centerGroup"/>
                              </m:oMathParaPr>
                              <m:oMath xmlns:m="http://schemas.openxmlformats.org/officeDocument/2006/math">
                                <m:sSub>
                                  <m:sSubPr>
                                    <m:ctrlPr>
                                      <a:rPr sz="1400" b="1" i="1">
                                        <a:latin typeface="Cambria Math" panose="02040503050406030204" pitchFamily="18" charset="0"/>
                                      </a:rPr>
                                    </m:ctrlPr>
                                  </m:sSubPr>
                                  <m:e>
                                    <m:r>
                                      <a:rPr sz="1400" b="1">
                                        <a:latin typeface="Cambria Math" panose="02040503050406030204" pitchFamily="18" charset="0"/>
                                      </a:rPr>
                                      <m:t>𝒕</m:t>
                                    </m:r>
                                  </m:e>
                                  <m:sub>
                                    <m:r>
                                      <a:rPr sz="1400" b="1">
                                        <a:latin typeface="Cambria Math" panose="02040503050406030204" pitchFamily="18" charset="0"/>
                                      </a:rPr>
                                      <m:t>𝟎</m:t>
                                    </m:r>
                                    <m:r>
                                      <a:rPr sz="1400" b="1">
                                        <a:latin typeface="Cambria Math" panose="02040503050406030204" pitchFamily="18" charset="0"/>
                                      </a:rPr>
                                      <m:t>.</m:t>
                                    </m:r>
                                    <m:r>
                                      <a:rPr sz="1400" b="1">
                                        <a:latin typeface="Cambria Math" panose="02040503050406030204" pitchFamily="18" charset="0"/>
                                      </a:rPr>
                                      <m:t>𝟎𝟐𝟓</m:t>
                                    </m:r>
                                  </m:sub>
                                </m:sSub>
                              </m:oMath>
                            </m:oMathPara>
                          </a14:m>
                          <a:endParaRPr b="1" dirty="0"/>
                        </a:p>
                      </a:txBody>
                      <a:tcPr/>
                    </a:tc>
                    <a:tc>
                      <a:txBody>
                        <a:bodyPr/>
                        <a:lstStyle/>
                        <a:p>
                          <a:pPr algn="ctr">
                            <a:defRPr sz="1400" b="1">
                              <a:solidFill>
                                <a:schemeClr val="tx1"/>
                              </a:solidFill>
                            </a:defRPr>
                          </a:pPr>
                          <a14:m>
                            <m:oMathPara xmlns:m="http://schemas.openxmlformats.org/officeDocument/2006/math">
                              <m:oMathParaPr>
                                <m:jc m:val="centerGroup"/>
                              </m:oMathParaPr>
                              <m:oMath xmlns:m="http://schemas.openxmlformats.org/officeDocument/2006/math">
                                <m:sSub>
                                  <m:sSubPr>
                                    <m:ctrlPr>
                                      <a:rPr sz="1400" b="1" i="1">
                                        <a:latin typeface="Cambria Math" panose="02040503050406030204" pitchFamily="18" charset="0"/>
                                      </a:rPr>
                                    </m:ctrlPr>
                                  </m:sSubPr>
                                  <m:e>
                                    <m:r>
                                      <a:rPr sz="1400" b="1">
                                        <a:latin typeface="Cambria Math" panose="02040503050406030204" pitchFamily="18" charset="0"/>
                                      </a:rPr>
                                      <m:t>𝒕</m:t>
                                    </m:r>
                                  </m:e>
                                  <m:sub>
                                    <m:r>
                                      <a:rPr sz="1400" b="1">
                                        <a:latin typeface="Cambria Math" panose="02040503050406030204" pitchFamily="18" charset="0"/>
                                      </a:rPr>
                                      <m:t>𝟎</m:t>
                                    </m:r>
                                    <m:r>
                                      <a:rPr sz="1400" b="1">
                                        <a:latin typeface="Cambria Math" panose="02040503050406030204" pitchFamily="18" charset="0"/>
                                      </a:rPr>
                                      <m:t>.</m:t>
                                    </m:r>
                                    <m:r>
                                      <a:rPr sz="1400" b="1">
                                        <a:latin typeface="Cambria Math" panose="02040503050406030204" pitchFamily="18" charset="0"/>
                                      </a:rPr>
                                      <m:t>𝟎𝟏𝟎</m:t>
                                    </m:r>
                                  </m:sub>
                                </m:sSub>
                              </m:oMath>
                            </m:oMathPara>
                          </a14:m>
                          <a:endParaRPr b="1" dirty="0"/>
                        </a:p>
                      </a:txBody>
                      <a:tcPr/>
                    </a:tc>
                    <a:tc>
                      <a:txBody>
                        <a:bodyPr/>
                        <a:lstStyle/>
                        <a:p>
                          <a:pPr algn="ctr">
                            <a:defRPr sz="1400" b="1">
                              <a:solidFill>
                                <a:schemeClr val="tx1"/>
                              </a:solidFill>
                            </a:defRPr>
                          </a:pPr>
                          <a14:m>
                            <m:oMathPara xmlns:m="http://schemas.openxmlformats.org/officeDocument/2006/math">
                              <m:oMathParaPr>
                                <m:jc m:val="centerGroup"/>
                              </m:oMathParaPr>
                              <m:oMath xmlns:m="http://schemas.openxmlformats.org/officeDocument/2006/math">
                                <m:sSub>
                                  <m:sSubPr>
                                    <m:ctrlPr>
                                      <a:rPr sz="1400" b="1" i="1">
                                        <a:latin typeface="Cambria Math" panose="02040503050406030204" pitchFamily="18" charset="0"/>
                                      </a:rPr>
                                    </m:ctrlPr>
                                  </m:sSubPr>
                                  <m:e>
                                    <m:r>
                                      <a:rPr sz="1400" b="1">
                                        <a:latin typeface="Cambria Math" panose="02040503050406030204" pitchFamily="18" charset="0"/>
                                      </a:rPr>
                                      <m:t>𝒕</m:t>
                                    </m:r>
                                  </m:e>
                                  <m:sub>
                                    <m:r>
                                      <a:rPr sz="1400" b="1">
                                        <a:latin typeface="Cambria Math" panose="02040503050406030204" pitchFamily="18" charset="0"/>
                                      </a:rPr>
                                      <m:t>𝟎</m:t>
                                    </m:r>
                                    <m:r>
                                      <a:rPr sz="1400" b="1">
                                        <a:latin typeface="Cambria Math" panose="02040503050406030204" pitchFamily="18" charset="0"/>
                                      </a:rPr>
                                      <m:t>.</m:t>
                                    </m:r>
                                    <m:r>
                                      <a:rPr sz="1400" b="1">
                                        <a:latin typeface="Cambria Math" panose="02040503050406030204" pitchFamily="18" charset="0"/>
                                      </a:rPr>
                                      <m:t>𝟎𝟎𝟓</m:t>
                                    </m:r>
                                  </m:sub>
                                </m:sSub>
                              </m:oMath>
                            </m:oMathPara>
                          </a14:m>
                          <a:endParaRPr b="1" dirty="0"/>
                        </a:p>
                      </a:txBody>
                      <a:tcPr/>
                    </a:tc>
                    <a:extLst>
                      <a:ext uri="{0D108BD9-81ED-4DB2-BD59-A6C34878D82A}">
                        <a16:rowId xmlns:a16="http://schemas.microsoft.com/office/drawing/2014/main" val="10001"/>
                      </a:ext>
                    </a:extLst>
                  </a:tr>
                  <a:tr h="370840">
                    <a:tc>
                      <a:txBody>
                        <a:bodyPr/>
                        <a:lstStyle/>
                        <a:p>
                          <a:pPr algn="ctr">
                            <a:defRPr b="1">
                              <a:solidFill>
                                <a:schemeClr val="tx1"/>
                              </a:solidFill>
                            </a:defRPr>
                          </a:pPr>
                          <a:r>
                            <a:rPr sz="1400" b="0" dirty="0"/>
                            <a:t>1</a:t>
                          </a:r>
                          <a:endParaRPr sz="1400" b="0" dirty="0">
                            <a:latin typeface="Cambria Math"/>
                          </a:endParaRPr>
                        </a:p>
                      </a:txBody>
                      <a:tcPr/>
                    </a:tc>
                    <a:tc>
                      <a:txBody>
                        <a:bodyPr/>
                        <a:lstStyle/>
                        <a:p>
                          <a:pPr algn="ctr">
                            <a:defRPr>
                              <a:solidFill>
                                <a:schemeClr val="tx1"/>
                              </a:solidFill>
                            </a:defRPr>
                          </a:pPr>
                          <a:r>
                            <a:rPr sz="1400" dirty="0"/>
                            <a:t>1.376</a:t>
                          </a:r>
                          <a:endParaRPr sz="1400" dirty="0">
                            <a:latin typeface="Cambria Math"/>
                          </a:endParaRPr>
                        </a:p>
                      </a:txBody>
                      <a:tcPr/>
                    </a:tc>
                    <a:tc>
                      <a:txBody>
                        <a:bodyPr/>
                        <a:lstStyle/>
                        <a:p>
                          <a:pPr algn="ctr">
                            <a:defRPr>
                              <a:solidFill>
                                <a:schemeClr val="tx1"/>
                              </a:solidFill>
                            </a:defRPr>
                          </a:pPr>
                          <a:r>
                            <a:rPr sz="1400"/>
                            <a:t>3.078</a:t>
                          </a:r>
                          <a:endParaRPr sz="1400">
                            <a:latin typeface="Cambria Math"/>
                          </a:endParaRPr>
                        </a:p>
                      </a:txBody>
                      <a:tcPr/>
                    </a:tc>
                    <a:tc>
                      <a:txBody>
                        <a:bodyPr/>
                        <a:lstStyle/>
                        <a:p>
                          <a:pPr algn="ctr">
                            <a:defRPr>
                              <a:solidFill>
                                <a:schemeClr val="tx1"/>
                              </a:solidFill>
                            </a:defRPr>
                          </a:pPr>
                          <a:r>
                            <a:rPr sz="1400"/>
                            <a:t>6.314</a:t>
                          </a:r>
                          <a:endParaRPr sz="1400">
                            <a:latin typeface="Cambria Math"/>
                          </a:endParaRPr>
                        </a:p>
                      </a:txBody>
                      <a:tcPr/>
                    </a:tc>
                    <a:tc>
                      <a:txBody>
                        <a:bodyPr/>
                        <a:lstStyle/>
                        <a:p>
                          <a:pPr algn="ctr">
                            <a:defRPr>
                              <a:solidFill>
                                <a:schemeClr val="tx1"/>
                              </a:solidFill>
                            </a:defRPr>
                          </a:pPr>
                          <a:r>
                            <a:rPr sz="1400"/>
                            <a:t>12.706</a:t>
                          </a:r>
                          <a:endParaRPr sz="1400">
                            <a:latin typeface="Cambria Math"/>
                          </a:endParaRPr>
                        </a:p>
                      </a:txBody>
                      <a:tcPr/>
                    </a:tc>
                    <a:tc>
                      <a:txBody>
                        <a:bodyPr/>
                        <a:lstStyle/>
                        <a:p>
                          <a:pPr algn="ctr">
                            <a:defRPr>
                              <a:solidFill>
                                <a:schemeClr val="tx1"/>
                              </a:solidFill>
                            </a:defRPr>
                          </a:pPr>
                          <a:r>
                            <a:rPr sz="1400"/>
                            <a:t>31.821</a:t>
                          </a:r>
                          <a:endParaRPr sz="1400">
                            <a:latin typeface="Cambria Math"/>
                          </a:endParaRPr>
                        </a:p>
                      </a:txBody>
                      <a:tcPr/>
                    </a:tc>
                    <a:tc>
                      <a:txBody>
                        <a:bodyPr/>
                        <a:lstStyle/>
                        <a:p>
                          <a:pPr algn="ctr">
                            <a:defRPr>
                              <a:solidFill>
                                <a:schemeClr val="tx1"/>
                              </a:solidFill>
                            </a:defRPr>
                          </a:pPr>
                          <a:r>
                            <a:rPr sz="1400" dirty="0"/>
                            <a:t>63.657</a:t>
                          </a:r>
                          <a:endParaRPr sz="1400" dirty="0">
                            <a:latin typeface="Cambria Math"/>
                          </a:endParaRPr>
                        </a:p>
                      </a:txBody>
                      <a:tcPr/>
                    </a:tc>
                    <a:extLst>
                      <a:ext uri="{0D108BD9-81ED-4DB2-BD59-A6C34878D82A}">
                        <a16:rowId xmlns:a16="http://schemas.microsoft.com/office/drawing/2014/main" val="10002"/>
                      </a:ext>
                    </a:extLst>
                  </a:tr>
                  <a:tr h="370840">
                    <a:tc>
                      <a:txBody>
                        <a:bodyPr/>
                        <a:lstStyle/>
                        <a:p>
                          <a:pPr algn="ctr">
                            <a:defRPr b="1">
                              <a:solidFill>
                                <a:schemeClr val="tx1"/>
                              </a:solidFill>
                            </a:defRPr>
                          </a:pPr>
                          <a:r>
                            <a:rPr sz="1400" b="0" dirty="0"/>
                            <a:t>2</a:t>
                          </a:r>
                          <a:endParaRPr sz="1400" b="0" dirty="0">
                            <a:latin typeface="Cambria Math"/>
                          </a:endParaRPr>
                        </a:p>
                      </a:txBody>
                      <a:tcPr/>
                    </a:tc>
                    <a:tc>
                      <a:txBody>
                        <a:bodyPr/>
                        <a:lstStyle/>
                        <a:p>
                          <a:pPr algn="ctr">
                            <a:defRPr>
                              <a:solidFill>
                                <a:schemeClr val="tx1"/>
                              </a:solidFill>
                            </a:defRPr>
                          </a:pPr>
                          <a:r>
                            <a:rPr sz="1400"/>
                            <a:t>1.061</a:t>
                          </a:r>
                          <a:endParaRPr sz="1400">
                            <a:latin typeface="Cambria Math"/>
                          </a:endParaRPr>
                        </a:p>
                      </a:txBody>
                      <a:tcPr/>
                    </a:tc>
                    <a:tc>
                      <a:txBody>
                        <a:bodyPr/>
                        <a:lstStyle/>
                        <a:p>
                          <a:pPr algn="ctr">
                            <a:defRPr>
                              <a:solidFill>
                                <a:schemeClr val="tx1"/>
                              </a:solidFill>
                            </a:defRPr>
                          </a:pPr>
                          <a:r>
                            <a:rPr sz="1400"/>
                            <a:t>1.886</a:t>
                          </a:r>
                          <a:endParaRPr sz="1400">
                            <a:latin typeface="Cambria Math"/>
                          </a:endParaRPr>
                        </a:p>
                      </a:txBody>
                      <a:tcPr/>
                    </a:tc>
                    <a:tc>
                      <a:txBody>
                        <a:bodyPr/>
                        <a:lstStyle/>
                        <a:p>
                          <a:pPr algn="ctr">
                            <a:defRPr>
                              <a:solidFill>
                                <a:schemeClr val="tx1"/>
                              </a:solidFill>
                            </a:defRPr>
                          </a:pPr>
                          <a:r>
                            <a:rPr sz="1400"/>
                            <a:t>2.920</a:t>
                          </a:r>
                          <a:endParaRPr sz="1400">
                            <a:latin typeface="Cambria Math"/>
                          </a:endParaRPr>
                        </a:p>
                      </a:txBody>
                      <a:tcPr/>
                    </a:tc>
                    <a:tc>
                      <a:txBody>
                        <a:bodyPr/>
                        <a:lstStyle/>
                        <a:p>
                          <a:pPr algn="ctr">
                            <a:defRPr>
                              <a:solidFill>
                                <a:schemeClr val="tx1"/>
                              </a:solidFill>
                            </a:defRPr>
                          </a:pPr>
                          <a:r>
                            <a:rPr sz="1400"/>
                            <a:t>4.303</a:t>
                          </a:r>
                          <a:endParaRPr sz="1400">
                            <a:latin typeface="Cambria Math"/>
                          </a:endParaRPr>
                        </a:p>
                      </a:txBody>
                      <a:tcPr/>
                    </a:tc>
                    <a:tc>
                      <a:txBody>
                        <a:bodyPr/>
                        <a:lstStyle/>
                        <a:p>
                          <a:pPr algn="ctr">
                            <a:defRPr>
                              <a:solidFill>
                                <a:schemeClr val="tx1"/>
                              </a:solidFill>
                            </a:defRPr>
                          </a:pPr>
                          <a:r>
                            <a:rPr sz="1400"/>
                            <a:t>6.965</a:t>
                          </a:r>
                          <a:endParaRPr sz="1400">
                            <a:latin typeface="Cambria Math"/>
                          </a:endParaRPr>
                        </a:p>
                      </a:txBody>
                      <a:tcPr/>
                    </a:tc>
                    <a:tc>
                      <a:txBody>
                        <a:bodyPr/>
                        <a:lstStyle/>
                        <a:p>
                          <a:pPr algn="ctr">
                            <a:defRPr>
                              <a:solidFill>
                                <a:schemeClr val="tx1"/>
                              </a:solidFill>
                            </a:defRPr>
                          </a:pPr>
                          <a:r>
                            <a:rPr sz="1400" dirty="0"/>
                            <a:t>9.925</a:t>
                          </a:r>
                          <a:endParaRPr sz="1400" dirty="0">
                            <a:latin typeface="Cambria Math"/>
                          </a:endParaRPr>
                        </a:p>
                      </a:txBody>
                      <a:tcPr/>
                    </a:tc>
                    <a:extLst>
                      <a:ext uri="{0D108BD9-81ED-4DB2-BD59-A6C34878D82A}">
                        <a16:rowId xmlns:a16="http://schemas.microsoft.com/office/drawing/2014/main" val="10003"/>
                      </a:ext>
                    </a:extLst>
                  </a:tr>
                  <a:tr h="370840">
                    <a:tc>
                      <a:txBody>
                        <a:bodyPr/>
                        <a:lstStyle/>
                        <a:p>
                          <a:pPr algn="ctr">
                            <a:defRPr b="1">
                              <a:solidFill>
                                <a:schemeClr val="tx1"/>
                              </a:solidFill>
                            </a:defRPr>
                          </a:pPr>
                          <a:endParaRPr sz="1400" b="0" dirty="0">
                            <a:latin typeface="Cambria Math"/>
                          </a:endParaRPr>
                        </a:p>
                      </a:txBody>
                      <a:tcPr/>
                    </a:tc>
                    <a:tc>
                      <a:txBody>
                        <a:bodyPr/>
                        <a:lstStyle/>
                        <a:p>
                          <a:pPr algn="ctr">
                            <a:defRPr>
                              <a:solidFill>
                                <a:schemeClr val="tx1"/>
                              </a:solidFill>
                            </a:defRPr>
                          </a:pPr>
                          <a:endParaRPr/>
                        </a:p>
                      </a:txBody>
                      <a:tcPr/>
                    </a:tc>
                    <a:tc>
                      <a:txBody>
                        <a:bodyPr/>
                        <a:lstStyle/>
                        <a:p>
                          <a:pPr algn="ctr">
                            <a:defRPr>
                              <a:solidFill>
                                <a:schemeClr val="tx1"/>
                              </a:solidFill>
                            </a:defRPr>
                          </a:pPr>
                          <a:endParaRPr/>
                        </a:p>
                      </a:txBody>
                      <a:tcPr/>
                    </a:tc>
                    <a:tc>
                      <a:txBody>
                        <a:bodyPr/>
                        <a:lstStyle/>
                        <a:p>
                          <a:pPr algn="ctr">
                            <a:defRPr>
                              <a:solidFill>
                                <a:schemeClr val="tx1"/>
                              </a:solidFill>
                            </a:defRPr>
                          </a:pPr>
                          <a:r>
                            <a:rPr lang="en-US" dirty="0"/>
                            <a:t>…</a:t>
                          </a:r>
                          <a:endParaRPr dirty="0"/>
                        </a:p>
                      </a:txBody>
                      <a:tcPr/>
                    </a:tc>
                    <a:tc>
                      <a:txBody>
                        <a:bodyPr/>
                        <a:lstStyle/>
                        <a:p>
                          <a:pPr algn="ctr">
                            <a:defRPr>
                              <a:solidFill>
                                <a:schemeClr val="tx1"/>
                              </a:solidFill>
                            </a:defRPr>
                          </a:pPr>
                          <a:endParaRPr/>
                        </a:p>
                      </a:txBody>
                      <a:tcPr/>
                    </a:tc>
                    <a:tc>
                      <a:txBody>
                        <a:bodyPr/>
                        <a:lstStyle/>
                        <a:p>
                          <a:pPr algn="ctr">
                            <a:defRPr>
                              <a:solidFill>
                                <a:schemeClr val="tx1"/>
                              </a:solidFill>
                            </a:defRPr>
                          </a:pPr>
                          <a:endParaRPr dirty="0"/>
                        </a:p>
                      </a:txBody>
                      <a:tcPr/>
                    </a:tc>
                    <a:tc>
                      <a:txBody>
                        <a:bodyPr/>
                        <a:lstStyle/>
                        <a:p>
                          <a:pPr algn="ctr">
                            <a:defRPr>
                              <a:solidFill>
                                <a:schemeClr val="tx1"/>
                              </a:solidFill>
                            </a:defRPr>
                          </a:pPr>
                          <a:endParaRPr dirty="0"/>
                        </a:p>
                      </a:txBody>
                      <a:tcPr/>
                    </a:tc>
                    <a:extLst>
                      <a:ext uri="{0D108BD9-81ED-4DB2-BD59-A6C34878D82A}">
                        <a16:rowId xmlns:a16="http://schemas.microsoft.com/office/drawing/2014/main" val="10004"/>
                      </a:ext>
                    </a:extLst>
                  </a:tr>
                  <a:tr h="370840">
                    <a:tc>
                      <a:txBody>
                        <a:bodyPr/>
                        <a:lstStyle/>
                        <a:p>
                          <a:pPr algn="ctr">
                            <a:defRPr b="1">
                              <a:solidFill>
                                <a:schemeClr val="tx1"/>
                              </a:solidFill>
                            </a:defRPr>
                          </a:pPr>
                          <a:r>
                            <a:rPr sz="1400" b="0" dirty="0"/>
                            <a:t>27</a:t>
                          </a:r>
                          <a:endParaRPr sz="1400" b="0" dirty="0">
                            <a:latin typeface="Cambria Math"/>
                          </a:endParaRPr>
                        </a:p>
                      </a:txBody>
                      <a:tcPr/>
                    </a:tc>
                    <a:tc>
                      <a:txBody>
                        <a:bodyPr/>
                        <a:lstStyle/>
                        <a:p>
                          <a:pPr algn="ctr">
                            <a:defRPr>
                              <a:solidFill>
                                <a:schemeClr val="tx1"/>
                              </a:solidFill>
                            </a:defRPr>
                          </a:pPr>
                          <a:r>
                            <a:rPr sz="1400" dirty="0"/>
                            <a:t>0.855</a:t>
                          </a:r>
                          <a:endParaRPr sz="1400" dirty="0">
                            <a:latin typeface="Cambria Math"/>
                          </a:endParaRPr>
                        </a:p>
                      </a:txBody>
                      <a:tcPr/>
                    </a:tc>
                    <a:tc>
                      <a:txBody>
                        <a:bodyPr/>
                        <a:lstStyle/>
                        <a:p>
                          <a:pPr algn="ctr">
                            <a:defRPr>
                              <a:solidFill>
                                <a:schemeClr val="tx1"/>
                              </a:solidFill>
                            </a:defRPr>
                          </a:pPr>
                          <a:r>
                            <a:rPr sz="1400"/>
                            <a:t>1.314</a:t>
                          </a:r>
                          <a:endParaRPr sz="1400">
                            <a:latin typeface="Cambria Math"/>
                          </a:endParaRPr>
                        </a:p>
                      </a:txBody>
                      <a:tcPr/>
                    </a:tc>
                    <a:tc>
                      <a:txBody>
                        <a:bodyPr/>
                        <a:lstStyle/>
                        <a:p>
                          <a:pPr algn="ctr">
                            <a:defRPr>
                              <a:solidFill>
                                <a:schemeClr val="tx1"/>
                              </a:solidFill>
                            </a:defRPr>
                          </a:pPr>
                          <a:r>
                            <a:rPr sz="1400"/>
                            <a:t>1.703</a:t>
                          </a:r>
                          <a:endParaRPr sz="1400">
                            <a:latin typeface="Cambria Math"/>
                          </a:endParaRPr>
                        </a:p>
                      </a:txBody>
                      <a:tcPr/>
                    </a:tc>
                    <a:tc>
                      <a:txBody>
                        <a:bodyPr/>
                        <a:lstStyle/>
                        <a:p>
                          <a:pPr algn="ctr">
                            <a:defRPr>
                              <a:solidFill>
                                <a:schemeClr val="tx1"/>
                              </a:solidFill>
                            </a:defRPr>
                          </a:pPr>
                          <a:r>
                            <a:rPr sz="1400"/>
                            <a:t>2.052</a:t>
                          </a:r>
                          <a:endParaRPr sz="1400">
                            <a:latin typeface="Cambria Math"/>
                          </a:endParaRPr>
                        </a:p>
                      </a:txBody>
                      <a:tcPr/>
                    </a:tc>
                    <a:tc>
                      <a:txBody>
                        <a:bodyPr/>
                        <a:lstStyle/>
                        <a:p>
                          <a:pPr algn="ctr">
                            <a:defRPr>
                              <a:solidFill>
                                <a:schemeClr val="tx1"/>
                              </a:solidFill>
                            </a:defRPr>
                          </a:pPr>
                          <a:r>
                            <a:rPr sz="1400"/>
                            <a:t>2.473</a:t>
                          </a:r>
                          <a:endParaRPr sz="1400">
                            <a:latin typeface="Cambria Math"/>
                          </a:endParaRPr>
                        </a:p>
                      </a:txBody>
                      <a:tcPr/>
                    </a:tc>
                    <a:tc>
                      <a:txBody>
                        <a:bodyPr/>
                        <a:lstStyle/>
                        <a:p>
                          <a:pPr algn="ctr">
                            <a:defRPr>
                              <a:solidFill>
                                <a:schemeClr val="tx1"/>
                              </a:solidFill>
                            </a:defRPr>
                          </a:pPr>
                          <a:r>
                            <a:rPr sz="1400" dirty="0"/>
                            <a:t>2.771</a:t>
                          </a:r>
                          <a:endParaRPr sz="1400" dirty="0">
                            <a:latin typeface="Cambria Math"/>
                          </a:endParaRPr>
                        </a:p>
                      </a:txBody>
                      <a:tcPr/>
                    </a:tc>
                    <a:extLst>
                      <a:ext uri="{0D108BD9-81ED-4DB2-BD59-A6C34878D82A}">
                        <a16:rowId xmlns:a16="http://schemas.microsoft.com/office/drawing/2014/main" val="10005"/>
                      </a:ext>
                    </a:extLst>
                  </a:tr>
                  <a:tr h="370840">
                    <a:tc>
                      <a:txBody>
                        <a:bodyPr/>
                        <a:lstStyle/>
                        <a:p>
                          <a:pPr algn="ctr">
                            <a:defRPr b="1">
                              <a:solidFill>
                                <a:schemeClr val="tx1"/>
                              </a:solidFill>
                            </a:defRPr>
                          </a:pPr>
                          <a:r>
                            <a:rPr sz="1400" b="0" dirty="0"/>
                            <a:t>28</a:t>
                          </a:r>
                          <a:endParaRPr sz="1400" b="0" dirty="0">
                            <a:latin typeface="Cambria Math"/>
                          </a:endParaRPr>
                        </a:p>
                      </a:txBody>
                      <a:tcPr/>
                    </a:tc>
                    <a:tc>
                      <a:txBody>
                        <a:bodyPr/>
                        <a:lstStyle/>
                        <a:p>
                          <a:pPr algn="ctr">
                            <a:defRPr>
                              <a:solidFill>
                                <a:schemeClr val="tx1"/>
                              </a:solidFill>
                            </a:defRPr>
                          </a:pPr>
                          <a:r>
                            <a:rPr sz="1400"/>
                            <a:t>0.855</a:t>
                          </a:r>
                          <a:endParaRPr sz="1400">
                            <a:latin typeface="Cambria Math"/>
                          </a:endParaRPr>
                        </a:p>
                      </a:txBody>
                      <a:tcPr/>
                    </a:tc>
                    <a:tc>
                      <a:txBody>
                        <a:bodyPr/>
                        <a:lstStyle/>
                        <a:p>
                          <a:pPr algn="ctr">
                            <a:defRPr>
                              <a:solidFill>
                                <a:schemeClr val="tx1"/>
                              </a:solidFill>
                            </a:defRPr>
                          </a:pPr>
                          <a:r>
                            <a:rPr sz="1400"/>
                            <a:t>1.313</a:t>
                          </a:r>
                          <a:endParaRPr sz="1400">
                            <a:latin typeface="Cambria Math"/>
                          </a:endParaRPr>
                        </a:p>
                      </a:txBody>
                      <a:tcPr/>
                    </a:tc>
                    <a:tc>
                      <a:txBody>
                        <a:bodyPr/>
                        <a:lstStyle/>
                        <a:p>
                          <a:pPr algn="ctr">
                            <a:defRPr>
                              <a:solidFill>
                                <a:schemeClr val="tx1"/>
                              </a:solidFill>
                            </a:defRPr>
                          </a:pPr>
                          <a:r>
                            <a:rPr sz="1400"/>
                            <a:t>1.701</a:t>
                          </a:r>
                          <a:endParaRPr sz="1400">
                            <a:latin typeface="Cambria Math"/>
                          </a:endParaRPr>
                        </a:p>
                      </a:txBody>
                      <a:tcPr/>
                    </a:tc>
                    <a:tc>
                      <a:txBody>
                        <a:bodyPr/>
                        <a:lstStyle/>
                        <a:p>
                          <a:pPr algn="ctr">
                            <a:defRPr>
                              <a:solidFill>
                                <a:schemeClr val="tx1"/>
                              </a:solidFill>
                            </a:defRPr>
                          </a:pPr>
                          <a:r>
                            <a:rPr sz="1400" dirty="0"/>
                            <a:t>2.048</a:t>
                          </a:r>
                          <a:endParaRPr sz="1400" dirty="0">
                            <a:latin typeface="Cambria Math"/>
                          </a:endParaRPr>
                        </a:p>
                      </a:txBody>
                      <a:tcPr/>
                    </a:tc>
                    <a:tc>
                      <a:txBody>
                        <a:bodyPr/>
                        <a:lstStyle/>
                        <a:p>
                          <a:pPr algn="ctr">
                            <a:defRPr>
                              <a:solidFill>
                                <a:schemeClr val="tx1"/>
                              </a:solidFill>
                            </a:defRPr>
                          </a:pPr>
                          <a:r>
                            <a:rPr sz="1400" dirty="0"/>
                            <a:t>2.467</a:t>
                          </a:r>
                          <a:endParaRPr sz="1400" dirty="0">
                            <a:latin typeface="Cambria Math"/>
                          </a:endParaRPr>
                        </a:p>
                      </a:txBody>
                      <a:tcPr/>
                    </a:tc>
                    <a:tc>
                      <a:txBody>
                        <a:bodyPr/>
                        <a:lstStyle/>
                        <a:p>
                          <a:pPr algn="ctr">
                            <a:defRPr>
                              <a:solidFill>
                                <a:schemeClr val="tx1"/>
                              </a:solidFill>
                            </a:defRPr>
                          </a:pPr>
                          <a:r>
                            <a:rPr sz="1400" dirty="0"/>
                            <a:t>2.763</a:t>
                          </a:r>
                          <a:endParaRPr sz="1400" dirty="0">
                            <a:latin typeface="Cambria Math"/>
                          </a:endParaRPr>
                        </a:p>
                      </a:txBody>
                      <a:tcPr/>
                    </a:tc>
                    <a:extLst>
                      <a:ext uri="{0D108BD9-81ED-4DB2-BD59-A6C34878D82A}">
                        <a16:rowId xmlns:a16="http://schemas.microsoft.com/office/drawing/2014/main" val="10006"/>
                      </a:ext>
                    </a:extLst>
                  </a:tr>
                  <a:tr h="370840">
                    <a:tc>
                      <a:txBody>
                        <a:bodyPr/>
                        <a:lstStyle/>
                        <a:p>
                          <a:pPr algn="ctr">
                            <a:defRPr b="1">
                              <a:solidFill>
                                <a:schemeClr val="tx1"/>
                              </a:solidFill>
                            </a:defRPr>
                          </a:pPr>
                          <a:r>
                            <a:rPr sz="1400" b="0" dirty="0"/>
                            <a:t>29</a:t>
                          </a:r>
                          <a:endParaRPr sz="1400" b="0" dirty="0">
                            <a:latin typeface="Cambria Math"/>
                          </a:endParaRPr>
                        </a:p>
                      </a:txBody>
                      <a:tcPr/>
                    </a:tc>
                    <a:tc>
                      <a:txBody>
                        <a:bodyPr/>
                        <a:lstStyle/>
                        <a:p>
                          <a:pPr algn="ctr">
                            <a:defRPr>
                              <a:solidFill>
                                <a:schemeClr val="tx1"/>
                              </a:solidFill>
                            </a:defRPr>
                          </a:pPr>
                          <a:r>
                            <a:rPr sz="1400" dirty="0"/>
                            <a:t>0.854</a:t>
                          </a:r>
                          <a:endParaRPr sz="1400" dirty="0">
                            <a:latin typeface="Cambria Math"/>
                          </a:endParaRPr>
                        </a:p>
                      </a:txBody>
                      <a:tcPr/>
                    </a:tc>
                    <a:tc>
                      <a:txBody>
                        <a:bodyPr/>
                        <a:lstStyle/>
                        <a:p>
                          <a:pPr algn="ctr">
                            <a:defRPr>
                              <a:solidFill>
                                <a:schemeClr val="tx1"/>
                              </a:solidFill>
                            </a:defRPr>
                          </a:pPr>
                          <a:r>
                            <a:rPr sz="1400" dirty="0"/>
                            <a:t>1.311</a:t>
                          </a:r>
                          <a:endParaRPr sz="1400" dirty="0">
                            <a:latin typeface="Cambria Math"/>
                          </a:endParaRPr>
                        </a:p>
                      </a:txBody>
                      <a:tcPr/>
                    </a:tc>
                    <a:tc>
                      <a:txBody>
                        <a:bodyPr/>
                        <a:lstStyle/>
                        <a:p>
                          <a:pPr algn="ctr">
                            <a:defRPr>
                              <a:solidFill>
                                <a:schemeClr val="tx1"/>
                              </a:solidFill>
                            </a:defRPr>
                          </a:pPr>
                          <a:r>
                            <a:rPr sz="1400" dirty="0"/>
                            <a:t>1.699</a:t>
                          </a:r>
                          <a:endParaRPr sz="1400" dirty="0">
                            <a:latin typeface="Cambria Math"/>
                          </a:endParaRPr>
                        </a:p>
                      </a:txBody>
                      <a:tcPr/>
                    </a:tc>
                    <a:tc>
                      <a:txBody>
                        <a:bodyPr/>
                        <a:lstStyle/>
                        <a:p>
                          <a:pPr marL="0" algn="ctr" defTabSz="914400" rtl="0" eaLnBrk="1" latinLnBrk="0" hangingPunct="1">
                            <a:defRPr>
                              <a:solidFill>
                                <a:schemeClr val="tx1"/>
                              </a:solidFill>
                            </a:defRPr>
                          </a:pPr>
                          <a:r>
                            <a:rPr sz="1400" kern="1200" dirty="0">
                              <a:solidFill>
                                <a:schemeClr val="tx1"/>
                              </a:solidFill>
                            </a:rPr>
                            <a:t>2.045</a:t>
                          </a:r>
                          <a:endParaRPr sz="1400" kern="1200" dirty="0">
                            <a:solidFill>
                              <a:schemeClr val="tx1"/>
                            </a:solidFill>
                            <a:latin typeface="Cambria Math"/>
                            <a:ea typeface="+mn-ea"/>
                            <a:cs typeface="+mn-cs"/>
                          </a:endParaRPr>
                        </a:p>
                      </a:txBody>
                      <a:tcPr/>
                    </a:tc>
                    <a:tc>
                      <a:txBody>
                        <a:bodyPr/>
                        <a:lstStyle/>
                        <a:p>
                          <a:pPr marL="0" algn="ctr" defTabSz="914400" rtl="0" eaLnBrk="1" latinLnBrk="0" hangingPunct="1">
                            <a:defRPr>
                              <a:solidFill>
                                <a:schemeClr val="tx1"/>
                              </a:solidFill>
                            </a:defRPr>
                          </a:pPr>
                          <a:r>
                            <a:rPr sz="1400" kern="1200" dirty="0">
                              <a:solidFill>
                                <a:schemeClr val="tx1"/>
                              </a:solidFill>
                            </a:rPr>
                            <a:t>2.462</a:t>
                          </a:r>
                          <a:endParaRPr sz="1400" kern="1200" dirty="0">
                            <a:solidFill>
                              <a:schemeClr val="tx1"/>
                            </a:solidFill>
                            <a:latin typeface="Cambria Math"/>
                            <a:ea typeface="+mn-ea"/>
                            <a:cs typeface="+mn-cs"/>
                          </a:endParaRPr>
                        </a:p>
                      </a:txBody>
                      <a:tcPr/>
                    </a:tc>
                    <a:tc>
                      <a:txBody>
                        <a:bodyPr/>
                        <a:lstStyle/>
                        <a:p>
                          <a:pPr marL="0" algn="ctr" defTabSz="914400" rtl="0" eaLnBrk="1" latinLnBrk="0" hangingPunct="1">
                            <a:defRPr>
                              <a:solidFill>
                                <a:schemeClr val="tx1"/>
                              </a:solidFill>
                            </a:defRPr>
                          </a:pPr>
                          <a:r>
                            <a:rPr sz="1400" kern="1200" dirty="0">
                              <a:solidFill>
                                <a:schemeClr val="tx1"/>
                              </a:solidFill>
                            </a:rPr>
                            <a:t>2.756</a:t>
                          </a:r>
                          <a:endParaRPr sz="1400" kern="1200" dirty="0">
                            <a:solidFill>
                              <a:schemeClr val="tx1"/>
                            </a:solidFill>
                            <a:latin typeface="Cambria Math"/>
                            <a:ea typeface="+mn-ea"/>
                            <a:cs typeface="+mn-cs"/>
                          </a:endParaRPr>
                        </a:p>
                      </a:txBody>
                      <a:tcPr/>
                    </a:tc>
                    <a:extLst>
                      <a:ext uri="{0D108BD9-81ED-4DB2-BD59-A6C34878D82A}">
                        <a16:rowId xmlns:a16="http://schemas.microsoft.com/office/drawing/2014/main" val="10007"/>
                      </a:ext>
                    </a:extLst>
                  </a:tr>
                  <a:tr h="370840">
                    <a:tc>
                      <a:txBody>
                        <a:bodyPr/>
                        <a:lstStyle/>
                        <a:p>
                          <a:pPr algn="ctr">
                            <a:defRPr b="1">
                              <a:solidFill>
                                <a:schemeClr val="tx1"/>
                              </a:solidFill>
                            </a:defRPr>
                          </a:pPr>
                          <a:r>
                            <a:rPr sz="1400" b="0" dirty="0"/>
                            <a:t>30</a:t>
                          </a:r>
                          <a:endParaRPr sz="1400" b="0" dirty="0">
                            <a:latin typeface="Cambria Math"/>
                          </a:endParaRPr>
                        </a:p>
                      </a:txBody>
                      <a:tcPr/>
                    </a:tc>
                    <a:tc>
                      <a:txBody>
                        <a:bodyPr/>
                        <a:lstStyle/>
                        <a:p>
                          <a:pPr algn="ctr">
                            <a:defRPr>
                              <a:solidFill>
                                <a:schemeClr val="tx1"/>
                              </a:solidFill>
                            </a:defRPr>
                          </a:pPr>
                          <a:r>
                            <a:rPr sz="1400"/>
                            <a:t>0.854</a:t>
                          </a:r>
                          <a:endParaRPr sz="1400">
                            <a:latin typeface="Cambria Math"/>
                          </a:endParaRPr>
                        </a:p>
                      </a:txBody>
                      <a:tcPr/>
                    </a:tc>
                    <a:tc>
                      <a:txBody>
                        <a:bodyPr/>
                        <a:lstStyle/>
                        <a:p>
                          <a:pPr algn="ctr">
                            <a:defRPr>
                              <a:solidFill>
                                <a:schemeClr val="tx1"/>
                              </a:solidFill>
                            </a:defRPr>
                          </a:pPr>
                          <a:r>
                            <a:rPr sz="1400"/>
                            <a:t>1.310</a:t>
                          </a:r>
                          <a:endParaRPr sz="1400">
                            <a:latin typeface="Cambria Math"/>
                          </a:endParaRPr>
                        </a:p>
                      </a:txBody>
                      <a:tcPr/>
                    </a:tc>
                    <a:tc>
                      <a:txBody>
                        <a:bodyPr/>
                        <a:lstStyle/>
                        <a:p>
                          <a:pPr algn="ctr">
                            <a:defRPr>
                              <a:solidFill>
                                <a:schemeClr val="tx1"/>
                              </a:solidFill>
                            </a:defRPr>
                          </a:pPr>
                          <a:r>
                            <a:rPr sz="1400"/>
                            <a:t>1.697</a:t>
                          </a:r>
                          <a:endParaRPr sz="1400">
                            <a:latin typeface="Cambria Math"/>
                          </a:endParaRPr>
                        </a:p>
                      </a:txBody>
                      <a:tcPr/>
                    </a:tc>
                    <a:tc>
                      <a:txBody>
                        <a:bodyPr/>
                        <a:lstStyle/>
                        <a:p>
                          <a:pPr algn="ctr">
                            <a:defRPr>
                              <a:solidFill>
                                <a:schemeClr val="tx1"/>
                              </a:solidFill>
                            </a:defRPr>
                          </a:pPr>
                          <a:r>
                            <a:rPr sz="1400"/>
                            <a:t>2.042</a:t>
                          </a:r>
                          <a:endParaRPr sz="1400">
                            <a:latin typeface="Cambria Math"/>
                          </a:endParaRPr>
                        </a:p>
                      </a:txBody>
                      <a:tcPr/>
                    </a:tc>
                    <a:tc>
                      <a:txBody>
                        <a:bodyPr/>
                        <a:lstStyle/>
                        <a:p>
                          <a:pPr algn="ctr">
                            <a:defRPr>
                              <a:solidFill>
                                <a:schemeClr val="tx1"/>
                              </a:solidFill>
                            </a:defRPr>
                          </a:pPr>
                          <a:r>
                            <a:rPr sz="1400" dirty="0"/>
                            <a:t>2.457</a:t>
                          </a:r>
                          <a:endParaRPr sz="1400" dirty="0">
                            <a:latin typeface="Cambria Math"/>
                          </a:endParaRPr>
                        </a:p>
                      </a:txBody>
                      <a:tcPr/>
                    </a:tc>
                    <a:tc>
                      <a:txBody>
                        <a:bodyPr/>
                        <a:lstStyle/>
                        <a:p>
                          <a:pPr algn="ctr">
                            <a:defRPr>
                              <a:solidFill>
                                <a:schemeClr val="tx1"/>
                              </a:solidFill>
                            </a:defRPr>
                          </a:pPr>
                          <a:r>
                            <a:rPr sz="1400" dirty="0"/>
                            <a:t>2.750</a:t>
                          </a:r>
                          <a:endParaRPr sz="1400" dirty="0">
                            <a:latin typeface="Cambria Math"/>
                          </a:endParaRPr>
                        </a:p>
                      </a:txBody>
                      <a:tcPr/>
                    </a:tc>
                    <a:extLst>
                      <a:ext uri="{0D108BD9-81ED-4DB2-BD59-A6C34878D82A}">
                        <a16:rowId xmlns:a16="http://schemas.microsoft.com/office/drawing/2014/main" val="10008"/>
                      </a:ext>
                    </a:extLst>
                  </a:tr>
                  <a:tr h="370840">
                    <a:tc>
                      <a:txBody>
                        <a:bodyPr/>
                        <a:lstStyle/>
                        <a:p>
                          <a:pPr algn="ctr">
                            <a:defRPr b="1">
                              <a:solidFill>
                                <a:schemeClr val="tx1"/>
                              </a:solidFill>
                            </a:defRPr>
                          </a:pPr>
                          <a:endParaRPr sz="1400" dirty="0">
                            <a:latin typeface="Cambria Math"/>
                          </a:endParaRPr>
                        </a:p>
                      </a:txBody>
                      <a:tcPr/>
                    </a:tc>
                    <a:tc>
                      <a:txBody>
                        <a:bodyPr/>
                        <a:lstStyle/>
                        <a:p>
                          <a:pPr algn="ctr">
                            <a:defRPr>
                              <a:solidFill>
                                <a:schemeClr val="tx1"/>
                              </a:solidFill>
                            </a:defRPr>
                          </a:pPr>
                          <a:endParaRPr/>
                        </a:p>
                      </a:txBody>
                      <a:tcPr/>
                    </a:tc>
                    <a:tc>
                      <a:txBody>
                        <a:bodyPr/>
                        <a:lstStyle/>
                        <a:p>
                          <a:pPr algn="ctr">
                            <a:defRPr>
                              <a:solidFill>
                                <a:schemeClr val="tx1"/>
                              </a:solidFill>
                            </a:defRPr>
                          </a:pPr>
                          <a:endParaRPr dirty="0"/>
                        </a:p>
                      </a:txBody>
                      <a:tcPr/>
                    </a:tc>
                    <a:tc>
                      <a:txBody>
                        <a:bodyPr/>
                        <a:lstStyle/>
                        <a:p>
                          <a:pPr algn="ctr">
                            <a:defRPr>
                              <a:solidFill>
                                <a:schemeClr val="tx1"/>
                              </a:solidFill>
                            </a:defRPr>
                          </a:pPr>
                          <a:r>
                            <a:rPr lang="en-US" dirty="0"/>
                            <a:t>…</a:t>
                          </a:r>
                          <a:endParaRPr dirty="0"/>
                        </a:p>
                      </a:txBody>
                      <a:tcPr/>
                    </a:tc>
                    <a:tc>
                      <a:txBody>
                        <a:bodyPr/>
                        <a:lstStyle/>
                        <a:p>
                          <a:pPr algn="ctr">
                            <a:defRPr>
                              <a:solidFill>
                                <a:schemeClr val="tx1"/>
                              </a:solidFill>
                            </a:defRPr>
                          </a:pPr>
                          <a:endParaRPr/>
                        </a:p>
                      </a:txBody>
                      <a:tcPr/>
                    </a:tc>
                    <a:tc>
                      <a:txBody>
                        <a:bodyPr/>
                        <a:lstStyle/>
                        <a:p>
                          <a:pPr algn="ctr">
                            <a:defRPr>
                              <a:solidFill>
                                <a:schemeClr val="tx1"/>
                              </a:solidFill>
                            </a:defRPr>
                          </a:pPr>
                          <a:endParaRPr/>
                        </a:p>
                      </a:txBody>
                      <a:tcPr/>
                    </a:tc>
                    <a:tc>
                      <a:txBody>
                        <a:bodyPr/>
                        <a:lstStyle/>
                        <a:p>
                          <a:pPr algn="ctr">
                            <a:defRPr>
                              <a:solidFill>
                                <a:schemeClr val="tx1"/>
                              </a:solidFill>
                            </a:defRPr>
                          </a:pPr>
                          <a:endParaRPr dirty="0"/>
                        </a:p>
                      </a:txBody>
                      <a:tcPr/>
                    </a:tc>
                    <a:extLst>
                      <a:ext uri="{0D108BD9-81ED-4DB2-BD59-A6C34878D82A}">
                        <a16:rowId xmlns:a16="http://schemas.microsoft.com/office/drawing/2014/main" val="10009"/>
                      </a:ext>
                    </a:extLst>
                  </a:tr>
                </a:tbl>
              </a:graphicData>
            </a:graphic>
          </p:graphicFrame>
        </mc:Choice>
        <mc:Fallback xmlns="">
          <p:graphicFrame>
            <p:nvGraphicFramePr>
              <p:cNvPr id="4" name="Table Placeholder 2" descr="This table displays selected critical values from the t-distribution for various degrees of freedom (df) and right-tail probabilities (t subscript 0.200, t subscript 0.100, t subscript 0.050, t subscript 0.025, t subscript 0.010, and t subscript 0.005). &#10;&#10;When d f equals 1, the critical value is 1.376 at alpha = 0.200, 3.078 at 0.100, 6.314 at 0.050, 12.706 at 0.025, 31.821 at 0.010, and 63.657 at 0.005.&#10;&#10;When d f equals 2, the critical value is 1.061 at alpha equals 0.200, 1.886 at 0.100, 2.920 at 0.050, 4.303 at 0.025, 6.965 at 0.010, and 9.925 at 0.005.&#10;and so on&#10;&#10;When d f equals 27, the critical value is 0.855 at alpha equals 0.200, 1.314 at 0.100, 1.703 at 0.050, 2.052 at 0.025, 2.473 at 0.010, and 2.771 at 0.005.&#10;&#10;When d f equals 28, the critical value is 0.855 at alpha equals 0.200, 1.313 at 0.100, 1.701 at 0.050, 2.048 at 0.025, 2.467 at 0.010, and 2.763 at 0.005.&#10;&#10;When d f equals 29, the critical value is 0.854 at alpha equals 0.200, 1.311 at 0.100, 1.699 at 0.050, 2.045 at 0.025, 2.462 at 0.010, and 2.756 at 0.005.&#10;&#10;When d f equals 30, the critical value is 0.854 at alpha equals 0.200, 1.310 at 0.100, 1.697 at 0.050, 2.042 at 0.025, 2.457 at 0.010, and 2.750 at 0.005.">
                <a:extLst>
                  <a:ext uri="{FF2B5EF4-FFF2-40B4-BE49-F238E27FC236}">
                    <a16:creationId xmlns:a16="http://schemas.microsoft.com/office/drawing/2014/main" id="{C5567C1A-9DE4-4850-802F-D0E563D7FE88}"/>
                  </a:ext>
                </a:extLst>
              </p:cNvPr>
              <p:cNvGraphicFramePr>
                <a:graphicFrameLocks/>
              </p:cNvGraphicFramePr>
              <p:nvPr>
                <p:extLst>
                  <p:ext uri="{D42A27DB-BD31-4B8C-83A1-F6EECF244321}">
                    <p14:modId xmlns:p14="http://schemas.microsoft.com/office/powerpoint/2010/main" val="498454277"/>
                  </p:ext>
                </p:extLst>
              </p:nvPr>
            </p:nvGraphicFramePr>
            <p:xfrm>
              <a:off x="457200" y="1539240"/>
              <a:ext cx="8229600" cy="3337560"/>
            </p:xfrm>
            <a:graphic>
              <a:graphicData uri="http://schemas.openxmlformats.org/drawingml/2006/table">
                <a:tbl>
                  <a:tblPr firstRow="1" bandRow="1">
                    <a:tableStyleId>{5940675A-B579-460E-94D1-54222C63F5DA}</a:tableStyleId>
                  </a:tblPr>
                  <a:tblGrid>
                    <a:gridCol w="1175657">
                      <a:extLst>
                        <a:ext uri="{9D8B030D-6E8A-4147-A177-3AD203B41FA5}">
                          <a16:colId xmlns:a16="http://schemas.microsoft.com/office/drawing/2014/main" val="20000"/>
                        </a:ext>
                      </a:extLst>
                    </a:gridCol>
                    <a:gridCol w="1175657">
                      <a:extLst>
                        <a:ext uri="{9D8B030D-6E8A-4147-A177-3AD203B41FA5}">
                          <a16:colId xmlns:a16="http://schemas.microsoft.com/office/drawing/2014/main" val="20001"/>
                        </a:ext>
                      </a:extLst>
                    </a:gridCol>
                    <a:gridCol w="1175657">
                      <a:extLst>
                        <a:ext uri="{9D8B030D-6E8A-4147-A177-3AD203B41FA5}">
                          <a16:colId xmlns:a16="http://schemas.microsoft.com/office/drawing/2014/main" val="20002"/>
                        </a:ext>
                      </a:extLst>
                    </a:gridCol>
                    <a:gridCol w="1175657">
                      <a:extLst>
                        <a:ext uri="{9D8B030D-6E8A-4147-A177-3AD203B41FA5}">
                          <a16:colId xmlns:a16="http://schemas.microsoft.com/office/drawing/2014/main" val="20003"/>
                        </a:ext>
                      </a:extLst>
                    </a:gridCol>
                    <a:gridCol w="1175657">
                      <a:extLst>
                        <a:ext uri="{9D8B030D-6E8A-4147-A177-3AD203B41FA5}">
                          <a16:colId xmlns:a16="http://schemas.microsoft.com/office/drawing/2014/main" val="20004"/>
                        </a:ext>
                      </a:extLst>
                    </a:gridCol>
                    <a:gridCol w="1175657">
                      <a:extLst>
                        <a:ext uri="{9D8B030D-6E8A-4147-A177-3AD203B41FA5}">
                          <a16:colId xmlns:a16="http://schemas.microsoft.com/office/drawing/2014/main" val="20005"/>
                        </a:ext>
                      </a:extLst>
                    </a:gridCol>
                    <a:gridCol w="1175658">
                      <a:extLst>
                        <a:ext uri="{9D8B030D-6E8A-4147-A177-3AD203B41FA5}">
                          <a16:colId xmlns:a16="http://schemas.microsoft.com/office/drawing/2014/main" val="20006"/>
                        </a:ext>
                      </a:extLst>
                    </a:gridCol>
                  </a:tblGrid>
                  <a:tr h="370840">
                    <a:tc>
                      <a:txBody>
                        <a:bodyPr/>
                        <a:lstStyle/>
                        <a:p>
                          <a:endParaRPr lang="en-US"/>
                        </a:p>
                      </a:txBody>
                      <a:tcPr>
                        <a:blipFill>
                          <a:blip r:embed="rId3"/>
                          <a:stretch>
                            <a:fillRect l="-1036" t="-1639" r="-601036" b="-822951"/>
                          </a:stretch>
                        </a:blipFill>
                      </a:tcPr>
                    </a:tc>
                    <a:tc>
                      <a:txBody>
                        <a:bodyPr/>
                        <a:lstStyle/>
                        <a:p>
                          <a:endParaRPr lang="en-US"/>
                        </a:p>
                      </a:txBody>
                      <a:tcPr>
                        <a:blipFill>
                          <a:blip r:embed="rId3"/>
                          <a:stretch>
                            <a:fillRect l="-101036" t="-1639" r="-501036" b="-822951"/>
                          </a:stretch>
                        </a:blipFill>
                      </a:tcPr>
                    </a:tc>
                    <a:tc>
                      <a:txBody>
                        <a:bodyPr/>
                        <a:lstStyle/>
                        <a:p>
                          <a:endParaRPr lang="en-US"/>
                        </a:p>
                      </a:txBody>
                      <a:tcPr>
                        <a:blipFill>
                          <a:blip r:embed="rId3"/>
                          <a:stretch>
                            <a:fillRect l="-201036" t="-1639" r="-401036" b="-822951"/>
                          </a:stretch>
                        </a:blipFill>
                      </a:tcPr>
                    </a:tc>
                    <a:tc>
                      <a:txBody>
                        <a:bodyPr/>
                        <a:lstStyle/>
                        <a:p>
                          <a:endParaRPr lang="en-US"/>
                        </a:p>
                      </a:txBody>
                      <a:tcPr>
                        <a:blipFill>
                          <a:blip r:embed="rId3"/>
                          <a:stretch>
                            <a:fillRect l="-302604" t="-1639" r="-303125" b="-822951"/>
                          </a:stretch>
                        </a:blipFill>
                      </a:tcPr>
                    </a:tc>
                    <a:tc>
                      <a:txBody>
                        <a:bodyPr/>
                        <a:lstStyle/>
                        <a:p>
                          <a:endParaRPr lang="en-US"/>
                        </a:p>
                      </a:txBody>
                      <a:tcPr>
                        <a:blipFill>
                          <a:blip r:embed="rId3"/>
                          <a:stretch>
                            <a:fillRect l="-400518" t="-1639" r="-201554" b="-822951"/>
                          </a:stretch>
                        </a:blipFill>
                      </a:tcPr>
                    </a:tc>
                    <a:tc>
                      <a:txBody>
                        <a:bodyPr/>
                        <a:lstStyle/>
                        <a:p>
                          <a:endParaRPr lang="en-US"/>
                        </a:p>
                      </a:txBody>
                      <a:tcPr>
                        <a:blipFill>
                          <a:blip r:embed="rId3"/>
                          <a:stretch>
                            <a:fillRect l="-500518" t="-1639" r="-101554" b="-822951"/>
                          </a:stretch>
                        </a:blipFill>
                      </a:tcPr>
                    </a:tc>
                    <a:tc>
                      <a:txBody>
                        <a:bodyPr/>
                        <a:lstStyle/>
                        <a:p>
                          <a:endParaRPr lang="en-US"/>
                        </a:p>
                      </a:txBody>
                      <a:tcPr>
                        <a:blipFill>
                          <a:blip r:embed="rId3"/>
                          <a:stretch>
                            <a:fillRect l="-600518" t="-1639" r="-1554" b="-822951"/>
                          </a:stretch>
                        </a:blipFill>
                      </a:tcPr>
                    </a:tc>
                    <a:extLst>
                      <a:ext uri="{0D108BD9-81ED-4DB2-BD59-A6C34878D82A}">
                        <a16:rowId xmlns:a16="http://schemas.microsoft.com/office/drawing/2014/main" val="10001"/>
                      </a:ext>
                    </a:extLst>
                  </a:tr>
                  <a:tr h="370840">
                    <a:tc>
                      <a:txBody>
                        <a:bodyPr/>
                        <a:lstStyle/>
                        <a:p>
                          <a:pPr algn="ctr">
                            <a:defRPr b="1">
                              <a:solidFill>
                                <a:schemeClr val="tx1"/>
                              </a:solidFill>
                            </a:defRPr>
                          </a:pPr>
                          <a:r>
                            <a:rPr sz="1400" b="0" dirty="0"/>
                            <a:t>1</a:t>
                          </a:r>
                          <a:endParaRPr sz="1400" b="0" dirty="0">
                            <a:latin typeface="Cambria Math"/>
                          </a:endParaRPr>
                        </a:p>
                      </a:txBody>
                      <a:tcPr/>
                    </a:tc>
                    <a:tc>
                      <a:txBody>
                        <a:bodyPr/>
                        <a:lstStyle/>
                        <a:p>
                          <a:pPr algn="ctr">
                            <a:defRPr>
                              <a:solidFill>
                                <a:schemeClr val="tx1"/>
                              </a:solidFill>
                            </a:defRPr>
                          </a:pPr>
                          <a:r>
                            <a:rPr sz="1400" dirty="0"/>
                            <a:t>1.376</a:t>
                          </a:r>
                          <a:endParaRPr sz="1400" dirty="0">
                            <a:latin typeface="Cambria Math"/>
                          </a:endParaRPr>
                        </a:p>
                      </a:txBody>
                      <a:tcPr/>
                    </a:tc>
                    <a:tc>
                      <a:txBody>
                        <a:bodyPr/>
                        <a:lstStyle/>
                        <a:p>
                          <a:pPr algn="ctr">
                            <a:defRPr>
                              <a:solidFill>
                                <a:schemeClr val="tx1"/>
                              </a:solidFill>
                            </a:defRPr>
                          </a:pPr>
                          <a:r>
                            <a:rPr sz="1400"/>
                            <a:t>3.078</a:t>
                          </a:r>
                          <a:endParaRPr sz="1400">
                            <a:latin typeface="Cambria Math"/>
                          </a:endParaRPr>
                        </a:p>
                      </a:txBody>
                      <a:tcPr/>
                    </a:tc>
                    <a:tc>
                      <a:txBody>
                        <a:bodyPr/>
                        <a:lstStyle/>
                        <a:p>
                          <a:pPr algn="ctr">
                            <a:defRPr>
                              <a:solidFill>
                                <a:schemeClr val="tx1"/>
                              </a:solidFill>
                            </a:defRPr>
                          </a:pPr>
                          <a:r>
                            <a:rPr sz="1400"/>
                            <a:t>6.314</a:t>
                          </a:r>
                          <a:endParaRPr sz="1400">
                            <a:latin typeface="Cambria Math"/>
                          </a:endParaRPr>
                        </a:p>
                      </a:txBody>
                      <a:tcPr/>
                    </a:tc>
                    <a:tc>
                      <a:txBody>
                        <a:bodyPr/>
                        <a:lstStyle/>
                        <a:p>
                          <a:pPr algn="ctr">
                            <a:defRPr>
                              <a:solidFill>
                                <a:schemeClr val="tx1"/>
                              </a:solidFill>
                            </a:defRPr>
                          </a:pPr>
                          <a:r>
                            <a:rPr sz="1400"/>
                            <a:t>12.706</a:t>
                          </a:r>
                          <a:endParaRPr sz="1400">
                            <a:latin typeface="Cambria Math"/>
                          </a:endParaRPr>
                        </a:p>
                      </a:txBody>
                      <a:tcPr/>
                    </a:tc>
                    <a:tc>
                      <a:txBody>
                        <a:bodyPr/>
                        <a:lstStyle/>
                        <a:p>
                          <a:pPr algn="ctr">
                            <a:defRPr>
                              <a:solidFill>
                                <a:schemeClr val="tx1"/>
                              </a:solidFill>
                            </a:defRPr>
                          </a:pPr>
                          <a:r>
                            <a:rPr sz="1400"/>
                            <a:t>31.821</a:t>
                          </a:r>
                          <a:endParaRPr sz="1400">
                            <a:latin typeface="Cambria Math"/>
                          </a:endParaRPr>
                        </a:p>
                      </a:txBody>
                      <a:tcPr/>
                    </a:tc>
                    <a:tc>
                      <a:txBody>
                        <a:bodyPr/>
                        <a:lstStyle/>
                        <a:p>
                          <a:pPr algn="ctr">
                            <a:defRPr>
                              <a:solidFill>
                                <a:schemeClr val="tx1"/>
                              </a:solidFill>
                            </a:defRPr>
                          </a:pPr>
                          <a:r>
                            <a:rPr sz="1400" dirty="0"/>
                            <a:t>63.657</a:t>
                          </a:r>
                          <a:endParaRPr sz="1400" dirty="0">
                            <a:latin typeface="Cambria Math"/>
                          </a:endParaRPr>
                        </a:p>
                      </a:txBody>
                      <a:tcPr/>
                    </a:tc>
                    <a:extLst>
                      <a:ext uri="{0D108BD9-81ED-4DB2-BD59-A6C34878D82A}">
                        <a16:rowId xmlns:a16="http://schemas.microsoft.com/office/drawing/2014/main" val="10002"/>
                      </a:ext>
                    </a:extLst>
                  </a:tr>
                  <a:tr h="370840">
                    <a:tc>
                      <a:txBody>
                        <a:bodyPr/>
                        <a:lstStyle/>
                        <a:p>
                          <a:pPr algn="ctr">
                            <a:defRPr b="1">
                              <a:solidFill>
                                <a:schemeClr val="tx1"/>
                              </a:solidFill>
                            </a:defRPr>
                          </a:pPr>
                          <a:r>
                            <a:rPr sz="1400" b="0" dirty="0"/>
                            <a:t>2</a:t>
                          </a:r>
                          <a:endParaRPr sz="1400" b="0" dirty="0">
                            <a:latin typeface="Cambria Math"/>
                          </a:endParaRPr>
                        </a:p>
                      </a:txBody>
                      <a:tcPr/>
                    </a:tc>
                    <a:tc>
                      <a:txBody>
                        <a:bodyPr/>
                        <a:lstStyle/>
                        <a:p>
                          <a:pPr algn="ctr">
                            <a:defRPr>
                              <a:solidFill>
                                <a:schemeClr val="tx1"/>
                              </a:solidFill>
                            </a:defRPr>
                          </a:pPr>
                          <a:r>
                            <a:rPr sz="1400"/>
                            <a:t>1.061</a:t>
                          </a:r>
                          <a:endParaRPr sz="1400">
                            <a:latin typeface="Cambria Math"/>
                          </a:endParaRPr>
                        </a:p>
                      </a:txBody>
                      <a:tcPr/>
                    </a:tc>
                    <a:tc>
                      <a:txBody>
                        <a:bodyPr/>
                        <a:lstStyle/>
                        <a:p>
                          <a:pPr algn="ctr">
                            <a:defRPr>
                              <a:solidFill>
                                <a:schemeClr val="tx1"/>
                              </a:solidFill>
                            </a:defRPr>
                          </a:pPr>
                          <a:r>
                            <a:rPr sz="1400"/>
                            <a:t>1.886</a:t>
                          </a:r>
                          <a:endParaRPr sz="1400">
                            <a:latin typeface="Cambria Math"/>
                          </a:endParaRPr>
                        </a:p>
                      </a:txBody>
                      <a:tcPr/>
                    </a:tc>
                    <a:tc>
                      <a:txBody>
                        <a:bodyPr/>
                        <a:lstStyle/>
                        <a:p>
                          <a:pPr algn="ctr">
                            <a:defRPr>
                              <a:solidFill>
                                <a:schemeClr val="tx1"/>
                              </a:solidFill>
                            </a:defRPr>
                          </a:pPr>
                          <a:r>
                            <a:rPr sz="1400"/>
                            <a:t>2.920</a:t>
                          </a:r>
                          <a:endParaRPr sz="1400">
                            <a:latin typeface="Cambria Math"/>
                          </a:endParaRPr>
                        </a:p>
                      </a:txBody>
                      <a:tcPr/>
                    </a:tc>
                    <a:tc>
                      <a:txBody>
                        <a:bodyPr/>
                        <a:lstStyle/>
                        <a:p>
                          <a:pPr algn="ctr">
                            <a:defRPr>
                              <a:solidFill>
                                <a:schemeClr val="tx1"/>
                              </a:solidFill>
                            </a:defRPr>
                          </a:pPr>
                          <a:r>
                            <a:rPr sz="1400"/>
                            <a:t>4.303</a:t>
                          </a:r>
                          <a:endParaRPr sz="1400">
                            <a:latin typeface="Cambria Math"/>
                          </a:endParaRPr>
                        </a:p>
                      </a:txBody>
                      <a:tcPr/>
                    </a:tc>
                    <a:tc>
                      <a:txBody>
                        <a:bodyPr/>
                        <a:lstStyle/>
                        <a:p>
                          <a:pPr algn="ctr">
                            <a:defRPr>
                              <a:solidFill>
                                <a:schemeClr val="tx1"/>
                              </a:solidFill>
                            </a:defRPr>
                          </a:pPr>
                          <a:r>
                            <a:rPr sz="1400"/>
                            <a:t>6.965</a:t>
                          </a:r>
                          <a:endParaRPr sz="1400">
                            <a:latin typeface="Cambria Math"/>
                          </a:endParaRPr>
                        </a:p>
                      </a:txBody>
                      <a:tcPr/>
                    </a:tc>
                    <a:tc>
                      <a:txBody>
                        <a:bodyPr/>
                        <a:lstStyle/>
                        <a:p>
                          <a:pPr algn="ctr">
                            <a:defRPr>
                              <a:solidFill>
                                <a:schemeClr val="tx1"/>
                              </a:solidFill>
                            </a:defRPr>
                          </a:pPr>
                          <a:r>
                            <a:rPr sz="1400" dirty="0"/>
                            <a:t>9.925</a:t>
                          </a:r>
                          <a:endParaRPr sz="1400" dirty="0">
                            <a:latin typeface="Cambria Math"/>
                          </a:endParaRPr>
                        </a:p>
                      </a:txBody>
                      <a:tcPr/>
                    </a:tc>
                    <a:extLst>
                      <a:ext uri="{0D108BD9-81ED-4DB2-BD59-A6C34878D82A}">
                        <a16:rowId xmlns:a16="http://schemas.microsoft.com/office/drawing/2014/main" val="10003"/>
                      </a:ext>
                    </a:extLst>
                  </a:tr>
                  <a:tr h="370840">
                    <a:tc>
                      <a:txBody>
                        <a:bodyPr/>
                        <a:lstStyle/>
                        <a:p>
                          <a:pPr algn="ctr">
                            <a:defRPr b="1">
                              <a:solidFill>
                                <a:schemeClr val="tx1"/>
                              </a:solidFill>
                            </a:defRPr>
                          </a:pPr>
                          <a:endParaRPr sz="1400" b="0" dirty="0">
                            <a:latin typeface="Cambria Math"/>
                          </a:endParaRPr>
                        </a:p>
                      </a:txBody>
                      <a:tcPr/>
                    </a:tc>
                    <a:tc>
                      <a:txBody>
                        <a:bodyPr/>
                        <a:lstStyle/>
                        <a:p>
                          <a:pPr algn="ctr">
                            <a:defRPr>
                              <a:solidFill>
                                <a:schemeClr val="tx1"/>
                              </a:solidFill>
                            </a:defRPr>
                          </a:pPr>
                          <a:endParaRPr/>
                        </a:p>
                      </a:txBody>
                      <a:tcPr/>
                    </a:tc>
                    <a:tc>
                      <a:txBody>
                        <a:bodyPr/>
                        <a:lstStyle/>
                        <a:p>
                          <a:pPr algn="ctr">
                            <a:defRPr>
                              <a:solidFill>
                                <a:schemeClr val="tx1"/>
                              </a:solidFill>
                            </a:defRPr>
                          </a:pPr>
                          <a:endParaRPr/>
                        </a:p>
                      </a:txBody>
                      <a:tcPr/>
                    </a:tc>
                    <a:tc>
                      <a:txBody>
                        <a:bodyPr/>
                        <a:lstStyle/>
                        <a:p>
                          <a:pPr algn="ctr">
                            <a:defRPr>
                              <a:solidFill>
                                <a:schemeClr val="tx1"/>
                              </a:solidFill>
                            </a:defRPr>
                          </a:pPr>
                          <a:r>
                            <a:rPr lang="en-US" dirty="0"/>
                            <a:t>…</a:t>
                          </a:r>
                          <a:endParaRPr dirty="0"/>
                        </a:p>
                      </a:txBody>
                      <a:tcPr/>
                    </a:tc>
                    <a:tc>
                      <a:txBody>
                        <a:bodyPr/>
                        <a:lstStyle/>
                        <a:p>
                          <a:pPr algn="ctr">
                            <a:defRPr>
                              <a:solidFill>
                                <a:schemeClr val="tx1"/>
                              </a:solidFill>
                            </a:defRPr>
                          </a:pPr>
                          <a:endParaRPr/>
                        </a:p>
                      </a:txBody>
                      <a:tcPr/>
                    </a:tc>
                    <a:tc>
                      <a:txBody>
                        <a:bodyPr/>
                        <a:lstStyle/>
                        <a:p>
                          <a:pPr algn="ctr">
                            <a:defRPr>
                              <a:solidFill>
                                <a:schemeClr val="tx1"/>
                              </a:solidFill>
                            </a:defRPr>
                          </a:pPr>
                          <a:endParaRPr dirty="0"/>
                        </a:p>
                      </a:txBody>
                      <a:tcPr/>
                    </a:tc>
                    <a:tc>
                      <a:txBody>
                        <a:bodyPr/>
                        <a:lstStyle/>
                        <a:p>
                          <a:pPr algn="ctr">
                            <a:defRPr>
                              <a:solidFill>
                                <a:schemeClr val="tx1"/>
                              </a:solidFill>
                            </a:defRPr>
                          </a:pPr>
                          <a:endParaRPr dirty="0"/>
                        </a:p>
                      </a:txBody>
                      <a:tcPr/>
                    </a:tc>
                    <a:extLst>
                      <a:ext uri="{0D108BD9-81ED-4DB2-BD59-A6C34878D82A}">
                        <a16:rowId xmlns:a16="http://schemas.microsoft.com/office/drawing/2014/main" val="10004"/>
                      </a:ext>
                    </a:extLst>
                  </a:tr>
                  <a:tr h="370840">
                    <a:tc>
                      <a:txBody>
                        <a:bodyPr/>
                        <a:lstStyle/>
                        <a:p>
                          <a:pPr algn="ctr">
                            <a:defRPr b="1">
                              <a:solidFill>
                                <a:schemeClr val="tx1"/>
                              </a:solidFill>
                            </a:defRPr>
                          </a:pPr>
                          <a:r>
                            <a:rPr sz="1400" b="0" dirty="0"/>
                            <a:t>27</a:t>
                          </a:r>
                          <a:endParaRPr sz="1400" b="0" dirty="0">
                            <a:latin typeface="Cambria Math"/>
                          </a:endParaRPr>
                        </a:p>
                      </a:txBody>
                      <a:tcPr/>
                    </a:tc>
                    <a:tc>
                      <a:txBody>
                        <a:bodyPr/>
                        <a:lstStyle/>
                        <a:p>
                          <a:pPr algn="ctr">
                            <a:defRPr>
                              <a:solidFill>
                                <a:schemeClr val="tx1"/>
                              </a:solidFill>
                            </a:defRPr>
                          </a:pPr>
                          <a:r>
                            <a:rPr sz="1400" dirty="0"/>
                            <a:t>0.855</a:t>
                          </a:r>
                          <a:endParaRPr sz="1400" dirty="0">
                            <a:latin typeface="Cambria Math"/>
                          </a:endParaRPr>
                        </a:p>
                      </a:txBody>
                      <a:tcPr/>
                    </a:tc>
                    <a:tc>
                      <a:txBody>
                        <a:bodyPr/>
                        <a:lstStyle/>
                        <a:p>
                          <a:pPr algn="ctr">
                            <a:defRPr>
                              <a:solidFill>
                                <a:schemeClr val="tx1"/>
                              </a:solidFill>
                            </a:defRPr>
                          </a:pPr>
                          <a:r>
                            <a:rPr sz="1400"/>
                            <a:t>1.314</a:t>
                          </a:r>
                          <a:endParaRPr sz="1400">
                            <a:latin typeface="Cambria Math"/>
                          </a:endParaRPr>
                        </a:p>
                      </a:txBody>
                      <a:tcPr/>
                    </a:tc>
                    <a:tc>
                      <a:txBody>
                        <a:bodyPr/>
                        <a:lstStyle/>
                        <a:p>
                          <a:pPr algn="ctr">
                            <a:defRPr>
                              <a:solidFill>
                                <a:schemeClr val="tx1"/>
                              </a:solidFill>
                            </a:defRPr>
                          </a:pPr>
                          <a:r>
                            <a:rPr sz="1400"/>
                            <a:t>1.703</a:t>
                          </a:r>
                          <a:endParaRPr sz="1400">
                            <a:latin typeface="Cambria Math"/>
                          </a:endParaRPr>
                        </a:p>
                      </a:txBody>
                      <a:tcPr/>
                    </a:tc>
                    <a:tc>
                      <a:txBody>
                        <a:bodyPr/>
                        <a:lstStyle/>
                        <a:p>
                          <a:pPr algn="ctr">
                            <a:defRPr>
                              <a:solidFill>
                                <a:schemeClr val="tx1"/>
                              </a:solidFill>
                            </a:defRPr>
                          </a:pPr>
                          <a:r>
                            <a:rPr sz="1400"/>
                            <a:t>2.052</a:t>
                          </a:r>
                          <a:endParaRPr sz="1400">
                            <a:latin typeface="Cambria Math"/>
                          </a:endParaRPr>
                        </a:p>
                      </a:txBody>
                      <a:tcPr/>
                    </a:tc>
                    <a:tc>
                      <a:txBody>
                        <a:bodyPr/>
                        <a:lstStyle/>
                        <a:p>
                          <a:pPr algn="ctr">
                            <a:defRPr>
                              <a:solidFill>
                                <a:schemeClr val="tx1"/>
                              </a:solidFill>
                            </a:defRPr>
                          </a:pPr>
                          <a:r>
                            <a:rPr sz="1400"/>
                            <a:t>2.473</a:t>
                          </a:r>
                          <a:endParaRPr sz="1400">
                            <a:latin typeface="Cambria Math"/>
                          </a:endParaRPr>
                        </a:p>
                      </a:txBody>
                      <a:tcPr/>
                    </a:tc>
                    <a:tc>
                      <a:txBody>
                        <a:bodyPr/>
                        <a:lstStyle/>
                        <a:p>
                          <a:pPr algn="ctr">
                            <a:defRPr>
                              <a:solidFill>
                                <a:schemeClr val="tx1"/>
                              </a:solidFill>
                            </a:defRPr>
                          </a:pPr>
                          <a:r>
                            <a:rPr sz="1400" dirty="0"/>
                            <a:t>2.771</a:t>
                          </a:r>
                          <a:endParaRPr sz="1400" dirty="0">
                            <a:latin typeface="Cambria Math"/>
                          </a:endParaRPr>
                        </a:p>
                      </a:txBody>
                      <a:tcPr/>
                    </a:tc>
                    <a:extLst>
                      <a:ext uri="{0D108BD9-81ED-4DB2-BD59-A6C34878D82A}">
                        <a16:rowId xmlns:a16="http://schemas.microsoft.com/office/drawing/2014/main" val="10005"/>
                      </a:ext>
                    </a:extLst>
                  </a:tr>
                  <a:tr h="370840">
                    <a:tc>
                      <a:txBody>
                        <a:bodyPr/>
                        <a:lstStyle/>
                        <a:p>
                          <a:pPr algn="ctr">
                            <a:defRPr b="1">
                              <a:solidFill>
                                <a:schemeClr val="tx1"/>
                              </a:solidFill>
                            </a:defRPr>
                          </a:pPr>
                          <a:r>
                            <a:rPr sz="1400" b="0" dirty="0"/>
                            <a:t>28</a:t>
                          </a:r>
                          <a:endParaRPr sz="1400" b="0" dirty="0">
                            <a:latin typeface="Cambria Math"/>
                          </a:endParaRPr>
                        </a:p>
                      </a:txBody>
                      <a:tcPr/>
                    </a:tc>
                    <a:tc>
                      <a:txBody>
                        <a:bodyPr/>
                        <a:lstStyle/>
                        <a:p>
                          <a:pPr algn="ctr">
                            <a:defRPr>
                              <a:solidFill>
                                <a:schemeClr val="tx1"/>
                              </a:solidFill>
                            </a:defRPr>
                          </a:pPr>
                          <a:r>
                            <a:rPr sz="1400"/>
                            <a:t>0.855</a:t>
                          </a:r>
                          <a:endParaRPr sz="1400">
                            <a:latin typeface="Cambria Math"/>
                          </a:endParaRPr>
                        </a:p>
                      </a:txBody>
                      <a:tcPr/>
                    </a:tc>
                    <a:tc>
                      <a:txBody>
                        <a:bodyPr/>
                        <a:lstStyle/>
                        <a:p>
                          <a:pPr algn="ctr">
                            <a:defRPr>
                              <a:solidFill>
                                <a:schemeClr val="tx1"/>
                              </a:solidFill>
                            </a:defRPr>
                          </a:pPr>
                          <a:r>
                            <a:rPr sz="1400"/>
                            <a:t>1.313</a:t>
                          </a:r>
                          <a:endParaRPr sz="1400">
                            <a:latin typeface="Cambria Math"/>
                          </a:endParaRPr>
                        </a:p>
                      </a:txBody>
                      <a:tcPr/>
                    </a:tc>
                    <a:tc>
                      <a:txBody>
                        <a:bodyPr/>
                        <a:lstStyle/>
                        <a:p>
                          <a:pPr algn="ctr">
                            <a:defRPr>
                              <a:solidFill>
                                <a:schemeClr val="tx1"/>
                              </a:solidFill>
                            </a:defRPr>
                          </a:pPr>
                          <a:r>
                            <a:rPr sz="1400"/>
                            <a:t>1.701</a:t>
                          </a:r>
                          <a:endParaRPr sz="1400">
                            <a:latin typeface="Cambria Math"/>
                          </a:endParaRPr>
                        </a:p>
                      </a:txBody>
                      <a:tcPr/>
                    </a:tc>
                    <a:tc>
                      <a:txBody>
                        <a:bodyPr/>
                        <a:lstStyle/>
                        <a:p>
                          <a:pPr algn="ctr">
                            <a:defRPr>
                              <a:solidFill>
                                <a:schemeClr val="tx1"/>
                              </a:solidFill>
                            </a:defRPr>
                          </a:pPr>
                          <a:r>
                            <a:rPr sz="1400" dirty="0"/>
                            <a:t>2.048</a:t>
                          </a:r>
                          <a:endParaRPr sz="1400" dirty="0">
                            <a:latin typeface="Cambria Math"/>
                          </a:endParaRPr>
                        </a:p>
                      </a:txBody>
                      <a:tcPr/>
                    </a:tc>
                    <a:tc>
                      <a:txBody>
                        <a:bodyPr/>
                        <a:lstStyle/>
                        <a:p>
                          <a:pPr algn="ctr">
                            <a:defRPr>
                              <a:solidFill>
                                <a:schemeClr val="tx1"/>
                              </a:solidFill>
                            </a:defRPr>
                          </a:pPr>
                          <a:r>
                            <a:rPr sz="1400" dirty="0"/>
                            <a:t>2.467</a:t>
                          </a:r>
                          <a:endParaRPr sz="1400" dirty="0">
                            <a:latin typeface="Cambria Math"/>
                          </a:endParaRPr>
                        </a:p>
                      </a:txBody>
                      <a:tcPr/>
                    </a:tc>
                    <a:tc>
                      <a:txBody>
                        <a:bodyPr/>
                        <a:lstStyle/>
                        <a:p>
                          <a:pPr algn="ctr">
                            <a:defRPr>
                              <a:solidFill>
                                <a:schemeClr val="tx1"/>
                              </a:solidFill>
                            </a:defRPr>
                          </a:pPr>
                          <a:r>
                            <a:rPr sz="1400" dirty="0"/>
                            <a:t>2.763</a:t>
                          </a:r>
                          <a:endParaRPr sz="1400" dirty="0">
                            <a:latin typeface="Cambria Math"/>
                          </a:endParaRPr>
                        </a:p>
                      </a:txBody>
                      <a:tcPr/>
                    </a:tc>
                    <a:extLst>
                      <a:ext uri="{0D108BD9-81ED-4DB2-BD59-A6C34878D82A}">
                        <a16:rowId xmlns:a16="http://schemas.microsoft.com/office/drawing/2014/main" val="10006"/>
                      </a:ext>
                    </a:extLst>
                  </a:tr>
                  <a:tr h="370840">
                    <a:tc>
                      <a:txBody>
                        <a:bodyPr/>
                        <a:lstStyle/>
                        <a:p>
                          <a:pPr algn="ctr">
                            <a:defRPr b="1">
                              <a:solidFill>
                                <a:schemeClr val="tx1"/>
                              </a:solidFill>
                            </a:defRPr>
                          </a:pPr>
                          <a:r>
                            <a:rPr sz="1400" b="0" dirty="0"/>
                            <a:t>29</a:t>
                          </a:r>
                          <a:endParaRPr sz="1400" b="0" dirty="0">
                            <a:latin typeface="Cambria Math"/>
                          </a:endParaRPr>
                        </a:p>
                      </a:txBody>
                      <a:tcPr/>
                    </a:tc>
                    <a:tc>
                      <a:txBody>
                        <a:bodyPr/>
                        <a:lstStyle/>
                        <a:p>
                          <a:pPr algn="ctr">
                            <a:defRPr>
                              <a:solidFill>
                                <a:schemeClr val="tx1"/>
                              </a:solidFill>
                            </a:defRPr>
                          </a:pPr>
                          <a:r>
                            <a:rPr sz="1400" dirty="0"/>
                            <a:t>0.854</a:t>
                          </a:r>
                          <a:endParaRPr sz="1400" dirty="0">
                            <a:latin typeface="Cambria Math"/>
                          </a:endParaRPr>
                        </a:p>
                      </a:txBody>
                      <a:tcPr/>
                    </a:tc>
                    <a:tc>
                      <a:txBody>
                        <a:bodyPr/>
                        <a:lstStyle/>
                        <a:p>
                          <a:pPr algn="ctr">
                            <a:defRPr>
                              <a:solidFill>
                                <a:schemeClr val="tx1"/>
                              </a:solidFill>
                            </a:defRPr>
                          </a:pPr>
                          <a:r>
                            <a:rPr sz="1400" dirty="0"/>
                            <a:t>1.311</a:t>
                          </a:r>
                          <a:endParaRPr sz="1400" dirty="0">
                            <a:latin typeface="Cambria Math"/>
                          </a:endParaRPr>
                        </a:p>
                      </a:txBody>
                      <a:tcPr/>
                    </a:tc>
                    <a:tc>
                      <a:txBody>
                        <a:bodyPr/>
                        <a:lstStyle/>
                        <a:p>
                          <a:pPr algn="ctr">
                            <a:defRPr>
                              <a:solidFill>
                                <a:schemeClr val="tx1"/>
                              </a:solidFill>
                            </a:defRPr>
                          </a:pPr>
                          <a:r>
                            <a:rPr sz="1400" dirty="0"/>
                            <a:t>1.699</a:t>
                          </a:r>
                          <a:endParaRPr sz="1400" dirty="0">
                            <a:latin typeface="Cambria Math"/>
                          </a:endParaRPr>
                        </a:p>
                      </a:txBody>
                      <a:tcPr/>
                    </a:tc>
                    <a:tc>
                      <a:txBody>
                        <a:bodyPr/>
                        <a:lstStyle/>
                        <a:p>
                          <a:pPr marL="0" algn="ctr" defTabSz="914400" rtl="0" eaLnBrk="1" latinLnBrk="0" hangingPunct="1">
                            <a:defRPr>
                              <a:solidFill>
                                <a:schemeClr val="tx1"/>
                              </a:solidFill>
                            </a:defRPr>
                          </a:pPr>
                          <a:r>
                            <a:rPr sz="1400" kern="1200" dirty="0">
                              <a:solidFill>
                                <a:schemeClr val="tx1"/>
                              </a:solidFill>
                            </a:rPr>
                            <a:t>2.045</a:t>
                          </a:r>
                          <a:endParaRPr sz="1400" kern="1200" dirty="0">
                            <a:solidFill>
                              <a:schemeClr val="tx1"/>
                            </a:solidFill>
                            <a:latin typeface="Cambria Math"/>
                            <a:ea typeface="+mn-ea"/>
                            <a:cs typeface="+mn-cs"/>
                          </a:endParaRPr>
                        </a:p>
                      </a:txBody>
                      <a:tcPr/>
                    </a:tc>
                    <a:tc>
                      <a:txBody>
                        <a:bodyPr/>
                        <a:lstStyle/>
                        <a:p>
                          <a:pPr marL="0" algn="ctr" defTabSz="914400" rtl="0" eaLnBrk="1" latinLnBrk="0" hangingPunct="1">
                            <a:defRPr>
                              <a:solidFill>
                                <a:schemeClr val="tx1"/>
                              </a:solidFill>
                            </a:defRPr>
                          </a:pPr>
                          <a:r>
                            <a:rPr sz="1400" kern="1200" dirty="0">
                              <a:solidFill>
                                <a:schemeClr val="tx1"/>
                              </a:solidFill>
                            </a:rPr>
                            <a:t>2.462</a:t>
                          </a:r>
                          <a:endParaRPr sz="1400" kern="1200" dirty="0">
                            <a:solidFill>
                              <a:schemeClr val="tx1"/>
                            </a:solidFill>
                            <a:latin typeface="Cambria Math"/>
                            <a:ea typeface="+mn-ea"/>
                            <a:cs typeface="+mn-cs"/>
                          </a:endParaRPr>
                        </a:p>
                      </a:txBody>
                      <a:tcPr/>
                    </a:tc>
                    <a:tc>
                      <a:txBody>
                        <a:bodyPr/>
                        <a:lstStyle/>
                        <a:p>
                          <a:pPr marL="0" algn="ctr" defTabSz="914400" rtl="0" eaLnBrk="1" latinLnBrk="0" hangingPunct="1">
                            <a:defRPr>
                              <a:solidFill>
                                <a:schemeClr val="tx1"/>
                              </a:solidFill>
                            </a:defRPr>
                          </a:pPr>
                          <a:r>
                            <a:rPr sz="1400" kern="1200" dirty="0">
                              <a:solidFill>
                                <a:schemeClr val="tx1"/>
                              </a:solidFill>
                            </a:rPr>
                            <a:t>2.756</a:t>
                          </a:r>
                          <a:endParaRPr sz="1400" kern="1200" dirty="0">
                            <a:solidFill>
                              <a:schemeClr val="tx1"/>
                            </a:solidFill>
                            <a:latin typeface="Cambria Math"/>
                            <a:ea typeface="+mn-ea"/>
                            <a:cs typeface="+mn-cs"/>
                          </a:endParaRPr>
                        </a:p>
                      </a:txBody>
                      <a:tcPr/>
                    </a:tc>
                    <a:extLst>
                      <a:ext uri="{0D108BD9-81ED-4DB2-BD59-A6C34878D82A}">
                        <a16:rowId xmlns:a16="http://schemas.microsoft.com/office/drawing/2014/main" val="10007"/>
                      </a:ext>
                    </a:extLst>
                  </a:tr>
                  <a:tr h="370840">
                    <a:tc>
                      <a:txBody>
                        <a:bodyPr/>
                        <a:lstStyle/>
                        <a:p>
                          <a:pPr algn="ctr">
                            <a:defRPr b="1">
                              <a:solidFill>
                                <a:schemeClr val="tx1"/>
                              </a:solidFill>
                            </a:defRPr>
                          </a:pPr>
                          <a:r>
                            <a:rPr sz="1400" b="0" dirty="0"/>
                            <a:t>30</a:t>
                          </a:r>
                          <a:endParaRPr sz="1400" b="0" dirty="0">
                            <a:latin typeface="Cambria Math"/>
                          </a:endParaRPr>
                        </a:p>
                      </a:txBody>
                      <a:tcPr/>
                    </a:tc>
                    <a:tc>
                      <a:txBody>
                        <a:bodyPr/>
                        <a:lstStyle/>
                        <a:p>
                          <a:pPr algn="ctr">
                            <a:defRPr>
                              <a:solidFill>
                                <a:schemeClr val="tx1"/>
                              </a:solidFill>
                            </a:defRPr>
                          </a:pPr>
                          <a:r>
                            <a:rPr sz="1400"/>
                            <a:t>0.854</a:t>
                          </a:r>
                          <a:endParaRPr sz="1400">
                            <a:latin typeface="Cambria Math"/>
                          </a:endParaRPr>
                        </a:p>
                      </a:txBody>
                      <a:tcPr/>
                    </a:tc>
                    <a:tc>
                      <a:txBody>
                        <a:bodyPr/>
                        <a:lstStyle/>
                        <a:p>
                          <a:pPr algn="ctr">
                            <a:defRPr>
                              <a:solidFill>
                                <a:schemeClr val="tx1"/>
                              </a:solidFill>
                            </a:defRPr>
                          </a:pPr>
                          <a:r>
                            <a:rPr sz="1400"/>
                            <a:t>1.310</a:t>
                          </a:r>
                          <a:endParaRPr sz="1400">
                            <a:latin typeface="Cambria Math"/>
                          </a:endParaRPr>
                        </a:p>
                      </a:txBody>
                      <a:tcPr/>
                    </a:tc>
                    <a:tc>
                      <a:txBody>
                        <a:bodyPr/>
                        <a:lstStyle/>
                        <a:p>
                          <a:pPr algn="ctr">
                            <a:defRPr>
                              <a:solidFill>
                                <a:schemeClr val="tx1"/>
                              </a:solidFill>
                            </a:defRPr>
                          </a:pPr>
                          <a:r>
                            <a:rPr sz="1400"/>
                            <a:t>1.697</a:t>
                          </a:r>
                          <a:endParaRPr sz="1400">
                            <a:latin typeface="Cambria Math"/>
                          </a:endParaRPr>
                        </a:p>
                      </a:txBody>
                      <a:tcPr/>
                    </a:tc>
                    <a:tc>
                      <a:txBody>
                        <a:bodyPr/>
                        <a:lstStyle/>
                        <a:p>
                          <a:pPr algn="ctr">
                            <a:defRPr>
                              <a:solidFill>
                                <a:schemeClr val="tx1"/>
                              </a:solidFill>
                            </a:defRPr>
                          </a:pPr>
                          <a:r>
                            <a:rPr sz="1400"/>
                            <a:t>2.042</a:t>
                          </a:r>
                          <a:endParaRPr sz="1400">
                            <a:latin typeface="Cambria Math"/>
                          </a:endParaRPr>
                        </a:p>
                      </a:txBody>
                      <a:tcPr/>
                    </a:tc>
                    <a:tc>
                      <a:txBody>
                        <a:bodyPr/>
                        <a:lstStyle/>
                        <a:p>
                          <a:pPr algn="ctr">
                            <a:defRPr>
                              <a:solidFill>
                                <a:schemeClr val="tx1"/>
                              </a:solidFill>
                            </a:defRPr>
                          </a:pPr>
                          <a:r>
                            <a:rPr sz="1400" dirty="0"/>
                            <a:t>2.457</a:t>
                          </a:r>
                          <a:endParaRPr sz="1400" dirty="0">
                            <a:latin typeface="Cambria Math"/>
                          </a:endParaRPr>
                        </a:p>
                      </a:txBody>
                      <a:tcPr/>
                    </a:tc>
                    <a:tc>
                      <a:txBody>
                        <a:bodyPr/>
                        <a:lstStyle/>
                        <a:p>
                          <a:pPr algn="ctr">
                            <a:defRPr>
                              <a:solidFill>
                                <a:schemeClr val="tx1"/>
                              </a:solidFill>
                            </a:defRPr>
                          </a:pPr>
                          <a:r>
                            <a:rPr sz="1400" dirty="0"/>
                            <a:t>2.750</a:t>
                          </a:r>
                          <a:endParaRPr sz="1400" dirty="0">
                            <a:latin typeface="Cambria Math"/>
                          </a:endParaRPr>
                        </a:p>
                      </a:txBody>
                      <a:tcPr/>
                    </a:tc>
                    <a:extLst>
                      <a:ext uri="{0D108BD9-81ED-4DB2-BD59-A6C34878D82A}">
                        <a16:rowId xmlns:a16="http://schemas.microsoft.com/office/drawing/2014/main" val="10008"/>
                      </a:ext>
                    </a:extLst>
                  </a:tr>
                  <a:tr h="370840">
                    <a:tc>
                      <a:txBody>
                        <a:bodyPr/>
                        <a:lstStyle/>
                        <a:p>
                          <a:pPr algn="ctr">
                            <a:defRPr b="1">
                              <a:solidFill>
                                <a:schemeClr val="tx1"/>
                              </a:solidFill>
                            </a:defRPr>
                          </a:pPr>
                          <a:endParaRPr sz="1400" dirty="0">
                            <a:latin typeface="Cambria Math"/>
                          </a:endParaRPr>
                        </a:p>
                      </a:txBody>
                      <a:tcPr/>
                    </a:tc>
                    <a:tc>
                      <a:txBody>
                        <a:bodyPr/>
                        <a:lstStyle/>
                        <a:p>
                          <a:pPr algn="ctr">
                            <a:defRPr>
                              <a:solidFill>
                                <a:schemeClr val="tx1"/>
                              </a:solidFill>
                            </a:defRPr>
                          </a:pPr>
                          <a:endParaRPr/>
                        </a:p>
                      </a:txBody>
                      <a:tcPr/>
                    </a:tc>
                    <a:tc>
                      <a:txBody>
                        <a:bodyPr/>
                        <a:lstStyle/>
                        <a:p>
                          <a:pPr algn="ctr">
                            <a:defRPr>
                              <a:solidFill>
                                <a:schemeClr val="tx1"/>
                              </a:solidFill>
                            </a:defRPr>
                          </a:pPr>
                          <a:endParaRPr dirty="0"/>
                        </a:p>
                      </a:txBody>
                      <a:tcPr/>
                    </a:tc>
                    <a:tc>
                      <a:txBody>
                        <a:bodyPr/>
                        <a:lstStyle/>
                        <a:p>
                          <a:pPr algn="ctr">
                            <a:defRPr>
                              <a:solidFill>
                                <a:schemeClr val="tx1"/>
                              </a:solidFill>
                            </a:defRPr>
                          </a:pPr>
                          <a:r>
                            <a:rPr lang="en-US" dirty="0"/>
                            <a:t>…</a:t>
                          </a:r>
                          <a:endParaRPr dirty="0"/>
                        </a:p>
                      </a:txBody>
                      <a:tcPr/>
                    </a:tc>
                    <a:tc>
                      <a:txBody>
                        <a:bodyPr/>
                        <a:lstStyle/>
                        <a:p>
                          <a:pPr algn="ctr">
                            <a:defRPr>
                              <a:solidFill>
                                <a:schemeClr val="tx1"/>
                              </a:solidFill>
                            </a:defRPr>
                          </a:pPr>
                          <a:endParaRPr/>
                        </a:p>
                      </a:txBody>
                      <a:tcPr/>
                    </a:tc>
                    <a:tc>
                      <a:txBody>
                        <a:bodyPr/>
                        <a:lstStyle/>
                        <a:p>
                          <a:pPr algn="ctr">
                            <a:defRPr>
                              <a:solidFill>
                                <a:schemeClr val="tx1"/>
                              </a:solidFill>
                            </a:defRPr>
                          </a:pPr>
                          <a:endParaRPr/>
                        </a:p>
                      </a:txBody>
                      <a:tcPr/>
                    </a:tc>
                    <a:tc>
                      <a:txBody>
                        <a:bodyPr/>
                        <a:lstStyle/>
                        <a:p>
                          <a:pPr algn="ctr">
                            <a:defRPr>
                              <a:solidFill>
                                <a:schemeClr val="tx1"/>
                              </a:solidFill>
                            </a:defRPr>
                          </a:pPr>
                          <a:endParaRPr dirty="0"/>
                        </a:p>
                      </a:txBody>
                      <a:tcPr/>
                    </a:tc>
                    <a:extLst>
                      <a:ext uri="{0D108BD9-81ED-4DB2-BD59-A6C34878D82A}">
                        <a16:rowId xmlns:a16="http://schemas.microsoft.com/office/drawing/2014/main" val="10009"/>
                      </a:ext>
                    </a:extLst>
                  </a:tr>
                </a:tbl>
              </a:graphicData>
            </a:graphic>
          </p:graphicFrame>
        </mc:Fallback>
      </mc:AlternateContent>
      <p:sp>
        <p:nvSpPr>
          <p:cNvPr id="6" name="TextBox 5">
            <a:extLst>
              <a:ext uri="{FF2B5EF4-FFF2-40B4-BE49-F238E27FC236}">
                <a16:creationId xmlns:a16="http://schemas.microsoft.com/office/drawing/2014/main" id="{239B2FF4-BF6F-E7C5-D8BC-50DCCA7002A1}"/>
              </a:ext>
            </a:extLst>
          </p:cNvPr>
          <p:cNvSpPr txBox="1"/>
          <p:nvPr/>
        </p:nvSpPr>
        <p:spPr>
          <a:xfrm>
            <a:off x="457200" y="4953000"/>
            <a:ext cx="8229600" cy="1015663"/>
          </a:xfrm>
          <a:prstGeom prst="rect">
            <a:avLst/>
          </a:prstGeom>
          <a:noFill/>
        </p:spPr>
        <p:txBody>
          <a:bodyPr wrap="square">
            <a:spAutoFit/>
          </a:bodyPr>
          <a:lstStyle/>
          <a:p>
            <a:r>
              <a:rPr kumimoji="0" lang="en-US" sz="2000" b="1" i="0" u="none" strike="noStrike" kern="1200" cap="none" spc="0" normalizeH="0" baseline="0" noProof="0" dirty="0">
                <a:ln>
                  <a:noFill/>
                </a:ln>
                <a:solidFill>
                  <a:srgbClr val="366092"/>
                </a:solidFill>
                <a:effectLst/>
                <a:uLnTx/>
                <a:uFillTx/>
                <a:latin typeface="Calibri"/>
                <a:ea typeface="+mn-ea"/>
                <a:cs typeface="+mn-cs"/>
              </a:rPr>
              <a:t>Conclusion and Interpretation:</a:t>
            </a:r>
            <a:r>
              <a:rPr kumimoji="0" lang="en-US" sz="2000" b="0" i="1" u="none" strike="noStrike" kern="1200" cap="none" spc="0" normalizeH="0" baseline="0" noProof="0" dirty="0">
                <a:ln>
                  <a:noFill/>
                </a:ln>
                <a:solidFill>
                  <a:srgbClr val="366092"/>
                </a:solidFill>
                <a:effectLst/>
                <a:uLnTx/>
                <a:uFillTx/>
                <a:latin typeface="Calibri"/>
                <a:ea typeface="+mn-ea"/>
                <a:cs typeface="+mn-cs"/>
              </a:rPr>
              <a:t> </a:t>
            </a:r>
            <a:r>
              <a:rPr kumimoji="0" lang="en-US" sz="2000" b="0" i="0" u="none" strike="noStrike" kern="1200" cap="none" spc="0" normalizeH="0" baseline="0" noProof="0" dirty="0">
                <a:ln>
                  <a:noFill/>
                </a:ln>
                <a:solidFill>
                  <a:srgbClr val="366092"/>
                </a:solidFill>
                <a:effectLst/>
                <a:uLnTx/>
                <a:uFillTx/>
                <a:latin typeface="Calibri"/>
                <a:ea typeface="+mn-ea"/>
                <a:cs typeface="+mn-cs"/>
              </a:rPr>
              <a:t>There is sufficient evidence at the 0.01 level to conclude that the average sales for Product 1 is significantly higher than the average sales for Product 2.</a:t>
            </a:r>
            <a:endParaRPr lang="en-IN" sz="2000" dirty="0"/>
          </a:p>
        </p:txBody>
      </p:sp>
    </p:spTree>
    <p:custDataLst>
      <p:tags r:id="rId1"/>
    </p:custDataLst>
    <p:extLst>
      <p:ext uri="{BB962C8B-B14F-4D97-AF65-F5344CB8AC3E}">
        <p14:creationId xmlns:p14="http://schemas.microsoft.com/office/powerpoint/2010/main" val="382542788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defRPr sz="3200"/>
            </a:pPr>
            <a:r>
              <a:rPr lang="en-US" dirty="0"/>
              <a:t>Formula: </a:t>
            </a:r>
            <a:r>
              <a:rPr dirty="0"/>
              <a:t>Inferences about</a:t>
            </a:r>
            <a:r>
              <a:rPr lang="en-US" dirty="0"/>
              <a:t> </a:t>
            </a:r>
            <a:r>
              <a:rPr lang="el-GR" dirty="0">
                <a:latin typeface="Cambria Math" panose="02040503050406030204" pitchFamily="18" charset="0"/>
                <a:ea typeface="Cambria Math" panose="02040503050406030204" pitchFamily="18" charset="0"/>
              </a:rPr>
              <a:t>μ</a:t>
            </a:r>
            <a:r>
              <a:rPr lang="en-US" dirty="0"/>
              <a:t> subscript 1 minus </a:t>
            </a:r>
            <a:r>
              <a:rPr lang="el-GR" dirty="0">
                <a:latin typeface="Cambria Math" panose="02040503050406030204" pitchFamily="18" charset="0"/>
                <a:ea typeface="Cambria Math" panose="02040503050406030204" pitchFamily="18" charset="0"/>
              </a:rPr>
              <a:t>μ</a:t>
            </a:r>
            <a:r>
              <a:rPr lang="en-US" dirty="0"/>
              <a:t> subscript 2 </a:t>
            </a:r>
            <a:r>
              <a:rPr dirty="0"/>
              <a:t>Assuming Unequal Variances</a:t>
            </a:r>
            <a:r>
              <a:rPr lang="en-US" dirty="0"/>
              <a:t>—Slide 1</a:t>
            </a:r>
            <a:endParaRPr dirty="0"/>
          </a:p>
        </p:txBody>
      </p:sp>
      <p:sp>
        <p:nvSpPr>
          <p:cNvPr id="3" name="Text Placeholder 2"/>
          <p:cNvSpPr>
            <a:spLocks noGrp="1"/>
          </p:cNvSpPr>
          <p:nvPr>
            <p:ph type="body" sz="quarter" idx="10"/>
          </p:nvPr>
        </p:nvSpPr>
        <p:spPr>
          <a:xfrm>
            <a:off x="457200" y="1082078"/>
            <a:ext cx="8229600" cy="4556722"/>
          </a:xfrm>
        </p:spPr>
        <p:txBody>
          <a:bodyPr>
            <a:normAutofit/>
          </a:bodyPr>
          <a:lstStyle/>
          <a:p>
            <a:r>
              <a:rPr sz="2800" b="1" dirty="0"/>
              <a:t>Confidence Interval:</a:t>
            </a:r>
            <a:endParaRPr sz="2800" dirty="0"/>
          </a:p>
        </p:txBody>
      </p:sp>
      <p:pic>
        <p:nvPicPr>
          <p:cNvPr id="8" name="Picture 7" descr="open parenthesis x bar subscript one minus x bar subscript two close parenthesis plus or minus t subscript alpha divided by two comma d f times square root of open parenthesis s subscript one squared divided by n subscript one plus s subscript two squared divided by n subscript two close parenthesis.">
            <a:extLst>
              <a:ext uri="{FF2B5EF4-FFF2-40B4-BE49-F238E27FC236}">
                <a16:creationId xmlns:a16="http://schemas.microsoft.com/office/drawing/2014/main" id="{3BBE0EDA-1718-5344-24DC-AB592795B1A5}"/>
              </a:ext>
            </a:extLst>
          </p:cNvPr>
          <p:cNvPicPr>
            <a:picLocks noChangeAspect="1"/>
          </p:cNvPicPr>
          <p:nvPr/>
        </p:nvPicPr>
        <p:blipFill>
          <a:blip r:embed="rId3"/>
          <a:stretch>
            <a:fillRect/>
          </a:stretch>
        </p:blipFill>
        <p:spPr>
          <a:xfrm>
            <a:off x="2996878" y="1855650"/>
            <a:ext cx="3248025" cy="1000125"/>
          </a:xfrm>
          <a:prstGeom prst="rect">
            <a:avLst/>
          </a:prstGeom>
        </p:spPr>
      </p:pic>
      <p:sp>
        <p:nvSpPr>
          <p:cNvPr id="9" name="TextBox 8">
            <a:extLst>
              <a:ext uri="{FF2B5EF4-FFF2-40B4-BE49-F238E27FC236}">
                <a16:creationId xmlns:a16="http://schemas.microsoft.com/office/drawing/2014/main" id="{0875CFC7-622B-8B4E-2B03-87F3BACF6A14}"/>
              </a:ext>
            </a:extLst>
          </p:cNvPr>
          <p:cNvSpPr txBox="1"/>
          <p:nvPr/>
        </p:nvSpPr>
        <p:spPr>
          <a:xfrm>
            <a:off x="454820" y="2855775"/>
            <a:ext cx="2286000" cy="523220"/>
          </a:xfrm>
          <a:prstGeom prst="rect">
            <a:avLst/>
          </a:prstGeom>
          <a:noFill/>
        </p:spPr>
        <p:txBody>
          <a:bodyPr wrap="square">
            <a:spAutoFit/>
          </a:bodyPr>
          <a:lstStyle/>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a:pPr>
            <a:r>
              <a:rPr kumimoji="0" lang="en-IN" sz="2800" b="1" i="0" u="none" strike="noStrike" kern="1200" cap="none" spc="0" normalizeH="0" baseline="0" noProof="0" dirty="0">
                <a:ln>
                  <a:noFill/>
                </a:ln>
                <a:solidFill>
                  <a:srgbClr val="000000"/>
                </a:solidFill>
                <a:effectLst/>
                <a:uLnTx/>
                <a:uFillTx/>
                <a:latin typeface="Calibri"/>
                <a:ea typeface="+mn-ea"/>
                <a:cs typeface="+mn-cs"/>
              </a:rPr>
              <a:t>Test Statistic:</a:t>
            </a:r>
          </a:p>
        </p:txBody>
      </p:sp>
      <p:pic>
        <p:nvPicPr>
          <p:cNvPr id="16" name="Picture 15" descr="t equals numerator open parenthesis x bar subscript one minus x bar subscript two close parenthesis minus open parenthesis mu subscript one minus mu subscript two close parenthesis divided by denominator square root of open parenthesis s subscript one squared divided by n subscript one plus s subscript two squared divided by n subscript two close parenthesis.">
            <a:extLst>
              <a:ext uri="{FF2B5EF4-FFF2-40B4-BE49-F238E27FC236}">
                <a16:creationId xmlns:a16="http://schemas.microsoft.com/office/drawing/2014/main" id="{E4480A89-7FD1-3DD5-2A16-665B5449EF0F}"/>
              </a:ext>
            </a:extLst>
          </p:cNvPr>
          <p:cNvPicPr>
            <a:picLocks noChangeAspect="1"/>
          </p:cNvPicPr>
          <p:nvPr/>
        </p:nvPicPr>
        <p:blipFill>
          <a:blip r:embed="rId4"/>
          <a:stretch>
            <a:fillRect/>
          </a:stretch>
        </p:blipFill>
        <p:spPr>
          <a:xfrm>
            <a:off x="3092127" y="3733800"/>
            <a:ext cx="3057525" cy="1457325"/>
          </a:xfrm>
          <a:prstGeom prst="rect">
            <a:avLst/>
          </a:prstGeom>
        </p:spPr>
      </p:pic>
    </p:spTree>
    <p:custDataLst>
      <p:tags r:id="rId1"/>
    </p:custData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E65C73C-372C-D4B3-96A9-5CA90917C56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09581EB-2784-1879-F759-56D67D0AA18F}"/>
              </a:ext>
            </a:extLst>
          </p:cNvPr>
          <p:cNvSpPr>
            <a:spLocks noGrp="1"/>
          </p:cNvSpPr>
          <p:nvPr>
            <p:ph type="title"/>
          </p:nvPr>
        </p:nvSpPr>
        <p:spPr/>
        <p:txBody>
          <a:bodyPr>
            <a:normAutofit fontScale="90000"/>
          </a:bodyPr>
          <a:lstStyle/>
          <a:p>
            <a:pPr>
              <a:defRPr sz="3200"/>
            </a:pPr>
            <a:r>
              <a:rPr lang="en-US" dirty="0"/>
              <a:t>Formula: Inferences about </a:t>
            </a:r>
            <a:r>
              <a:rPr lang="en-US" dirty="0">
                <a:latin typeface="Cambria Math" panose="02040503050406030204" pitchFamily="18" charset="0"/>
                <a:ea typeface="Cambria Math" panose="02040503050406030204" pitchFamily="18" charset="0"/>
              </a:rPr>
              <a:t>μ</a:t>
            </a:r>
            <a:r>
              <a:rPr lang="en-US" dirty="0"/>
              <a:t> subscript 1 minus </a:t>
            </a:r>
            <a:r>
              <a:rPr lang="en-US" dirty="0">
                <a:latin typeface="Cambria Math" panose="02040503050406030204" pitchFamily="18" charset="0"/>
                <a:ea typeface="Cambria Math" panose="02040503050406030204" pitchFamily="18" charset="0"/>
              </a:rPr>
              <a:t>μ</a:t>
            </a:r>
            <a:r>
              <a:rPr lang="en-US" dirty="0"/>
              <a:t> subscript 2 Assuming Unequal Variances—Slide 2</a:t>
            </a:r>
            <a:endParaRPr dirty="0"/>
          </a:p>
        </p:txBody>
      </p:sp>
      <p:sp>
        <p:nvSpPr>
          <p:cNvPr id="3" name="Text Placeholder 2">
            <a:extLst>
              <a:ext uri="{FF2B5EF4-FFF2-40B4-BE49-F238E27FC236}">
                <a16:creationId xmlns:a16="http://schemas.microsoft.com/office/drawing/2014/main" id="{0266A815-1134-0FC4-3C55-62420FEDBB66}"/>
              </a:ext>
            </a:extLst>
          </p:cNvPr>
          <p:cNvSpPr>
            <a:spLocks noGrp="1"/>
          </p:cNvSpPr>
          <p:nvPr>
            <p:ph type="body" sz="quarter" idx="10"/>
          </p:nvPr>
        </p:nvSpPr>
        <p:spPr>
          <a:xfrm>
            <a:off x="457200" y="1082078"/>
            <a:ext cx="8229600" cy="4556722"/>
          </a:xfrm>
        </p:spPr>
        <p:txBody>
          <a:bodyPr>
            <a:normAutofit/>
          </a:bodyPr>
          <a:lstStyle/>
          <a:p>
            <a:pPr>
              <a:defRPr sz="2800"/>
            </a:pPr>
            <a:r>
              <a:rPr sz="2600" dirty="0"/>
              <a:t>which follows a </a:t>
            </a:r>
            <a:r>
              <a:rPr lang="en-US" sz="2600" i="1" dirty="0"/>
              <a:t>t</a:t>
            </a:r>
            <a:r>
              <a:rPr sz="2600" dirty="0"/>
              <a:t>-distribution with degrees of freedom equal to:</a:t>
            </a:r>
          </a:p>
        </p:txBody>
      </p:sp>
      <p:pic>
        <p:nvPicPr>
          <p:cNvPr id="7" name="Picture 6" descr="d f equals numerator open parenthesis s subscript one squared divided by n subscript one plus s subscript two squared divided by n subscript two close parenthesis all squared divided by denominator one divided by open parenthesis n subscript one minus one close parenthesis times open parenthesis s subscript one squared divided by n subscript one close parenthesis squared plus one divided by open parenthesis n subscript two minus one close parenthesis times open parenthesis s subscript two squared divided by n subscript two close parenthesis squared">
            <a:extLst>
              <a:ext uri="{FF2B5EF4-FFF2-40B4-BE49-F238E27FC236}">
                <a16:creationId xmlns:a16="http://schemas.microsoft.com/office/drawing/2014/main" id="{B8EBDC11-F188-3BFF-7606-3F5A27BC2435}"/>
              </a:ext>
            </a:extLst>
          </p:cNvPr>
          <p:cNvPicPr>
            <a:picLocks noChangeAspect="1"/>
          </p:cNvPicPr>
          <p:nvPr/>
        </p:nvPicPr>
        <p:blipFill>
          <a:blip r:embed="rId3"/>
          <a:stretch>
            <a:fillRect/>
          </a:stretch>
        </p:blipFill>
        <p:spPr>
          <a:xfrm>
            <a:off x="2653743" y="1718448"/>
            <a:ext cx="3684114" cy="1800000"/>
          </a:xfrm>
          <a:prstGeom prst="rect">
            <a:avLst/>
          </a:prstGeom>
        </p:spPr>
      </p:pic>
      <p:sp>
        <p:nvSpPr>
          <p:cNvPr id="5" name="TextBox 4">
            <a:extLst>
              <a:ext uri="{FF2B5EF4-FFF2-40B4-BE49-F238E27FC236}">
                <a16:creationId xmlns:a16="http://schemas.microsoft.com/office/drawing/2014/main" id="{02676D81-8FCB-3DDC-30E4-B93F1C8E933E}"/>
              </a:ext>
            </a:extLst>
          </p:cNvPr>
          <p:cNvSpPr txBox="1"/>
          <p:nvPr/>
        </p:nvSpPr>
        <p:spPr>
          <a:xfrm>
            <a:off x="457200" y="3544843"/>
            <a:ext cx="8077200" cy="2092881"/>
          </a:xfrm>
          <a:prstGeom prst="rect">
            <a:avLst/>
          </a:prstGeom>
          <a:noFill/>
        </p:spPr>
        <p:txBody>
          <a:bodyPr wrap="square">
            <a:spAutoFit/>
          </a:bodyPr>
          <a:lstStyle/>
          <a:p>
            <a:r>
              <a:rPr kumimoji="0" lang="en-US" sz="2600" b="0" i="0" u="none" strike="noStrike" kern="1200" cap="none" spc="0" normalizeH="0" baseline="0" noProof="0" dirty="0">
                <a:ln>
                  <a:noFill/>
                </a:ln>
                <a:solidFill>
                  <a:srgbClr val="000000"/>
                </a:solidFill>
                <a:effectLst/>
                <a:uLnTx/>
                <a:uFillTx/>
                <a:latin typeface="Calibri"/>
                <a:ea typeface="+mn-ea"/>
                <a:cs typeface="+mn-cs"/>
              </a:rPr>
              <a:t>The calculation for </a:t>
            </a:r>
            <a:r>
              <a:rPr kumimoji="0" lang="en-US" sz="2600" b="0" i="1" u="none" strike="noStrike" kern="1200" cap="none" spc="0" normalizeH="0" baseline="0" noProof="0" dirty="0" err="1">
                <a:ln>
                  <a:noFill/>
                </a:ln>
                <a:solidFill>
                  <a:srgbClr val="000000"/>
                </a:solidFill>
                <a:effectLst/>
                <a:uLnTx/>
                <a:uFillTx/>
                <a:latin typeface="Calibri"/>
                <a:ea typeface="+mn-ea"/>
                <a:cs typeface="+mn-cs"/>
              </a:rPr>
              <a:t>df</a:t>
            </a:r>
            <a:r>
              <a:rPr kumimoji="0" lang="en-US" sz="2600" b="0" i="0" u="none" strike="noStrike" kern="1200" cap="none" spc="0" normalizeH="0" baseline="0" noProof="0" dirty="0">
                <a:ln>
                  <a:noFill/>
                </a:ln>
                <a:solidFill>
                  <a:srgbClr val="000000"/>
                </a:solidFill>
                <a:effectLst/>
                <a:uLnTx/>
                <a:uFillTx/>
                <a:latin typeface="Calibri"/>
                <a:ea typeface="+mn-ea"/>
                <a:cs typeface="+mn-cs"/>
              </a:rPr>
              <a:t> should be rounded down to the nearest integer. Remember, these formulas should only be used if σ₁ and </a:t>
            </a:r>
            <a:r>
              <a:rPr lang="en-US" sz="2600" dirty="0">
                <a:solidFill>
                  <a:srgbClr val="000000"/>
                </a:solidFill>
              </a:rPr>
              <a:t>σ₂</a:t>
            </a:r>
            <a:r>
              <a:rPr kumimoji="0" lang="en-US" sz="2600" b="0" i="0" u="none" strike="noStrike" kern="1200" cap="none" spc="0" normalizeH="0" baseline="0" noProof="0" dirty="0">
                <a:ln>
                  <a:noFill/>
                </a:ln>
                <a:solidFill>
                  <a:srgbClr val="000000"/>
                </a:solidFill>
                <a:effectLst/>
                <a:uLnTx/>
                <a:uFillTx/>
                <a:latin typeface="Calibri"/>
                <a:ea typeface="+mn-ea"/>
                <a:cs typeface="+mn-cs"/>
              </a:rPr>
              <a:t> are unknown, the data follow a normal distribution, and the population variances are assumed to be unequal.</a:t>
            </a:r>
            <a:endParaRPr lang="en-IN" sz="2600" dirty="0"/>
          </a:p>
        </p:txBody>
      </p:sp>
    </p:spTree>
    <p:custDataLst>
      <p:tags r:id="rId1"/>
    </p:custDataLst>
    <p:extLst>
      <p:ext uri="{BB962C8B-B14F-4D97-AF65-F5344CB8AC3E}">
        <p14:creationId xmlns:p14="http://schemas.microsoft.com/office/powerpoint/2010/main" val="46836751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IN" dirty="0"/>
              <a:t>Example 2</a:t>
            </a:r>
            <a:r>
              <a:rPr dirty="0"/>
              <a:t>: Performing a Hypothesis Test for Two Population Means with Unequal Variances</a:t>
            </a:r>
            <a:r>
              <a:rPr lang="en-US" dirty="0"/>
              <a:t>—Slide 1</a:t>
            </a:r>
            <a:endParaRPr dirty="0"/>
          </a:p>
        </p:txBody>
      </p:sp>
      <p:sp>
        <p:nvSpPr>
          <p:cNvPr id="3" name="Text Placeholder 2"/>
          <p:cNvSpPr>
            <a:spLocks noGrp="1"/>
          </p:cNvSpPr>
          <p:nvPr>
            <p:ph type="body" sz="quarter" idx="10"/>
          </p:nvPr>
        </p:nvSpPr>
        <p:spPr/>
        <p:txBody>
          <a:bodyPr>
            <a:normAutofit/>
          </a:bodyPr>
          <a:lstStyle/>
          <a:p>
            <a:r>
              <a:rPr sz="2800"/>
              <a:t>Consumers have long been interested in the difference in gas mileage between hybrid model vehicles and traditional gasoline engine models. The data below represent miles per gallon from two models of the Porsche Cayenne—one hybrid model and one gasoline model. The miles per gallon (</a:t>
            </a:r>
            <a:r>
              <a:rPr sz="2800" b="1"/>
              <a:t>MPG</a:t>
            </a:r>
            <a:r>
              <a:rPr sz="2800"/>
              <a:t>) readings are from ten vehicles that were deployed at rental agencies for everyday, normal use.</a:t>
            </a:r>
          </a:p>
        </p:txBody>
      </p:sp>
    </p:spTree>
    <p:custDataLst>
      <p:tags r:id="rId1"/>
    </p:custData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defRPr sz="3200"/>
            </a:pPr>
            <a:r>
              <a:rPr lang="en-IN" dirty="0"/>
              <a:t>Example 2</a:t>
            </a:r>
            <a:r>
              <a:rPr dirty="0"/>
              <a:t>: Performing a Hypothesis Test for Two Population Means with Unequal Variances</a:t>
            </a:r>
            <a:r>
              <a:rPr lang="en-US" dirty="0"/>
              <a:t>—Slide 2</a:t>
            </a:r>
            <a:endParaRPr dirty="0"/>
          </a:p>
        </p:txBody>
      </p:sp>
      <p:sp>
        <p:nvSpPr>
          <p:cNvPr id="5" name="TextBox 4">
            <a:extLst>
              <a:ext uri="{FF2B5EF4-FFF2-40B4-BE49-F238E27FC236}">
                <a16:creationId xmlns:a16="http://schemas.microsoft.com/office/drawing/2014/main" id="{E9B6970F-4346-9C26-618B-3680FF278021}"/>
              </a:ext>
            </a:extLst>
          </p:cNvPr>
          <p:cNvSpPr txBox="1"/>
          <p:nvPr/>
        </p:nvSpPr>
        <p:spPr>
          <a:xfrm>
            <a:off x="614363" y="1105523"/>
            <a:ext cx="3886200" cy="369332"/>
          </a:xfrm>
          <a:prstGeom prst="rect">
            <a:avLst/>
          </a:prstGeom>
          <a:noFill/>
        </p:spPr>
        <p:txBody>
          <a:bodyPr wrap="square">
            <a:spAutoFit/>
          </a:bodyPr>
          <a:lstStyle/>
          <a:p>
            <a:r>
              <a:rPr kumimoji="0" lang="en-IN" sz="1800" b="1" i="0" u="none" strike="noStrike" kern="1200" cap="none" spc="0" normalizeH="0" baseline="0" noProof="0" dirty="0">
                <a:ln>
                  <a:noFill/>
                </a:ln>
                <a:solidFill>
                  <a:srgbClr val="366092"/>
                </a:solidFill>
                <a:effectLst/>
                <a:uLnTx/>
                <a:uFillTx/>
                <a:latin typeface="Calibri"/>
                <a:ea typeface="+mn-ea"/>
                <a:cs typeface="+mn-cs"/>
              </a:rPr>
              <a:t>Porsche Cayenne Hybrid Model (MPG)</a:t>
            </a:r>
            <a:endParaRPr lang="en-IN" b="1" dirty="0">
              <a:solidFill>
                <a:srgbClr val="366092"/>
              </a:solidFill>
            </a:endParaRPr>
          </a:p>
        </p:txBody>
      </p:sp>
      <p:sp>
        <p:nvSpPr>
          <p:cNvPr id="7" name="TextBox 6">
            <a:extLst>
              <a:ext uri="{FF2B5EF4-FFF2-40B4-BE49-F238E27FC236}">
                <a16:creationId xmlns:a16="http://schemas.microsoft.com/office/drawing/2014/main" id="{3E6B2823-0DE4-FE72-A546-BEA27D08144F}"/>
              </a:ext>
            </a:extLst>
          </p:cNvPr>
          <p:cNvSpPr txBox="1"/>
          <p:nvPr/>
        </p:nvSpPr>
        <p:spPr>
          <a:xfrm>
            <a:off x="4870450" y="1105523"/>
            <a:ext cx="3652837" cy="369332"/>
          </a:xfrm>
          <a:prstGeom prst="rect">
            <a:avLst/>
          </a:prstGeom>
          <a:noFill/>
        </p:spPr>
        <p:txBody>
          <a:bodyPr wrap="square">
            <a:spAutoFit/>
          </a:bodyPr>
          <a:lstStyle/>
          <a:p>
            <a:r>
              <a:rPr kumimoji="0" lang="de-DE" sz="1800" b="1" i="0" u="none" strike="noStrike" kern="1200" cap="none" spc="0" normalizeH="0" baseline="0" noProof="0" dirty="0">
                <a:ln>
                  <a:noFill/>
                </a:ln>
                <a:solidFill>
                  <a:srgbClr val="366092"/>
                </a:solidFill>
                <a:effectLst/>
                <a:uLnTx/>
                <a:uFillTx/>
                <a:latin typeface="Calibri"/>
                <a:ea typeface="+mn-ea"/>
                <a:cs typeface="+mn-cs"/>
              </a:rPr>
              <a:t>Porsche Cayenne Gas Model (MPG)</a:t>
            </a:r>
            <a:endParaRPr lang="en-IN" dirty="0">
              <a:solidFill>
                <a:srgbClr val="366092"/>
              </a:solidFill>
            </a:endParaRPr>
          </a:p>
        </p:txBody>
      </p:sp>
      <p:graphicFrame>
        <p:nvGraphicFramePr>
          <p:cNvPr id="3" name="Table Placeholder 2" descr="Table comparing miles per gallon (MPG) for Porsche Cayenne Hybrid Model and Porsche Cayenne Gas Model. Hybrid model MPG values: 25, 32, 25, 25, 27, 30, 23, 24, 32, 34. Gas model MPG values: 21, 24, 24, 24, 23, 19, 25, 23, 23, 22."/>
          <p:cNvGraphicFramePr>
            <a:graphicFrameLocks noGrp="1"/>
          </p:cNvGraphicFramePr>
          <p:nvPr>
            <p:ph type="tbl" sz="quarter" idx="10"/>
            <p:extLst>
              <p:ext uri="{D42A27DB-BD31-4B8C-83A1-F6EECF244321}">
                <p14:modId xmlns:p14="http://schemas.microsoft.com/office/powerpoint/2010/main" val="2347630529"/>
              </p:ext>
            </p:extLst>
          </p:nvPr>
        </p:nvGraphicFramePr>
        <p:xfrm>
          <a:off x="457200" y="1625600"/>
          <a:ext cx="8229600" cy="3708400"/>
        </p:xfrm>
        <a:graphic>
          <a:graphicData uri="http://schemas.openxmlformats.org/drawingml/2006/table">
            <a:tbl>
              <a:tblPr firstRow="1" bandRow="1">
                <a:tableStyleId>{5940675A-B579-460E-94D1-54222C63F5DA}</a:tableStyleId>
              </a:tblPr>
              <a:tblGrid>
                <a:gridCol w="4114800">
                  <a:extLst>
                    <a:ext uri="{9D8B030D-6E8A-4147-A177-3AD203B41FA5}">
                      <a16:colId xmlns:a16="http://schemas.microsoft.com/office/drawing/2014/main" val="20000"/>
                    </a:ext>
                  </a:extLst>
                </a:gridCol>
                <a:gridCol w="4114800">
                  <a:extLst>
                    <a:ext uri="{9D8B030D-6E8A-4147-A177-3AD203B41FA5}">
                      <a16:colId xmlns:a16="http://schemas.microsoft.com/office/drawing/2014/main" val="20001"/>
                    </a:ext>
                  </a:extLst>
                </a:gridCol>
              </a:tblGrid>
              <a:tr h="370840">
                <a:tc>
                  <a:txBody>
                    <a:bodyPr/>
                    <a:lstStyle/>
                    <a:p>
                      <a:pPr algn="ctr"/>
                      <a:r>
                        <a:rPr sz="1800" dirty="0"/>
                        <a:t>25</a:t>
                      </a:r>
                      <a:endParaRPr sz="1800" dirty="0">
                        <a:latin typeface="Cambria Math"/>
                      </a:endParaRPr>
                    </a:p>
                  </a:txBody>
                  <a:tcPr/>
                </a:tc>
                <a:tc>
                  <a:txBody>
                    <a:bodyPr/>
                    <a:lstStyle/>
                    <a:p>
                      <a:pPr algn="ctr"/>
                      <a:r>
                        <a:rPr sz="1800" dirty="0"/>
                        <a:t>21</a:t>
                      </a:r>
                      <a:endParaRPr sz="1800" dirty="0">
                        <a:latin typeface="Cambria Math"/>
                      </a:endParaRPr>
                    </a:p>
                  </a:txBody>
                  <a:tcPr/>
                </a:tc>
                <a:extLst>
                  <a:ext uri="{0D108BD9-81ED-4DB2-BD59-A6C34878D82A}">
                    <a16:rowId xmlns:a16="http://schemas.microsoft.com/office/drawing/2014/main" val="10001"/>
                  </a:ext>
                </a:extLst>
              </a:tr>
              <a:tr h="370840">
                <a:tc>
                  <a:txBody>
                    <a:bodyPr/>
                    <a:lstStyle/>
                    <a:p>
                      <a:pPr algn="ctr"/>
                      <a:r>
                        <a:rPr sz="1800"/>
                        <a:t>32</a:t>
                      </a:r>
                      <a:endParaRPr sz="1800">
                        <a:latin typeface="Cambria Math"/>
                      </a:endParaRPr>
                    </a:p>
                  </a:txBody>
                  <a:tcPr/>
                </a:tc>
                <a:tc>
                  <a:txBody>
                    <a:bodyPr/>
                    <a:lstStyle/>
                    <a:p>
                      <a:pPr algn="ctr"/>
                      <a:r>
                        <a:rPr sz="1800"/>
                        <a:t>24</a:t>
                      </a:r>
                      <a:endParaRPr sz="1800">
                        <a:latin typeface="Cambria Math"/>
                      </a:endParaRPr>
                    </a:p>
                  </a:txBody>
                  <a:tcPr/>
                </a:tc>
                <a:extLst>
                  <a:ext uri="{0D108BD9-81ED-4DB2-BD59-A6C34878D82A}">
                    <a16:rowId xmlns:a16="http://schemas.microsoft.com/office/drawing/2014/main" val="10002"/>
                  </a:ext>
                </a:extLst>
              </a:tr>
              <a:tr h="370840">
                <a:tc>
                  <a:txBody>
                    <a:bodyPr/>
                    <a:lstStyle/>
                    <a:p>
                      <a:pPr algn="ctr"/>
                      <a:r>
                        <a:rPr sz="1800"/>
                        <a:t>25</a:t>
                      </a:r>
                      <a:endParaRPr sz="1800">
                        <a:latin typeface="Cambria Math"/>
                      </a:endParaRPr>
                    </a:p>
                  </a:txBody>
                  <a:tcPr/>
                </a:tc>
                <a:tc>
                  <a:txBody>
                    <a:bodyPr/>
                    <a:lstStyle/>
                    <a:p>
                      <a:pPr algn="ctr"/>
                      <a:r>
                        <a:rPr sz="1800"/>
                        <a:t>24</a:t>
                      </a:r>
                      <a:endParaRPr sz="1800">
                        <a:latin typeface="Cambria Math"/>
                      </a:endParaRPr>
                    </a:p>
                  </a:txBody>
                  <a:tcPr/>
                </a:tc>
                <a:extLst>
                  <a:ext uri="{0D108BD9-81ED-4DB2-BD59-A6C34878D82A}">
                    <a16:rowId xmlns:a16="http://schemas.microsoft.com/office/drawing/2014/main" val="10003"/>
                  </a:ext>
                </a:extLst>
              </a:tr>
              <a:tr h="370840">
                <a:tc>
                  <a:txBody>
                    <a:bodyPr/>
                    <a:lstStyle/>
                    <a:p>
                      <a:pPr algn="ctr"/>
                      <a:r>
                        <a:rPr sz="1800"/>
                        <a:t>25</a:t>
                      </a:r>
                      <a:endParaRPr sz="1800">
                        <a:latin typeface="Cambria Math"/>
                      </a:endParaRPr>
                    </a:p>
                  </a:txBody>
                  <a:tcPr/>
                </a:tc>
                <a:tc>
                  <a:txBody>
                    <a:bodyPr/>
                    <a:lstStyle/>
                    <a:p>
                      <a:pPr algn="ctr"/>
                      <a:r>
                        <a:rPr sz="1800" dirty="0"/>
                        <a:t>24</a:t>
                      </a:r>
                      <a:endParaRPr sz="1800" dirty="0">
                        <a:latin typeface="Cambria Math"/>
                      </a:endParaRPr>
                    </a:p>
                  </a:txBody>
                  <a:tcPr/>
                </a:tc>
                <a:extLst>
                  <a:ext uri="{0D108BD9-81ED-4DB2-BD59-A6C34878D82A}">
                    <a16:rowId xmlns:a16="http://schemas.microsoft.com/office/drawing/2014/main" val="10004"/>
                  </a:ext>
                </a:extLst>
              </a:tr>
              <a:tr h="370840">
                <a:tc>
                  <a:txBody>
                    <a:bodyPr/>
                    <a:lstStyle/>
                    <a:p>
                      <a:pPr algn="ctr"/>
                      <a:r>
                        <a:rPr sz="1800"/>
                        <a:t>27</a:t>
                      </a:r>
                      <a:endParaRPr sz="1800">
                        <a:latin typeface="Cambria Math"/>
                      </a:endParaRPr>
                    </a:p>
                  </a:txBody>
                  <a:tcPr/>
                </a:tc>
                <a:tc>
                  <a:txBody>
                    <a:bodyPr/>
                    <a:lstStyle/>
                    <a:p>
                      <a:pPr algn="ctr"/>
                      <a:r>
                        <a:rPr sz="1800"/>
                        <a:t>23</a:t>
                      </a:r>
                      <a:endParaRPr sz="1800">
                        <a:latin typeface="Cambria Math"/>
                      </a:endParaRPr>
                    </a:p>
                  </a:txBody>
                  <a:tcPr/>
                </a:tc>
                <a:extLst>
                  <a:ext uri="{0D108BD9-81ED-4DB2-BD59-A6C34878D82A}">
                    <a16:rowId xmlns:a16="http://schemas.microsoft.com/office/drawing/2014/main" val="10005"/>
                  </a:ext>
                </a:extLst>
              </a:tr>
              <a:tr h="370840">
                <a:tc>
                  <a:txBody>
                    <a:bodyPr/>
                    <a:lstStyle/>
                    <a:p>
                      <a:pPr algn="ctr"/>
                      <a:r>
                        <a:rPr sz="1800"/>
                        <a:t>30</a:t>
                      </a:r>
                      <a:endParaRPr sz="1800">
                        <a:latin typeface="Cambria Math"/>
                      </a:endParaRPr>
                    </a:p>
                  </a:txBody>
                  <a:tcPr/>
                </a:tc>
                <a:tc>
                  <a:txBody>
                    <a:bodyPr/>
                    <a:lstStyle/>
                    <a:p>
                      <a:pPr algn="ctr"/>
                      <a:r>
                        <a:rPr sz="1800"/>
                        <a:t>19</a:t>
                      </a:r>
                      <a:endParaRPr sz="1800">
                        <a:latin typeface="Cambria Math"/>
                      </a:endParaRPr>
                    </a:p>
                  </a:txBody>
                  <a:tcPr/>
                </a:tc>
                <a:extLst>
                  <a:ext uri="{0D108BD9-81ED-4DB2-BD59-A6C34878D82A}">
                    <a16:rowId xmlns:a16="http://schemas.microsoft.com/office/drawing/2014/main" val="10006"/>
                  </a:ext>
                </a:extLst>
              </a:tr>
              <a:tr h="370840">
                <a:tc>
                  <a:txBody>
                    <a:bodyPr/>
                    <a:lstStyle/>
                    <a:p>
                      <a:pPr algn="ctr"/>
                      <a:r>
                        <a:rPr sz="1800"/>
                        <a:t>23</a:t>
                      </a:r>
                      <a:endParaRPr sz="1800">
                        <a:latin typeface="Cambria Math"/>
                      </a:endParaRPr>
                    </a:p>
                  </a:txBody>
                  <a:tcPr/>
                </a:tc>
                <a:tc>
                  <a:txBody>
                    <a:bodyPr/>
                    <a:lstStyle/>
                    <a:p>
                      <a:pPr algn="ctr"/>
                      <a:r>
                        <a:rPr sz="1800"/>
                        <a:t>25</a:t>
                      </a:r>
                      <a:endParaRPr sz="1800">
                        <a:latin typeface="Cambria Math"/>
                      </a:endParaRPr>
                    </a:p>
                  </a:txBody>
                  <a:tcPr/>
                </a:tc>
                <a:extLst>
                  <a:ext uri="{0D108BD9-81ED-4DB2-BD59-A6C34878D82A}">
                    <a16:rowId xmlns:a16="http://schemas.microsoft.com/office/drawing/2014/main" val="10007"/>
                  </a:ext>
                </a:extLst>
              </a:tr>
              <a:tr h="370840">
                <a:tc>
                  <a:txBody>
                    <a:bodyPr/>
                    <a:lstStyle/>
                    <a:p>
                      <a:pPr algn="ctr"/>
                      <a:r>
                        <a:rPr sz="1800"/>
                        <a:t>24</a:t>
                      </a:r>
                      <a:endParaRPr sz="1800">
                        <a:latin typeface="Cambria Math"/>
                      </a:endParaRPr>
                    </a:p>
                  </a:txBody>
                  <a:tcPr/>
                </a:tc>
                <a:tc>
                  <a:txBody>
                    <a:bodyPr/>
                    <a:lstStyle/>
                    <a:p>
                      <a:pPr algn="ctr"/>
                      <a:r>
                        <a:rPr sz="1800"/>
                        <a:t>23</a:t>
                      </a:r>
                      <a:endParaRPr sz="1800">
                        <a:latin typeface="Cambria Math"/>
                      </a:endParaRPr>
                    </a:p>
                  </a:txBody>
                  <a:tcPr/>
                </a:tc>
                <a:extLst>
                  <a:ext uri="{0D108BD9-81ED-4DB2-BD59-A6C34878D82A}">
                    <a16:rowId xmlns:a16="http://schemas.microsoft.com/office/drawing/2014/main" val="10008"/>
                  </a:ext>
                </a:extLst>
              </a:tr>
              <a:tr h="370840">
                <a:tc>
                  <a:txBody>
                    <a:bodyPr/>
                    <a:lstStyle/>
                    <a:p>
                      <a:pPr algn="ctr"/>
                      <a:r>
                        <a:rPr sz="1800"/>
                        <a:t>32</a:t>
                      </a:r>
                      <a:endParaRPr sz="1800">
                        <a:latin typeface="Cambria Math"/>
                      </a:endParaRPr>
                    </a:p>
                  </a:txBody>
                  <a:tcPr/>
                </a:tc>
                <a:tc>
                  <a:txBody>
                    <a:bodyPr/>
                    <a:lstStyle/>
                    <a:p>
                      <a:pPr algn="ctr"/>
                      <a:r>
                        <a:rPr sz="1800"/>
                        <a:t>23</a:t>
                      </a:r>
                      <a:endParaRPr sz="1800">
                        <a:latin typeface="Cambria Math"/>
                      </a:endParaRPr>
                    </a:p>
                  </a:txBody>
                  <a:tcPr/>
                </a:tc>
                <a:extLst>
                  <a:ext uri="{0D108BD9-81ED-4DB2-BD59-A6C34878D82A}">
                    <a16:rowId xmlns:a16="http://schemas.microsoft.com/office/drawing/2014/main" val="10009"/>
                  </a:ext>
                </a:extLst>
              </a:tr>
              <a:tr h="370840">
                <a:tc>
                  <a:txBody>
                    <a:bodyPr/>
                    <a:lstStyle/>
                    <a:p>
                      <a:pPr algn="ctr"/>
                      <a:r>
                        <a:rPr sz="1800"/>
                        <a:t>34</a:t>
                      </a:r>
                      <a:endParaRPr sz="1800">
                        <a:latin typeface="Cambria Math"/>
                      </a:endParaRPr>
                    </a:p>
                  </a:txBody>
                  <a:tcPr/>
                </a:tc>
                <a:tc>
                  <a:txBody>
                    <a:bodyPr/>
                    <a:lstStyle/>
                    <a:p>
                      <a:pPr algn="ctr"/>
                      <a:r>
                        <a:rPr sz="1800" dirty="0"/>
                        <a:t>22</a:t>
                      </a:r>
                      <a:endParaRPr sz="1800" dirty="0">
                        <a:latin typeface="Cambria Math"/>
                      </a:endParaRPr>
                    </a:p>
                  </a:txBody>
                  <a:tcPr/>
                </a:tc>
                <a:extLst>
                  <a:ext uri="{0D108BD9-81ED-4DB2-BD59-A6C34878D82A}">
                    <a16:rowId xmlns:a16="http://schemas.microsoft.com/office/drawing/2014/main" val="10010"/>
                  </a:ext>
                </a:extLst>
              </a:tr>
            </a:tbl>
          </a:graphicData>
        </a:graphic>
      </p:graphicFrame>
    </p:spTree>
    <p:custDataLst>
      <p:tags r:id="rId1"/>
    </p:custData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defRPr sz="3200"/>
            </a:pPr>
            <a:r>
              <a:rPr lang="en-IN" dirty="0"/>
              <a:t>Example 2</a:t>
            </a:r>
            <a:r>
              <a:rPr dirty="0"/>
              <a:t>: Performing a Hypothesis Test for Two Population Means with Unequal Variances</a:t>
            </a:r>
            <a:r>
              <a:rPr lang="en-US" dirty="0"/>
              <a:t>—Slide 3</a:t>
            </a:r>
            <a:endParaRPr dirty="0"/>
          </a:p>
        </p:txBody>
      </p:sp>
      <p:sp>
        <p:nvSpPr>
          <p:cNvPr id="3" name="Text Placeholder 2"/>
          <p:cNvSpPr>
            <a:spLocks noGrp="1"/>
          </p:cNvSpPr>
          <p:nvPr>
            <p:ph type="body" sz="quarter" idx="10"/>
          </p:nvPr>
        </p:nvSpPr>
        <p:spPr/>
        <p:txBody>
          <a:bodyPr>
            <a:normAutofit/>
          </a:bodyPr>
          <a:lstStyle/>
          <a:p>
            <a:r>
              <a:rPr sz="2600" dirty="0"/>
              <a:t>We want to test that the average MPG for the gasoline vehicle is the same as the hybrid vehicle. The summary statistics for this data are in the following table.</a:t>
            </a:r>
          </a:p>
        </p:txBody>
      </p:sp>
      <p:graphicFrame>
        <p:nvGraphicFramePr>
          <p:cNvPr id="4" name="Table Placeholder 2" descr="This table compares summary statistics for Hybrid and Gasoline Porsche Cayenne models based on 10 observations each. The Hybrid model has a mean MPG of 27.70 with a variance of 15.57, while the Gasoline model has a mean MPG of 22.80 and a variance of 3.07. This indicates that the hybrid model has higher average fuel efficiency but also greater variability in MPG.">
            <a:extLst>
              <a:ext uri="{FF2B5EF4-FFF2-40B4-BE49-F238E27FC236}">
                <a16:creationId xmlns:a16="http://schemas.microsoft.com/office/drawing/2014/main" id="{B1195E63-2CE8-41BB-B6B0-BEA67C17DA01}"/>
              </a:ext>
            </a:extLst>
          </p:cNvPr>
          <p:cNvGraphicFramePr>
            <a:graphicFrameLocks/>
          </p:cNvGraphicFramePr>
          <p:nvPr>
            <p:extLst>
              <p:ext uri="{D42A27DB-BD31-4B8C-83A1-F6EECF244321}">
                <p14:modId xmlns:p14="http://schemas.microsoft.com/office/powerpoint/2010/main" val="1909203630"/>
              </p:ext>
            </p:extLst>
          </p:nvPr>
        </p:nvGraphicFramePr>
        <p:xfrm>
          <a:off x="457200" y="2514600"/>
          <a:ext cx="8229600" cy="1483360"/>
        </p:xfrm>
        <a:graphic>
          <a:graphicData uri="http://schemas.openxmlformats.org/drawingml/2006/table">
            <a:tbl>
              <a:tblPr firstRow="1" bandRow="1">
                <a:tableStyleId>{5940675A-B579-460E-94D1-54222C63F5DA}</a:tableStyleId>
              </a:tblPr>
              <a:tblGrid>
                <a:gridCol w="2743200">
                  <a:extLst>
                    <a:ext uri="{9D8B030D-6E8A-4147-A177-3AD203B41FA5}">
                      <a16:colId xmlns:a16="http://schemas.microsoft.com/office/drawing/2014/main" val="20000"/>
                    </a:ext>
                  </a:extLst>
                </a:gridCol>
                <a:gridCol w="2743200">
                  <a:extLst>
                    <a:ext uri="{9D8B030D-6E8A-4147-A177-3AD203B41FA5}">
                      <a16:colId xmlns:a16="http://schemas.microsoft.com/office/drawing/2014/main" val="20001"/>
                    </a:ext>
                  </a:extLst>
                </a:gridCol>
                <a:gridCol w="2743200">
                  <a:extLst>
                    <a:ext uri="{9D8B030D-6E8A-4147-A177-3AD203B41FA5}">
                      <a16:colId xmlns:a16="http://schemas.microsoft.com/office/drawing/2014/main" val="20002"/>
                    </a:ext>
                  </a:extLst>
                </a:gridCol>
              </a:tblGrid>
              <a:tr h="370840">
                <a:tc>
                  <a:txBody>
                    <a:bodyPr/>
                    <a:lstStyle/>
                    <a:p>
                      <a:pPr algn="ctr"/>
                      <a:endParaRPr/>
                    </a:p>
                  </a:txBody>
                  <a:tcPr/>
                </a:tc>
                <a:tc>
                  <a:txBody>
                    <a:bodyPr/>
                    <a:lstStyle/>
                    <a:p>
                      <a:pPr algn="ctr">
                        <a:defRPr sz="1800" b="1"/>
                      </a:pPr>
                      <a:r>
                        <a:t>Hybrid</a:t>
                      </a:r>
                    </a:p>
                  </a:txBody>
                  <a:tcPr/>
                </a:tc>
                <a:tc>
                  <a:txBody>
                    <a:bodyPr/>
                    <a:lstStyle/>
                    <a:p>
                      <a:pPr algn="ctr">
                        <a:defRPr sz="1800" b="1"/>
                      </a:pPr>
                      <a:r>
                        <a:t>Gasoline</a:t>
                      </a:r>
                    </a:p>
                  </a:txBody>
                  <a:tcPr/>
                </a:tc>
                <a:extLst>
                  <a:ext uri="{0D108BD9-81ED-4DB2-BD59-A6C34878D82A}">
                    <a16:rowId xmlns:a16="http://schemas.microsoft.com/office/drawing/2014/main" val="10000"/>
                  </a:ext>
                </a:extLst>
              </a:tr>
              <a:tr h="370840">
                <a:tc>
                  <a:txBody>
                    <a:bodyPr/>
                    <a:lstStyle/>
                    <a:p>
                      <a:pPr algn="ctr">
                        <a:defRPr sz="1800" b="1"/>
                      </a:pPr>
                      <a:r>
                        <a:t>n</a:t>
                      </a:r>
                    </a:p>
                  </a:txBody>
                  <a:tcPr/>
                </a:tc>
                <a:tc>
                  <a:txBody>
                    <a:bodyPr/>
                    <a:lstStyle/>
                    <a:p>
                      <a:pPr algn="ctr"/>
                      <a:r>
                        <a:rPr sz="1800"/>
                        <a:t>10</a:t>
                      </a:r>
                      <a:endParaRPr sz="1800">
                        <a:latin typeface="Cambria Math"/>
                      </a:endParaRPr>
                    </a:p>
                  </a:txBody>
                  <a:tcPr/>
                </a:tc>
                <a:tc>
                  <a:txBody>
                    <a:bodyPr/>
                    <a:lstStyle/>
                    <a:p>
                      <a:pPr algn="ctr"/>
                      <a:r>
                        <a:rPr sz="1800" dirty="0"/>
                        <a:t>10</a:t>
                      </a:r>
                      <a:endParaRPr sz="1800" dirty="0">
                        <a:latin typeface="Cambria Math"/>
                      </a:endParaRPr>
                    </a:p>
                  </a:txBody>
                  <a:tcPr/>
                </a:tc>
                <a:extLst>
                  <a:ext uri="{0D108BD9-81ED-4DB2-BD59-A6C34878D82A}">
                    <a16:rowId xmlns:a16="http://schemas.microsoft.com/office/drawing/2014/main" val="10001"/>
                  </a:ext>
                </a:extLst>
              </a:tr>
              <a:tr h="370840">
                <a:tc>
                  <a:txBody>
                    <a:bodyPr/>
                    <a:lstStyle/>
                    <a:p>
                      <a:pPr algn="ctr">
                        <a:defRPr b="1"/>
                      </a:pPr>
                      <a:r>
                        <a:rPr sz="1800"/>
                        <a:t>Mean </a:t>
                      </a:r>
                      <a:r>
                        <a:rPr sz="1800" b="1"/>
                        <a:t>MPG</a:t>
                      </a:r>
                    </a:p>
                  </a:txBody>
                  <a:tcPr/>
                </a:tc>
                <a:tc>
                  <a:txBody>
                    <a:bodyPr/>
                    <a:lstStyle/>
                    <a:p>
                      <a:pPr algn="ctr"/>
                      <a:r>
                        <a:rPr sz="1800" dirty="0"/>
                        <a:t>27.70</a:t>
                      </a:r>
                      <a:endParaRPr sz="1800" dirty="0">
                        <a:latin typeface="Cambria Math"/>
                      </a:endParaRPr>
                    </a:p>
                  </a:txBody>
                  <a:tcPr/>
                </a:tc>
                <a:tc>
                  <a:txBody>
                    <a:bodyPr/>
                    <a:lstStyle/>
                    <a:p>
                      <a:pPr algn="ctr"/>
                      <a:r>
                        <a:rPr sz="1800"/>
                        <a:t>22.80</a:t>
                      </a:r>
                      <a:endParaRPr sz="1800">
                        <a:latin typeface="Cambria Math"/>
                      </a:endParaRPr>
                    </a:p>
                  </a:txBody>
                  <a:tcPr/>
                </a:tc>
                <a:extLst>
                  <a:ext uri="{0D108BD9-81ED-4DB2-BD59-A6C34878D82A}">
                    <a16:rowId xmlns:a16="http://schemas.microsoft.com/office/drawing/2014/main" val="10002"/>
                  </a:ext>
                </a:extLst>
              </a:tr>
              <a:tr h="370840">
                <a:tc>
                  <a:txBody>
                    <a:bodyPr/>
                    <a:lstStyle/>
                    <a:p>
                      <a:pPr algn="ctr">
                        <a:defRPr sz="1800" b="1"/>
                      </a:pPr>
                      <a:r>
                        <a:t>Variance</a:t>
                      </a:r>
                    </a:p>
                  </a:txBody>
                  <a:tcPr/>
                </a:tc>
                <a:tc>
                  <a:txBody>
                    <a:bodyPr/>
                    <a:lstStyle/>
                    <a:p>
                      <a:pPr algn="ctr"/>
                      <a:r>
                        <a:rPr sz="1800"/>
                        <a:t>15.57</a:t>
                      </a:r>
                      <a:endParaRPr sz="1800">
                        <a:latin typeface="Cambria Math"/>
                      </a:endParaRPr>
                    </a:p>
                  </a:txBody>
                  <a:tcPr/>
                </a:tc>
                <a:tc>
                  <a:txBody>
                    <a:bodyPr/>
                    <a:lstStyle/>
                    <a:p>
                      <a:pPr algn="ctr"/>
                      <a:r>
                        <a:rPr sz="1800" dirty="0"/>
                        <a:t>3.07</a:t>
                      </a:r>
                      <a:endParaRPr sz="1800" dirty="0">
                        <a:latin typeface="Cambria Math"/>
                      </a:endParaRPr>
                    </a:p>
                  </a:txBody>
                  <a:tcPr/>
                </a:tc>
                <a:extLst>
                  <a:ext uri="{0D108BD9-81ED-4DB2-BD59-A6C34878D82A}">
                    <a16:rowId xmlns:a16="http://schemas.microsoft.com/office/drawing/2014/main" val="10003"/>
                  </a:ext>
                </a:extLst>
              </a:tr>
            </a:tbl>
          </a:graphicData>
        </a:graphic>
      </p:graphicFrame>
      <mc:AlternateContent xmlns:mc="http://schemas.openxmlformats.org/markup-compatibility/2006" xmlns:a14="http://schemas.microsoft.com/office/drawing/2010/main">
        <mc:Choice Requires="a14">
          <p:sp>
            <p:nvSpPr>
              <p:cNvPr id="6" name="TextBox 5">
                <a:extLst>
                  <a:ext uri="{FF2B5EF4-FFF2-40B4-BE49-F238E27FC236}">
                    <a16:creationId xmlns:a16="http://schemas.microsoft.com/office/drawing/2014/main" id="{2420A17D-8E63-7D5B-D331-9DDA6D556075}"/>
                  </a:ext>
                </a:extLst>
              </p:cNvPr>
              <p:cNvSpPr txBox="1"/>
              <p:nvPr/>
            </p:nvSpPr>
            <p:spPr>
              <a:xfrm>
                <a:off x="457387" y="4267200"/>
                <a:ext cx="8229413" cy="1692771"/>
              </a:xfrm>
              <a:prstGeom prst="rect">
                <a:avLst/>
              </a:prstGeom>
              <a:noFill/>
            </p:spPr>
            <p:txBody>
              <a:bodyPr wrap="square">
                <a:spAutoFit/>
              </a:bodyPr>
              <a:lstStyle/>
              <a:p>
                <a:r>
                  <a:rPr kumimoji="0" lang="en-US" sz="2600" b="0" i="0" u="none" strike="noStrike" kern="1200" cap="none" spc="0" normalizeH="0" baseline="0" noProof="0" dirty="0">
                    <a:ln>
                      <a:noFill/>
                    </a:ln>
                    <a:solidFill>
                      <a:srgbClr val="366092"/>
                    </a:solidFill>
                    <a:effectLst/>
                    <a:uLnTx/>
                    <a:uFillTx/>
                    <a:latin typeface="Calibri"/>
                  </a:rPr>
                  <a:t>By examining the above statistics, assume that the data are collected from a normal distribution and that the variances of each type of vehicle are not equal. Test using a significance level of </a:t>
                </a:r>
                <a14:m>
                  <m:oMath xmlns:m="http://schemas.openxmlformats.org/officeDocument/2006/math">
                    <m:r>
                      <a:rPr kumimoji="0" lang="en-US" sz="2600" b="0" i="0" u="none" strike="noStrike" kern="1200" cap="none" spc="0" normalizeH="0" baseline="0" noProof="0">
                        <a:ln>
                          <a:noFill/>
                        </a:ln>
                        <a:solidFill>
                          <a:srgbClr val="366092"/>
                        </a:solidFill>
                        <a:effectLst/>
                        <a:uLnTx/>
                        <a:uFillTx/>
                        <a:latin typeface="Cambria Math" panose="02040503050406030204" pitchFamily="18" charset="0"/>
                      </a:rPr>
                      <m:t>5</m:t>
                    </m:r>
                    <m:r>
                      <a:rPr kumimoji="0" lang="en-US" sz="2600" b="0" i="0" u="none" strike="noStrike" kern="1200" cap="none" spc="0" normalizeH="0" baseline="0" noProof="0">
                        <a:ln>
                          <a:noFill/>
                        </a:ln>
                        <a:solidFill>
                          <a:srgbClr val="366092"/>
                        </a:solidFill>
                        <a:effectLst/>
                        <a:uLnTx/>
                        <a:uFillTx/>
                        <a:latin typeface="Cambria Math" panose="02040503050406030204" pitchFamily="18" charset="0"/>
                      </a:rPr>
                      <m:t>%</m:t>
                    </m:r>
                  </m:oMath>
                </a14:m>
                <a:r>
                  <a:rPr kumimoji="0" lang="en-US" sz="2600" b="0" i="0" u="none" strike="noStrike" kern="1200" cap="none" spc="0" normalizeH="0" baseline="0" noProof="0" dirty="0">
                    <a:ln>
                      <a:noFill/>
                    </a:ln>
                    <a:solidFill>
                      <a:srgbClr val="366092"/>
                    </a:solidFill>
                    <a:effectLst/>
                    <a:uLnTx/>
                    <a:uFillTx/>
                    <a:latin typeface="Calibri"/>
                  </a:rPr>
                  <a:t>.</a:t>
                </a:r>
                <a:endParaRPr lang="en-IN" sz="2600" dirty="0"/>
              </a:p>
            </p:txBody>
          </p:sp>
        </mc:Choice>
        <mc:Fallback xmlns="">
          <p:sp>
            <p:nvSpPr>
              <p:cNvPr id="6" name="TextBox 5">
                <a:extLst>
                  <a:ext uri="{FF2B5EF4-FFF2-40B4-BE49-F238E27FC236}">
                    <a16:creationId xmlns:a16="http://schemas.microsoft.com/office/drawing/2014/main" id="{2420A17D-8E63-7D5B-D331-9DDA6D556075}"/>
                  </a:ext>
                </a:extLst>
              </p:cNvPr>
              <p:cNvSpPr txBox="1">
                <a:spLocks noRot="1" noChangeAspect="1" noMove="1" noResize="1" noEditPoints="1" noAdjustHandles="1" noChangeArrowheads="1" noChangeShapeType="1" noTextEdit="1"/>
              </p:cNvSpPr>
              <p:nvPr/>
            </p:nvSpPr>
            <p:spPr>
              <a:xfrm>
                <a:off x="457387" y="4267200"/>
                <a:ext cx="8229413" cy="1692771"/>
              </a:xfrm>
              <a:prstGeom prst="rect">
                <a:avLst/>
              </a:prstGeom>
              <a:blipFill>
                <a:blip r:embed="rId3"/>
                <a:stretch>
                  <a:fillRect l="-1333" t="-2878" r="-593" b="-8273"/>
                </a:stretch>
              </a:blipFill>
            </p:spPr>
            <p:txBody>
              <a:bodyPr/>
              <a:lstStyle/>
              <a:p>
                <a:r>
                  <a:rPr lang="en-IN">
                    <a:noFill/>
                  </a:rPr>
                  <a:t> </a:t>
                </a:r>
              </a:p>
            </p:txBody>
          </p:sp>
        </mc:Fallback>
      </mc:AlternateContent>
    </p:spTree>
    <p:custDataLst>
      <p:tags r:id="rId1"/>
    </p:custData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defRPr sz="3200"/>
            </a:pPr>
            <a:r>
              <a:rPr lang="en-IN" dirty="0"/>
              <a:t>Example 2</a:t>
            </a:r>
            <a:r>
              <a:rPr dirty="0"/>
              <a:t>: Performing a Hypothesis Test for Two Population Means with Unequal Variances</a:t>
            </a:r>
            <a:r>
              <a:rPr lang="en-US" dirty="0"/>
              <a:t>—Slide 4</a:t>
            </a:r>
            <a:endParaRPr dirty="0"/>
          </a:p>
        </p:txBody>
      </p:sp>
      <p:sp>
        <p:nvSpPr>
          <p:cNvPr id="3" name="Text Placeholder 2"/>
          <p:cNvSpPr>
            <a:spLocks noGrp="1"/>
          </p:cNvSpPr>
          <p:nvPr>
            <p:ph type="body" sz="quarter" idx="10"/>
          </p:nvPr>
        </p:nvSpPr>
        <p:spPr/>
        <p:txBody>
          <a:bodyPr>
            <a:normAutofit fontScale="92500" lnSpcReduction="10000"/>
          </a:bodyPr>
          <a:lstStyle/>
          <a:p>
            <a:pPr>
              <a:defRPr sz="2800"/>
            </a:pPr>
            <a:r>
              <a:rPr lang="en-US" sz="2800" b="1" dirty="0"/>
              <a:t>Solution</a:t>
            </a:r>
          </a:p>
          <a:p>
            <a:pPr>
              <a:defRPr sz="2800"/>
            </a:pPr>
            <a:r>
              <a:rPr lang="en-US" sz="2800" b="1" dirty="0"/>
              <a:t>Step 1</a:t>
            </a:r>
            <a:r>
              <a:rPr lang="en-US" sz="2800" dirty="0"/>
              <a:t>: </a:t>
            </a:r>
            <a:r>
              <a:rPr lang="en-US" dirty="0"/>
              <a:t>Determine the null hypothesis. In this process, select the appropriate statistical measure, such as the population means, proportions, or variances. </a:t>
            </a:r>
          </a:p>
          <a:p>
            <a:pPr>
              <a:defRPr sz="2800"/>
            </a:pPr>
            <a:r>
              <a:rPr sz="2800" dirty="0"/>
              <a:t>We want to compare the average </a:t>
            </a:r>
            <a:r>
              <a:rPr sz="2800" b="1" dirty="0"/>
              <a:t>MPG</a:t>
            </a:r>
            <a:r>
              <a:rPr sz="2800" dirty="0"/>
              <a:t> for each of the vehicle models. Thus, the statistical measure is the population mean </a:t>
            </a:r>
            <a:r>
              <a:rPr sz="2800" b="1" dirty="0"/>
              <a:t>MPG</a:t>
            </a:r>
            <a:r>
              <a:rPr sz="2800" dirty="0"/>
              <a:t> for the Porsche Cayenne Hybrid model (</a:t>
            </a:r>
            <a:r>
              <a:rPr lang="el-GR" dirty="0">
                <a:latin typeface="Cambria Math" panose="02040503050406030204" pitchFamily="18" charset="0"/>
                <a:ea typeface="Cambria Math" panose="02040503050406030204" pitchFamily="18" charset="0"/>
              </a:rPr>
              <a:t>μ</a:t>
            </a:r>
            <a:r>
              <a:rPr lang="en-US" dirty="0">
                <a:latin typeface="Calibri" panose="020F0502020204030204" pitchFamily="34" charset="0"/>
                <a:ea typeface="Calibri" panose="020F0502020204030204" pitchFamily="34" charset="0"/>
                <a:cs typeface="Calibri" panose="020F0502020204030204" pitchFamily="34" charset="0"/>
              </a:rPr>
              <a:t>₁</a:t>
            </a:r>
            <a:r>
              <a:rPr sz="2800" dirty="0"/>
              <a:t>) and the population mean </a:t>
            </a:r>
            <a:r>
              <a:rPr sz="2800" b="1" dirty="0"/>
              <a:t>MPG</a:t>
            </a:r>
            <a:r>
              <a:rPr sz="2800" dirty="0"/>
              <a:t> of the Porsche Cayenne Gas model (</a:t>
            </a:r>
            <a:r>
              <a:rPr lang="el-GR" dirty="0">
                <a:latin typeface="Cambria Math" panose="02040503050406030204" pitchFamily="18" charset="0"/>
                <a:ea typeface="Cambria Math" panose="02040503050406030204" pitchFamily="18" charset="0"/>
              </a:rPr>
              <a:t>μ</a:t>
            </a:r>
            <a:r>
              <a:rPr lang="en-US" dirty="0">
                <a:latin typeface="Calibri" panose="020F0502020204030204" pitchFamily="34" charset="0"/>
                <a:ea typeface="Calibri" panose="020F0502020204030204" pitchFamily="34" charset="0"/>
                <a:cs typeface="Calibri" panose="020F0502020204030204" pitchFamily="34" charset="0"/>
              </a:rPr>
              <a:t>₂</a:t>
            </a:r>
            <a:r>
              <a:rPr sz="2800" dirty="0"/>
              <a:t>). The null hypothesis is that there is no difference in average </a:t>
            </a:r>
            <a:r>
              <a:rPr sz="2800" b="1" dirty="0"/>
              <a:t>MPG</a:t>
            </a:r>
            <a:r>
              <a:rPr sz="2800" dirty="0"/>
              <a:t> between the Porsche Cayenne Hybrid and the Porsche Cayenne Gas models which should be written as</a:t>
            </a:r>
          </a:p>
        </p:txBody>
      </p:sp>
      <p:pic>
        <p:nvPicPr>
          <p:cNvPr id="7" name="Picture 6" descr="H naught colon mu subscript 1 minus mu subscript 2 equals 0.">
            <a:extLst>
              <a:ext uri="{FF2B5EF4-FFF2-40B4-BE49-F238E27FC236}">
                <a16:creationId xmlns:a16="http://schemas.microsoft.com/office/drawing/2014/main" id="{3F720DC2-9DF9-4247-F088-D83C66C183AE}"/>
              </a:ext>
            </a:extLst>
          </p:cNvPr>
          <p:cNvPicPr>
            <a:picLocks noChangeAspect="1"/>
          </p:cNvPicPr>
          <p:nvPr/>
        </p:nvPicPr>
        <p:blipFill>
          <a:blip r:embed="rId3"/>
          <a:stretch>
            <a:fillRect/>
          </a:stretch>
        </p:blipFill>
        <p:spPr>
          <a:xfrm>
            <a:off x="3505200" y="5577254"/>
            <a:ext cx="1943100" cy="419100"/>
          </a:xfrm>
          <a:prstGeom prst="rect">
            <a:avLst/>
          </a:prstGeom>
        </p:spPr>
      </p:pic>
    </p:spTree>
    <p:custDataLst>
      <p:tags r:id="rId1"/>
    </p:custData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Definition: </a:t>
            </a:r>
            <a:r>
              <a:rPr dirty="0"/>
              <a:t>Pooled Variance</a:t>
            </a:r>
          </a:p>
        </p:txBody>
      </p:sp>
      <p:sp>
        <p:nvSpPr>
          <p:cNvPr id="3" name="Text Placeholder 2"/>
          <p:cNvSpPr>
            <a:spLocks noGrp="1"/>
          </p:cNvSpPr>
          <p:nvPr>
            <p:ph type="body" sz="quarter" idx="10"/>
          </p:nvPr>
        </p:nvSpPr>
        <p:spPr>
          <a:xfrm>
            <a:off x="457200" y="1082078"/>
            <a:ext cx="8229600" cy="2880322"/>
          </a:xfrm>
        </p:spPr>
        <p:txBody>
          <a:bodyPr>
            <a:normAutofit/>
          </a:bodyPr>
          <a:lstStyle/>
          <a:p>
            <a:pPr>
              <a:defRPr sz="2800"/>
            </a:pPr>
            <a:r>
              <a:rPr sz="2800" dirty="0"/>
              <a:t>Since the variances are assumed to be equal, the </a:t>
            </a:r>
            <a:r>
              <a:rPr sz="2800" b="1" dirty="0"/>
              <a:t>pooled variance</a:t>
            </a:r>
            <a:r>
              <a:rPr sz="2800" dirty="0"/>
              <a:t>,</a:t>
            </a:r>
          </a:p>
        </p:txBody>
      </p:sp>
      <p:pic>
        <p:nvPicPr>
          <p:cNvPr id="9" name="Picture 8" descr="S subscript p squared ,">
            <a:extLst>
              <a:ext uri="{FF2B5EF4-FFF2-40B4-BE49-F238E27FC236}">
                <a16:creationId xmlns:a16="http://schemas.microsoft.com/office/drawing/2014/main" id="{5A0D3F5D-22D0-77C1-8427-28AF00113A6A}"/>
              </a:ext>
            </a:extLst>
          </p:cNvPr>
          <p:cNvPicPr>
            <a:picLocks noChangeAspect="1"/>
          </p:cNvPicPr>
          <p:nvPr/>
        </p:nvPicPr>
        <p:blipFill>
          <a:blip r:embed="rId3"/>
          <a:stretch>
            <a:fillRect/>
          </a:stretch>
        </p:blipFill>
        <p:spPr>
          <a:xfrm>
            <a:off x="3067050" y="1564779"/>
            <a:ext cx="429883" cy="522000"/>
          </a:xfrm>
          <a:prstGeom prst="rect">
            <a:avLst/>
          </a:prstGeom>
        </p:spPr>
      </p:pic>
      <p:sp>
        <p:nvSpPr>
          <p:cNvPr id="7" name="TextBox 6">
            <a:extLst>
              <a:ext uri="{FF2B5EF4-FFF2-40B4-BE49-F238E27FC236}">
                <a16:creationId xmlns:a16="http://schemas.microsoft.com/office/drawing/2014/main" id="{423CA0D8-AEAF-8EBB-7A8D-0D4222CB03E6}"/>
              </a:ext>
            </a:extLst>
          </p:cNvPr>
          <p:cNvSpPr txBox="1"/>
          <p:nvPr/>
        </p:nvSpPr>
        <p:spPr>
          <a:xfrm>
            <a:off x="3433762" y="1512095"/>
            <a:ext cx="4572000" cy="523220"/>
          </a:xfrm>
          <a:prstGeom prst="rect">
            <a:avLst/>
          </a:prstGeom>
          <a:noFill/>
        </p:spPr>
        <p:txBody>
          <a:bodyPr wrap="square">
            <a:spAutoFit/>
          </a:bodyPr>
          <a:lstStyle/>
          <a:p>
            <a:r>
              <a:rPr kumimoji="0" lang="en-US" sz="2800" b="0" i="0" u="none" strike="noStrike" kern="1200" cap="none" spc="0" normalizeH="0" baseline="0" noProof="0" dirty="0">
                <a:ln>
                  <a:noFill/>
                </a:ln>
                <a:solidFill>
                  <a:srgbClr val="000000"/>
                </a:solidFill>
                <a:effectLst/>
                <a:uLnTx/>
                <a:uFillTx/>
                <a:latin typeface="Calibri"/>
                <a:ea typeface="+mn-ea"/>
                <a:cs typeface="+mn-cs"/>
              </a:rPr>
              <a:t>is an estimate of the common</a:t>
            </a:r>
            <a:endParaRPr lang="en-IN" dirty="0"/>
          </a:p>
        </p:txBody>
      </p:sp>
      <p:sp>
        <p:nvSpPr>
          <p:cNvPr id="5" name="TextBox 4">
            <a:extLst>
              <a:ext uri="{FF2B5EF4-FFF2-40B4-BE49-F238E27FC236}">
                <a16:creationId xmlns:a16="http://schemas.microsoft.com/office/drawing/2014/main" id="{D60292AB-0EF9-F8EA-D29B-43B7F04DF10E}"/>
              </a:ext>
            </a:extLst>
          </p:cNvPr>
          <p:cNvSpPr txBox="1"/>
          <p:nvPr/>
        </p:nvSpPr>
        <p:spPr>
          <a:xfrm>
            <a:off x="457200" y="1976435"/>
            <a:ext cx="8229600" cy="954107"/>
          </a:xfrm>
          <a:prstGeom prst="rect">
            <a:avLst/>
          </a:prstGeom>
          <a:noFill/>
        </p:spPr>
        <p:txBody>
          <a:bodyPr wrap="square">
            <a:spAutoFit/>
          </a:bodyPr>
          <a:lstStyle/>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sz="2800"/>
            </a:pPr>
            <a:r>
              <a:rPr kumimoji="0" lang="en-IN" sz="2800" b="0" i="0" u="none" strike="noStrike" kern="1200" cap="none" spc="0" normalizeH="0" baseline="0" noProof="0" dirty="0">
                <a:ln>
                  <a:noFill/>
                </a:ln>
                <a:solidFill>
                  <a:srgbClr val="000000"/>
                </a:solidFill>
                <a:effectLst/>
                <a:uLnTx/>
                <a:uFillTx/>
                <a:latin typeface="Calibri"/>
                <a:ea typeface="+mn-ea"/>
                <a:cs typeface="+mn-cs"/>
              </a:rPr>
              <a:t>variance with each variance being weighted by a function of its sample size. That is, the weight on</a:t>
            </a:r>
            <a:endParaRPr kumimoji="0" lang="ar-AE" sz="2800" b="0" i="0" u="none" strike="noStrike" kern="1200" cap="none" spc="0" normalizeH="0" baseline="0" noProof="0" dirty="0">
              <a:ln>
                <a:noFill/>
              </a:ln>
              <a:solidFill>
                <a:srgbClr val="000000"/>
              </a:solidFill>
              <a:effectLst/>
              <a:uLnTx/>
              <a:uFillTx/>
              <a:latin typeface="Calibri"/>
              <a:ea typeface="+mn-ea"/>
              <a:cs typeface="+mn-cs"/>
            </a:endParaRPr>
          </a:p>
        </p:txBody>
      </p:sp>
      <p:pic>
        <p:nvPicPr>
          <p:cNvPr id="11" name="Picture 10" descr="S subscript p squared  is">
            <a:extLst>
              <a:ext uri="{FF2B5EF4-FFF2-40B4-BE49-F238E27FC236}">
                <a16:creationId xmlns:a16="http://schemas.microsoft.com/office/drawing/2014/main" id="{75206324-C424-7767-A05B-1591A8183D46}"/>
              </a:ext>
            </a:extLst>
          </p:cNvPr>
          <p:cNvPicPr>
            <a:picLocks noChangeAspect="1"/>
          </p:cNvPicPr>
          <p:nvPr/>
        </p:nvPicPr>
        <p:blipFill>
          <a:blip r:embed="rId4"/>
          <a:stretch>
            <a:fillRect/>
          </a:stretch>
        </p:blipFill>
        <p:spPr>
          <a:xfrm>
            <a:off x="7612643" y="2427591"/>
            <a:ext cx="655059" cy="522000"/>
          </a:xfrm>
          <a:prstGeom prst="rect">
            <a:avLst/>
          </a:prstGeom>
        </p:spPr>
      </p:pic>
      <p:sp>
        <p:nvSpPr>
          <p:cNvPr id="13" name="TextBox 12" descr="open parenthesis n subscript 1 minus 1 close parenthesis and the weight on">
            <a:extLst>
              <a:ext uri="{FF2B5EF4-FFF2-40B4-BE49-F238E27FC236}">
                <a16:creationId xmlns:a16="http://schemas.microsoft.com/office/drawing/2014/main" id="{667CE96E-FE2A-AA1A-3198-7954D7B1F113}"/>
              </a:ext>
            </a:extLst>
          </p:cNvPr>
          <p:cNvSpPr txBox="1"/>
          <p:nvPr/>
        </p:nvSpPr>
        <p:spPr>
          <a:xfrm>
            <a:off x="457200" y="2824161"/>
            <a:ext cx="4038600" cy="523220"/>
          </a:xfrm>
          <a:prstGeom prst="rect">
            <a:avLst/>
          </a:prstGeom>
          <a:noFill/>
        </p:spPr>
        <p:txBody>
          <a:bodyPr wrap="square">
            <a:spAutoFit/>
          </a:bodyPr>
          <a:lstStyle/>
          <a:p>
            <a:r>
              <a:rPr kumimoji="0" lang="en-US" sz="2800" b="0" u="none" strike="noStrike" kern="1200" cap="none" spc="0" normalizeH="0" baseline="0" noProof="0" dirty="0">
                <a:ln>
                  <a:noFill/>
                </a:ln>
                <a:solidFill>
                  <a:srgbClr val="000000"/>
                </a:solidFill>
                <a:effectLst/>
                <a:uLnTx/>
                <a:uFillTx/>
                <a:ea typeface="+mn-ea"/>
                <a:cs typeface="+mn-cs"/>
              </a:rPr>
              <a:t>(</a:t>
            </a:r>
            <a:r>
              <a:rPr kumimoji="0" lang="en-US" sz="2800" b="0" i="1" u="none" strike="noStrike" kern="1200" cap="none" spc="0" normalizeH="0" baseline="0" noProof="0" dirty="0">
                <a:ln>
                  <a:noFill/>
                </a:ln>
                <a:solidFill>
                  <a:srgbClr val="000000"/>
                </a:solidFill>
                <a:effectLst/>
                <a:uLnTx/>
                <a:uFillTx/>
                <a:ea typeface="+mn-ea"/>
                <a:cs typeface="+mn-cs"/>
              </a:rPr>
              <a:t>n</a:t>
            </a:r>
            <a:r>
              <a:rPr kumimoji="0" lang="en-US" sz="2800" b="0" u="none" strike="noStrike" kern="120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cs typeface="Calibri" panose="020F0502020204030204" pitchFamily="34" charset="0"/>
              </a:rPr>
              <a:t>₁</a:t>
            </a:r>
            <a:r>
              <a:rPr kumimoji="0" lang="en-US" sz="2800" b="0" u="none" strike="noStrike" kern="1200" cap="none" spc="0" normalizeH="0" baseline="0" noProof="0" dirty="0">
                <a:ln>
                  <a:noFill/>
                </a:ln>
                <a:solidFill>
                  <a:srgbClr val="000000"/>
                </a:solidFill>
                <a:effectLst/>
                <a:uLnTx/>
                <a:uFillTx/>
                <a:ea typeface="+mn-ea"/>
                <a:cs typeface="+mn-cs"/>
              </a:rPr>
              <a:t> </a:t>
            </a:r>
            <a:r>
              <a:rPr kumimoji="0" lang="en-US" sz="2800" b="0" u="none" strike="noStrike" kern="120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cs typeface="Calibri" panose="020F0502020204030204" pitchFamily="34" charset="0"/>
              </a:rPr>
              <a:t>−</a:t>
            </a:r>
            <a:r>
              <a:rPr kumimoji="0" lang="en-US" sz="2800" b="0" u="none" strike="noStrike" kern="1200" cap="none" spc="0" normalizeH="0" baseline="0" noProof="0" dirty="0">
                <a:ln>
                  <a:noFill/>
                </a:ln>
                <a:solidFill>
                  <a:srgbClr val="000000"/>
                </a:solidFill>
                <a:effectLst/>
                <a:uLnTx/>
                <a:uFillTx/>
                <a:ea typeface="+mn-ea"/>
                <a:cs typeface="+mn-cs"/>
              </a:rPr>
              <a:t> 1)</a:t>
            </a:r>
            <a:r>
              <a:rPr kumimoji="0" lang="ar-AE" sz="2800" b="0" i="0" u="none" strike="noStrike" kern="1200" cap="none" spc="0" normalizeH="0" baseline="0" noProof="0" dirty="0">
                <a:ln>
                  <a:noFill/>
                </a:ln>
                <a:solidFill>
                  <a:srgbClr val="000000"/>
                </a:solidFill>
                <a:effectLst/>
                <a:uLnTx/>
                <a:uFillTx/>
                <a:latin typeface="Calibri"/>
                <a:ea typeface="+mn-ea"/>
                <a:cs typeface="Arial" panose="020B0604020202020204" pitchFamily="34" charset="0"/>
              </a:rPr>
              <a:t> </a:t>
            </a:r>
            <a:r>
              <a:rPr kumimoji="0" lang="en-IN" sz="2800" b="0" i="0" u="none" strike="noStrike" kern="1200" cap="none" spc="0" normalizeH="0" baseline="0" noProof="0" dirty="0">
                <a:ln>
                  <a:noFill/>
                </a:ln>
                <a:solidFill>
                  <a:srgbClr val="000000"/>
                </a:solidFill>
                <a:effectLst/>
                <a:uLnTx/>
                <a:uFillTx/>
                <a:latin typeface="Calibri"/>
                <a:ea typeface="+mn-ea"/>
                <a:cs typeface="+mn-cs"/>
              </a:rPr>
              <a:t>and the weight on</a:t>
            </a:r>
            <a:endParaRPr lang="en-IN" dirty="0"/>
          </a:p>
        </p:txBody>
      </p:sp>
      <p:pic>
        <p:nvPicPr>
          <p:cNvPr id="6" name="Picture 5" descr="S subscript 2 squared  is open parentheses n subscript 2 minus 1 close parentheses.">
            <a:extLst>
              <a:ext uri="{FF2B5EF4-FFF2-40B4-BE49-F238E27FC236}">
                <a16:creationId xmlns:a16="http://schemas.microsoft.com/office/drawing/2014/main" id="{4DC48E6E-4C0B-A030-EC8C-14596882DE63}"/>
              </a:ext>
            </a:extLst>
          </p:cNvPr>
          <p:cNvPicPr>
            <a:picLocks noChangeAspect="1"/>
          </p:cNvPicPr>
          <p:nvPr/>
        </p:nvPicPr>
        <p:blipFill>
          <a:blip r:embed="rId5"/>
          <a:stretch>
            <a:fillRect/>
          </a:stretch>
        </p:blipFill>
        <p:spPr>
          <a:xfrm>
            <a:off x="4372200" y="2848404"/>
            <a:ext cx="1800000" cy="504396"/>
          </a:xfrm>
          <a:prstGeom prst="rect">
            <a:avLst/>
          </a:prstGeom>
        </p:spPr>
      </p:pic>
    </p:spTree>
    <p:custDataLst>
      <p:tags r:id="rId1"/>
    </p:custData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defRPr sz="3200"/>
            </a:pPr>
            <a:r>
              <a:rPr lang="en-IN" dirty="0"/>
              <a:t>Example 2</a:t>
            </a:r>
            <a:r>
              <a:rPr dirty="0"/>
              <a:t>: Performing a Hypothesis Test for Two Population Means with Unequal Variances</a:t>
            </a:r>
            <a:r>
              <a:rPr lang="en-US" dirty="0"/>
              <a:t>—Slide 5</a:t>
            </a:r>
            <a:endParaRPr dirty="0"/>
          </a:p>
        </p:txBody>
      </p:sp>
      <p:sp>
        <p:nvSpPr>
          <p:cNvPr id="3" name="Text Placeholder 2"/>
          <p:cNvSpPr>
            <a:spLocks noGrp="1"/>
          </p:cNvSpPr>
          <p:nvPr>
            <p:ph type="body" sz="quarter" idx="10"/>
          </p:nvPr>
        </p:nvSpPr>
        <p:spPr/>
        <p:txBody>
          <a:bodyPr>
            <a:normAutofit/>
          </a:bodyPr>
          <a:lstStyle/>
          <a:p>
            <a:r>
              <a:rPr lang="en-US" sz="2800" b="1" dirty="0"/>
              <a:t>Step 2</a:t>
            </a:r>
            <a:r>
              <a:rPr lang="en-US" sz="2800" dirty="0"/>
              <a:t>: </a:t>
            </a:r>
            <a:r>
              <a:rPr lang="en-US" dirty="0"/>
              <a:t>Determine the alternative hypothesis and whether it should be one-sided or two-sided. </a:t>
            </a:r>
          </a:p>
          <a:p>
            <a:r>
              <a:rPr dirty="0"/>
              <a:t>The alterna</a:t>
            </a:r>
            <a:r>
              <a:rPr sz="2800" dirty="0"/>
              <a:t>tive hypothesis contradicts the null hypothesis. There is nothing to indicate that we are interested in whether one model gets better gas mileage than the other. Thus, our research hypothesis is that there is a difference in average </a:t>
            </a:r>
            <a:r>
              <a:rPr sz="2800" b="1" dirty="0"/>
              <a:t>MPG</a:t>
            </a:r>
            <a:r>
              <a:rPr sz="2800" dirty="0"/>
              <a:t> between the Porsche Cayenne Hybrid and the Porsche Cayenne Gas models. The alternative hypothesis is two-sided and should be written as</a:t>
            </a:r>
          </a:p>
        </p:txBody>
      </p:sp>
      <p:pic>
        <p:nvPicPr>
          <p:cNvPr id="7" name="Picture 6" descr="H subscript a colon mu subscript 1 minus mu subscript 2 not equals 0.">
            <a:extLst>
              <a:ext uri="{FF2B5EF4-FFF2-40B4-BE49-F238E27FC236}">
                <a16:creationId xmlns:a16="http://schemas.microsoft.com/office/drawing/2014/main" id="{F86DF170-81BA-CC27-A95A-980D9D59D067}"/>
              </a:ext>
            </a:extLst>
          </p:cNvPr>
          <p:cNvPicPr>
            <a:picLocks noChangeAspect="1"/>
          </p:cNvPicPr>
          <p:nvPr/>
        </p:nvPicPr>
        <p:blipFill>
          <a:blip r:embed="rId3"/>
          <a:stretch>
            <a:fillRect/>
          </a:stretch>
        </p:blipFill>
        <p:spPr>
          <a:xfrm>
            <a:off x="3810000" y="5486400"/>
            <a:ext cx="1962150" cy="419100"/>
          </a:xfrm>
          <a:prstGeom prst="rect">
            <a:avLst/>
          </a:prstGeom>
        </p:spPr>
      </p:pic>
    </p:spTree>
    <p:custDataLst>
      <p:tags r:id="rId1"/>
    </p:custData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defRPr sz="3200"/>
            </a:pPr>
            <a:r>
              <a:rPr lang="en-IN" dirty="0"/>
              <a:t>Example 2</a:t>
            </a:r>
            <a:r>
              <a:rPr dirty="0"/>
              <a:t>: Performing a Hypothesis Test for Two Population Means with Unequal Variances</a:t>
            </a:r>
            <a:r>
              <a:rPr lang="en-US" dirty="0"/>
              <a:t>—Slide 6</a:t>
            </a:r>
            <a:endParaRPr dirty="0"/>
          </a:p>
        </p:txBody>
      </p:sp>
      <p:sp>
        <p:nvSpPr>
          <p:cNvPr id="3" name="Text Placeholder 2"/>
          <p:cNvSpPr>
            <a:spLocks noGrp="1"/>
          </p:cNvSpPr>
          <p:nvPr>
            <p:ph type="body" sz="quarter" idx="10"/>
          </p:nvPr>
        </p:nvSpPr>
        <p:spPr/>
        <p:txBody>
          <a:bodyPr>
            <a:normAutofit/>
          </a:bodyPr>
          <a:lstStyle/>
          <a:p>
            <a:r>
              <a:rPr lang="en-US" sz="2800" b="1" dirty="0"/>
              <a:t>Step 3</a:t>
            </a:r>
            <a:r>
              <a:rPr lang="en-US" sz="2800" dirty="0"/>
              <a:t>: </a:t>
            </a:r>
            <a:r>
              <a:rPr lang="en-US" sz="2900" dirty="0"/>
              <a:t>Select the appropriate test statistic based on the information at hand and the assumptions you are willing to make. </a:t>
            </a:r>
          </a:p>
          <a:p>
            <a:r>
              <a:rPr sz="2800" dirty="0"/>
              <a:t>Assuming that the data from each of the populations follow a normal distribution and that the population variances are not equal, the test statistic will be</a:t>
            </a:r>
          </a:p>
        </p:txBody>
      </p:sp>
      <p:pic>
        <p:nvPicPr>
          <p:cNvPr id="8" name="Picture 7" descr="t equals numerator open parenthesis x bar subscript one minus x bar subscript two close parenthesis minus open parenthesis mu subscript one minus mu subscript two close parenthesis divided by denominator square root of open parenthesis s subscript one squared divided by n subscript one plus s subscript squared two divided by n subscript two close parenthesis.">
            <a:extLst>
              <a:ext uri="{FF2B5EF4-FFF2-40B4-BE49-F238E27FC236}">
                <a16:creationId xmlns:a16="http://schemas.microsoft.com/office/drawing/2014/main" id="{15C20953-8F62-7565-E40A-4598BB26D13A}"/>
              </a:ext>
            </a:extLst>
          </p:cNvPr>
          <p:cNvPicPr>
            <a:picLocks noChangeAspect="1"/>
          </p:cNvPicPr>
          <p:nvPr/>
        </p:nvPicPr>
        <p:blipFill>
          <a:blip r:embed="rId3"/>
          <a:stretch>
            <a:fillRect/>
          </a:stretch>
        </p:blipFill>
        <p:spPr>
          <a:xfrm>
            <a:off x="2743200" y="3886200"/>
            <a:ext cx="3086100" cy="1457325"/>
          </a:xfrm>
          <a:prstGeom prst="rect">
            <a:avLst/>
          </a:prstGeom>
        </p:spPr>
      </p:pic>
    </p:spTree>
    <p:custDataLst>
      <p:tags r:id="rId1"/>
    </p:custDataLst>
    <p:extLst>
      <p:ext uri="{BB962C8B-B14F-4D97-AF65-F5344CB8AC3E}">
        <p14:creationId xmlns:p14="http://schemas.microsoft.com/office/powerpoint/2010/main" val="140610143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defRPr sz="3200"/>
            </a:pPr>
            <a:r>
              <a:rPr lang="en-IN" dirty="0"/>
              <a:t>Example 2</a:t>
            </a:r>
            <a:r>
              <a:rPr dirty="0"/>
              <a:t>: Performing a Hypothesis Test for Two Population Means with Unequal Variances</a:t>
            </a:r>
            <a:r>
              <a:rPr lang="en-US" dirty="0"/>
              <a:t>—Slide 7</a:t>
            </a:r>
            <a:endParaRPr dirty="0"/>
          </a:p>
        </p:txBody>
      </p:sp>
      <p:sp>
        <p:nvSpPr>
          <p:cNvPr id="3" name="Text Placeholder 2"/>
          <p:cNvSpPr>
            <a:spLocks noGrp="1"/>
          </p:cNvSpPr>
          <p:nvPr>
            <p:ph type="body" sz="quarter" idx="10"/>
          </p:nvPr>
        </p:nvSpPr>
        <p:spPr/>
        <p:txBody>
          <a:bodyPr>
            <a:normAutofit/>
          </a:bodyPr>
          <a:lstStyle/>
          <a:p>
            <a:pPr>
              <a:defRPr sz="2800"/>
            </a:pPr>
            <a:r>
              <a:rPr sz="2800" dirty="0"/>
              <a:t>which follows a </a:t>
            </a:r>
            <a:r>
              <a:rPr lang="en-US" sz="2800" i="1" dirty="0"/>
              <a:t>t</a:t>
            </a:r>
            <a:r>
              <a:rPr sz="2800" dirty="0"/>
              <a:t>-distribution with the degrees of freedom equal to</a:t>
            </a:r>
          </a:p>
        </p:txBody>
      </p:sp>
      <p:pic>
        <p:nvPicPr>
          <p:cNvPr id="7" name="Picture 6" descr="df equals numerator open parenthesis s subscript one squared divided by n subscript one plus s subscript two squared divided by n subscript two close parenthesis all squared divided by denominator one divided by open parenthesis n subscript one minus one close parenthesis times open parenthesis s subscript one squared divided by n subscript one close parenthesis squared plus one divided by open parenthesis n subscript two minus one close parenthesis times open parenthesis s subscript two squared divided by n subscript two close parenthesis squared.">
            <a:extLst>
              <a:ext uri="{FF2B5EF4-FFF2-40B4-BE49-F238E27FC236}">
                <a16:creationId xmlns:a16="http://schemas.microsoft.com/office/drawing/2014/main" id="{E065A97A-2037-30B1-B219-366233DACDA1}"/>
              </a:ext>
            </a:extLst>
          </p:cNvPr>
          <p:cNvPicPr>
            <a:picLocks noChangeAspect="1"/>
          </p:cNvPicPr>
          <p:nvPr/>
        </p:nvPicPr>
        <p:blipFill>
          <a:blip r:embed="rId3"/>
          <a:stretch>
            <a:fillRect/>
          </a:stretch>
        </p:blipFill>
        <p:spPr>
          <a:xfrm>
            <a:off x="2486025" y="2023749"/>
            <a:ext cx="4171950" cy="2038350"/>
          </a:xfrm>
          <a:prstGeom prst="rect">
            <a:avLst/>
          </a:prstGeom>
        </p:spPr>
      </p:pic>
      <p:sp>
        <p:nvSpPr>
          <p:cNvPr id="5" name="TextBox 4">
            <a:extLst>
              <a:ext uri="{FF2B5EF4-FFF2-40B4-BE49-F238E27FC236}">
                <a16:creationId xmlns:a16="http://schemas.microsoft.com/office/drawing/2014/main" id="{A60C4076-C1B6-37AA-17D2-19F78CEE4FB5}"/>
              </a:ext>
            </a:extLst>
          </p:cNvPr>
          <p:cNvSpPr txBox="1"/>
          <p:nvPr/>
        </p:nvSpPr>
        <p:spPr>
          <a:xfrm>
            <a:off x="457200" y="4330006"/>
            <a:ext cx="8229600" cy="1384994"/>
          </a:xfrm>
          <a:prstGeom prst="rect">
            <a:avLst/>
          </a:prstGeom>
          <a:noFill/>
        </p:spPr>
        <p:txBody>
          <a:bodyPr wrap="square">
            <a:spAutoFit/>
          </a:bodyPr>
          <a:lstStyle/>
          <a:p>
            <a:r>
              <a:rPr kumimoji="0" lang="en-US" sz="2800" b="0" i="0" u="none" strike="noStrike" kern="1200" cap="none" spc="0" normalizeH="0" baseline="0" noProof="0" dirty="0">
                <a:ln>
                  <a:noFill/>
                </a:ln>
                <a:solidFill>
                  <a:srgbClr val="366092"/>
                </a:solidFill>
                <a:effectLst/>
                <a:uLnTx/>
                <a:uFillTx/>
                <a:latin typeface="Calibri"/>
                <a:ea typeface="+mn-ea"/>
                <a:cs typeface="+mn-cs"/>
              </a:rPr>
              <a:t>Note that it is unlikely that the degrees of freedom will be an integer, thus, we will round the </a:t>
            </a:r>
            <a:r>
              <a:rPr kumimoji="0" lang="en-US" sz="2800" b="0" i="1" u="none" strike="noStrike" kern="1200" cap="none" spc="0" normalizeH="0" baseline="0" noProof="0" dirty="0" err="1">
                <a:ln>
                  <a:noFill/>
                </a:ln>
                <a:solidFill>
                  <a:srgbClr val="366092"/>
                </a:solidFill>
                <a:effectLst/>
                <a:uLnTx/>
                <a:uFillTx/>
                <a:latin typeface="Calibri"/>
                <a:ea typeface="+mn-ea"/>
                <a:cs typeface="+mn-cs"/>
              </a:rPr>
              <a:t>df</a:t>
            </a:r>
            <a:r>
              <a:rPr kumimoji="0" lang="en-US" sz="2800" b="0" i="0" u="none" strike="noStrike" kern="1200" cap="none" spc="0" normalizeH="0" baseline="0" noProof="0" dirty="0">
                <a:ln>
                  <a:noFill/>
                </a:ln>
                <a:solidFill>
                  <a:srgbClr val="366092"/>
                </a:solidFill>
                <a:effectLst/>
                <a:uLnTx/>
                <a:uFillTx/>
                <a:latin typeface="Calibri"/>
                <a:ea typeface="+mn-ea"/>
                <a:cs typeface="+mn-cs"/>
              </a:rPr>
              <a:t> to the nearest integer.</a:t>
            </a:r>
            <a:endParaRPr lang="en-IN" dirty="0"/>
          </a:p>
        </p:txBody>
      </p:sp>
    </p:spTree>
    <p:custDataLst>
      <p:tags r:id="rId1"/>
    </p:custData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defRPr sz="3200"/>
            </a:pPr>
            <a:r>
              <a:rPr lang="en-IN" dirty="0"/>
              <a:t>Example 2</a:t>
            </a:r>
            <a:r>
              <a:rPr dirty="0"/>
              <a:t>: Performing a Hypothesis Test for Two Population Means with Unequal Variances</a:t>
            </a:r>
            <a:r>
              <a:rPr lang="en-US" dirty="0"/>
              <a:t>—Slide 8</a:t>
            </a:r>
            <a:endParaRPr dirty="0"/>
          </a:p>
        </p:txBody>
      </p:sp>
      <p:sp>
        <p:nvSpPr>
          <p:cNvPr id="3" name="Text Placeholder 2"/>
          <p:cNvSpPr>
            <a:spLocks noGrp="1"/>
          </p:cNvSpPr>
          <p:nvPr>
            <p:ph type="body" sz="quarter" idx="10"/>
          </p:nvPr>
        </p:nvSpPr>
        <p:spPr/>
        <p:txBody>
          <a:bodyPr>
            <a:normAutofit/>
          </a:bodyPr>
          <a:lstStyle/>
          <a:p>
            <a:pPr>
              <a:defRPr sz="2800"/>
            </a:pPr>
            <a:r>
              <a:rPr lang="en-US" sz="2600" b="1" dirty="0"/>
              <a:t>Step 4</a:t>
            </a:r>
            <a:r>
              <a:rPr lang="en-US" sz="2600" dirty="0"/>
              <a:t>: Determine the critical value of the test statistic.</a:t>
            </a:r>
          </a:p>
          <a:p>
            <a:pPr>
              <a:defRPr sz="2800"/>
            </a:pPr>
            <a:r>
              <a:rPr lang="en-US" sz="2600" dirty="0"/>
              <a:t>Since we have a two-tailed alternative hypothesis and a significance level of 5% (i.e., α = 0.05), the critical value</a:t>
            </a:r>
            <a:endParaRPr sz="2600" dirty="0"/>
          </a:p>
        </p:txBody>
      </p:sp>
      <p:pic>
        <p:nvPicPr>
          <p:cNvPr id="12" name="Picture 11" descr="will be t subscript alpha divided by 2 comma df">
            <a:extLst>
              <a:ext uri="{FF2B5EF4-FFF2-40B4-BE49-F238E27FC236}">
                <a16:creationId xmlns:a16="http://schemas.microsoft.com/office/drawing/2014/main" id="{90E4EA61-3A71-4423-95B0-9763D889F3B4}"/>
              </a:ext>
            </a:extLst>
          </p:cNvPr>
          <p:cNvPicPr>
            <a:picLocks noChangeAspect="1"/>
          </p:cNvPicPr>
          <p:nvPr/>
        </p:nvPicPr>
        <p:blipFill>
          <a:blip r:embed="rId3"/>
          <a:stretch>
            <a:fillRect/>
          </a:stretch>
        </p:blipFill>
        <p:spPr>
          <a:xfrm>
            <a:off x="536762" y="2420470"/>
            <a:ext cx="1543050" cy="457200"/>
          </a:xfrm>
          <a:prstGeom prst="rect">
            <a:avLst/>
          </a:prstGeom>
        </p:spPr>
      </p:pic>
      <p:sp>
        <p:nvSpPr>
          <p:cNvPr id="5" name="TextBox 4">
            <a:extLst>
              <a:ext uri="{FF2B5EF4-FFF2-40B4-BE49-F238E27FC236}">
                <a16:creationId xmlns:a16="http://schemas.microsoft.com/office/drawing/2014/main" id="{83169BD9-CC11-AAD7-69EA-3E350FEF2C7A}"/>
              </a:ext>
            </a:extLst>
          </p:cNvPr>
          <p:cNvSpPr txBox="1"/>
          <p:nvPr/>
        </p:nvSpPr>
        <p:spPr>
          <a:xfrm>
            <a:off x="2094846" y="2347025"/>
            <a:ext cx="6175375" cy="492443"/>
          </a:xfrm>
          <a:prstGeom prst="rect">
            <a:avLst/>
          </a:prstGeom>
          <a:noFill/>
        </p:spPr>
        <p:txBody>
          <a:bodyPr wrap="square">
            <a:spAutoFit/>
          </a:bodyPr>
          <a:lstStyle/>
          <a:p>
            <a:r>
              <a:rPr kumimoji="0" lang="en-US" sz="2600" b="0" i="0" u="none" strike="noStrike" kern="1200" cap="none" spc="0" normalizeH="0" baseline="0" noProof="0" dirty="0">
                <a:ln>
                  <a:noFill/>
                </a:ln>
                <a:solidFill>
                  <a:srgbClr val="366092"/>
                </a:solidFill>
                <a:effectLst/>
                <a:uLnTx/>
                <a:uFillTx/>
                <a:latin typeface="Calibri"/>
                <a:ea typeface="+mn-ea"/>
                <a:cs typeface="+mn-cs"/>
              </a:rPr>
              <a:t>where the degrees of freedom is calculated</a:t>
            </a:r>
            <a:endParaRPr lang="en-IN" dirty="0"/>
          </a:p>
        </p:txBody>
      </p:sp>
      <p:sp>
        <p:nvSpPr>
          <p:cNvPr id="7" name="TextBox 6">
            <a:extLst>
              <a:ext uri="{FF2B5EF4-FFF2-40B4-BE49-F238E27FC236}">
                <a16:creationId xmlns:a16="http://schemas.microsoft.com/office/drawing/2014/main" id="{012E5082-A70E-7705-F9E9-215B46DCA769}"/>
              </a:ext>
            </a:extLst>
          </p:cNvPr>
          <p:cNvSpPr txBox="1"/>
          <p:nvPr/>
        </p:nvSpPr>
        <p:spPr>
          <a:xfrm>
            <a:off x="450056" y="2877670"/>
            <a:ext cx="1600200" cy="492443"/>
          </a:xfrm>
          <a:prstGeom prst="rect">
            <a:avLst/>
          </a:prstGeom>
          <a:noFill/>
        </p:spPr>
        <p:txBody>
          <a:bodyPr wrap="square">
            <a:spAutoFit/>
          </a:bodyPr>
          <a:lstStyle/>
          <a:p>
            <a:r>
              <a:rPr kumimoji="0" lang="en-US" sz="2600" b="0" i="0" u="none" strike="noStrike" kern="1200" cap="none" spc="0" normalizeH="0" baseline="0" noProof="0" dirty="0">
                <a:ln>
                  <a:noFill/>
                </a:ln>
                <a:solidFill>
                  <a:srgbClr val="366092"/>
                </a:solidFill>
                <a:effectLst/>
                <a:uLnTx/>
                <a:uFillTx/>
                <a:latin typeface="Calibri"/>
                <a:ea typeface="+mn-ea"/>
                <a:cs typeface="+mn-cs"/>
              </a:rPr>
              <a:t>as follows.</a:t>
            </a:r>
            <a:endParaRPr lang="en-IN" dirty="0"/>
          </a:p>
        </p:txBody>
      </p:sp>
      <p:pic>
        <p:nvPicPr>
          <p:cNvPr id="19" name="Picture 18" descr="df equals numerator open parenthesis 15.57 divided by 10 plus 3.07 divided by 10 close parenthesis all squared divided by denominator one divided by open parenthesis 10 minus one close parenthesis times open parenthesis 15.57 divided by 10 close parenthesis squared plus one divided by open parenthesis 10 minus one close parenthesis times open parenthesis 3.07 divided by 10 close parenthesis squared approximately equals to 12.42.&#10;">
            <a:extLst>
              <a:ext uri="{FF2B5EF4-FFF2-40B4-BE49-F238E27FC236}">
                <a16:creationId xmlns:a16="http://schemas.microsoft.com/office/drawing/2014/main" id="{1CF0033A-BC24-1C3B-7182-1DF0F057D818}"/>
              </a:ext>
            </a:extLst>
          </p:cNvPr>
          <p:cNvPicPr>
            <a:picLocks noChangeAspect="1"/>
          </p:cNvPicPr>
          <p:nvPr/>
        </p:nvPicPr>
        <p:blipFill>
          <a:blip r:embed="rId4"/>
          <a:stretch>
            <a:fillRect/>
          </a:stretch>
        </p:blipFill>
        <p:spPr>
          <a:xfrm>
            <a:off x="1663237" y="3469996"/>
            <a:ext cx="5817525" cy="1800000"/>
          </a:xfrm>
          <a:prstGeom prst="rect">
            <a:avLst/>
          </a:prstGeom>
        </p:spPr>
      </p:pic>
    </p:spTree>
    <p:custDataLst>
      <p:tags r:id="rId1"/>
    </p:custData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F935152-61C5-F438-127D-CC3AA0639E0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39E95E1-2252-3254-D917-19BDC0F645B9}"/>
              </a:ext>
            </a:extLst>
          </p:cNvPr>
          <p:cNvSpPr>
            <a:spLocks noGrp="1"/>
          </p:cNvSpPr>
          <p:nvPr>
            <p:ph type="title"/>
          </p:nvPr>
        </p:nvSpPr>
        <p:spPr/>
        <p:txBody>
          <a:bodyPr>
            <a:normAutofit fontScale="90000"/>
          </a:bodyPr>
          <a:lstStyle/>
          <a:p>
            <a:pPr>
              <a:defRPr sz="3200"/>
            </a:pPr>
            <a:r>
              <a:rPr lang="en-IN" dirty="0"/>
              <a:t>Example 2</a:t>
            </a:r>
            <a:r>
              <a:rPr dirty="0"/>
              <a:t>: Performing a Hypothesis Test for Two Population Means with Unequal Variances</a:t>
            </a:r>
            <a:r>
              <a:rPr lang="en-US" dirty="0"/>
              <a:t>—Slide 9</a:t>
            </a:r>
            <a:endParaRPr dirty="0"/>
          </a:p>
        </p:txBody>
      </p:sp>
      <p:sp>
        <p:nvSpPr>
          <p:cNvPr id="9" name="TextBox 8">
            <a:extLst>
              <a:ext uri="{FF2B5EF4-FFF2-40B4-BE49-F238E27FC236}">
                <a16:creationId xmlns:a16="http://schemas.microsoft.com/office/drawing/2014/main" id="{8B65E4B1-01A5-03AB-4436-40663CBB4926}"/>
              </a:ext>
            </a:extLst>
          </p:cNvPr>
          <p:cNvSpPr txBox="1"/>
          <p:nvPr/>
        </p:nvSpPr>
        <p:spPr>
          <a:xfrm>
            <a:off x="533400" y="1035899"/>
            <a:ext cx="8077200" cy="447676"/>
          </a:xfrm>
          <a:prstGeom prst="rect">
            <a:avLst/>
          </a:prstGeom>
          <a:noFill/>
        </p:spPr>
        <p:txBody>
          <a:bodyPr wrap="square">
            <a:spAutoFit/>
          </a:bodyPr>
          <a:lstStyle/>
          <a:p>
            <a:r>
              <a:rPr kumimoji="0" lang="en-US" sz="2600" b="0" i="0" u="none" strike="noStrike" kern="1200" cap="none" spc="0" normalizeH="0" baseline="0" noProof="0" dirty="0">
                <a:ln>
                  <a:noFill/>
                </a:ln>
                <a:solidFill>
                  <a:srgbClr val="366092"/>
                </a:solidFill>
                <a:effectLst/>
                <a:uLnTx/>
                <a:uFillTx/>
                <a:latin typeface="Calibri"/>
                <a:ea typeface="+mn-ea"/>
                <a:cs typeface="+mn-cs"/>
              </a:rPr>
              <a:t>We will use </a:t>
            </a:r>
            <a:r>
              <a:rPr kumimoji="0" lang="en-US" sz="2600" b="0" i="0" u="none" strike="noStrike" kern="1200" cap="none" spc="0" normalizeH="0" baseline="0" noProof="0" dirty="0">
                <a:ln>
                  <a:noFill/>
                </a:ln>
                <a:solidFill>
                  <a:srgbClr val="366092"/>
                </a:solidFill>
                <a:effectLst/>
                <a:uLnTx/>
                <a:uFillTx/>
                <a:latin typeface="Cambria Math"/>
                <a:ea typeface="+mn-ea"/>
                <a:cs typeface="+mn-cs"/>
              </a:rPr>
              <a:t>12</a:t>
            </a:r>
            <a:r>
              <a:rPr kumimoji="0" lang="en-US" sz="2600" b="0" i="0" u="none" strike="noStrike" kern="1200" cap="none" spc="0" normalizeH="0" baseline="0" noProof="0" dirty="0">
                <a:ln>
                  <a:noFill/>
                </a:ln>
                <a:solidFill>
                  <a:srgbClr val="366092"/>
                </a:solidFill>
                <a:effectLst/>
                <a:uLnTx/>
                <a:uFillTx/>
                <a:latin typeface="Calibri"/>
                <a:ea typeface="+mn-ea"/>
                <a:cs typeface="+mn-cs"/>
              </a:rPr>
              <a:t> degrees of freedom for this </a:t>
            </a:r>
            <a:r>
              <a:rPr kumimoji="0" lang="en-US" sz="2600" b="0" i="1" u="none" strike="noStrike" kern="1200" cap="none" spc="0" normalizeH="0" baseline="0" noProof="0" dirty="0">
                <a:ln>
                  <a:noFill/>
                </a:ln>
                <a:solidFill>
                  <a:srgbClr val="366092"/>
                </a:solidFill>
                <a:effectLst/>
                <a:uLnTx/>
                <a:uFillTx/>
                <a:latin typeface="Calibri"/>
                <a:ea typeface="+mn-ea"/>
                <a:cs typeface="+mn-cs"/>
              </a:rPr>
              <a:t>t</a:t>
            </a:r>
            <a:r>
              <a:rPr kumimoji="0" lang="en-US" sz="2600" b="0" i="0" u="none" strike="noStrike" kern="1200" cap="none" spc="0" normalizeH="0" baseline="0" noProof="0" dirty="0">
                <a:ln>
                  <a:noFill/>
                </a:ln>
                <a:solidFill>
                  <a:srgbClr val="366092"/>
                </a:solidFill>
                <a:effectLst/>
                <a:uLnTx/>
                <a:uFillTx/>
                <a:latin typeface="Calibri"/>
                <a:ea typeface="+mn-ea"/>
                <a:cs typeface="+mn-cs"/>
              </a:rPr>
              <a:t>-test which</a:t>
            </a:r>
            <a:endParaRPr lang="en-IN" sz="2600" dirty="0"/>
          </a:p>
        </p:txBody>
      </p:sp>
      <p:sp>
        <p:nvSpPr>
          <p:cNvPr id="11" name="TextBox 10">
            <a:extLst>
              <a:ext uri="{FF2B5EF4-FFF2-40B4-BE49-F238E27FC236}">
                <a16:creationId xmlns:a16="http://schemas.microsoft.com/office/drawing/2014/main" id="{3E45840F-30D7-F346-5BD5-80F64F626E2D}"/>
              </a:ext>
            </a:extLst>
          </p:cNvPr>
          <p:cNvSpPr txBox="1"/>
          <p:nvPr/>
        </p:nvSpPr>
        <p:spPr>
          <a:xfrm>
            <a:off x="533400" y="1483575"/>
            <a:ext cx="3352800" cy="447676"/>
          </a:xfrm>
          <a:prstGeom prst="rect">
            <a:avLst/>
          </a:prstGeom>
          <a:noFill/>
        </p:spPr>
        <p:txBody>
          <a:bodyPr wrap="square">
            <a:spAutoFit/>
          </a:bodyPr>
          <a:lstStyle/>
          <a:p>
            <a:r>
              <a:rPr kumimoji="0" lang="en-US" sz="2600" b="0" i="0" u="none" strike="noStrike" kern="1200" cap="none" spc="0" normalizeH="0" baseline="0" noProof="0" dirty="0">
                <a:ln>
                  <a:noFill/>
                </a:ln>
                <a:solidFill>
                  <a:srgbClr val="366092"/>
                </a:solidFill>
                <a:effectLst/>
                <a:uLnTx/>
                <a:uFillTx/>
                <a:latin typeface="Calibri"/>
                <a:ea typeface="+mn-ea"/>
                <a:cs typeface="+mn-cs"/>
              </a:rPr>
              <a:t>yields a critical value of</a:t>
            </a:r>
            <a:endParaRPr lang="en-IN" sz="2600" dirty="0"/>
          </a:p>
        </p:txBody>
      </p:sp>
      <p:pic>
        <p:nvPicPr>
          <p:cNvPr id="4" name="Picture 3" descr="t subscript 0.05 divided by 2 comma 12 equals t subscript 0.025 comma 12 equals 2.179.">
            <a:extLst>
              <a:ext uri="{FF2B5EF4-FFF2-40B4-BE49-F238E27FC236}">
                <a16:creationId xmlns:a16="http://schemas.microsoft.com/office/drawing/2014/main" id="{A4D19589-D83D-C380-1C4D-4F3CF4A7A9A0}"/>
              </a:ext>
            </a:extLst>
          </p:cNvPr>
          <p:cNvPicPr>
            <a:picLocks noChangeAspect="1"/>
          </p:cNvPicPr>
          <p:nvPr/>
        </p:nvPicPr>
        <p:blipFill>
          <a:blip r:embed="rId3"/>
          <a:stretch>
            <a:fillRect/>
          </a:stretch>
        </p:blipFill>
        <p:spPr>
          <a:xfrm>
            <a:off x="3829052" y="1553940"/>
            <a:ext cx="3120000" cy="468000"/>
          </a:xfrm>
          <a:prstGeom prst="rect">
            <a:avLst/>
          </a:prstGeom>
        </p:spPr>
      </p:pic>
      <p:sp>
        <p:nvSpPr>
          <p:cNvPr id="7" name="TextBox 6">
            <a:extLst>
              <a:ext uri="{FF2B5EF4-FFF2-40B4-BE49-F238E27FC236}">
                <a16:creationId xmlns:a16="http://schemas.microsoft.com/office/drawing/2014/main" id="{B40B205A-1B8E-ACDD-0C40-2E6409D8E7EF}"/>
              </a:ext>
            </a:extLst>
          </p:cNvPr>
          <p:cNvSpPr txBox="1"/>
          <p:nvPr/>
        </p:nvSpPr>
        <p:spPr>
          <a:xfrm>
            <a:off x="533400" y="2026703"/>
            <a:ext cx="8229600" cy="1292662"/>
          </a:xfrm>
          <a:prstGeom prst="rect">
            <a:avLst/>
          </a:prstGeom>
          <a:noFill/>
        </p:spPr>
        <p:txBody>
          <a:bodyPr wrap="square">
            <a:spAutoFit/>
          </a:bodyPr>
          <a:lstStyle/>
          <a:p>
            <a:r>
              <a:rPr kumimoji="0" lang="en-US" sz="2600" b="0" i="0" u="none" strike="noStrike" kern="1200" cap="none" spc="0" normalizeH="0" baseline="0" noProof="0" dirty="0">
                <a:ln>
                  <a:noFill/>
                </a:ln>
                <a:solidFill>
                  <a:srgbClr val="366092"/>
                </a:solidFill>
                <a:effectLst/>
                <a:uLnTx/>
                <a:uFillTx/>
                <a:latin typeface="Calibri"/>
              </a:rPr>
              <a:t>We will reject the null hypothesis if the test statistic is greater than or equal to 2.179 or if the test statistic is less than or equal to </a:t>
            </a:r>
            <a:r>
              <a:rPr kumimoji="0" lang="en-US" sz="2600" b="0" i="0" u="none" strike="noStrike" kern="1200" cap="none" spc="0" normalizeH="0" baseline="0" noProof="0" dirty="0">
                <a:ln>
                  <a:noFill/>
                </a:ln>
                <a:solidFill>
                  <a:srgbClr val="366092"/>
                </a:solidFill>
                <a:effectLst/>
                <a:uLnTx/>
                <a:uFillTx/>
                <a:latin typeface="Calibri" panose="020F0502020204030204" pitchFamily="34" charset="0"/>
                <a:ea typeface="Calibri" panose="020F0502020204030204" pitchFamily="34" charset="0"/>
                <a:cs typeface="Calibri" panose="020F0502020204030204" pitchFamily="34" charset="0"/>
              </a:rPr>
              <a:t>−</a:t>
            </a:r>
            <a:r>
              <a:rPr kumimoji="0" lang="en-US" sz="2600" b="0" i="0" u="none" strike="noStrike" kern="1200" cap="none" spc="0" normalizeH="0" baseline="0" noProof="0" dirty="0">
                <a:ln>
                  <a:noFill/>
                </a:ln>
                <a:solidFill>
                  <a:srgbClr val="366092"/>
                </a:solidFill>
                <a:effectLst/>
                <a:uLnTx/>
                <a:uFillTx/>
                <a:latin typeface="Calibri"/>
              </a:rPr>
              <a:t>2.179. </a:t>
            </a:r>
            <a:endParaRPr lang="en-IN" sz="2600" dirty="0"/>
          </a:p>
        </p:txBody>
      </p:sp>
    </p:spTree>
    <p:custDataLst>
      <p:tags r:id="rId1"/>
    </p:custDataLst>
    <p:extLst>
      <p:ext uri="{BB962C8B-B14F-4D97-AF65-F5344CB8AC3E}">
        <p14:creationId xmlns:p14="http://schemas.microsoft.com/office/powerpoint/2010/main" val="756646923"/>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defRPr sz="3200"/>
            </a:pPr>
            <a:r>
              <a:rPr lang="en-IN" dirty="0"/>
              <a:t>Example 2</a:t>
            </a:r>
            <a:r>
              <a:rPr dirty="0"/>
              <a:t>: Performing a Hypothesis Test for Two Population Means with Unequal Variances</a:t>
            </a:r>
            <a:r>
              <a:rPr lang="en-US" dirty="0"/>
              <a:t>—Slide 10</a:t>
            </a:r>
            <a:endParaRPr dirty="0"/>
          </a:p>
        </p:txBody>
      </p:sp>
      <p:sp>
        <p:nvSpPr>
          <p:cNvPr id="3" name="Text Placeholder 2"/>
          <p:cNvSpPr>
            <a:spLocks noGrp="1"/>
          </p:cNvSpPr>
          <p:nvPr>
            <p:ph type="body" sz="quarter" idx="10"/>
          </p:nvPr>
        </p:nvSpPr>
        <p:spPr/>
        <p:txBody>
          <a:bodyPr>
            <a:normAutofit/>
          </a:bodyPr>
          <a:lstStyle/>
          <a:p>
            <a:r>
              <a:rPr lang="en-US" b="1" dirty="0"/>
              <a:t>Step 5</a:t>
            </a:r>
            <a:r>
              <a:rPr lang="en-US" dirty="0"/>
              <a:t>: Collect the sample data and compute the value of the test statistic.</a:t>
            </a:r>
          </a:p>
          <a:p>
            <a:r>
              <a:rPr lang="en-US" dirty="0"/>
              <a:t>Using the values in the table above, the test statistic is</a:t>
            </a:r>
          </a:p>
        </p:txBody>
      </p:sp>
      <p:pic>
        <p:nvPicPr>
          <p:cNvPr id="7" name="Picture 6" descr="t equals numerator open parentheses 27.7 minus 22.8 close parentheses minus 0 divided by square root of 15.57 divided by 10 plus 3.07 divided by 10 approximately equals to 3.59.">
            <a:extLst>
              <a:ext uri="{FF2B5EF4-FFF2-40B4-BE49-F238E27FC236}">
                <a16:creationId xmlns:a16="http://schemas.microsoft.com/office/drawing/2014/main" id="{51DA5EA6-4E66-3E76-C1C3-BCA9EC51AD0C}"/>
              </a:ext>
            </a:extLst>
          </p:cNvPr>
          <p:cNvPicPr>
            <a:picLocks noChangeAspect="1"/>
          </p:cNvPicPr>
          <p:nvPr/>
        </p:nvPicPr>
        <p:blipFill>
          <a:blip r:embed="rId3"/>
          <a:stretch>
            <a:fillRect/>
          </a:stretch>
        </p:blipFill>
        <p:spPr>
          <a:xfrm>
            <a:off x="2973041" y="2487575"/>
            <a:ext cx="3197917" cy="1224000"/>
          </a:xfrm>
          <a:prstGeom prst="rect">
            <a:avLst/>
          </a:prstGeom>
        </p:spPr>
      </p:pic>
      <p:sp>
        <p:nvSpPr>
          <p:cNvPr id="5" name="TextBox 4">
            <a:extLst>
              <a:ext uri="{FF2B5EF4-FFF2-40B4-BE49-F238E27FC236}">
                <a16:creationId xmlns:a16="http://schemas.microsoft.com/office/drawing/2014/main" id="{BCA76957-98E6-0EB9-38F2-A9C6CFFE775E}"/>
              </a:ext>
            </a:extLst>
          </p:cNvPr>
          <p:cNvSpPr txBox="1"/>
          <p:nvPr/>
        </p:nvSpPr>
        <p:spPr>
          <a:xfrm>
            <a:off x="495300" y="3686175"/>
            <a:ext cx="8229600" cy="2332946"/>
          </a:xfrm>
          <a:prstGeom prst="rect">
            <a:avLst/>
          </a:prstGeom>
          <a:noFill/>
        </p:spPr>
        <p:txBody>
          <a:bodyPr wrap="square">
            <a:spAutoFit/>
          </a:bodyPr>
          <a:lstStyle/>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sz="2800"/>
            </a:pPr>
            <a:r>
              <a:rPr kumimoji="0" lang="en-US" sz="2800" b="1" i="0" u="none" strike="noStrike" kern="1200" cap="none" spc="0" normalizeH="0" baseline="0" noProof="0" dirty="0">
                <a:ln>
                  <a:noFill/>
                </a:ln>
                <a:solidFill>
                  <a:srgbClr val="366092"/>
                </a:solidFill>
                <a:effectLst/>
                <a:uLnTx/>
                <a:uFillTx/>
                <a:latin typeface="Calibri"/>
                <a:ea typeface="+mn-ea"/>
                <a:cs typeface="+mn-cs"/>
              </a:rPr>
              <a:t>Step 6</a:t>
            </a:r>
            <a:r>
              <a:rPr kumimoji="0" lang="en-US" sz="2800" b="0" i="0" u="none" strike="noStrike" kern="1200" cap="none" spc="0" normalizeH="0" baseline="0" noProof="0" dirty="0">
                <a:ln>
                  <a:noFill/>
                </a:ln>
                <a:solidFill>
                  <a:srgbClr val="366092"/>
                </a:solidFill>
                <a:effectLst/>
                <a:uLnTx/>
                <a:uFillTx/>
                <a:latin typeface="Calibri"/>
                <a:ea typeface="+mn-ea"/>
                <a:cs typeface="+mn-cs"/>
              </a:rPr>
              <a:t>: Make the decision and state the conclusion in terms of the original question.</a:t>
            </a:r>
          </a:p>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sz="2800"/>
            </a:pPr>
            <a:r>
              <a:rPr kumimoji="0" lang="en-US" sz="2800" b="0" i="0" u="none" strike="noStrike" kern="1200" cap="none" spc="0" normalizeH="0" baseline="0" noProof="0" dirty="0">
                <a:ln>
                  <a:noFill/>
                </a:ln>
                <a:solidFill>
                  <a:srgbClr val="366092"/>
                </a:solidFill>
                <a:effectLst/>
                <a:uLnTx/>
                <a:uFillTx/>
                <a:latin typeface="Calibri"/>
                <a:ea typeface="+mn-ea"/>
                <a:cs typeface="+mn-cs"/>
              </a:rPr>
              <a:t>The critical values of the test statistic are ±2.179. Thus, since the test statistic, </a:t>
            </a:r>
            <a:r>
              <a:rPr kumimoji="0" lang="en-US" sz="2800" b="0" i="1" u="none" strike="noStrike" kern="1200" cap="none" spc="0" normalizeH="0" baseline="0" noProof="0" dirty="0">
                <a:ln>
                  <a:noFill/>
                </a:ln>
                <a:solidFill>
                  <a:srgbClr val="366092"/>
                </a:solidFill>
                <a:effectLst/>
                <a:uLnTx/>
                <a:uFillTx/>
                <a:latin typeface="Calibri"/>
                <a:ea typeface="+mn-ea"/>
                <a:cs typeface="+mn-cs"/>
              </a:rPr>
              <a:t>t</a:t>
            </a:r>
            <a:r>
              <a:rPr kumimoji="0" lang="en-US" sz="2800" b="0" i="0" u="none" strike="noStrike" kern="1200" cap="none" spc="0" normalizeH="0" baseline="0" noProof="0" dirty="0">
                <a:ln>
                  <a:noFill/>
                </a:ln>
                <a:solidFill>
                  <a:srgbClr val="366092"/>
                </a:solidFill>
                <a:effectLst/>
                <a:uLnTx/>
                <a:uFillTx/>
                <a:latin typeface="Calibri"/>
                <a:ea typeface="+mn-ea"/>
                <a:cs typeface="+mn-cs"/>
              </a:rPr>
              <a:t>, is greater than 2.179 we reject the null hypothesis in favor of the alternative.</a:t>
            </a:r>
            <a:endParaRPr lang="en-IN" sz="2800" dirty="0"/>
          </a:p>
        </p:txBody>
      </p:sp>
    </p:spTree>
    <p:custDataLst>
      <p:tags r:id="rId1"/>
    </p:custData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defRPr sz="3200"/>
            </a:pPr>
            <a:r>
              <a:rPr lang="en-IN" dirty="0"/>
              <a:t>Example 2</a:t>
            </a:r>
            <a:r>
              <a:rPr dirty="0"/>
              <a:t>: Performing a Hypothesis Test for Two Population Means with Unequal Variances</a:t>
            </a:r>
            <a:r>
              <a:rPr lang="en-US" dirty="0"/>
              <a:t>—Slide 11</a:t>
            </a:r>
            <a:endParaRPr dirty="0"/>
          </a:p>
        </p:txBody>
      </p:sp>
      <p:sp>
        <p:nvSpPr>
          <p:cNvPr id="3" name="Text Placeholder 2"/>
          <p:cNvSpPr>
            <a:spLocks noGrp="1"/>
          </p:cNvSpPr>
          <p:nvPr>
            <p:ph type="body" sz="quarter" idx="10"/>
          </p:nvPr>
        </p:nvSpPr>
        <p:spPr/>
        <p:txBody>
          <a:bodyPr>
            <a:normAutofit fontScale="92500" lnSpcReduction="10000"/>
          </a:bodyPr>
          <a:lstStyle/>
          <a:p>
            <a:pPr>
              <a:defRPr sz="2800"/>
            </a:pPr>
            <a:r>
              <a:rPr sz="2800" dirty="0"/>
              <a:t>Using the Technology Instructions for conducting the Two-Sample </a:t>
            </a:r>
            <a:r>
              <a:rPr lang="en-US" sz="2800" i="1" dirty="0"/>
              <a:t>t</a:t>
            </a:r>
            <a:r>
              <a:rPr sz="2800" dirty="0"/>
              <a:t>-Test, we get</a:t>
            </a:r>
            <a:r>
              <a:rPr lang="en-US" sz="2800" dirty="0"/>
              <a:t> </a:t>
            </a:r>
            <a:r>
              <a:rPr lang="en-US" sz="2800" i="1" dirty="0"/>
              <a:t>P</a:t>
            </a:r>
            <a:r>
              <a:rPr lang="en-US" sz="2800" dirty="0"/>
              <a:t>-value = 0.0035.</a:t>
            </a:r>
            <a:r>
              <a:rPr sz="2800" dirty="0"/>
              <a:t> Since we are performing the test using a significance level of </a:t>
            </a:r>
            <a:r>
              <a:rPr sz="2800" dirty="0">
                <a:latin typeface="Cambria Math"/>
              </a:rPr>
              <a:t>0.05</a:t>
            </a:r>
            <a:r>
              <a:rPr sz="2800" dirty="0"/>
              <a:t>, the</a:t>
            </a:r>
            <a:br>
              <a:rPr lang="en-US" sz="2800" dirty="0"/>
            </a:br>
            <a:r>
              <a:rPr lang="en-US" sz="2800" i="1" dirty="0"/>
              <a:t>P</a:t>
            </a:r>
            <a:r>
              <a:rPr sz="2800" dirty="0"/>
              <a:t>-value approach still leads us to reject the null hypothesis in favor of the alternative.</a:t>
            </a:r>
          </a:p>
          <a:p>
            <a:r>
              <a:rPr lang="en-US" sz="2800" b="1" dirty="0"/>
              <a:t>Conclusion and Interpretation:</a:t>
            </a:r>
            <a:r>
              <a:rPr lang="en-US" sz="2800" dirty="0"/>
              <a:t> T</a:t>
            </a:r>
            <a:r>
              <a:rPr sz="2800" dirty="0"/>
              <a:t>his indicates that there is evidence to conclude that the average miles per gallon between the Porsche Cayenne Hybrid model and the Porsche Cayenne Gas model are significantly different.</a:t>
            </a:r>
          </a:p>
          <a:p>
            <a:r>
              <a:rPr sz="2800" dirty="0"/>
              <a:t>Note that we did not test whether the average miles per gallon for one model was more or less than the other, thus, the conclusion remains consistent with the stated hypotheses.</a:t>
            </a:r>
          </a:p>
        </p:txBody>
      </p:sp>
    </p:spTree>
    <p:custDataLst>
      <p:tags r:id="rId1"/>
    </p:custData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defRPr sz="3200"/>
            </a:pPr>
            <a:r>
              <a:rPr lang="en-US" sz="2400" dirty="0"/>
              <a:t>Formula: 100(1 </a:t>
            </a:r>
            <a:r>
              <a:rPr lang="en-US" sz="2400" dirty="0">
                <a:latin typeface="Calibri" panose="020F0502020204030204" pitchFamily="34" charset="0"/>
                <a:ea typeface="Calibri" panose="020F0502020204030204" pitchFamily="34" charset="0"/>
                <a:cs typeface="Calibri" panose="020F0502020204030204" pitchFamily="34" charset="0"/>
              </a:rPr>
              <a:t>−</a:t>
            </a:r>
            <a:r>
              <a:rPr lang="en-US" sz="2400" dirty="0"/>
              <a:t> α)% </a:t>
            </a:r>
            <a:r>
              <a:rPr sz="2400" dirty="0"/>
              <a:t>Confidence Interval for</a:t>
            </a:r>
            <a:br>
              <a:rPr lang="en-US" sz="2400" dirty="0"/>
            </a:br>
            <a:r>
              <a:rPr lang="el-GR" sz="2400" dirty="0">
                <a:latin typeface="Cambria Math" panose="02040503050406030204" pitchFamily="18" charset="0"/>
                <a:ea typeface="Cambria Math" panose="02040503050406030204" pitchFamily="18" charset="0"/>
              </a:rPr>
              <a:t>μ</a:t>
            </a:r>
            <a:r>
              <a:rPr lang="en-US" sz="2400" dirty="0">
                <a:latin typeface="Cambria Math" panose="02040503050406030204" pitchFamily="18" charset="0"/>
                <a:ea typeface="Cambria Math" panose="02040503050406030204" pitchFamily="18" charset="0"/>
              </a:rPr>
              <a:t> </a:t>
            </a:r>
            <a:r>
              <a:rPr lang="en-IN" sz="2400" dirty="0">
                <a:ea typeface="Cambria Math" panose="02040503050406030204" pitchFamily="18" charset="0"/>
              </a:rPr>
              <a:t>subscript 1 minus</a:t>
            </a:r>
            <a:r>
              <a:rPr lang="en-US" sz="2400" dirty="0"/>
              <a:t> </a:t>
            </a:r>
            <a:r>
              <a:rPr lang="el-GR" sz="2400" dirty="0">
                <a:latin typeface="Cambria Math" panose="02040503050406030204" pitchFamily="18" charset="0"/>
                <a:ea typeface="Cambria Math" panose="02040503050406030204" pitchFamily="18" charset="0"/>
              </a:rPr>
              <a:t>μ</a:t>
            </a:r>
            <a:r>
              <a:rPr lang="en-US" sz="2400" dirty="0">
                <a:latin typeface="Cambria Math" panose="02040503050406030204" pitchFamily="18" charset="0"/>
                <a:ea typeface="Cambria Math" panose="02040503050406030204" pitchFamily="18" charset="0"/>
              </a:rPr>
              <a:t> </a:t>
            </a:r>
            <a:r>
              <a:rPr lang="en-US" sz="2400" dirty="0">
                <a:ea typeface="Cambria Math" panose="02040503050406030204" pitchFamily="18" charset="0"/>
              </a:rPr>
              <a:t>subscript 2</a:t>
            </a:r>
            <a:r>
              <a:rPr sz="2400" dirty="0"/>
              <a:t> Assuming Equal Variances</a:t>
            </a:r>
          </a:p>
        </p:txBody>
      </p:sp>
      <p:sp>
        <p:nvSpPr>
          <p:cNvPr id="3" name="Text Placeholder 2"/>
          <p:cNvSpPr>
            <a:spLocks noGrp="1"/>
          </p:cNvSpPr>
          <p:nvPr>
            <p:ph type="body" sz="quarter" idx="10"/>
          </p:nvPr>
        </p:nvSpPr>
        <p:spPr/>
        <p:txBody>
          <a:bodyPr>
            <a:normAutofit/>
          </a:bodyPr>
          <a:lstStyle/>
          <a:p>
            <a:pPr>
              <a:defRPr sz="2800"/>
            </a:pPr>
            <a:r>
              <a:rPr sz="2600" dirty="0"/>
              <a:t>Assuming equal variances, the </a:t>
            </a:r>
            <a:r>
              <a:rPr lang="en-US" sz="2600" dirty="0"/>
              <a:t>100(1 </a:t>
            </a:r>
            <a:r>
              <a:rPr lang="en-US" sz="2600" dirty="0">
                <a:latin typeface="Calibri" panose="020F0502020204030204" pitchFamily="34" charset="0"/>
                <a:ea typeface="Calibri" panose="020F0502020204030204" pitchFamily="34" charset="0"/>
                <a:cs typeface="Calibri" panose="020F0502020204030204" pitchFamily="34" charset="0"/>
              </a:rPr>
              <a:t>−</a:t>
            </a:r>
            <a:r>
              <a:rPr lang="en-US" sz="2600" dirty="0"/>
              <a:t> α)%</a:t>
            </a:r>
            <a:r>
              <a:rPr sz="2600" dirty="0"/>
              <a:t> interval estimate for the difference between two population means if </a:t>
            </a:r>
            <a:r>
              <a:rPr lang="en-US" sz="2600" dirty="0"/>
              <a:t>σ</a:t>
            </a:r>
            <a:r>
              <a:rPr lang="en-US" sz="1050" dirty="0"/>
              <a:t> </a:t>
            </a:r>
            <a:r>
              <a:rPr lang="en-US" sz="2400" dirty="0"/>
              <a:t>₁</a:t>
            </a:r>
            <a:r>
              <a:rPr lang="en-US" sz="2600" dirty="0"/>
              <a:t> and σ</a:t>
            </a:r>
            <a:r>
              <a:rPr lang="en-US" sz="1050" dirty="0"/>
              <a:t> </a:t>
            </a:r>
            <a:r>
              <a:rPr lang="en-US" sz="2400" dirty="0"/>
              <a:t>₂</a:t>
            </a:r>
            <a:r>
              <a:rPr lang="en-US" sz="2600" baseline="-25000" dirty="0"/>
              <a:t> </a:t>
            </a:r>
            <a:r>
              <a:rPr sz="2600" dirty="0"/>
              <a:t>are unknown is given by</a:t>
            </a:r>
          </a:p>
        </p:txBody>
      </p:sp>
      <p:pic>
        <p:nvPicPr>
          <p:cNvPr id="6" name="Picture 5" descr="open parentheses x bar subscript 1 minus x bar subscript 2 close parentheses plus or minus t subscript alpha divided by 2 comma df times square root of s subscript p squared  times open parentheses 1 divided by n subscript 1 plus 1 divided by n subscript 2 close parentheses">
            <a:extLst>
              <a:ext uri="{FF2B5EF4-FFF2-40B4-BE49-F238E27FC236}">
                <a16:creationId xmlns:a16="http://schemas.microsoft.com/office/drawing/2014/main" id="{11EF067D-556B-19A7-EBCE-247AC8DEB97B}"/>
              </a:ext>
            </a:extLst>
          </p:cNvPr>
          <p:cNvPicPr>
            <a:picLocks noChangeAspect="1"/>
          </p:cNvPicPr>
          <p:nvPr/>
        </p:nvPicPr>
        <p:blipFill>
          <a:blip r:embed="rId3"/>
          <a:stretch>
            <a:fillRect/>
          </a:stretch>
        </p:blipFill>
        <p:spPr>
          <a:xfrm>
            <a:off x="2362200" y="2289839"/>
            <a:ext cx="3857625" cy="1066800"/>
          </a:xfrm>
          <a:prstGeom prst="rect">
            <a:avLst/>
          </a:prstGeom>
        </p:spPr>
      </p:pic>
      <p:pic>
        <p:nvPicPr>
          <p:cNvPr id="25" name="Picture 24" descr="where s subscript p squared equals numerator open parentheses n subscript 1 minus 1 close parentheses times s subscript 1 squared plus open parentheses n subscript 2 minus 1 close parentheses s subscript 2 squared whole divided by denominator n subscript 1 plus n subscript 2 minus 2 is the pooled variance, s subscript i squared is the">
            <a:extLst>
              <a:ext uri="{FF2B5EF4-FFF2-40B4-BE49-F238E27FC236}">
                <a16:creationId xmlns:a16="http://schemas.microsoft.com/office/drawing/2014/main" id="{C23A83C0-075E-694B-8A78-F62FB1989F59}"/>
              </a:ext>
            </a:extLst>
          </p:cNvPr>
          <p:cNvPicPr>
            <a:picLocks noChangeAspect="1"/>
          </p:cNvPicPr>
          <p:nvPr/>
        </p:nvPicPr>
        <p:blipFill>
          <a:blip r:embed="rId4"/>
          <a:stretch>
            <a:fillRect/>
          </a:stretch>
        </p:blipFill>
        <p:spPr>
          <a:xfrm>
            <a:off x="533401" y="3309660"/>
            <a:ext cx="7920000" cy="866255"/>
          </a:xfrm>
          <a:prstGeom prst="rect">
            <a:avLst/>
          </a:prstGeom>
        </p:spPr>
      </p:pic>
      <p:sp>
        <p:nvSpPr>
          <p:cNvPr id="9" name="TextBox 8">
            <a:extLst>
              <a:ext uri="{FF2B5EF4-FFF2-40B4-BE49-F238E27FC236}">
                <a16:creationId xmlns:a16="http://schemas.microsoft.com/office/drawing/2014/main" id="{AE9B318F-535F-4289-7C6C-4924A4B421C8}"/>
              </a:ext>
            </a:extLst>
          </p:cNvPr>
          <p:cNvSpPr txBox="1"/>
          <p:nvPr/>
        </p:nvSpPr>
        <p:spPr>
          <a:xfrm>
            <a:off x="457200" y="4064317"/>
            <a:ext cx="8224232" cy="492443"/>
          </a:xfrm>
          <a:prstGeom prst="rect">
            <a:avLst/>
          </a:prstGeom>
          <a:noFill/>
        </p:spPr>
        <p:txBody>
          <a:bodyPr wrap="square">
            <a:spAutoFit/>
          </a:bodyPr>
          <a:lstStyle/>
          <a:p>
            <a:r>
              <a:rPr kumimoji="0" lang="en-IN" sz="2600" b="0" i="0" u="none" strike="noStrike" kern="1200" cap="none" spc="0" normalizeH="0" baseline="0" noProof="0" dirty="0">
                <a:ln>
                  <a:noFill/>
                </a:ln>
                <a:solidFill>
                  <a:srgbClr val="000000"/>
                </a:solidFill>
                <a:effectLst/>
                <a:uLnTx/>
                <a:uFillTx/>
                <a:latin typeface="Calibri"/>
              </a:rPr>
              <a:t>sample variance of the data taken from the </a:t>
            </a:r>
            <a:r>
              <a:rPr kumimoji="0" lang="en-IN" sz="2600" b="0" i="1" u="none" strike="noStrike" kern="1200" cap="none" spc="0" normalizeH="0" baseline="0" noProof="0" dirty="0" err="1">
                <a:ln>
                  <a:noFill/>
                </a:ln>
                <a:solidFill>
                  <a:srgbClr val="000000"/>
                </a:solidFill>
                <a:effectLst/>
                <a:uLnTx/>
                <a:uFillTx/>
                <a:latin typeface="Calibri"/>
              </a:rPr>
              <a:t>i</a:t>
            </a:r>
            <a:r>
              <a:rPr kumimoji="0" lang="en-IN" sz="1050" b="0" i="0" u="none" strike="noStrike" kern="1200" cap="none" spc="0" normalizeH="0" baseline="0" noProof="0" dirty="0">
                <a:ln>
                  <a:noFill/>
                </a:ln>
                <a:solidFill>
                  <a:srgbClr val="000000"/>
                </a:solidFill>
                <a:effectLst/>
                <a:uLnTx/>
                <a:uFillTx/>
                <a:latin typeface="Calibri"/>
              </a:rPr>
              <a:t> </a:t>
            </a:r>
            <a:r>
              <a:rPr kumimoji="0" lang="en-IN" sz="2600" b="0" i="0" u="none" strike="noStrike" kern="1200" cap="none" spc="0" normalizeH="0" baseline="30000" noProof="0" dirty="0" err="1">
                <a:ln>
                  <a:noFill/>
                </a:ln>
                <a:solidFill>
                  <a:srgbClr val="000000"/>
                </a:solidFill>
                <a:effectLst/>
                <a:uLnTx/>
                <a:uFillTx/>
                <a:latin typeface="Calibri"/>
              </a:rPr>
              <a:t>th</a:t>
            </a:r>
            <a:r>
              <a:rPr kumimoji="0" lang="en-IN" sz="2600" b="0" i="0" u="none" strike="noStrike" kern="1200" cap="none" spc="0" normalizeH="0" baseline="0" noProof="0" dirty="0">
                <a:ln>
                  <a:noFill/>
                </a:ln>
                <a:solidFill>
                  <a:srgbClr val="000000"/>
                </a:solidFill>
                <a:effectLst/>
                <a:uLnTx/>
                <a:uFillTx/>
                <a:latin typeface="Calibri"/>
              </a:rPr>
              <a:t> population</a:t>
            </a:r>
            <a:endParaRPr lang="en-IN" sz="2600" dirty="0"/>
          </a:p>
        </p:txBody>
      </p:sp>
      <p:pic>
        <p:nvPicPr>
          <p:cNvPr id="10" name="Picture 9" descr="open parentheses i equals 1 and 2 close parentheses , and t subscript alpha divided by 2 comma df">
            <a:extLst>
              <a:ext uri="{FF2B5EF4-FFF2-40B4-BE49-F238E27FC236}">
                <a16:creationId xmlns:a16="http://schemas.microsoft.com/office/drawing/2014/main" id="{23F961DC-B940-2D8C-144A-EBECE70E1C3A}"/>
              </a:ext>
            </a:extLst>
          </p:cNvPr>
          <p:cNvPicPr>
            <a:picLocks noChangeAspect="1"/>
          </p:cNvPicPr>
          <p:nvPr/>
        </p:nvPicPr>
        <p:blipFill>
          <a:blip r:embed="rId5"/>
          <a:stretch>
            <a:fillRect/>
          </a:stretch>
        </p:blipFill>
        <p:spPr>
          <a:xfrm>
            <a:off x="478726" y="4524472"/>
            <a:ext cx="2952750" cy="485775"/>
          </a:xfrm>
          <a:prstGeom prst="rect">
            <a:avLst/>
          </a:prstGeom>
        </p:spPr>
      </p:pic>
      <p:sp>
        <p:nvSpPr>
          <p:cNvPr id="15" name="TextBox 14">
            <a:extLst>
              <a:ext uri="{FF2B5EF4-FFF2-40B4-BE49-F238E27FC236}">
                <a16:creationId xmlns:a16="http://schemas.microsoft.com/office/drawing/2014/main" id="{3B0BEAC9-5009-EFED-95B8-B38DEEEF4370}"/>
              </a:ext>
            </a:extLst>
          </p:cNvPr>
          <p:cNvSpPr txBox="1"/>
          <p:nvPr/>
        </p:nvSpPr>
        <p:spPr>
          <a:xfrm>
            <a:off x="3356610" y="4512130"/>
            <a:ext cx="5482590" cy="468000"/>
          </a:xfrm>
          <a:prstGeom prst="rect">
            <a:avLst/>
          </a:prstGeom>
          <a:noFill/>
        </p:spPr>
        <p:txBody>
          <a:bodyPr wrap="square">
            <a:spAutoFit/>
          </a:bodyPr>
          <a:lstStyle/>
          <a:p>
            <a:r>
              <a:rPr kumimoji="0" lang="en-US" sz="2600" b="0" i="0" u="none" strike="noStrike" kern="1200" cap="none" spc="0" normalizeH="0" baseline="0" noProof="0" dirty="0">
                <a:ln>
                  <a:noFill/>
                </a:ln>
                <a:solidFill>
                  <a:srgbClr val="000000"/>
                </a:solidFill>
                <a:effectLst/>
                <a:uLnTx/>
                <a:uFillTx/>
                <a:latin typeface="Calibri"/>
                <a:ea typeface="+mn-ea"/>
                <a:cs typeface="+mn-cs"/>
              </a:rPr>
              <a:t>i</a:t>
            </a:r>
            <a:r>
              <a:rPr kumimoji="0" lang="en-IN" sz="2600" b="0" i="0" u="none" strike="noStrike" kern="1200" cap="none" spc="0" normalizeH="0" baseline="0" noProof="0" dirty="0">
                <a:ln>
                  <a:noFill/>
                </a:ln>
                <a:solidFill>
                  <a:srgbClr val="000000"/>
                </a:solidFill>
                <a:effectLst/>
                <a:uLnTx/>
                <a:uFillTx/>
                <a:latin typeface="Calibri"/>
                <a:ea typeface="+mn-ea"/>
                <a:cs typeface="+mn-cs"/>
              </a:rPr>
              <a:t>s the critical value of the </a:t>
            </a:r>
            <a:r>
              <a:rPr kumimoji="0" lang="en-IN" sz="2600" b="0" i="1" u="none" strike="noStrike" kern="1200" cap="none" spc="0" normalizeH="0" baseline="0" noProof="0" dirty="0">
                <a:ln>
                  <a:noFill/>
                </a:ln>
                <a:solidFill>
                  <a:srgbClr val="000000"/>
                </a:solidFill>
                <a:effectLst/>
                <a:uLnTx/>
                <a:uFillTx/>
                <a:latin typeface="Calibri"/>
                <a:ea typeface="+mn-ea"/>
                <a:cs typeface="+mn-cs"/>
              </a:rPr>
              <a:t>t</a:t>
            </a:r>
            <a:r>
              <a:rPr kumimoji="0" lang="en-IN" sz="2600" b="0" i="0" u="none" strike="noStrike" kern="1200" cap="none" spc="0" normalizeH="0" baseline="0" noProof="0" dirty="0">
                <a:ln>
                  <a:noFill/>
                </a:ln>
                <a:solidFill>
                  <a:srgbClr val="000000"/>
                </a:solidFill>
                <a:effectLst/>
                <a:uLnTx/>
                <a:uFillTx/>
                <a:latin typeface="Calibri"/>
                <a:ea typeface="+mn-ea"/>
                <a:cs typeface="+mn-cs"/>
              </a:rPr>
              <a:t>-distribution</a:t>
            </a:r>
            <a:endParaRPr lang="en-IN" dirty="0"/>
          </a:p>
        </p:txBody>
      </p:sp>
      <p:sp>
        <p:nvSpPr>
          <p:cNvPr id="19" name="TextBox 18">
            <a:extLst>
              <a:ext uri="{FF2B5EF4-FFF2-40B4-BE49-F238E27FC236}">
                <a16:creationId xmlns:a16="http://schemas.microsoft.com/office/drawing/2014/main" id="{AE82D908-B780-B95D-BB8E-D5DF4553373F}"/>
              </a:ext>
            </a:extLst>
          </p:cNvPr>
          <p:cNvSpPr txBox="1"/>
          <p:nvPr/>
        </p:nvSpPr>
        <p:spPr>
          <a:xfrm>
            <a:off x="457199" y="5082712"/>
            <a:ext cx="7848601" cy="492443"/>
          </a:xfrm>
          <a:prstGeom prst="rect">
            <a:avLst/>
          </a:prstGeom>
          <a:noFill/>
        </p:spPr>
        <p:txBody>
          <a:bodyPr wrap="square">
            <a:spAutoFit/>
          </a:bodyPr>
          <a:lstStyle/>
          <a:p>
            <a:r>
              <a:rPr kumimoji="0" lang="en-IN" sz="2600" b="0" i="0" u="none" strike="noStrike" kern="120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cs typeface="Calibri" panose="020F0502020204030204" pitchFamily="34" charset="0"/>
              </a:rPr>
              <a:t>with</a:t>
            </a:r>
            <a:r>
              <a:rPr kumimoji="0" lang="en-IN" sz="2600" b="0" i="0" u="none" strike="noStrike" kern="1200" cap="none" spc="0" normalizeH="0" baseline="0" noProof="0" dirty="0">
                <a:ln>
                  <a:noFill/>
                </a:ln>
                <a:solidFill>
                  <a:srgbClr val="000000"/>
                </a:solidFill>
                <a:effectLst/>
                <a:uLnTx/>
                <a:uFillTx/>
                <a:latin typeface="Calibri"/>
                <a:ea typeface="+mn-ea"/>
                <a:cs typeface="+mn-cs"/>
              </a:rPr>
              <a:t> </a:t>
            </a:r>
            <a:r>
              <a:rPr lang="en-US" sz="2600" i="1" dirty="0">
                <a:solidFill>
                  <a:srgbClr val="000000"/>
                </a:solidFill>
                <a:latin typeface="Calibri" panose="020F0502020204030204" pitchFamily="34" charset="0"/>
                <a:ea typeface="Calibri" panose="020F0502020204030204" pitchFamily="34" charset="0"/>
                <a:cs typeface="Calibri" panose="020F0502020204030204" pitchFamily="34" charset="0"/>
              </a:rPr>
              <a:t>n</a:t>
            </a:r>
            <a:r>
              <a:rPr lang="en-US" sz="2600" dirty="0">
                <a:solidFill>
                  <a:srgbClr val="000000"/>
                </a:solidFill>
                <a:latin typeface="Calibri" panose="020F0502020204030204" pitchFamily="34" charset="0"/>
                <a:ea typeface="Calibri" panose="020F0502020204030204" pitchFamily="34" charset="0"/>
                <a:cs typeface="Calibri" panose="020F0502020204030204" pitchFamily="34" charset="0"/>
              </a:rPr>
              <a:t>₁</a:t>
            </a:r>
            <a:r>
              <a:rPr kumimoji="0" lang="en-IN" sz="2600" b="0" i="0" u="none" strike="noStrike" kern="1200" cap="none" spc="0" normalizeH="0" baseline="0" noProof="0" dirty="0">
                <a:ln>
                  <a:noFill/>
                </a:ln>
                <a:solidFill>
                  <a:srgbClr val="000000"/>
                </a:solidFill>
                <a:effectLst/>
                <a:uLnTx/>
                <a:uFillTx/>
                <a:latin typeface="Calibri"/>
                <a:ea typeface="+mn-ea"/>
                <a:cs typeface="+mn-cs"/>
              </a:rPr>
              <a:t> + </a:t>
            </a:r>
            <a:r>
              <a:rPr lang="en-US" sz="2600" i="1" dirty="0">
                <a:solidFill>
                  <a:srgbClr val="000000"/>
                </a:solidFill>
                <a:latin typeface="Calibri" panose="020F0502020204030204" pitchFamily="34" charset="0"/>
                <a:ea typeface="Calibri" panose="020F0502020204030204" pitchFamily="34" charset="0"/>
                <a:cs typeface="Calibri" panose="020F0502020204030204" pitchFamily="34" charset="0"/>
              </a:rPr>
              <a:t>n</a:t>
            </a:r>
            <a:r>
              <a:rPr lang="en-US" sz="2600" dirty="0">
                <a:solidFill>
                  <a:srgbClr val="000000"/>
                </a:solidFill>
                <a:latin typeface="Calibri" panose="020F0502020204030204" pitchFamily="34" charset="0"/>
                <a:ea typeface="Calibri" panose="020F0502020204030204" pitchFamily="34" charset="0"/>
                <a:cs typeface="Calibri" panose="020F0502020204030204" pitchFamily="34" charset="0"/>
              </a:rPr>
              <a:t>₂</a:t>
            </a:r>
            <a:r>
              <a:rPr kumimoji="0" lang="en-IN" sz="2600" b="0" i="0" u="none" strike="noStrike" kern="1200" cap="none" spc="0" normalizeH="0" baseline="0" noProof="0" dirty="0">
                <a:ln>
                  <a:noFill/>
                </a:ln>
                <a:solidFill>
                  <a:srgbClr val="000000"/>
                </a:solidFill>
                <a:effectLst/>
                <a:uLnTx/>
                <a:uFillTx/>
                <a:latin typeface="Calibri"/>
                <a:ea typeface="+mn-ea"/>
                <a:cs typeface="+mn-cs"/>
              </a:rPr>
              <a:t> </a:t>
            </a:r>
            <a:r>
              <a:rPr kumimoji="0" lang="en-IN" sz="2600" b="0" i="0" u="none" strike="noStrike" kern="120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cs typeface="Calibri" panose="020F0502020204030204" pitchFamily="34" charset="0"/>
              </a:rPr>
              <a:t>−</a:t>
            </a:r>
            <a:r>
              <a:rPr kumimoji="0" lang="en-IN" sz="2600" b="0" i="0" u="none" strike="noStrike" kern="1200" cap="none" spc="0" normalizeH="0" baseline="0" noProof="0" dirty="0">
                <a:ln>
                  <a:noFill/>
                </a:ln>
                <a:solidFill>
                  <a:srgbClr val="000000"/>
                </a:solidFill>
                <a:effectLst/>
                <a:uLnTx/>
                <a:uFillTx/>
                <a:latin typeface="Calibri"/>
                <a:ea typeface="+mn-ea"/>
                <a:cs typeface="+mn-cs"/>
              </a:rPr>
              <a:t> 2 degrees of freedom,</a:t>
            </a:r>
            <a:r>
              <a:rPr lang="en-IN" sz="2600" dirty="0">
                <a:solidFill>
                  <a:srgbClr val="000000"/>
                </a:solidFill>
              </a:rPr>
              <a:t> capturing an area of  </a:t>
            </a:r>
            <a:endParaRPr lang="en-IN" dirty="0"/>
          </a:p>
        </p:txBody>
      </p:sp>
      <p:sp>
        <p:nvSpPr>
          <p:cNvPr id="21" name="TextBox 20">
            <a:extLst>
              <a:ext uri="{FF2B5EF4-FFF2-40B4-BE49-F238E27FC236}">
                <a16:creationId xmlns:a16="http://schemas.microsoft.com/office/drawing/2014/main" id="{E1E28D2B-364A-559D-2929-27460CC1AFE1}"/>
              </a:ext>
            </a:extLst>
          </p:cNvPr>
          <p:cNvSpPr txBox="1"/>
          <p:nvPr/>
        </p:nvSpPr>
        <p:spPr>
          <a:xfrm>
            <a:off x="457200" y="5535568"/>
            <a:ext cx="2514600" cy="492443"/>
          </a:xfrm>
          <a:prstGeom prst="rect">
            <a:avLst/>
          </a:prstGeom>
          <a:noFill/>
        </p:spPr>
        <p:txBody>
          <a:bodyPr wrap="square">
            <a:spAutoFit/>
          </a:bodyPr>
          <a:lstStyle/>
          <a:p>
            <a:r>
              <a:rPr lang="en-US" sz="2600" dirty="0">
                <a:solidFill>
                  <a:srgbClr val="000000"/>
                </a:solidFill>
                <a:latin typeface="Calibri"/>
              </a:rPr>
              <a:t>i</a:t>
            </a:r>
            <a:r>
              <a:rPr lang="en-IN" sz="2600" dirty="0">
                <a:solidFill>
                  <a:srgbClr val="000000"/>
                </a:solidFill>
                <a:latin typeface="Calibri"/>
              </a:rPr>
              <a:t>n the upper tail.</a:t>
            </a:r>
            <a:endParaRPr lang="en-IN" dirty="0"/>
          </a:p>
        </p:txBody>
      </p:sp>
      <p:pic>
        <p:nvPicPr>
          <p:cNvPr id="16" name="Picture 15" descr="alpha divided by 2">
            <a:extLst>
              <a:ext uri="{FF2B5EF4-FFF2-40B4-BE49-F238E27FC236}">
                <a16:creationId xmlns:a16="http://schemas.microsoft.com/office/drawing/2014/main" id="{0E8F7247-78A5-A2FF-636E-A716471F9165}"/>
              </a:ext>
            </a:extLst>
          </p:cNvPr>
          <p:cNvPicPr>
            <a:picLocks noChangeAspect="1"/>
          </p:cNvPicPr>
          <p:nvPr/>
        </p:nvPicPr>
        <p:blipFill>
          <a:blip r:embed="rId6"/>
          <a:stretch>
            <a:fillRect/>
          </a:stretch>
        </p:blipFill>
        <p:spPr>
          <a:xfrm>
            <a:off x="8128422" y="5127116"/>
            <a:ext cx="514350" cy="419100"/>
          </a:xfrm>
          <a:prstGeom prst="rect">
            <a:avLst/>
          </a:prstGeom>
        </p:spPr>
      </p:pic>
    </p:spTree>
    <p:custDataLst>
      <p:tags r:id="rId1"/>
    </p:custData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Formula: </a:t>
            </a:r>
            <a:r>
              <a:rPr dirty="0"/>
              <a:t>Inferences about</a:t>
            </a:r>
            <a:r>
              <a:rPr lang="en-US" dirty="0"/>
              <a:t> </a:t>
            </a:r>
            <a:r>
              <a:rPr lang="el-GR" dirty="0">
                <a:latin typeface="Cambria Math" panose="02040503050406030204" pitchFamily="18" charset="0"/>
                <a:ea typeface="Cambria Math" panose="02040503050406030204" pitchFamily="18" charset="0"/>
              </a:rPr>
              <a:t>μ </a:t>
            </a:r>
            <a:r>
              <a:rPr lang="en-US" dirty="0">
                <a:latin typeface="Cambria Math" panose="02040503050406030204" pitchFamily="18" charset="0"/>
                <a:ea typeface="Cambria Math" panose="02040503050406030204" pitchFamily="18" charset="0"/>
              </a:rPr>
              <a:t> </a:t>
            </a:r>
            <a:r>
              <a:rPr lang="en-IN" dirty="0">
                <a:ea typeface="Cambria Math" panose="02040503050406030204" pitchFamily="18" charset="0"/>
              </a:rPr>
              <a:t>subscript 1 minus</a:t>
            </a:r>
            <a:r>
              <a:rPr lang="en-US" dirty="0"/>
              <a:t> </a:t>
            </a:r>
            <a:r>
              <a:rPr lang="el-GR" dirty="0">
                <a:latin typeface="Cambria Math" panose="02040503050406030204" pitchFamily="18" charset="0"/>
                <a:ea typeface="Cambria Math" panose="02040503050406030204" pitchFamily="18" charset="0"/>
              </a:rPr>
              <a:t>μ</a:t>
            </a:r>
            <a:r>
              <a:rPr lang="en-US" dirty="0">
                <a:latin typeface="Cambria Math" panose="02040503050406030204" pitchFamily="18" charset="0"/>
                <a:ea typeface="Cambria Math" panose="02040503050406030204" pitchFamily="18" charset="0"/>
              </a:rPr>
              <a:t> </a:t>
            </a:r>
            <a:r>
              <a:rPr lang="en-US" dirty="0">
                <a:ea typeface="Cambria Math" panose="02040503050406030204" pitchFamily="18" charset="0"/>
              </a:rPr>
              <a:t>subscript 2</a:t>
            </a:r>
            <a:r>
              <a:rPr sz="2800" dirty="0"/>
              <a:t> </a:t>
            </a:r>
            <a:r>
              <a:rPr dirty="0"/>
              <a:t>Assuming Equal Variances</a:t>
            </a:r>
          </a:p>
        </p:txBody>
      </p:sp>
      <p:sp>
        <p:nvSpPr>
          <p:cNvPr id="3" name="Text Placeholder 2"/>
          <p:cNvSpPr>
            <a:spLocks noGrp="1"/>
          </p:cNvSpPr>
          <p:nvPr>
            <p:ph type="body" sz="quarter" idx="10"/>
          </p:nvPr>
        </p:nvSpPr>
        <p:spPr/>
        <p:txBody>
          <a:bodyPr>
            <a:normAutofit/>
          </a:bodyPr>
          <a:lstStyle/>
          <a:p>
            <a:r>
              <a:rPr lang="en-US" sz="2800" b="1" dirty="0"/>
              <a:t>Test </a:t>
            </a:r>
            <a:r>
              <a:rPr sz="2800" b="1" dirty="0"/>
              <a:t>Statistic:</a:t>
            </a:r>
            <a:endParaRPr sz="2800" dirty="0"/>
          </a:p>
        </p:txBody>
      </p:sp>
      <p:pic>
        <p:nvPicPr>
          <p:cNvPr id="11" name="Picture 10" descr="t equals numerator open parentheses x bar subscript 1 minus x bar subscript 2 close parentheses minus open parentheses mu subscript 1 minus mu subscript 2 close parentheses whole divided by denominator square root of s subscript p squared times open parentheses 1 divided by n subscript 1 plus 1 divided by n subscript 2 close parentheses.">
            <a:extLst>
              <a:ext uri="{FF2B5EF4-FFF2-40B4-BE49-F238E27FC236}">
                <a16:creationId xmlns:a16="http://schemas.microsoft.com/office/drawing/2014/main" id="{3D16FC36-D6DF-029D-C2E7-68AD47E34B5B}"/>
              </a:ext>
            </a:extLst>
          </p:cNvPr>
          <p:cNvPicPr>
            <a:picLocks noChangeAspect="1"/>
          </p:cNvPicPr>
          <p:nvPr/>
        </p:nvPicPr>
        <p:blipFill>
          <a:blip r:embed="rId3"/>
          <a:stretch>
            <a:fillRect/>
          </a:stretch>
        </p:blipFill>
        <p:spPr>
          <a:xfrm>
            <a:off x="2895600" y="1479183"/>
            <a:ext cx="2981325" cy="1524000"/>
          </a:xfrm>
          <a:prstGeom prst="rect">
            <a:avLst/>
          </a:prstGeom>
        </p:spPr>
      </p:pic>
      <p:pic>
        <p:nvPicPr>
          <p:cNvPr id="9" name="Picture 8" descr="where s subscript p squared equals numerator open parentheses n subscript 1 minus 1 close parentheses times s subscript 1 squared plus open parentheses n subscript 2 minus 1 close parentheses s subscript 2 squared divided by denominator n subscript 1 plus n subscript 2 minus 2 is the pooled variance, s subscript i squared">
            <a:extLst>
              <a:ext uri="{FF2B5EF4-FFF2-40B4-BE49-F238E27FC236}">
                <a16:creationId xmlns:a16="http://schemas.microsoft.com/office/drawing/2014/main" id="{461D96B0-5A34-39CA-CC89-6C73B1BB7DB7}"/>
              </a:ext>
            </a:extLst>
          </p:cNvPr>
          <p:cNvPicPr>
            <a:picLocks noChangeAspect="1"/>
          </p:cNvPicPr>
          <p:nvPr/>
        </p:nvPicPr>
        <p:blipFill>
          <a:blip r:embed="rId4"/>
          <a:stretch>
            <a:fillRect/>
          </a:stretch>
        </p:blipFill>
        <p:spPr>
          <a:xfrm>
            <a:off x="553288" y="3095357"/>
            <a:ext cx="8023960" cy="972000"/>
          </a:xfrm>
          <a:prstGeom prst="rect">
            <a:avLst/>
          </a:prstGeom>
        </p:spPr>
      </p:pic>
      <p:sp>
        <p:nvSpPr>
          <p:cNvPr id="7" name="TextBox 6">
            <a:extLst>
              <a:ext uri="{FF2B5EF4-FFF2-40B4-BE49-F238E27FC236}">
                <a16:creationId xmlns:a16="http://schemas.microsoft.com/office/drawing/2014/main" id="{D65C0212-EC78-279F-B504-79E37545F1FC}"/>
              </a:ext>
            </a:extLst>
          </p:cNvPr>
          <p:cNvSpPr txBox="1"/>
          <p:nvPr/>
        </p:nvSpPr>
        <p:spPr>
          <a:xfrm>
            <a:off x="457200" y="3978445"/>
            <a:ext cx="7378296" cy="523220"/>
          </a:xfrm>
          <a:prstGeom prst="rect">
            <a:avLst/>
          </a:prstGeom>
          <a:noFill/>
        </p:spPr>
        <p:txBody>
          <a:bodyPr wrap="square">
            <a:spAutoFit/>
          </a:bodyPr>
          <a:lstStyle/>
          <a:p>
            <a:r>
              <a:rPr kumimoji="0" lang="en-IN" sz="2800" b="0" i="0" u="none" strike="noStrike" kern="1200" cap="none" spc="0" normalizeH="0" baseline="0" noProof="0" dirty="0">
                <a:ln>
                  <a:noFill/>
                </a:ln>
                <a:solidFill>
                  <a:srgbClr val="000000"/>
                </a:solidFill>
                <a:effectLst/>
                <a:uLnTx/>
                <a:uFillTx/>
                <a:latin typeface="Calibri"/>
                <a:ea typeface="+mn-ea"/>
                <a:cs typeface="+mn-cs"/>
              </a:rPr>
              <a:t>is the sample variance of the data taken from the</a:t>
            </a:r>
            <a:endParaRPr lang="en-IN" dirty="0"/>
          </a:p>
        </p:txBody>
      </p:sp>
      <p:pic>
        <p:nvPicPr>
          <p:cNvPr id="15" name="Picture 14" descr="i th">
            <a:extLst>
              <a:ext uri="{FF2B5EF4-FFF2-40B4-BE49-F238E27FC236}">
                <a16:creationId xmlns:a16="http://schemas.microsoft.com/office/drawing/2014/main" id="{65E75FCF-FB0D-9D60-D1ED-D4E0D2DD0C3D}"/>
              </a:ext>
            </a:extLst>
          </p:cNvPr>
          <p:cNvPicPr>
            <a:picLocks noChangeAspect="1"/>
          </p:cNvPicPr>
          <p:nvPr/>
        </p:nvPicPr>
        <p:blipFill>
          <a:blip r:embed="rId5"/>
          <a:stretch>
            <a:fillRect/>
          </a:stretch>
        </p:blipFill>
        <p:spPr>
          <a:xfrm>
            <a:off x="7708105" y="4002877"/>
            <a:ext cx="333474" cy="396000"/>
          </a:xfrm>
          <a:prstGeom prst="rect">
            <a:avLst/>
          </a:prstGeom>
        </p:spPr>
      </p:pic>
      <p:pic>
        <p:nvPicPr>
          <p:cNvPr id="16" name="Picture 15" descr="population open parentheses i equals 1 and 2 close parentheses , and t subscript alpha divided by 2 comma d f is the critical value">
            <a:extLst>
              <a:ext uri="{FF2B5EF4-FFF2-40B4-BE49-F238E27FC236}">
                <a16:creationId xmlns:a16="http://schemas.microsoft.com/office/drawing/2014/main" id="{C5425274-6F9D-13A8-A23A-226E1AFF7B85}"/>
              </a:ext>
            </a:extLst>
          </p:cNvPr>
          <p:cNvPicPr>
            <a:picLocks noChangeAspect="1"/>
          </p:cNvPicPr>
          <p:nvPr/>
        </p:nvPicPr>
        <p:blipFill>
          <a:blip r:embed="rId6"/>
          <a:stretch>
            <a:fillRect/>
          </a:stretch>
        </p:blipFill>
        <p:spPr>
          <a:xfrm>
            <a:off x="553288" y="4519404"/>
            <a:ext cx="6705600" cy="523875"/>
          </a:xfrm>
          <a:prstGeom prst="rect">
            <a:avLst/>
          </a:prstGeom>
        </p:spPr>
      </p:pic>
      <p:sp>
        <p:nvSpPr>
          <p:cNvPr id="5" name="TextBox 4">
            <a:extLst>
              <a:ext uri="{FF2B5EF4-FFF2-40B4-BE49-F238E27FC236}">
                <a16:creationId xmlns:a16="http://schemas.microsoft.com/office/drawing/2014/main" id="{F70475B9-E517-CC19-0F4D-20FA05821725}"/>
              </a:ext>
            </a:extLst>
          </p:cNvPr>
          <p:cNvSpPr txBox="1"/>
          <p:nvPr/>
        </p:nvSpPr>
        <p:spPr>
          <a:xfrm>
            <a:off x="457200" y="5029833"/>
            <a:ext cx="8077200" cy="954107"/>
          </a:xfrm>
          <a:prstGeom prst="rect">
            <a:avLst/>
          </a:prstGeom>
          <a:noFill/>
        </p:spPr>
        <p:txBody>
          <a:bodyPr wrap="square">
            <a:spAutoFit/>
          </a:bodyPr>
          <a:lstStyle/>
          <a:p>
            <a:r>
              <a:rPr kumimoji="0" lang="en-IN" sz="2800" b="0" i="0" u="none" strike="noStrike" kern="1200" cap="none" spc="0" normalizeH="0" baseline="0" noProof="0" dirty="0">
                <a:ln>
                  <a:noFill/>
                </a:ln>
                <a:solidFill>
                  <a:srgbClr val="000000"/>
                </a:solidFill>
                <a:effectLst/>
                <a:uLnTx/>
                <a:uFillTx/>
                <a:latin typeface="Calibri"/>
                <a:ea typeface="+mn-ea"/>
                <a:cs typeface="+mn-cs"/>
              </a:rPr>
              <a:t>of the </a:t>
            </a:r>
            <a:r>
              <a:rPr kumimoji="0" lang="en-IN" sz="2800" b="0" i="1" u="none" strike="noStrike" kern="1200" cap="none" spc="0" normalizeH="0" baseline="0" noProof="0" dirty="0">
                <a:ln>
                  <a:noFill/>
                </a:ln>
                <a:solidFill>
                  <a:srgbClr val="000000"/>
                </a:solidFill>
                <a:effectLst/>
                <a:uLnTx/>
                <a:uFillTx/>
                <a:latin typeface="Calibri"/>
                <a:ea typeface="+mn-ea"/>
                <a:cs typeface="+mn-cs"/>
              </a:rPr>
              <a:t>t</a:t>
            </a:r>
            <a:r>
              <a:rPr kumimoji="0" lang="en-IN" sz="2800" b="0" i="0" u="none" strike="noStrike" kern="1200" cap="none" spc="0" normalizeH="0" baseline="0" noProof="0" dirty="0">
                <a:ln>
                  <a:noFill/>
                </a:ln>
                <a:solidFill>
                  <a:srgbClr val="000000"/>
                </a:solidFill>
                <a:effectLst/>
                <a:uLnTx/>
                <a:uFillTx/>
                <a:latin typeface="Calibri"/>
                <a:ea typeface="+mn-ea"/>
                <a:cs typeface="+mn-cs"/>
              </a:rPr>
              <a:t>-distribution with </a:t>
            </a:r>
            <a:r>
              <a:rPr lang="en-US" sz="2800" i="1" dirty="0">
                <a:solidFill>
                  <a:srgbClr val="000000"/>
                </a:solidFill>
              </a:rPr>
              <a:t>n</a:t>
            </a:r>
            <a:r>
              <a:rPr lang="en-US" sz="2800" dirty="0">
                <a:solidFill>
                  <a:srgbClr val="000000"/>
                </a:solidFill>
              </a:rPr>
              <a:t>₁</a:t>
            </a:r>
            <a:r>
              <a:rPr kumimoji="0" lang="en-IN" sz="2800" b="0" i="0" u="none" strike="noStrike" kern="1200" cap="none" spc="0" normalizeH="0" baseline="0" noProof="0" dirty="0">
                <a:ln>
                  <a:noFill/>
                </a:ln>
                <a:solidFill>
                  <a:srgbClr val="000000"/>
                </a:solidFill>
                <a:effectLst/>
                <a:uLnTx/>
                <a:uFillTx/>
                <a:latin typeface="Calibri"/>
                <a:ea typeface="+mn-ea"/>
                <a:cs typeface="+mn-cs"/>
              </a:rPr>
              <a:t> + </a:t>
            </a:r>
            <a:r>
              <a:rPr lang="en-US" sz="2800" i="1" dirty="0">
                <a:solidFill>
                  <a:srgbClr val="000000"/>
                </a:solidFill>
              </a:rPr>
              <a:t>n</a:t>
            </a:r>
            <a:r>
              <a:rPr lang="en-US" sz="2800" dirty="0">
                <a:solidFill>
                  <a:srgbClr val="000000"/>
                </a:solidFill>
              </a:rPr>
              <a:t>₂</a:t>
            </a:r>
            <a:r>
              <a:rPr kumimoji="0" lang="en-IN" sz="2800" b="0" i="0" u="none" strike="noStrike" kern="1200" cap="none" spc="0" normalizeH="0" baseline="0" noProof="0" dirty="0">
                <a:ln>
                  <a:noFill/>
                </a:ln>
                <a:solidFill>
                  <a:srgbClr val="000000"/>
                </a:solidFill>
                <a:effectLst/>
                <a:uLnTx/>
                <a:uFillTx/>
                <a:latin typeface="Calibri"/>
                <a:ea typeface="+mn-ea"/>
                <a:cs typeface="+mn-cs"/>
              </a:rPr>
              <a:t> </a:t>
            </a:r>
            <a:r>
              <a:rPr kumimoji="0" lang="en-IN" sz="2800" b="0" i="0" u="none" strike="noStrike" kern="120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cs typeface="Calibri" panose="020F0502020204030204" pitchFamily="34" charset="0"/>
              </a:rPr>
              <a:t>−</a:t>
            </a:r>
            <a:r>
              <a:rPr kumimoji="0" lang="en-IN" sz="2800" b="0" i="0" u="none" strike="noStrike" kern="1200" cap="none" spc="0" normalizeH="0" baseline="0" noProof="0" dirty="0">
                <a:ln>
                  <a:noFill/>
                </a:ln>
                <a:solidFill>
                  <a:srgbClr val="000000"/>
                </a:solidFill>
                <a:effectLst/>
                <a:uLnTx/>
                <a:uFillTx/>
                <a:latin typeface="Calibri"/>
                <a:ea typeface="+mn-ea"/>
                <a:cs typeface="+mn-cs"/>
              </a:rPr>
              <a:t> 2</a:t>
            </a:r>
            <a:r>
              <a:rPr kumimoji="0" lang="ar-AE" sz="2800" b="0" i="0" u="none" strike="noStrike" kern="1200" cap="none" spc="0" normalizeH="0" baseline="0" noProof="0" dirty="0">
                <a:ln>
                  <a:noFill/>
                </a:ln>
                <a:solidFill>
                  <a:srgbClr val="000000"/>
                </a:solidFill>
                <a:effectLst/>
                <a:uLnTx/>
                <a:uFillTx/>
                <a:latin typeface="Calibri"/>
                <a:ea typeface="+mn-ea"/>
                <a:cs typeface="+mn-cs"/>
              </a:rPr>
              <a:t> </a:t>
            </a:r>
            <a:r>
              <a:rPr kumimoji="0" lang="en-IN" sz="2800" b="0" i="0" u="none" strike="noStrike" kern="1200" cap="none" spc="0" normalizeH="0" baseline="0" noProof="0" dirty="0">
                <a:ln>
                  <a:noFill/>
                </a:ln>
                <a:solidFill>
                  <a:srgbClr val="000000"/>
                </a:solidFill>
                <a:effectLst/>
                <a:uLnTx/>
                <a:uFillTx/>
                <a:latin typeface="Calibri"/>
                <a:ea typeface="+mn-ea"/>
                <a:cs typeface="+mn-cs"/>
              </a:rPr>
              <a:t>degrees of freedom.</a:t>
            </a:r>
            <a:endParaRPr lang="en-IN" dirty="0"/>
          </a:p>
        </p:txBody>
      </p:sp>
    </p:spTree>
    <p:custDataLst>
      <p:tags r:id="rId1"/>
    </p:custData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IN" sz="2100" dirty="0"/>
              <a:t>Example 1</a:t>
            </a:r>
            <a:r>
              <a:rPr sz="2100" dirty="0"/>
              <a:t>: Calculating a Confidence Interval and Performing a Hypothesis Test for Two Population Means with Equal Variances</a:t>
            </a:r>
            <a:r>
              <a:rPr lang="en-US" sz="2100" dirty="0"/>
              <a:t>—Slide 1</a:t>
            </a:r>
            <a:endParaRPr sz="2100" dirty="0"/>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a:bodyPr>
              <a:lstStyle/>
              <a:p>
                <a:pPr>
                  <a:defRPr sz="2800"/>
                </a:pPr>
                <a:r>
                  <a:rPr sz="2700" dirty="0"/>
                  <a:t>For a consumer product, the mean dollar sales per retail outlet last year in a sample of </a:t>
                </a:r>
                <a:r>
                  <a:rPr sz="2700" dirty="0">
                    <a:latin typeface="Cambria Math"/>
                  </a:rPr>
                  <a:t>15</a:t>
                </a:r>
                <a:r>
                  <a:rPr sz="2700" dirty="0"/>
                  <a:t> stores was </a:t>
                </a:r>
                <a14:m>
                  <m:oMath xmlns:m="http://schemas.openxmlformats.org/officeDocument/2006/math">
                    <m:r>
                      <a:rPr sz="2700">
                        <a:latin typeface="Cambria Math" panose="02040503050406030204" pitchFamily="18" charset="0"/>
                      </a:rPr>
                      <m:t>$</m:t>
                    </m:r>
                    <m:r>
                      <a:rPr sz="2700">
                        <a:latin typeface="Cambria Math" panose="02040503050406030204" pitchFamily="18" charset="0"/>
                      </a:rPr>
                      <m:t>3425</m:t>
                    </m:r>
                  </m:oMath>
                </a14:m>
                <a:r>
                  <a:rPr sz="2700" dirty="0"/>
                  <a:t> with a standard deviation of </a:t>
                </a:r>
                <a14:m>
                  <m:oMath xmlns:m="http://schemas.openxmlformats.org/officeDocument/2006/math">
                    <m:r>
                      <a:rPr sz="2700">
                        <a:latin typeface="Cambria Math" panose="02040503050406030204" pitchFamily="18" charset="0"/>
                      </a:rPr>
                      <m:t>$</m:t>
                    </m:r>
                    <m:r>
                      <a:rPr sz="2700">
                        <a:latin typeface="Cambria Math" panose="02040503050406030204" pitchFamily="18" charset="0"/>
                      </a:rPr>
                      <m:t>200</m:t>
                    </m:r>
                  </m:oMath>
                </a14:m>
                <a:r>
                  <a:rPr sz="2700" dirty="0"/>
                  <a:t>. For a second product, the mean dollar sales per outlet in a sample of </a:t>
                </a:r>
                <a:r>
                  <a:rPr sz="2700" dirty="0">
                    <a:latin typeface="Cambria Math"/>
                  </a:rPr>
                  <a:t>16</a:t>
                </a:r>
                <a:r>
                  <a:rPr sz="2700" dirty="0"/>
                  <a:t> stores was </a:t>
                </a:r>
                <a14:m>
                  <m:oMath xmlns:m="http://schemas.openxmlformats.org/officeDocument/2006/math">
                    <m:r>
                      <a:rPr sz="2700">
                        <a:latin typeface="Cambria Math" panose="02040503050406030204" pitchFamily="18" charset="0"/>
                      </a:rPr>
                      <m:t>$</m:t>
                    </m:r>
                    <m:r>
                      <a:rPr sz="2700">
                        <a:latin typeface="Cambria Math" panose="02040503050406030204" pitchFamily="18" charset="0"/>
                      </a:rPr>
                      <m:t>3250</m:t>
                    </m:r>
                  </m:oMath>
                </a14:m>
                <a:r>
                  <a:rPr sz="2700" dirty="0"/>
                  <a:t> with a standard deviation of </a:t>
                </a:r>
                <a14:m>
                  <m:oMath xmlns:m="http://schemas.openxmlformats.org/officeDocument/2006/math">
                    <m:r>
                      <a:rPr sz="2700">
                        <a:latin typeface="Cambria Math" panose="02040503050406030204" pitchFamily="18" charset="0"/>
                      </a:rPr>
                      <m:t>$</m:t>
                    </m:r>
                    <m:r>
                      <a:rPr sz="2700">
                        <a:latin typeface="Cambria Math" panose="02040503050406030204" pitchFamily="18" charset="0"/>
                      </a:rPr>
                      <m:t>175</m:t>
                    </m:r>
                  </m:oMath>
                </a14:m>
                <a:r>
                  <a:rPr sz="2700" dirty="0"/>
                  <a:t>. The sales amounts per outlet are assumed to be approximately normally distributed for both products. Also assume the two products have equal population variances.</a:t>
                </a:r>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3"/>
                <a:stretch>
                  <a:fillRect l="-1407" t="-1104" r="-741"/>
                </a:stretch>
              </a:blipFill>
            </p:spPr>
            <p:txBody>
              <a:bodyPr/>
              <a:lstStyle/>
              <a:p>
                <a:r>
                  <a:rPr lang="en-IN">
                    <a:noFill/>
                  </a:rPr>
                  <a:t> </a:t>
                </a:r>
              </a:p>
            </p:txBody>
          </p:sp>
        </mc:Fallback>
      </mc:AlternateContent>
    </p:spTree>
    <p:custDataLst>
      <p:tags r:id="rId1"/>
    </p:custData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defRPr sz="3200"/>
            </a:pPr>
            <a:r>
              <a:rPr lang="en-US" sz="2100" dirty="0"/>
              <a:t>Example 1: Calculating a Confidence Interval and Performing a Hypothesis Test for Two Population Means with Equal Variances—Slide 2</a:t>
            </a:r>
            <a:endParaRPr sz="2100" dirty="0"/>
          </a:p>
        </p:txBody>
      </p:sp>
      <p:sp>
        <p:nvSpPr>
          <p:cNvPr id="5" name="TextBox 4">
            <a:extLst>
              <a:ext uri="{FF2B5EF4-FFF2-40B4-BE49-F238E27FC236}">
                <a16:creationId xmlns:a16="http://schemas.microsoft.com/office/drawing/2014/main" id="{05E3F913-89F0-4307-84DD-F4614B4773F8}"/>
              </a:ext>
            </a:extLst>
          </p:cNvPr>
          <p:cNvSpPr txBox="1"/>
          <p:nvPr/>
        </p:nvSpPr>
        <p:spPr>
          <a:xfrm>
            <a:off x="2838448" y="1181100"/>
            <a:ext cx="4572000" cy="369332"/>
          </a:xfrm>
          <a:prstGeom prst="rect">
            <a:avLst/>
          </a:prstGeom>
          <a:noFill/>
        </p:spPr>
        <p:txBody>
          <a:bodyPr wrap="square">
            <a:spAutoFit/>
          </a:bodyPr>
          <a:lstStyle/>
          <a:p>
            <a:r>
              <a:rPr kumimoji="0" lang="en-US" sz="1800" b="1" i="0" u="none" strike="noStrike" kern="1200" cap="none" spc="0" normalizeH="0" baseline="0" noProof="0" dirty="0">
                <a:ln>
                  <a:noFill/>
                </a:ln>
                <a:solidFill>
                  <a:srgbClr val="366092"/>
                </a:solidFill>
                <a:effectLst/>
                <a:uLnTx/>
                <a:uFillTx/>
                <a:latin typeface="Calibri"/>
                <a:ea typeface="+mn-ea"/>
                <a:cs typeface="+mn-cs"/>
              </a:rPr>
              <a:t>Table 1 – Retail Sales (Dollars)</a:t>
            </a:r>
            <a:endParaRPr lang="en-IN" b="1" dirty="0">
              <a:solidFill>
                <a:srgbClr val="366092"/>
              </a:solidFill>
            </a:endParaRPr>
          </a:p>
        </p:txBody>
      </p:sp>
      <mc:AlternateContent xmlns:mc="http://schemas.openxmlformats.org/markup-compatibility/2006" xmlns:a14="http://schemas.microsoft.com/office/drawing/2010/main">
        <mc:Choice Requires="a14">
          <p:graphicFrame>
            <p:nvGraphicFramePr>
              <p:cNvPr id="6" name="Table Placeholder 2" descr="This table presents summary statistics for two products. Product 1 has a sample size n of 15, a mean price x bar of $3,425, and a standard deviation s of 200. Product 2 has a sample size of 16, a mean price of $3,250, and a standard deviation of 175.">
                <a:extLst>
                  <a:ext uri="{FF2B5EF4-FFF2-40B4-BE49-F238E27FC236}">
                    <a16:creationId xmlns:a16="http://schemas.microsoft.com/office/drawing/2014/main" id="{B0A288BF-1728-4306-B2F3-537174F8221E}"/>
                  </a:ext>
                </a:extLst>
              </p:cNvPr>
              <p:cNvGraphicFramePr>
                <a:graphicFrameLocks/>
              </p:cNvGraphicFramePr>
              <p:nvPr>
                <p:extLst>
                  <p:ext uri="{D42A27DB-BD31-4B8C-83A1-F6EECF244321}">
                    <p14:modId xmlns:p14="http://schemas.microsoft.com/office/powerpoint/2010/main" val="3717660672"/>
                  </p:ext>
                </p:extLst>
              </p:nvPr>
            </p:nvGraphicFramePr>
            <p:xfrm>
              <a:off x="457200" y="1554480"/>
              <a:ext cx="8229600" cy="1112520"/>
            </p:xfrm>
            <a:graphic>
              <a:graphicData uri="http://schemas.openxmlformats.org/drawingml/2006/table">
                <a:tbl>
                  <a:tblPr firstRow="1" bandRow="1">
                    <a:tableStyleId>{5940675A-B579-460E-94D1-54222C63F5DA}</a:tableStyleId>
                  </a:tblPr>
                  <a:tblGrid>
                    <a:gridCol w="2057400">
                      <a:extLst>
                        <a:ext uri="{9D8B030D-6E8A-4147-A177-3AD203B41FA5}">
                          <a16:colId xmlns:a16="http://schemas.microsoft.com/office/drawing/2014/main" val="20000"/>
                        </a:ext>
                      </a:extLst>
                    </a:gridCol>
                    <a:gridCol w="2057400">
                      <a:extLst>
                        <a:ext uri="{9D8B030D-6E8A-4147-A177-3AD203B41FA5}">
                          <a16:colId xmlns:a16="http://schemas.microsoft.com/office/drawing/2014/main" val="20001"/>
                        </a:ext>
                      </a:extLst>
                    </a:gridCol>
                    <a:gridCol w="2057400">
                      <a:extLst>
                        <a:ext uri="{9D8B030D-6E8A-4147-A177-3AD203B41FA5}">
                          <a16:colId xmlns:a16="http://schemas.microsoft.com/office/drawing/2014/main" val="20002"/>
                        </a:ext>
                      </a:extLst>
                    </a:gridCol>
                    <a:gridCol w="2057400">
                      <a:extLst>
                        <a:ext uri="{9D8B030D-6E8A-4147-A177-3AD203B41FA5}">
                          <a16:colId xmlns:a16="http://schemas.microsoft.com/office/drawing/2014/main" val="20003"/>
                        </a:ext>
                      </a:extLst>
                    </a:gridCol>
                  </a:tblGrid>
                  <a:tr h="370840">
                    <a:tc>
                      <a:txBody>
                        <a:bodyPr/>
                        <a:lstStyle/>
                        <a:p>
                          <a:pPr algn="ctr"/>
                          <a:endParaRPr dirty="0"/>
                        </a:p>
                      </a:txBody>
                      <a:tcPr/>
                    </a:tc>
                    <a:tc>
                      <a:txBody>
                        <a:bodyPr/>
                        <a:lstStyle/>
                        <a:p>
                          <a:pPr algn="ctr">
                            <a:defRPr sz="1600" b="1"/>
                          </a:pPr>
                          <a14:m>
                            <m:oMathPara xmlns:m="http://schemas.openxmlformats.org/officeDocument/2006/math">
                              <m:oMathParaPr>
                                <m:jc m:val="centerGroup"/>
                              </m:oMathParaPr>
                              <m:oMath xmlns:m="http://schemas.openxmlformats.org/officeDocument/2006/math">
                                <m:r>
                                  <a:rPr sz="1600">
                                    <a:latin typeface="Cambria Math" panose="02040503050406030204" pitchFamily="18" charset="0"/>
                                  </a:rPr>
                                  <m:t>𝑛</m:t>
                                </m:r>
                              </m:oMath>
                            </m:oMathPara>
                          </a14:m>
                          <a:endParaRPr/>
                        </a:p>
                      </a:txBody>
                      <a:tcPr/>
                    </a:tc>
                    <a:tc>
                      <a:txBody>
                        <a:bodyPr/>
                        <a:lstStyle/>
                        <a:p>
                          <a:pPr algn="ctr">
                            <a:defRPr sz="1600" b="1"/>
                          </a:pPr>
                          <a14:m>
                            <m:oMathPara xmlns:m="http://schemas.openxmlformats.org/officeDocument/2006/math">
                              <m:oMathParaPr>
                                <m:jc m:val="centerGroup"/>
                              </m:oMathParaPr>
                              <m:oMath xmlns:m="http://schemas.openxmlformats.org/officeDocument/2006/math">
                                <m:acc>
                                  <m:accPr>
                                    <m:chr m:val="̅"/>
                                    <m:ctrlPr>
                                      <a:rPr sz="1600" i="1">
                                        <a:latin typeface="Cambria Math" panose="02040503050406030204" pitchFamily="18" charset="0"/>
                                      </a:rPr>
                                    </m:ctrlPr>
                                  </m:accPr>
                                  <m:e>
                                    <m:r>
                                      <a:rPr sz="1600">
                                        <a:latin typeface="Cambria Math" panose="02040503050406030204" pitchFamily="18" charset="0"/>
                                      </a:rPr>
                                      <m:t>𝑥</m:t>
                                    </m:r>
                                  </m:e>
                                </m:acc>
                              </m:oMath>
                            </m:oMathPara>
                          </a14:m>
                          <a:endParaRPr/>
                        </a:p>
                      </a:txBody>
                      <a:tcPr/>
                    </a:tc>
                    <a:tc>
                      <a:txBody>
                        <a:bodyPr/>
                        <a:lstStyle/>
                        <a:p>
                          <a:pPr algn="ctr">
                            <a:defRPr sz="1600" b="1"/>
                          </a:pPr>
                          <a14:m>
                            <m:oMathPara xmlns:m="http://schemas.openxmlformats.org/officeDocument/2006/math">
                              <m:oMathParaPr>
                                <m:jc m:val="centerGroup"/>
                              </m:oMathParaPr>
                              <m:oMath xmlns:m="http://schemas.openxmlformats.org/officeDocument/2006/math">
                                <m:r>
                                  <a:rPr sz="1600">
                                    <a:latin typeface="Cambria Math" panose="02040503050406030204" pitchFamily="18" charset="0"/>
                                  </a:rPr>
                                  <m:t>𝑠</m:t>
                                </m:r>
                              </m:oMath>
                            </m:oMathPara>
                          </a14:m>
                          <a:endParaRPr dirty="0"/>
                        </a:p>
                      </a:txBody>
                      <a:tcPr/>
                    </a:tc>
                    <a:extLst>
                      <a:ext uri="{0D108BD9-81ED-4DB2-BD59-A6C34878D82A}">
                        <a16:rowId xmlns:a16="http://schemas.microsoft.com/office/drawing/2014/main" val="10001"/>
                      </a:ext>
                    </a:extLst>
                  </a:tr>
                  <a:tr h="370840">
                    <a:tc>
                      <a:txBody>
                        <a:bodyPr/>
                        <a:lstStyle/>
                        <a:p>
                          <a:pPr algn="ctr">
                            <a:defRPr sz="1600" b="1"/>
                          </a:pPr>
                          <a:r>
                            <a:rPr dirty="0"/>
                            <a:t>Product 1</a:t>
                          </a:r>
                        </a:p>
                      </a:txBody>
                      <a:tcPr/>
                    </a:tc>
                    <a:tc>
                      <a:txBody>
                        <a:bodyPr/>
                        <a:lstStyle/>
                        <a:p>
                          <a:pPr algn="ctr"/>
                          <a:r>
                            <a:rPr sz="1600" dirty="0"/>
                            <a:t>15</a:t>
                          </a:r>
                          <a:endParaRPr sz="1600" dirty="0">
                            <a:latin typeface="Cambria Math"/>
                          </a:endParaRPr>
                        </a:p>
                      </a:txBody>
                      <a:tcPr/>
                    </a:tc>
                    <a:tc>
                      <a:txBody>
                        <a:bodyPr/>
                        <a:lstStyle/>
                        <a:p>
                          <a:pPr algn="ctr">
                            <a:defRPr sz="1600"/>
                          </a:pPr>
                          <a14:m>
                            <m:oMathPara xmlns:m="http://schemas.openxmlformats.org/officeDocument/2006/math">
                              <m:oMathParaPr>
                                <m:jc m:val="centerGroup"/>
                              </m:oMathParaPr>
                              <m:oMath xmlns:m="http://schemas.openxmlformats.org/officeDocument/2006/math">
                                <m:r>
                                  <a:rPr sz="1600">
                                    <a:latin typeface="Cambria Math" panose="02040503050406030204" pitchFamily="18" charset="0"/>
                                  </a:rPr>
                                  <m:t>$</m:t>
                                </m:r>
                                <m:r>
                                  <a:rPr sz="1600">
                                    <a:latin typeface="Cambria Math" panose="02040503050406030204" pitchFamily="18" charset="0"/>
                                  </a:rPr>
                                  <m:t>3425</m:t>
                                </m:r>
                              </m:oMath>
                            </m:oMathPara>
                          </a14:m>
                          <a:endParaRPr/>
                        </a:p>
                      </a:txBody>
                      <a:tcPr/>
                    </a:tc>
                    <a:tc>
                      <a:txBody>
                        <a:bodyPr/>
                        <a:lstStyle/>
                        <a:p>
                          <a:pPr algn="ctr"/>
                          <a:r>
                            <a:rPr sz="1600"/>
                            <a:t>200</a:t>
                          </a:r>
                          <a:endParaRPr sz="1600">
                            <a:latin typeface="Cambria Math"/>
                          </a:endParaRPr>
                        </a:p>
                      </a:txBody>
                      <a:tcPr/>
                    </a:tc>
                    <a:extLst>
                      <a:ext uri="{0D108BD9-81ED-4DB2-BD59-A6C34878D82A}">
                        <a16:rowId xmlns:a16="http://schemas.microsoft.com/office/drawing/2014/main" val="10002"/>
                      </a:ext>
                    </a:extLst>
                  </a:tr>
                  <a:tr h="370840">
                    <a:tc>
                      <a:txBody>
                        <a:bodyPr/>
                        <a:lstStyle/>
                        <a:p>
                          <a:pPr algn="ctr">
                            <a:defRPr sz="1600" b="1"/>
                          </a:pPr>
                          <a:r>
                            <a:t>Product 2</a:t>
                          </a:r>
                        </a:p>
                      </a:txBody>
                      <a:tcPr/>
                    </a:tc>
                    <a:tc>
                      <a:txBody>
                        <a:bodyPr/>
                        <a:lstStyle/>
                        <a:p>
                          <a:pPr algn="ctr"/>
                          <a:r>
                            <a:rPr sz="1600" dirty="0"/>
                            <a:t>16</a:t>
                          </a:r>
                          <a:endParaRPr sz="1600" dirty="0">
                            <a:latin typeface="Cambria Math"/>
                          </a:endParaRPr>
                        </a:p>
                      </a:txBody>
                      <a:tcPr/>
                    </a:tc>
                    <a:tc>
                      <a:txBody>
                        <a:bodyPr/>
                        <a:lstStyle/>
                        <a:p>
                          <a:pPr algn="ctr">
                            <a:defRPr sz="1600"/>
                          </a:pPr>
                          <a14:m>
                            <m:oMathPara xmlns:m="http://schemas.openxmlformats.org/officeDocument/2006/math">
                              <m:oMathParaPr>
                                <m:jc m:val="centerGroup"/>
                              </m:oMathParaPr>
                              <m:oMath xmlns:m="http://schemas.openxmlformats.org/officeDocument/2006/math">
                                <m:r>
                                  <a:rPr sz="1600">
                                    <a:latin typeface="Cambria Math" panose="02040503050406030204" pitchFamily="18" charset="0"/>
                                  </a:rPr>
                                  <m:t>$</m:t>
                                </m:r>
                                <m:r>
                                  <a:rPr sz="1600">
                                    <a:latin typeface="Cambria Math" panose="02040503050406030204" pitchFamily="18" charset="0"/>
                                  </a:rPr>
                                  <m:t>3250</m:t>
                                </m:r>
                              </m:oMath>
                            </m:oMathPara>
                          </a14:m>
                          <a:endParaRPr/>
                        </a:p>
                      </a:txBody>
                      <a:tcPr/>
                    </a:tc>
                    <a:tc>
                      <a:txBody>
                        <a:bodyPr/>
                        <a:lstStyle/>
                        <a:p>
                          <a:pPr algn="ctr"/>
                          <a:r>
                            <a:rPr sz="1600" dirty="0"/>
                            <a:t>175</a:t>
                          </a:r>
                          <a:endParaRPr sz="1600" dirty="0">
                            <a:latin typeface="Cambria Math"/>
                          </a:endParaRPr>
                        </a:p>
                      </a:txBody>
                      <a:tcPr/>
                    </a:tc>
                    <a:extLst>
                      <a:ext uri="{0D108BD9-81ED-4DB2-BD59-A6C34878D82A}">
                        <a16:rowId xmlns:a16="http://schemas.microsoft.com/office/drawing/2014/main" val="10003"/>
                      </a:ext>
                    </a:extLst>
                  </a:tr>
                </a:tbl>
              </a:graphicData>
            </a:graphic>
          </p:graphicFrame>
        </mc:Choice>
        <mc:Fallback xmlns="">
          <p:graphicFrame>
            <p:nvGraphicFramePr>
              <p:cNvPr id="6" name="Table Placeholder 2" descr="This table presents summary statistics for two products. Product 1 has a sample size n of 15, a mean price x bar of $3,425, and a standard deviation s of 200. Product 2 has a sample size of 16, a mean price of $3,250, and a standard deviation of 175.">
                <a:extLst>
                  <a:ext uri="{FF2B5EF4-FFF2-40B4-BE49-F238E27FC236}">
                    <a16:creationId xmlns:a16="http://schemas.microsoft.com/office/drawing/2014/main" id="{B0A288BF-1728-4306-B2F3-537174F8221E}"/>
                  </a:ext>
                </a:extLst>
              </p:cNvPr>
              <p:cNvGraphicFramePr>
                <a:graphicFrameLocks/>
              </p:cNvGraphicFramePr>
              <p:nvPr>
                <p:extLst>
                  <p:ext uri="{D42A27DB-BD31-4B8C-83A1-F6EECF244321}">
                    <p14:modId xmlns:p14="http://schemas.microsoft.com/office/powerpoint/2010/main" val="3717660672"/>
                  </p:ext>
                </p:extLst>
              </p:nvPr>
            </p:nvGraphicFramePr>
            <p:xfrm>
              <a:off x="457200" y="1554480"/>
              <a:ext cx="8229600" cy="1112520"/>
            </p:xfrm>
            <a:graphic>
              <a:graphicData uri="http://schemas.openxmlformats.org/drawingml/2006/table">
                <a:tbl>
                  <a:tblPr firstRow="1" bandRow="1">
                    <a:tableStyleId>{5940675A-B579-460E-94D1-54222C63F5DA}</a:tableStyleId>
                  </a:tblPr>
                  <a:tblGrid>
                    <a:gridCol w="2057400">
                      <a:extLst>
                        <a:ext uri="{9D8B030D-6E8A-4147-A177-3AD203B41FA5}">
                          <a16:colId xmlns:a16="http://schemas.microsoft.com/office/drawing/2014/main" val="20000"/>
                        </a:ext>
                      </a:extLst>
                    </a:gridCol>
                    <a:gridCol w="2057400">
                      <a:extLst>
                        <a:ext uri="{9D8B030D-6E8A-4147-A177-3AD203B41FA5}">
                          <a16:colId xmlns:a16="http://schemas.microsoft.com/office/drawing/2014/main" val="20001"/>
                        </a:ext>
                      </a:extLst>
                    </a:gridCol>
                    <a:gridCol w="2057400">
                      <a:extLst>
                        <a:ext uri="{9D8B030D-6E8A-4147-A177-3AD203B41FA5}">
                          <a16:colId xmlns:a16="http://schemas.microsoft.com/office/drawing/2014/main" val="20002"/>
                        </a:ext>
                      </a:extLst>
                    </a:gridCol>
                    <a:gridCol w="2057400">
                      <a:extLst>
                        <a:ext uri="{9D8B030D-6E8A-4147-A177-3AD203B41FA5}">
                          <a16:colId xmlns:a16="http://schemas.microsoft.com/office/drawing/2014/main" val="20003"/>
                        </a:ext>
                      </a:extLst>
                    </a:gridCol>
                  </a:tblGrid>
                  <a:tr h="370840">
                    <a:tc>
                      <a:txBody>
                        <a:bodyPr/>
                        <a:lstStyle/>
                        <a:p>
                          <a:pPr algn="ctr"/>
                          <a:endParaRPr dirty="0"/>
                        </a:p>
                      </a:txBody>
                      <a:tcPr/>
                    </a:tc>
                    <a:tc>
                      <a:txBody>
                        <a:bodyPr/>
                        <a:lstStyle/>
                        <a:p>
                          <a:endParaRPr lang="en-US"/>
                        </a:p>
                      </a:txBody>
                      <a:tcPr>
                        <a:blipFill>
                          <a:blip r:embed="rId3"/>
                          <a:stretch>
                            <a:fillRect l="-100890" t="-3279" r="-201187" b="-211475"/>
                          </a:stretch>
                        </a:blipFill>
                      </a:tcPr>
                    </a:tc>
                    <a:tc>
                      <a:txBody>
                        <a:bodyPr/>
                        <a:lstStyle/>
                        <a:p>
                          <a:endParaRPr lang="en-US"/>
                        </a:p>
                      </a:txBody>
                      <a:tcPr>
                        <a:blipFill>
                          <a:blip r:embed="rId3"/>
                          <a:stretch>
                            <a:fillRect l="-200296" t="-3279" r="-100592" b="-211475"/>
                          </a:stretch>
                        </a:blipFill>
                      </a:tcPr>
                    </a:tc>
                    <a:tc>
                      <a:txBody>
                        <a:bodyPr/>
                        <a:lstStyle/>
                        <a:p>
                          <a:endParaRPr lang="en-US"/>
                        </a:p>
                      </a:txBody>
                      <a:tcPr>
                        <a:blipFill>
                          <a:blip r:embed="rId3"/>
                          <a:stretch>
                            <a:fillRect l="-301187" t="-3279" r="-890" b="-211475"/>
                          </a:stretch>
                        </a:blipFill>
                      </a:tcPr>
                    </a:tc>
                    <a:extLst>
                      <a:ext uri="{0D108BD9-81ED-4DB2-BD59-A6C34878D82A}">
                        <a16:rowId xmlns:a16="http://schemas.microsoft.com/office/drawing/2014/main" val="10001"/>
                      </a:ext>
                    </a:extLst>
                  </a:tr>
                  <a:tr h="370840">
                    <a:tc>
                      <a:txBody>
                        <a:bodyPr/>
                        <a:lstStyle/>
                        <a:p>
                          <a:pPr algn="ctr">
                            <a:defRPr sz="1600" b="1"/>
                          </a:pPr>
                          <a:r>
                            <a:rPr dirty="0"/>
                            <a:t>Product 1</a:t>
                          </a:r>
                        </a:p>
                      </a:txBody>
                      <a:tcPr/>
                    </a:tc>
                    <a:tc>
                      <a:txBody>
                        <a:bodyPr/>
                        <a:lstStyle/>
                        <a:p>
                          <a:pPr algn="ctr"/>
                          <a:r>
                            <a:rPr sz="1600" dirty="0"/>
                            <a:t>15</a:t>
                          </a:r>
                          <a:endParaRPr sz="1600" dirty="0">
                            <a:latin typeface="Cambria Math"/>
                          </a:endParaRPr>
                        </a:p>
                      </a:txBody>
                      <a:tcPr/>
                    </a:tc>
                    <a:tc>
                      <a:txBody>
                        <a:bodyPr/>
                        <a:lstStyle/>
                        <a:p>
                          <a:endParaRPr lang="en-US"/>
                        </a:p>
                      </a:txBody>
                      <a:tcPr>
                        <a:blipFill>
                          <a:blip r:embed="rId3"/>
                          <a:stretch>
                            <a:fillRect l="-200296" t="-103279" r="-100592" b="-111475"/>
                          </a:stretch>
                        </a:blipFill>
                      </a:tcPr>
                    </a:tc>
                    <a:tc>
                      <a:txBody>
                        <a:bodyPr/>
                        <a:lstStyle/>
                        <a:p>
                          <a:pPr algn="ctr"/>
                          <a:r>
                            <a:rPr sz="1600"/>
                            <a:t>200</a:t>
                          </a:r>
                          <a:endParaRPr sz="1600">
                            <a:latin typeface="Cambria Math"/>
                          </a:endParaRPr>
                        </a:p>
                      </a:txBody>
                      <a:tcPr/>
                    </a:tc>
                    <a:extLst>
                      <a:ext uri="{0D108BD9-81ED-4DB2-BD59-A6C34878D82A}">
                        <a16:rowId xmlns:a16="http://schemas.microsoft.com/office/drawing/2014/main" val="10002"/>
                      </a:ext>
                    </a:extLst>
                  </a:tr>
                  <a:tr h="370840">
                    <a:tc>
                      <a:txBody>
                        <a:bodyPr/>
                        <a:lstStyle/>
                        <a:p>
                          <a:pPr algn="ctr">
                            <a:defRPr sz="1600" b="1"/>
                          </a:pPr>
                          <a:r>
                            <a:t>Product 2</a:t>
                          </a:r>
                        </a:p>
                      </a:txBody>
                      <a:tcPr/>
                    </a:tc>
                    <a:tc>
                      <a:txBody>
                        <a:bodyPr/>
                        <a:lstStyle/>
                        <a:p>
                          <a:pPr algn="ctr"/>
                          <a:r>
                            <a:rPr sz="1600"/>
                            <a:t>16</a:t>
                          </a:r>
                          <a:endParaRPr sz="1600">
                            <a:latin typeface="Cambria Math"/>
                          </a:endParaRPr>
                        </a:p>
                      </a:txBody>
                      <a:tcPr/>
                    </a:tc>
                    <a:tc>
                      <a:txBody>
                        <a:bodyPr/>
                        <a:lstStyle/>
                        <a:p>
                          <a:endParaRPr lang="en-US"/>
                        </a:p>
                      </a:txBody>
                      <a:tcPr>
                        <a:blipFill>
                          <a:blip r:embed="rId3"/>
                          <a:stretch>
                            <a:fillRect l="-200296" t="-203279" r="-100592" b="-11475"/>
                          </a:stretch>
                        </a:blipFill>
                      </a:tcPr>
                    </a:tc>
                    <a:tc>
                      <a:txBody>
                        <a:bodyPr/>
                        <a:lstStyle/>
                        <a:p>
                          <a:pPr algn="ctr"/>
                          <a:r>
                            <a:rPr sz="1600" dirty="0"/>
                            <a:t>175</a:t>
                          </a:r>
                          <a:endParaRPr sz="1600" dirty="0">
                            <a:latin typeface="Cambria Math"/>
                          </a:endParaRPr>
                        </a:p>
                      </a:txBody>
                      <a:tcPr/>
                    </a:tc>
                    <a:extLst>
                      <a:ext uri="{0D108BD9-81ED-4DB2-BD59-A6C34878D82A}">
                        <a16:rowId xmlns:a16="http://schemas.microsoft.com/office/drawing/2014/main" val="10003"/>
                      </a:ext>
                    </a:extLst>
                  </a:tr>
                </a:tbl>
              </a:graphicData>
            </a:graphic>
          </p:graphicFrame>
        </mc:Fallback>
      </mc:AlternateContent>
      <mc:AlternateContent xmlns:mc="http://schemas.openxmlformats.org/markup-compatibility/2006" xmlns:a14="http://schemas.microsoft.com/office/drawing/2010/main">
        <mc:Choice Requires="a14">
          <p:sp>
            <p:nvSpPr>
              <p:cNvPr id="8" name="TextBox 7">
                <a:extLst>
                  <a:ext uri="{FF2B5EF4-FFF2-40B4-BE49-F238E27FC236}">
                    <a16:creationId xmlns:a16="http://schemas.microsoft.com/office/drawing/2014/main" id="{483A12F6-A3A8-1A75-E1FA-624CCF9A63FC}"/>
                  </a:ext>
                </a:extLst>
              </p:cNvPr>
              <p:cNvSpPr txBox="1"/>
              <p:nvPr/>
            </p:nvSpPr>
            <p:spPr>
              <a:xfrm>
                <a:off x="457200" y="3078480"/>
                <a:ext cx="8229600" cy="2332946"/>
              </a:xfrm>
              <a:prstGeom prst="rect">
                <a:avLst/>
              </a:prstGeom>
              <a:noFill/>
            </p:spPr>
            <p:txBody>
              <a:bodyPr wrap="square">
                <a:spAutoFit/>
              </a:bodyPr>
              <a:lstStyle/>
              <a:p>
                <a:pPr marL="0" marR="0" lvl="0" indent="0" algn="l" defTabSz="625475" rtl="0" eaLnBrk="1" fontAlgn="auto" latinLnBrk="0" hangingPunct="1">
                  <a:lnSpc>
                    <a:spcPct val="100000"/>
                  </a:lnSpc>
                  <a:spcBef>
                    <a:spcPct val="20000"/>
                  </a:spcBef>
                  <a:spcAft>
                    <a:spcPts val="0"/>
                  </a:spcAft>
                  <a:buClrTx/>
                  <a:buSzTx/>
                  <a:buFont typeface="Arial" pitchFamily="34" charset="0"/>
                  <a:buNone/>
                  <a:tabLst/>
                  <a:defRPr sz="2800"/>
                </a:pPr>
                <a:r>
                  <a:rPr kumimoji="0" lang="en-US" sz="2800" b="0" i="0" u="none" strike="noStrike" kern="1200" cap="none" spc="0" normalizeH="0" baseline="0" noProof="0" dirty="0">
                    <a:ln>
                      <a:noFill/>
                    </a:ln>
                    <a:solidFill>
                      <a:srgbClr val="366092"/>
                    </a:solidFill>
                    <a:effectLst/>
                    <a:uLnTx/>
                    <a:uFillTx/>
                    <a:latin typeface="Calibri"/>
                    <a:ea typeface="+mn-ea"/>
                    <a:cs typeface="+mn-cs"/>
                  </a:rPr>
                  <a:t>a.	Calculate a </a:t>
                </a:r>
                <a14:m>
                  <m:oMath xmlns:m="http://schemas.openxmlformats.org/officeDocument/2006/math">
                    <m:r>
                      <a:rPr kumimoji="0" lang="en-US" sz="2800" b="0" i="0" u="none" strike="noStrike" kern="1200" cap="none" spc="0" normalizeH="0" baseline="0" noProof="0">
                        <a:ln>
                          <a:noFill/>
                        </a:ln>
                        <a:solidFill>
                          <a:srgbClr val="366092"/>
                        </a:solidFill>
                        <a:effectLst/>
                        <a:uLnTx/>
                        <a:uFillTx/>
                        <a:latin typeface="Cambria Math" panose="02040503050406030204" pitchFamily="18" charset="0"/>
                        <a:ea typeface="+mn-ea"/>
                        <a:cs typeface="+mn-cs"/>
                      </a:rPr>
                      <m:t>95</m:t>
                    </m:r>
                    <m:r>
                      <a:rPr kumimoji="0" lang="en-US" sz="2800" b="0" i="0" u="none" strike="noStrike" kern="1200" cap="none" spc="0" normalizeH="0" baseline="0" noProof="0">
                        <a:ln>
                          <a:noFill/>
                        </a:ln>
                        <a:solidFill>
                          <a:srgbClr val="366092"/>
                        </a:solidFill>
                        <a:effectLst/>
                        <a:uLnTx/>
                        <a:uFillTx/>
                        <a:latin typeface="Cambria Math" panose="02040503050406030204" pitchFamily="18" charset="0"/>
                        <a:ea typeface="+mn-ea"/>
                        <a:cs typeface="+mn-cs"/>
                      </a:rPr>
                      <m:t>%</m:t>
                    </m:r>
                  </m:oMath>
                </a14:m>
                <a:r>
                  <a:rPr kumimoji="0" lang="en-US" sz="2800" b="0" i="0" u="none" strike="noStrike" kern="1200" cap="none" spc="0" normalizeH="0" baseline="0" noProof="0" dirty="0">
                    <a:ln>
                      <a:noFill/>
                    </a:ln>
                    <a:solidFill>
                      <a:srgbClr val="366092"/>
                    </a:solidFill>
                    <a:effectLst/>
                    <a:uLnTx/>
                    <a:uFillTx/>
                    <a:latin typeface="Calibri"/>
                    <a:ea typeface="+mn-ea"/>
                    <a:cs typeface="+mn-cs"/>
                  </a:rPr>
                  <a:t> confidence interval for the 	difference in average dollar sales between the two 	products.</a:t>
                </a:r>
              </a:p>
              <a:p>
                <a:pPr marL="0" marR="0" lvl="0" indent="0" algn="l" defTabSz="625475" rtl="0" eaLnBrk="1" fontAlgn="auto" latinLnBrk="0" hangingPunct="1">
                  <a:lnSpc>
                    <a:spcPct val="100000"/>
                  </a:lnSpc>
                  <a:spcBef>
                    <a:spcPct val="20000"/>
                  </a:spcBef>
                  <a:spcAft>
                    <a:spcPts val="0"/>
                  </a:spcAft>
                  <a:buClrTx/>
                  <a:buSzTx/>
                  <a:buFont typeface="Arial" pitchFamily="34" charset="0"/>
                  <a:buNone/>
                  <a:tabLst/>
                  <a:defRPr sz="2800"/>
                </a:pPr>
                <a:r>
                  <a:rPr kumimoji="0" lang="en-US" sz="2800" b="0" i="0" u="none" strike="noStrike" kern="1200" cap="none" spc="0" normalizeH="0" baseline="0" noProof="0" dirty="0">
                    <a:ln>
                      <a:noFill/>
                    </a:ln>
                    <a:solidFill>
                      <a:srgbClr val="366092"/>
                    </a:solidFill>
                    <a:effectLst/>
                    <a:uLnTx/>
                    <a:uFillTx/>
                    <a:latin typeface="Calibri"/>
                    <a:ea typeface="+mn-ea"/>
                    <a:cs typeface="+mn-cs"/>
                  </a:rPr>
                  <a:t>b.	Test to see if Product 1 has a higher mean dollar   	sales record than Product 2. Use α = 0.01.</a:t>
                </a:r>
                <a:endParaRPr lang="en-IN" dirty="0"/>
              </a:p>
            </p:txBody>
          </p:sp>
        </mc:Choice>
        <mc:Fallback xmlns="">
          <p:sp>
            <p:nvSpPr>
              <p:cNvPr id="8" name="TextBox 7">
                <a:extLst>
                  <a:ext uri="{FF2B5EF4-FFF2-40B4-BE49-F238E27FC236}">
                    <a16:creationId xmlns:a16="http://schemas.microsoft.com/office/drawing/2014/main" id="{483A12F6-A3A8-1A75-E1FA-624CCF9A63FC}"/>
                  </a:ext>
                </a:extLst>
              </p:cNvPr>
              <p:cNvSpPr txBox="1">
                <a:spLocks noRot="1" noChangeAspect="1" noMove="1" noResize="1" noEditPoints="1" noAdjustHandles="1" noChangeArrowheads="1" noChangeShapeType="1" noTextEdit="1"/>
              </p:cNvSpPr>
              <p:nvPr/>
            </p:nvSpPr>
            <p:spPr>
              <a:xfrm>
                <a:off x="457200" y="3078480"/>
                <a:ext cx="8229600" cy="2332946"/>
              </a:xfrm>
              <a:prstGeom prst="rect">
                <a:avLst/>
              </a:prstGeom>
              <a:blipFill>
                <a:blip r:embed="rId4"/>
                <a:stretch>
                  <a:fillRect l="-1481" t="-2350" r="-593" b="-6527"/>
                </a:stretch>
              </a:blipFill>
            </p:spPr>
            <p:txBody>
              <a:bodyPr/>
              <a:lstStyle/>
              <a:p>
                <a:r>
                  <a:rPr lang="en-IN">
                    <a:noFill/>
                  </a:rPr>
                  <a:t> </a:t>
                </a:r>
              </a:p>
            </p:txBody>
          </p:sp>
        </mc:Fallback>
      </mc:AlternateContent>
    </p:spTree>
    <p:custDataLst>
      <p:tags r:id="rId1"/>
    </p:custData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sz="2100" dirty="0"/>
              <a:t>Example 1: Calculating a Confidence Interval and Performing a Hypothesis Test for Two Population Means with Equal Variances—Slide 3</a:t>
            </a:r>
            <a:endParaRPr sz="2100" dirty="0"/>
          </a:p>
        </p:txBody>
      </p:sp>
      <p:sp>
        <p:nvSpPr>
          <p:cNvPr id="3" name="Text Placeholder 2"/>
          <p:cNvSpPr>
            <a:spLocks noGrp="1"/>
          </p:cNvSpPr>
          <p:nvPr>
            <p:ph type="body" sz="quarter" idx="10"/>
          </p:nvPr>
        </p:nvSpPr>
        <p:spPr/>
        <p:txBody>
          <a:bodyPr>
            <a:noAutofit/>
          </a:bodyPr>
          <a:lstStyle/>
          <a:p>
            <a:r>
              <a:rPr sz="2600" b="1" dirty="0"/>
              <a:t>Solution</a:t>
            </a:r>
          </a:p>
          <a:p>
            <a:pPr marL="514350" indent="-514350">
              <a:buFont typeface="+mj-lt"/>
              <a:buAutoNum type="alphaLcPeriod"/>
              <a:defRPr sz="2800"/>
            </a:pPr>
            <a:r>
              <a:rPr sz="2600" dirty="0"/>
              <a:t>​From the information given in the problem, we know that</a:t>
            </a:r>
            <a:endParaRPr lang="en-IN" sz="2600" dirty="0"/>
          </a:p>
        </p:txBody>
      </p:sp>
      <p:pic>
        <p:nvPicPr>
          <p:cNvPr id="5" name="Picture 4" descr="n subscript 1 equals 15, n subscript 2 equals 16, s subscript 1 equals 200, s subscript 2 equals 175, x bar subscript 1 equals 3425 dollars, and x bar subscript 2 equals 3250 dollars.">
            <a:extLst>
              <a:ext uri="{FF2B5EF4-FFF2-40B4-BE49-F238E27FC236}">
                <a16:creationId xmlns:a16="http://schemas.microsoft.com/office/drawing/2014/main" id="{E48FB4EA-F09B-3EDE-3833-64CC20047834}"/>
              </a:ext>
            </a:extLst>
          </p:cNvPr>
          <p:cNvPicPr>
            <a:picLocks noChangeAspect="1"/>
          </p:cNvPicPr>
          <p:nvPr/>
        </p:nvPicPr>
        <p:blipFill>
          <a:blip r:embed="rId3"/>
          <a:stretch>
            <a:fillRect/>
          </a:stretch>
        </p:blipFill>
        <p:spPr>
          <a:xfrm>
            <a:off x="547687" y="2438400"/>
            <a:ext cx="8048625" cy="419100"/>
          </a:xfrm>
          <a:prstGeom prst="rect">
            <a:avLst/>
          </a:prstGeom>
        </p:spPr>
      </p:pic>
      <p:sp>
        <p:nvSpPr>
          <p:cNvPr id="11" name="TextBox 10">
            <a:extLst>
              <a:ext uri="{FF2B5EF4-FFF2-40B4-BE49-F238E27FC236}">
                <a16:creationId xmlns:a16="http://schemas.microsoft.com/office/drawing/2014/main" id="{D04BFEC2-1EE7-A255-7D66-B34252597924}"/>
              </a:ext>
            </a:extLst>
          </p:cNvPr>
          <p:cNvSpPr txBox="1"/>
          <p:nvPr/>
        </p:nvSpPr>
        <p:spPr>
          <a:xfrm>
            <a:off x="457199" y="2857500"/>
            <a:ext cx="8305801" cy="2092881"/>
          </a:xfrm>
          <a:prstGeom prst="rect">
            <a:avLst/>
          </a:prstGeom>
          <a:noFill/>
        </p:spPr>
        <p:txBody>
          <a:bodyPr wrap="square">
            <a:spAutoFit/>
          </a:bodyPr>
          <a:lstStyle/>
          <a:p>
            <a:r>
              <a:rPr kumimoji="0" lang="en-US" sz="2600" b="0" i="0" u="none" strike="noStrike" kern="1200" cap="none" spc="0" normalizeH="0" baseline="0" noProof="0" dirty="0">
                <a:ln>
                  <a:noFill/>
                </a:ln>
                <a:solidFill>
                  <a:srgbClr val="366092"/>
                </a:solidFill>
                <a:effectLst/>
                <a:uLnTx/>
                <a:uFillTx/>
                <a:latin typeface="Calibri"/>
                <a:ea typeface="+mn-ea"/>
                <a:cs typeface="+mn-cs"/>
              </a:rPr>
              <a:t>With σ₁ and σ₂ unknown and assuming that the data follow a normal distribution with equal population variances, we estimate the population standard deviations with the sample standard deviations. Since we want a 95% confidence interval, we need to find the value of</a:t>
            </a:r>
            <a:endParaRPr lang="en-IN" dirty="0"/>
          </a:p>
        </p:txBody>
      </p:sp>
      <p:pic>
        <p:nvPicPr>
          <p:cNvPr id="16" name="Picture 15" descr="t subscript alpha divided by 2 , df.">
            <a:extLst>
              <a:ext uri="{FF2B5EF4-FFF2-40B4-BE49-F238E27FC236}">
                <a16:creationId xmlns:a16="http://schemas.microsoft.com/office/drawing/2014/main" id="{32EF0619-3AF2-6E79-0F29-E105C86B2046}"/>
              </a:ext>
            </a:extLst>
          </p:cNvPr>
          <p:cNvPicPr>
            <a:picLocks noChangeAspect="1"/>
          </p:cNvPicPr>
          <p:nvPr/>
        </p:nvPicPr>
        <p:blipFill>
          <a:blip r:embed="rId4"/>
          <a:stretch>
            <a:fillRect/>
          </a:stretch>
        </p:blipFill>
        <p:spPr>
          <a:xfrm>
            <a:off x="7086600" y="4464606"/>
            <a:ext cx="819150" cy="485775"/>
          </a:xfrm>
          <a:prstGeom prst="rect">
            <a:avLst/>
          </a:prstGeom>
        </p:spPr>
      </p:pic>
      <p:sp>
        <p:nvSpPr>
          <p:cNvPr id="9" name="TextBox 8">
            <a:extLst>
              <a:ext uri="{FF2B5EF4-FFF2-40B4-BE49-F238E27FC236}">
                <a16:creationId xmlns:a16="http://schemas.microsoft.com/office/drawing/2014/main" id="{81740286-59DF-0D82-2AAD-125D7EA158FD}"/>
              </a:ext>
            </a:extLst>
          </p:cNvPr>
          <p:cNvSpPr txBox="1"/>
          <p:nvPr/>
        </p:nvSpPr>
        <p:spPr>
          <a:xfrm>
            <a:off x="457198" y="4893385"/>
            <a:ext cx="6396040" cy="892552"/>
          </a:xfrm>
          <a:prstGeom prst="rect">
            <a:avLst/>
          </a:prstGeom>
          <a:noFill/>
        </p:spPr>
        <p:txBody>
          <a:bodyPr wrap="square">
            <a:spAutoFit/>
          </a:bodyPr>
          <a:lstStyle/>
          <a:p>
            <a:r>
              <a:rPr kumimoji="0" lang="en-US" sz="2600" b="0" i="0" u="none" strike="noStrike" kern="1200" cap="none" spc="0" normalizeH="0" baseline="0" noProof="0" dirty="0">
                <a:ln>
                  <a:noFill/>
                </a:ln>
                <a:solidFill>
                  <a:srgbClr val="366092"/>
                </a:solidFill>
                <a:effectLst/>
                <a:uLnTx/>
                <a:uFillTx/>
                <a:latin typeface="Calibri"/>
                <a:ea typeface="+mn-ea"/>
                <a:cs typeface="+mn-cs"/>
              </a:rPr>
              <a:t>Note that </a:t>
            </a:r>
            <a:r>
              <a:rPr kumimoji="0" lang="en-US" sz="2600" b="0" i="1" u="none" strike="noStrike" kern="1200" cap="none" spc="0" normalizeH="0" baseline="0" noProof="0" dirty="0" err="1">
                <a:ln>
                  <a:noFill/>
                </a:ln>
                <a:solidFill>
                  <a:srgbClr val="366092"/>
                </a:solidFill>
                <a:effectLst/>
                <a:uLnTx/>
                <a:uFillTx/>
                <a:latin typeface="Calibri"/>
                <a:ea typeface="+mn-ea"/>
                <a:cs typeface="+mn-cs"/>
              </a:rPr>
              <a:t>df</a:t>
            </a:r>
            <a:r>
              <a:rPr kumimoji="0" lang="en-US" sz="2600" b="0" i="0" u="none" strike="noStrike" kern="1200" cap="none" spc="0" normalizeH="0" baseline="0" noProof="0" dirty="0">
                <a:ln>
                  <a:noFill/>
                </a:ln>
                <a:solidFill>
                  <a:srgbClr val="366092"/>
                </a:solidFill>
                <a:effectLst/>
                <a:uLnTx/>
                <a:uFillTx/>
                <a:latin typeface="Calibri"/>
                <a:ea typeface="+mn-ea"/>
                <a:cs typeface="+mn-cs"/>
              </a:rPr>
              <a:t> = </a:t>
            </a:r>
            <a:r>
              <a:rPr kumimoji="0" lang="en-US" sz="2600" b="0" i="1" u="none" strike="noStrike" kern="1200" cap="none" spc="0" normalizeH="0" baseline="0" noProof="0" dirty="0">
                <a:ln>
                  <a:noFill/>
                </a:ln>
                <a:solidFill>
                  <a:srgbClr val="366092"/>
                </a:solidFill>
                <a:effectLst/>
                <a:uLnTx/>
                <a:uFillTx/>
                <a:latin typeface="Calibri"/>
                <a:ea typeface="+mn-ea"/>
                <a:cs typeface="+mn-cs"/>
              </a:rPr>
              <a:t>n</a:t>
            </a:r>
            <a:r>
              <a:rPr kumimoji="0" lang="en-US" sz="2600" b="0" u="none" strike="noStrike" kern="1200" cap="none" spc="0" normalizeH="0" baseline="0" noProof="0" dirty="0">
                <a:ln>
                  <a:noFill/>
                </a:ln>
                <a:solidFill>
                  <a:srgbClr val="366092"/>
                </a:solidFill>
                <a:effectLst/>
                <a:uLnTx/>
                <a:uFillTx/>
                <a:latin typeface="Calibri"/>
                <a:ea typeface="+mn-ea"/>
                <a:cs typeface="+mn-cs"/>
              </a:rPr>
              <a:t>₁</a:t>
            </a:r>
            <a:r>
              <a:rPr kumimoji="0" lang="en-US" sz="2600" b="0" i="0" u="none" strike="noStrike" kern="1200" cap="none" spc="0" normalizeH="0" baseline="0" noProof="0" dirty="0">
                <a:ln>
                  <a:noFill/>
                </a:ln>
                <a:solidFill>
                  <a:srgbClr val="366092"/>
                </a:solidFill>
                <a:effectLst/>
                <a:uLnTx/>
                <a:uFillTx/>
                <a:latin typeface="Calibri"/>
                <a:ea typeface="+mn-ea"/>
                <a:cs typeface="+mn-cs"/>
              </a:rPr>
              <a:t> + </a:t>
            </a:r>
            <a:r>
              <a:rPr lang="en-US" sz="2600" i="1" dirty="0">
                <a:solidFill>
                  <a:srgbClr val="366092"/>
                </a:solidFill>
              </a:rPr>
              <a:t>n</a:t>
            </a:r>
            <a:r>
              <a:rPr lang="en-US" sz="2600" dirty="0">
                <a:solidFill>
                  <a:srgbClr val="366092"/>
                </a:solidFill>
              </a:rPr>
              <a:t>₂</a:t>
            </a:r>
            <a:r>
              <a:rPr kumimoji="0" lang="en-US" sz="2600" b="0" i="0" u="none" strike="noStrike" kern="1200" cap="none" spc="0" normalizeH="0" baseline="0" noProof="0" dirty="0">
                <a:ln>
                  <a:noFill/>
                </a:ln>
                <a:solidFill>
                  <a:srgbClr val="366092"/>
                </a:solidFill>
                <a:effectLst/>
                <a:uLnTx/>
                <a:uFillTx/>
                <a:latin typeface="Calibri"/>
                <a:ea typeface="+mn-ea"/>
                <a:cs typeface="+mn-cs"/>
              </a:rPr>
              <a:t> </a:t>
            </a:r>
            <a:r>
              <a:rPr kumimoji="0" lang="en-US" sz="2600" b="0" i="0" u="none" strike="noStrike" kern="1200" cap="none" spc="0" normalizeH="0" baseline="0" noProof="0" dirty="0">
                <a:ln>
                  <a:noFill/>
                </a:ln>
                <a:solidFill>
                  <a:srgbClr val="366092"/>
                </a:solidFill>
                <a:effectLst/>
                <a:uLnTx/>
                <a:uFillTx/>
                <a:latin typeface="Calibri" panose="020F0502020204030204" pitchFamily="34" charset="0"/>
                <a:ea typeface="Calibri" panose="020F0502020204030204" pitchFamily="34" charset="0"/>
                <a:cs typeface="Calibri" panose="020F0502020204030204" pitchFamily="34" charset="0"/>
              </a:rPr>
              <a:t>−</a:t>
            </a:r>
            <a:r>
              <a:rPr kumimoji="0" lang="en-US" sz="2600" b="0" i="0" u="none" strike="noStrike" kern="1200" cap="none" spc="0" normalizeH="0" baseline="0" noProof="0" dirty="0">
                <a:ln>
                  <a:noFill/>
                </a:ln>
                <a:solidFill>
                  <a:srgbClr val="366092"/>
                </a:solidFill>
                <a:effectLst/>
                <a:uLnTx/>
                <a:uFillTx/>
                <a:latin typeface="Calibri"/>
                <a:ea typeface="+mn-ea"/>
                <a:cs typeface="+mn-cs"/>
              </a:rPr>
              <a:t> 2 = 15 + 16 </a:t>
            </a:r>
            <a:r>
              <a:rPr lang="en-US" sz="2600" dirty="0">
                <a:solidFill>
                  <a:srgbClr val="366092"/>
                </a:solidFill>
                <a:latin typeface="Calibri" panose="020F0502020204030204" pitchFamily="34" charset="0"/>
                <a:ea typeface="Calibri" panose="020F0502020204030204" pitchFamily="34" charset="0"/>
                <a:cs typeface="Calibri" panose="020F0502020204030204" pitchFamily="34" charset="0"/>
              </a:rPr>
              <a:t>−</a:t>
            </a:r>
            <a:r>
              <a:rPr kumimoji="0" lang="en-US" sz="2600" b="0" i="0" u="none" strike="noStrike" kern="1200" cap="none" spc="0" normalizeH="0" baseline="0" noProof="0" dirty="0">
                <a:ln>
                  <a:noFill/>
                </a:ln>
                <a:solidFill>
                  <a:srgbClr val="366092"/>
                </a:solidFill>
                <a:effectLst/>
                <a:uLnTx/>
                <a:uFillTx/>
                <a:latin typeface="Calibri"/>
                <a:ea typeface="+mn-ea"/>
                <a:cs typeface="+mn-cs"/>
              </a:rPr>
              <a:t> 2 = 29.</a:t>
            </a:r>
            <a:br>
              <a:rPr kumimoji="0" lang="en-US" sz="2600" b="0" i="0" u="none" strike="noStrike" kern="1200" cap="none" spc="0" normalizeH="0" baseline="0" noProof="0" dirty="0">
                <a:ln>
                  <a:noFill/>
                </a:ln>
                <a:solidFill>
                  <a:srgbClr val="366092"/>
                </a:solidFill>
                <a:effectLst/>
                <a:uLnTx/>
                <a:uFillTx/>
                <a:latin typeface="Calibri"/>
                <a:ea typeface="+mn-ea"/>
                <a:cs typeface="+mn-cs"/>
              </a:rPr>
            </a:br>
            <a:r>
              <a:rPr kumimoji="0" lang="en-US" sz="2600" b="0" i="0" u="none" strike="noStrike" kern="1200" cap="none" spc="0" normalizeH="0" baseline="0" noProof="0" dirty="0">
                <a:ln>
                  <a:noFill/>
                </a:ln>
                <a:solidFill>
                  <a:srgbClr val="366092"/>
                </a:solidFill>
                <a:effectLst/>
                <a:uLnTx/>
                <a:uFillTx/>
                <a:latin typeface="Calibri"/>
                <a:ea typeface="+mn-ea"/>
                <a:cs typeface="+mn-cs"/>
              </a:rPr>
              <a:t>Thus,</a:t>
            </a:r>
            <a:endParaRPr lang="en-IN" dirty="0"/>
          </a:p>
        </p:txBody>
      </p:sp>
      <p:pic>
        <p:nvPicPr>
          <p:cNvPr id="7" name="Picture 6" descr="t subscript 0.025 comma 29 equals 2.045">
            <a:extLst>
              <a:ext uri="{FF2B5EF4-FFF2-40B4-BE49-F238E27FC236}">
                <a16:creationId xmlns:a16="http://schemas.microsoft.com/office/drawing/2014/main" id="{6467DE3E-A346-1C19-94AF-032E3DE4F24A}"/>
              </a:ext>
            </a:extLst>
          </p:cNvPr>
          <p:cNvPicPr>
            <a:picLocks noChangeAspect="1"/>
          </p:cNvPicPr>
          <p:nvPr/>
        </p:nvPicPr>
        <p:blipFill>
          <a:blip r:embed="rId5"/>
          <a:stretch>
            <a:fillRect/>
          </a:stretch>
        </p:blipFill>
        <p:spPr>
          <a:xfrm>
            <a:off x="1295400" y="5377116"/>
            <a:ext cx="1943100" cy="438150"/>
          </a:xfrm>
          <a:prstGeom prst="rect">
            <a:avLst/>
          </a:prstGeom>
        </p:spPr>
      </p:pic>
    </p:spTree>
    <p:custDataLst>
      <p:tags r:id="rId1"/>
    </p:custData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4F92234-AF50-1E94-BB41-B1CB573EA42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E536EB0-BA8E-FAC8-63C5-C36AFD4D64F6}"/>
              </a:ext>
            </a:extLst>
          </p:cNvPr>
          <p:cNvSpPr>
            <a:spLocks noGrp="1"/>
          </p:cNvSpPr>
          <p:nvPr>
            <p:ph type="title"/>
          </p:nvPr>
        </p:nvSpPr>
        <p:spPr/>
        <p:txBody>
          <a:bodyPr>
            <a:normAutofit/>
          </a:bodyPr>
          <a:lstStyle/>
          <a:p>
            <a:pPr>
              <a:defRPr sz="3200"/>
            </a:pPr>
            <a:r>
              <a:rPr lang="en-US" sz="2100" dirty="0"/>
              <a:t>Example 1: Calculating a Confidence Interval and Performing a Hypothesis Test for Two Population Means with Equal Variances—Slide 4</a:t>
            </a:r>
            <a:endParaRPr sz="2100" dirty="0"/>
          </a:p>
        </p:txBody>
      </p:sp>
      <mc:AlternateContent xmlns:mc="http://schemas.openxmlformats.org/markup-compatibility/2006" xmlns:a14="http://schemas.microsoft.com/office/drawing/2010/main">
        <mc:Choice Requires="a14">
          <p:sp>
            <p:nvSpPr>
              <p:cNvPr id="3" name="Text Placeholder 2">
                <a:extLst>
                  <a:ext uri="{FF2B5EF4-FFF2-40B4-BE49-F238E27FC236}">
                    <a16:creationId xmlns:a16="http://schemas.microsoft.com/office/drawing/2014/main" id="{E7609B1A-041F-4E52-23D7-736AF82084BE}"/>
                  </a:ext>
                </a:extLst>
              </p:cNvPr>
              <p:cNvSpPr>
                <a:spLocks noGrp="1"/>
              </p:cNvSpPr>
              <p:nvPr>
                <p:ph type="body" sz="quarter" idx="10"/>
              </p:nvPr>
            </p:nvSpPr>
            <p:spPr/>
            <p:txBody>
              <a:bodyPr>
                <a:normAutofit/>
              </a:bodyPr>
              <a:lstStyle/>
              <a:p>
                <a:pPr>
                  <a:defRPr sz="2800"/>
                </a:pPr>
                <a:r>
                  <a:rPr dirty="0"/>
                  <a:t>​</a:t>
                </a:r>
                <a:r>
                  <a:rPr sz="2800" dirty="0"/>
                  <a:t>A </a:t>
                </a:r>
                <a14:m>
                  <m:oMath xmlns:m="http://schemas.openxmlformats.org/officeDocument/2006/math">
                    <m:r>
                      <a:rPr>
                        <a:latin typeface="Cambria Math" panose="02040503050406030204" pitchFamily="18" charset="0"/>
                      </a:rPr>
                      <m:t>95</m:t>
                    </m:r>
                    <m:r>
                      <a:rPr>
                        <a:latin typeface="Cambria Math" panose="02040503050406030204" pitchFamily="18" charset="0"/>
                      </a:rPr>
                      <m:t>%</m:t>
                    </m:r>
                  </m:oMath>
                </a14:m>
                <a:r>
                  <a:rPr sz="2800" dirty="0"/>
                  <a:t> confidence interval for the difference in average dollar sales between the two products is given by</a:t>
                </a:r>
                <a:endParaRPr lang="en-IN" dirty="0"/>
              </a:p>
            </p:txBody>
          </p:sp>
        </mc:Choice>
        <mc:Fallback xmlns="">
          <p:sp>
            <p:nvSpPr>
              <p:cNvPr id="3" name="Text Placeholder 2">
                <a:extLst>
                  <a:ext uri="{FF2B5EF4-FFF2-40B4-BE49-F238E27FC236}">
                    <a16:creationId xmlns:a16="http://schemas.microsoft.com/office/drawing/2014/main" id="{E7609B1A-041F-4E52-23D7-736AF82084BE}"/>
                  </a:ext>
                </a:extLst>
              </p:cNvPr>
              <p:cNvSpPr>
                <a:spLocks noGrp="1" noRot="1" noChangeAspect="1" noMove="1" noResize="1" noEditPoints="1" noAdjustHandles="1" noChangeArrowheads="1" noChangeShapeType="1" noTextEdit="1"/>
              </p:cNvSpPr>
              <p:nvPr>
                <p:ph type="body" sz="quarter" idx="10"/>
              </p:nvPr>
            </p:nvSpPr>
            <p:spPr>
              <a:blipFill>
                <a:blip r:embed="rId3"/>
                <a:stretch>
                  <a:fillRect l="-1481" t="-1227" r="-1704"/>
                </a:stretch>
              </a:blipFill>
            </p:spPr>
            <p:txBody>
              <a:bodyPr/>
              <a:lstStyle/>
              <a:p>
                <a:r>
                  <a:rPr lang="en-IN">
                    <a:noFill/>
                  </a:rPr>
                  <a:t> </a:t>
                </a:r>
              </a:p>
            </p:txBody>
          </p:sp>
        </mc:Fallback>
      </mc:AlternateContent>
      <p:pic>
        <p:nvPicPr>
          <p:cNvPr id="7" name="Picture 6" descr="open parentheses x bar subscript 1 minus x bar subscript 2 close parentheses plus or minus t subscript alpha divided by 2 comma degrees of freedom times square root of s subscript p squared times open parentheses 1 divided by n subscript 1 plus 1 divided by n subscript 2 close parentheses&#10;&#10;where s subscript p squared equals numerator open parentheses n subscript 1 minus 1 close parentheses times s subscript 1 squared plus open parentheses n subscript 2 minus 1 close parentheses times s subscript 2 squared divided by denominator n subscript 1 plus n subscript 2 minus 2">
            <a:extLst>
              <a:ext uri="{FF2B5EF4-FFF2-40B4-BE49-F238E27FC236}">
                <a16:creationId xmlns:a16="http://schemas.microsoft.com/office/drawing/2014/main" id="{F3849289-F8D2-A5A3-ACAA-B75587478BA5}"/>
              </a:ext>
            </a:extLst>
          </p:cNvPr>
          <p:cNvPicPr>
            <a:picLocks noChangeAspect="1"/>
          </p:cNvPicPr>
          <p:nvPr/>
        </p:nvPicPr>
        <p:blipFill>
          <a:blip r:embed="rId4"/>
          <a:stretch>
            <a:fillRect/>
          </a:stretch>
        </p:blipFill>
        <p:spPr>
          <a:xfrm>
            <a:off x="533400" y="2133600"/>
            <a:ext cx="8153400" cy="1066800"/>
          </a:xfrm>
          <a:prstGeom prst="rect">
            <a:avLst/>
          </a:prstGeom>
        </p:spPr>
      </p:pic>
    </p:spTree>
    <p:custDataLst>
      <p:tags r:id="rId1"/>
    </p:custDataLst>
    <p:extLst>
      <p:ext uri="{BB962C8B-B14F-4D97-AF65-F5344CB8AC3E}">
        <p14:creationId xmlns:p14="http://schemas.microsoft.com/office/powerpoint/2010/main" val="589110076"/>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SLIDE_COUNT" val="31"/>
  <p:tag name="ARTICULATE_PROJECT_OPEN" val="0"/>
</p:tagLst>
</file>

<file path=ppt/tags/tag1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B327C35045E9A749BE72BEEA1A150D0C" ma:contentTypeVersion="12" ma:contentTypeDescription="Create a new document." ma:contentTypeScope="" ma:versionID="c814cb3e8714731e075e6c5082fb93d7">
  <xsd:schema xmlns:xsd="http://www.w3.org/2001/XMLSchema" xmlns:xs="http://www.w3.org/2001/XMLSchema" xmlns:p="http://schemas.microsoft.com/office/2006/metadata/properties" xmlns:ns2="06d9c582-05c2-476b-83d2-72ab8b1380b2" xmlns:ns3="fdab59f7-c3a7-48e5-acd8-618ce834776e" targetNamespace="http://schemas.microsoft.com/office/2006/metadata/properties" ma:root="true" ma:fieldsID="d80a9e90dbd3f40806ac15508682cdd4" ns2:_="" ns3:_="">
    <xsd:import namespace="06d9c582-05c2-476b-83d2-72ab8b1380b2"/>
    <xsd:import namespace="fdab59f7-c3a7-48e5-acd8-618ce834776e"/>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BillingMetadata"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6d9c582-05c2-476b-83d2-72ab8b1380b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BillingMetadata" ma:index="11" nillable="true" ma:displayName="MediaServiceBillingMetadata" ma:hidden="true" ma:internalName="MediaServiceBillingMetadata" ma:readOnly="true">
      <xsd:simpleType>
        <xsd:restriction base="dms:Note"/>
      </xsd:simpleType>
    </xsd:element>
    <xsd:element name="MediaServiceDateTaken" ma:index="12" nillable="true" ma:displayName="MediaServiceDateTaken" ma:description="" ma:hidden="true" ma:indexed="true" ma:internalName="MediaServiceDateTake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0d033b2a-f064-4877-9db0-61a81d710356"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fdab59f7-c3a7-48e5-acd8-618ce834776e"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5c102bf4-6fae-482a-8201-639cb6b5c521}" ma:internalName="TaxCatchAll" ma:showField="CatchAllData" ma:web="fdab59f7-c3a7-48e5-acd8-618ce834776e">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fdab59f7-c3a7-48e5-acd8-618ce834776e" xsi:nil="true"/>
    <lcf76f155ced4ddcb4097134ff3c332f xmlns="06d9c582-05c2-476b-83d2-72ab8b1380b2">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F601CC9D-443A-453C-B31C-CE84AE537BF7}"/>
</file>

<file path=customXml/itemProps2.xml><?xml version="1.0" encoding="utf-8"?>
<ds:datastoreItem xmlns:ds="http://schemas.openxmlformats.org/officeDocument/2006/customXml" ds:itemID="{C8D86346-960D-4A44-84B3-7A0B31EF85C2}"/>
</file>

<file path=customXml/itemProps3.xml><?xml version="1.0" encoding="utf-8"?>
<ds:datastoreItem xmlns:ds="http://schemas.openxmlformats.org/officeDocument/2006/customXml" ds:itemID="{690CC62B-B59B-4ACF-8962-96D4134C3951}"/>
</file>

<file path=docProps/app.xml><?xml version="1.0" encoding="utf-8"?>
<Properties xmlns="http://schemas.openxmlformats.org/officeDocument/2006/extended-properties" xmlns:vt="http://schemas.openxmlformats.org/officeDocument/2006/docPropsVTypes">
  <TotalTime>2393</TotalTime>
  <Words>3150</Words>
  <Application>Microsoft Office PowerPoint</Application>
  <PresentationFormat>On-screen Show (4:3)</PresentationFormat>
  <Paragraphs>224</Paragraphs>
  <Slides>36</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36</vt:i4>
      </vt:variant>
    </vt:vector>
  </HeadingPairs>
  <TitlesOfParts>
    <vt:vector size="41" baseType="lpstr">
      <vt:lpstr>Calibri</vt:lpstr>
      <vt:lpstr>Courier New</vt:lpstr>
      <vt:lpstr>Arial</vt:lpstr>
      <vt:lpstr>Cambria Math</vt:lpstr>
      <vt:lpstr>Office Theme</vt:lpstr>
      <vt:lpstr>Section 11.2</vt:lpstr>
      <vt:lpstr>Assumptions for Inferences about μ subscript 1 minus μ subscript 2 when the Population Standard Deviations are Unknown</vt:lpstr>
      <vt:lpstr>Definition: Pooled Variance</vt:lpstr>
      <vt:lpstr>Formula: 100(1 − α)% Confidence Interval for μ subscript 1 minus μ subscript 2 Assuming Equal Variances</vt:lpstr>
      <vt:lpstr>Formula: Inferences about μ  subscript 1 minus μ subscript 2 Assuming Equal Variances</vt:lpstr>
      <vt:lpstr>Example 1: Calculating a Confidence Interval and Performing a Hypothesis Test for Two Population Means with Equal Variances—Slide 1</vt:lpstr>
      <vt:lpstr>Example 1: Calculating a Confidence Interval and Performing a Hypothesis Test for Two Population Means with Equal Variances—Slide 2</vt:lpstr>
      <vt:lpstr>Example 1: Calculating a Confidence Interval and Performing a Hypothesis Test for Two Population Means with Equal Variances—Slide 3</vt:lpstr>
      <vt:lpstr>Example 1: Calculating a Confidence Interval and Performing a Hypothesis Test for Two Population Means with Equal Variances—Slide 4</vt:lpstr>
      <vt:lpstr>Example 1: Calculating a Confidence Interval and Performing a Hypothesis Test for Two Population Means with Equal Variances—Slide 5</vt:lpstr>
      <vt:lpstr>Example 1: Calculating a Confidence Interval and Performing a Hypothesis Test for Two Population Means with Equal Variances—Slide 6</vt:lpstr>
      <vt:lpstr>Example 1: Calculating a Confidence Interval and Performing a Hypothesis Test for Two Population Means with Equal Variances—Slide 7</vt:lpstr>
      <vt:lpstr>Example 1: Calculating a Confidence Interval and Performing a Hypothesis Test for Two Population Means with Equal Variances—Slide 8</vt:lpstr>
      <vt:lpstr>Example 1: Calculating a Confidence Interval and Performing a Hypothesis Test for Two Population Means with Equal Variances—Slide 9</vt:lpstr>
      <vt:lpstr>Example 1: Calculating a Confidence Interval and Performing a Hypothesis Test for Two Population Means with Equal Variances—Slide 10</vt:lpstr>
      <vt:lpstr>Example 1: Calculating a Confidence Interval and Performing a Hypothesis Test for Two Population Means with Equal Variances—Slide 11</vt:lpstr>
      <vt:lpstr>Example 1: Calculating a Confidence Interval and Performing a Hypothesis Test for Two Population Means with Equal Variances—Slide 12</vt:lpstr>
      <vt:lpstr>Example 1: Calculating a Confidence Interval and Performing a Hypothesis Test for Two Population Means with Equal Variances—Slide 13</vt:lpstr>
      <vt:lpstr>Example 1: Calculating a Confidence Interval and Performing a Hypothesis Test for Two Population Means with Equal Variances—Slide 14</vt:lpstr>
      <vt:lpstr>Example 1: Calculating a Confidence Interval and Performing a Hypothesis Test for Two Population Means with Equal Variances—Slide 15</vt:lpstr>
      <vt:lpstr>Example 1: Calculating a Confidence Interval and Performing a Hypothesis Test for Two Population Means with Equal Variances—Slide 16</vt:lpstr>
      <vt:lpstr>Example 1: Calculating a Confidence Interval and Performing a Hypothesis Test for Two Population Means with Equal Variances—Slide 17</vt:lpstr>
      <vt:lpstr>Example 1: Calculating a Confidence Interval and Performing a Hypothesis Test for Two Population Means with Equal Variances—Slide 18</vt:lpstr>
      <vt:lpstr>Formula: Inferences about μ subscript 1 minus μ subscript 2 Assuming Unequal Variances—Slide 1</vt:lpstr>
      <vt:lpstr>Formula: Inferences about μ subscript 1 minus μ subscript 2 Assuming Unequal Variances—Slide 2</vt:lpstr>
      <vt:lpstr>Example 2: Performing a Hypothesis Test for Two Population Means with Unequal Variances—Slide 1</vt:lpstr>
      <vt:lpstr>Example 2: Performing a Hypothesis Test for Two Population Means with Unequal Variances—Slide 2</vt:lpstr>
      <vt:lpstr>Example 2: Performing a Hypothesis Test for Two Population Means with Unequal Variances—Slide 3</vt:lpstr>
      <vt:lpstr>Example 2: Performing a Hypothesis Test for Two Population Means with Unequal Variances—Slide 4</vt:lpstr>
      <vt:lpstr>Example 2: Performing a Hypothesis Test for Two Population Means with Unequal Variances—Slide 5</vt:lpstr>
      <vt:lpstr>Example 2: Performing a Hypothesis Test for Two Population Means with Unequal Variances—Slide 6</vt:lpstr>
      <vt:lpstr>Example 2: Performing a Hypothesis Test for Two Population Means with Unequal Variances—Slide 7</vt:lpstr>
      <vt:lpstr>Example 2: Performing a Hypothesis Test for Two Population Means with Unequal Variances—Slide 8</vt:lpstr>
      <vt:lpstr>Example 2: Performing a Hypothesis Test for Two Population Means with Unequal Variances—Slide 9</vt:lpstr>
      <vt:lpstr>Example 2: Performing a Hypothesis Test for Two Population Means with Unequal Variances—Slide 10</vt:lpstr>
      <vt:lpstr>Example 2: Performing a Hypothesis Test for Two Population Means with Unequal Variances—Slide 11</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Discovering Business Statistics, 2nd Edition - 11.2 - Comparing Two Population Means, Sigma 1 and Sigma 2 Unknown</dc:title>
  <dc:creator>Hawkes Learning</dc:creator>
  <cp:lastModifiedBy>Allison Conger</cp:lastModifiedBy>
  <cp:revision>349</cp:revision>
  <dcterms:created xsi:type="dcterms:W3CDTF">2013-04-26T14:43:13Z</dcterms:created>
  <dcterms:modified xsi:type="dcterms:W3CDTF">2025-08-06T13:22:04Z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rticulateGUID">
    <vt:lpwstr>AC23B99F-5B93-42FB-BC2C-B2D58BE2E4E4</vt:lpwstr>
  </property>
  <property fmtid="{D5CDD505-2E9C-101B-9397-08002B2CF9AE}" pid="3" name="ArticulatePath">
    <vt:lpwstr>11.2 HT2MEANT</vt:lpwstr>
  </property>
  <property fmtid="{D5CDD505-2E9C-101B-9397-08002B2CF9AE}" pid="4" name="ContentTypeId">
    <vt:lpwstr>0x010100B327C35045E9A749BE72BEEA1A150D0C</vt:lpwstr>
  </property>
  <property fmtid="{D5CDD505-2E9C-101B-9397-08002B2CF9AE}" pid="5" name="Order">
    <vt:r8>100</vt:r8>
  </property>
</Properties>
</file>