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tags/tag23.xml" ContentType="application/vnd.openxmlformats-officedocument.presentationml.tags+xml"/>
  <Override PartName="/ppt/tags/tag16.xml" ContentType="application/vnd.openxmlformats-officedocument.presentationml.tags+xml"/>
  <Override PartName="/ppt/tags/tag12.xml" ContentType="application/vnd.openxmlformats-officedocument.presentationml.tags+xml"/>
  <Override PartName="/ppt/tags/tag10.xml" ContentType="application/vnd.openxmlformats-officedocument.presentationml.tags+xml"/>
  <Override PartName="/ppt/tags/tag17.xml" ContentType="application/vnd.openxmlformats-officedocument.presentationml.tags+xml"/>
  <Override PartName="/ppt/tags/tag9.xml" ContentType="application/vnd.openxmlformats-officedocument.presentationml.tags+xml"/>
  <Override PartName="/ppt/tags/tag19.xml" ContentType="application/vnd.openxmlformats-officedocument.presentationml.tags+xml"/>
  <Override PartName="/docProps/core.xml" ContentType="application/vnd.openxmlformats-package.core-properties+xml"/>
  <Override PartName="/ppt/tags/tag20.xml" ContentType="application/vnd.openxmlformats-officedocument.presentationml.tags+xml"/>
  <Override PartName="/ppt/tags/tag11.xml" ContentType="application/vnd.openxmlformats-officedocument.presentationml.tags+xml"/>
  <Override PartName="/ppt/tags/tag13.xml" ContentType="application/vnd.openxmlformats-officedocument.presentationml.tags+xml"/>
  <Override PartName="/ppt/tags/tag21.xml" ContentType="application/vnd.openxmlformats-officedocument.presentationml.tags+xml"/>
  <Override PartName="/docProps/app.xml" ContentType="application/vnd.openxmlformats-officedocument.extended-properties+xml"/>
  <Override PartName="/docProps/custom.xml" ContentType="application/vnd.openxmlformats-officedocument.custom-properties+xml"/>
  <Override PartName="/ppt/tags/tag14.xml" ContentType="application/vnd.openxmlformats-officedocument.presentationml.tags+xml"/>
  <Override PartName="/ppt/tags/tag8.xml" ContentType="application/vnd.openxmlformats-officedocument.presentationml.tags+xml"/>
  <Override PartName="/ppt/tags/tag7.xml" ContentType="application/vnd.openxmlformats-officedocument.presentationml.tags+xml"/>
  <Override PartName="/ppt/tags/tag6.xml" ContentType="application/vnd.openxmlformats-officedocument.presentationml.tags+xml"/>
  <Override PartName="/ppt/tags/tag18.xml" ContentType="application/vnd.openxmlformats-officedocument.presentationml.tags+xml"/>
  <Override PartName="/ppt/tags/tag5.xml" ContentType="application/vnd.openxmlformats-officedocument.presentationml.tags+xml"/>
  <Override PartName="/ppt/tags/tag4.xml" ContentType="application/vnd.openxmlformats-officedocument.presentationml.tags+xml"/>
  <Override PartName="/ppt/tags/tag3.xml" ContentType="application/vnd.openxmlformats-officedocument.presentationml.tags+xml"/>
  <Override PartName="/ppt/tags/tag2.xml" ContentType="application/vnd.openxmlformats-officedocument.presentationml.tags+xml"/>
  <Override PartName="/ppt/tags/tag1.xml" ContentType="application/vnd.openxmlformats-officedocument.presentationml.tags+xml"/>
  <Override PartName="/ppt/tags/tag15.xml" ContentType="application/vnd.openxmlformats-officedocument.presentationml.tags+xml"/>
  <Override PartName="/ppt/tags/tag22.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57" r:id="rId3"/>
    <p:sldId id="258" r:id="rId4"/>
    <p:sldId id="259" r:id="rId5"/>
    <p:sldId id="260" r:id="rId6"/>
    <p:sldId id="261" r:id="rId7"/>
    <p:sldId id="262" r:id="rId8"/>
    <p:sldId id="263" r:id="rId9"/>
    <p:sldId id="279" r:id="rId10"/>
    <p:sldId id="283" r:id="rId11"/>
    <p:sldId id="267" r:id="rId12"/>
    <p:sldId id="269" r:id="rId13"/>
    <p:sldId id="270" r:id="rId14"/>
    <p:sldId id="271" r:id="rId15"/>
    <p:sldId id="280" r:id="rId16"/>
    <p:sldId id="272" r:id="rId17"/>
    <p:sldId id="281" r:id="rId18"/>
    <p:sldId id="273" r:id="rId19"/>
    <p:sldId id="275" r:id="rId20"/>
    <p:sldId id="276" r:id="rId21"/>
    <p:sldId id="278" r:id="rId22"/>
    <p:sldId id="282" r:id="rId23"/>
  </p:sldIdLst>
  <p:sldSz cx="9144000" cy="6858000" type="screen4x3"/>
  <p:notesSz cx="6858000" cy="9144000"/>
  <p:embeddedFontLst>
    <p:embeddedFont>
      <p:font typeface="Cambria Math" panose="02040503050406030204" pitchFamily="18" charset="0"/>
      <p:regular r:id="rId26"/>
    </p:embeddedFont>
  </p:embeddedFontLst>
  <p:custDataLst>
    <p:tags r:id="rId2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00"/>
    <a:srgbClr val="2D7D9F"/>
    <a:srgbClr val="0000FF"/>
    <a:srgbClr val="000099"/>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1" d="100"/>
          <a:sy n="111" d="100"/>
        </p:scale>
        <p:origin x="834"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slideLayout" Target="../slideLayouts/slideLayout3.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slideLayout" Target="../slideLayouts/slideLayout3.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slideLayout" Target="../slideLayouts/slideLayout3.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slideLayout" Target="../slideLayouts/slideLayout3.xml"/><Relationship Id="rId1" Type="http://schemas.openxmlformats.org/officeDocument/2006/relationships/tags" Target="../tags/tag15.xml"/><Relationship Id="rId5" Type="http://schemas.openxmlformats.org/officeDocument/2006/relationships/image" Target="../media/image23.emf"/><Relationship Id="rId4" Type="http://schemas.openxmlformats.org/officeDocument/2006/relationships/image" Target="../media/image22.emf"/></Relationships>
</file>

<file path=ppt/slides/_rels/slide15.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slideLayout" Target="../slideLayouts/slideLayout3.xml"/><Relationship Id="rId1" Type="http://schemas.openxmlformats.org/officeDocument/2006/relationships/tags" Target="../tags/tag16.xml"/><Relationship Id="rId4" Type="http://schemas.openxmlformats.org/officeDocument/2006/relationships/image" Target="../media/image25.emf"/></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slideLayout" Target="../slideLayouts/slideLayout4.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slideLayout" Target="../slideLayouts/slideLayout3.xml"/><Relationship Id="rId1" Type="http://schemas.openxmlformats.org/officeDocument/2006/relationships/tags" Target="../tags/tag20.xml"/><Relationship Id="rId4" Type="http://schemas.openxmlformats.org/officeDocument/2006/relationships/image" Target="../media/image28.emf"/></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slideLayout" Target="../slideLayouts/slideLayout3.xml"/><Relationship Id="rId1" Type="http://schemas.openxmlformats.org/officeDocument/2006/relationships/tags" Target="../tags/tag22.xml"/><Relationship Id="rId4" Type="http://schemas.openxmlformats.org/officeDocument/2006/relationships/image" Target="../media/image30.emf"/></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7" Type="http://schemas.openxmlformats.org/officeDocument/2006/relationships/image" Target="../media/image6.emf"/><Relationship Id="rId2" Type="http://schemas.openxmlformats.org/officeDocument/2006/relationships/slideLayout" Target="../slideLayouts/slideLayout7.xml"/><Relationship Id="rId1" Type="http://schemas.openxmlformats.org/officeDocument/2006/relationships/tags" Target="../tags/tag5.xml"/><Relationship Id="rId6" Type="http://schemas.openxmlformats.org/officeDocument/2006/relationships/image" Target="../media/image5.emf"/><Relationship Id="rId5" Type="http://schemas.openxmlformats.org/officeDocument/2006/relationships/image" Target="../media/image4.emf"/><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7" Type="http://schemas.openxmlformats.org/officeDocument/2006/relationships/image" Target="../media/image6.emf"/><Relationship Id="rId2" Type="http://schemas.openxmlformats.org/officeDocument/2006/relationships/slideLayout" Target="../slideLayouts/slideLayout7.xml"/><Relationship Id="rId1" Type="http://schemas.openxmlformats.org/officeDocument/2006/relationships/tags" Target="../tags/tag6.xml"/><Relationship Id="rId6" Type="http://schemas.openxmlformats.org/officeDocument/2006/relationships/image" Target="../media/image10.emf"/><Relationship Id="rId5" Type="http://schemas.openxmlformats.org/officeDocument/2006/relationships/image" Target="../media/image9.emf"/><Relationship Id="rId4" Type="http://schemas.openxmlformats.org/officeDocument/2006/relationships/image" Target="../media/image8.emf"/></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3.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5.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slideLayout" Target="../slideLayouts/slideLayout3.xml"/><Relationship Id="rId1" Type="http://schemas.openxmlformats.org/officeDocument/2006/relationships/tags" Target="../tags/tag9.xml"/><Relationship Id="rId4" Type="http://schemas.openxmlformats.org/officeDocument/2006/relationships/image" Target="../media/image13.emf"/></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image" Target="../media/image16.emf"/><Relationship Id="rId2" Type="http://schemas.openxmlformats.org/officeDocument/2006/relationships/slideLayout" Target="../slideLayouts/slideLayout3.xml"/><Relationship Id="rId1" Type="http://schemas.openxmlformats.org/officeDocument/2006/relationships/tags" Target="../tags/tag10.xml"/><Relationship Id="rId6" Type="http://schemas.openxmlformats.org/officeDocument/2006/relationships/image" Target="../media/image20.png"/><Relationship Id="rId5" Type="http://schemas.openxmlformats.org/officeDocument/2006/relationships/image" Target="../media/image15.emf"/><Relationship Id="rId4" Type="http://schemas.openxmlformats.org/officeDocument/2006/relationships/image" Target="../media/image1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Paired Difference Test</a:t>
            </a:r>
          </a:p>
        </p:txBody>
      </p:sp>
      <p:sp>
        <p:nvSpPr>
          <p:cNvPr id="3" name="Title 2"/>
          <p:cNvSpPr>
            <a:spLocks noGrp="1"/>
          </p:cNvSpPr>
          <p:nvPr>
            <p:ph type="title"/>
          </p:nvPr>
        </p:nvSpPr>
        <p:spPr/>
        <p:txBody>
          <a:bodyPr/>
          <a:lstStyle/>
          <a:p>
            <a:r>
              <a:t>Section 11.3</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F428CB-ABCB-535E-C0BE-B882040403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797DF3-2FD2-1A31-137D-61D60F32F8F5}"/>
              </a:ext>
            </a:extLst>
          </p:cNvPr>
          <p:cNvSpPr>
            <a:spLocks noGrp="1"/>
          </p:cNvSpPr>
          <p:nvPr>
            <p:ph type="title"/>
          </p:nvPr>
        </p:nvSpPr>
        <p:spPr/>
        <p:txBody>
          <a:bodyPr>
            <a:normAutofit/>
          </a:bodyPr>
          <a:lstStyle/>
          <a:p>
            <a:pPr>
              <a:defRPr sz="3200"/>
            </a:pPr>
            <a:r>
              <a:rPr lang="en-US" sz="2400" dirty="0"/>
              <a:t>Example 1: Calculating a Confidence Interval and Performing a Hypothesis Test for the Mean Difference—Slide 5</a:t>
            </a:r>
            <a:endParaRPr sz="2400" dirty="0"/>
          </a:p>
        </p:txBody>
      </p:sp>
      <p:sp>
        <p:nvSpPr>
          <p:cNvPr id="3" name="Text Placeholder 2">
            <a:extLst>
              <a:ext uri="{FF2B5EF4-FFF2-40B4-BE49-F238E27FC236}">
                <a16:creationId xmlns:a16="http://schemas.microsoft.com/office/drawing/2014/main" id="{ECED212A-0823-48B0-851E-77728D1C4B93}"/>
              </a:ext>
            </a:extLst>
          </p:cNvPr>
          <p:cNvSpPr>
            <a:spLocks noGrp="1"/>
          </p:cNvSpPr>
          <p:nvPr>
            <p:ph type="body" sz="quarter" idx="10"/>
          </p:nvPr>
        </p:nvSpPr>
        <p:spPr/>
        <p:txBody>
          <a:bodyPr>
            <a:normAutofit/>
          </a:bodyPr>
          <a:lstStyle/>
          <a:p>
            <a:pPr>
              <a:defRPr sz="2800"/>
            </a:pPr>
            <a:r>
              <a:rPr dirty="0"/>
              <a:t>​​</a:t>
            </a:r>
            <a:r>
              <a:rPr lang="en-US" dirty="0"/>
              <a:t>We are 95% confident that the true mean difference in sales between Restaurant 1 and Restaurant 2 is between −$1558.90 and −$937.50. That is, on average, Restaurant 2 averages between $937.50 and $1558.90 more in sales. </a:t>
            </a:r>
            <a:endParaRPr dirty="0"/>
          </a:p>
        </p:txBody>
      </p:sp>
    </p:spTree>
    <p:custDataLst>
      <p:tags r:id="rId1"/>
    </p:custDataLst>
    <p:extLst>
      <p:ext uri="{BB962C8B-B14F-4D97-AF65-F5344CB8AC3E}">
        <p14:creationId xmlns:p14="http://schemas.microsoft.com/office/powerpoint/2010/main" val="3339168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400" dirty="0"/>
              <a:t>Example 1: Calculating a Confidence Interval and Performing a Hypothesis Test for the Mean Difference—Slide 6</a:t>
            </a:r>
            <a:endParaRPr sz="2400" dirty="0"/>
          </a:p>
        </p:txBody>
      </p:sp>
      <p:sp>
        <p:nvSpPr>
          <p:cNvPr id="3" name="Text Placeholder 2"/>
          <p:cNvSpPr>
            <a:spLocks noGrp="1"/>
          </p:cNvSpPr>
          <p:nvPr>
            <p:ph type="body" sz="quarter" idx="10"/>
          </p:nvPr>
        </p:nvSpPr>
        <p:spPr/>
        <p:txBody>
          <a:bodyPr>
            <a:normAutofit fontScale="77500" lnSpcReduction="20000"/>
          </a:bodyPr>
          <a:lstStyle/>
          <a:p>
            <a:pPr marL="514350" indent="-514350">
              <a:buFont typeface="+mj-lt"/>
              <a:buAutoNum type="alphaLcPeriod" startAt="2"/>
              <a:defRPr sz="2800"/>
            </a:pPr>
            <a:r>
              <a:rPr dirty="0"/>
              <a:t>​</a:t>
            </a:r>
            <a:r>
              <a:rPr sz="2800" dirty="0"/>
              <a:t>Before performing the hypothesis test, we need to ensure that the assumption that the differences have a normal distribution is reasonable for the sales data. A histogram of differences is provided in Figure 1. Based on this histogram, it appears that the differences are approximately normal and it is safe to proceed with the paired difference test.</a:t>
            </a:r>
            <a:endParaRPr lang="en-US" sz="2800" dirty="0"/>
          </a:p>
          <a:p>
            <a:pPr marL="514350" indent="-514350">
              <a:buFont typeface="+mj-lt"/>
              <a:buAutoNum type="alphaLcPeriod" startAt="2"/>
              <a:defRPr sz="2800"/>
            </a:pPr>
            <a:endParaRPr lang="en-IN" dirty="0"/>
          </a:p>
          <a:p>
            <a:pPr marL="514350" indent="-514350">
              <a:buFont typeface="+mj-lt"/>
              <a:buAutoNum type="alphaLcPeriod" startAt="2"/>
              <a:defRPr sz="2800"/>
            </a:pPr>
            <a:endParaRPr lang="en-IN" sz="2800" dirty="0"/>
          </a:p>
          <a:p>
            <a:pPr marL="514350" indent="-514350">
              <a:buFont typeface="+mj-lt"/>
              <a:buAutoNum type="alphaLcPeriod" startAt="2"/>
              <a:defRPr sz="2800"/>
            </a:pPr>
            <a:endParaRPr lang="en-US" sz="2800" dirty="0"/>
          </a:p>
          <a:p>
            <a:pPr marL="514350" indent="-514350">
              <a:buFont typeface="+mj-lt"/>
              <a:buAutoNum type="alphaLcPeriod" startAt="2"/>
              <a:defRPr sz="2800"/>
            </a:pPr>
            <a:endParaRPr lang="en-US" sz="2800" dirty="0"/>
          </a:p>
          <a:p>
            <a:pPr marL="514350" indent="-514350">
              <a:buFont typeface="+mj-lt"/>
              <a:buAutoNum type="alphaLcPeriod" startAt="2"/>
              <a:defRPr sz="2800"/>
            </a:pPr>
            <a:endParaRPr lang="en-US" sz="2800" dirty="0"/>
          </a:p>
          <a:p>
            <a:pPr marL="514350" indent="-514350">
              <a:buFont typeface="+mj-lt"/>
              <a:buAutoNum type="alphaLcPeriod" startAt="2"/>
              <a:defRPr sz="2800"/>
            </a:pPr>
            <a:endParaRPr lang="en-US" sz="2800" dirty="0"/>
          </a:p>
          <a:p>
            <a:pPr marL="514350" indent="-514350">
              <a:buFont typeface="+mj-lt"/>
              <a:buAutoNum type="alphaLcPeriod" startAt="2"/>
              <a:defRPr sz="2800"/>
            </a:pPr>
            <a:endParaRPr lang="en-US" sz="2800" dirty="0"/>
          </a:p>
          <a:p>
            <a:pPr>
              <a:defRPr sz="2800"/>
            </a:pPr>
            <a:endParaRPr sz="2800" dirty="0"/>
          </a:p>
          <a:p>
            <a:r>
              <a:rPr dirty="0"/>
              <a:t>​</a:t>
            </a:r>
          </a:p>
        </p:txBody>
      </p:sp>
      <p:pic>
        <p:nvPicPr>
          <p:cNvPr id="5" name="Picture 4" descr="The image is a histogram titled &quot;Histogram of Differences.&quot; The x-axis represents the difference in dollars, ranging from negative 2250 to negative 500, labeled as &quot;Difference ($).&quot; The y-axis represents frequency, ranging from 0 to 4. There are six bars in total. From left to right, the bars have the following frequencies: 1, 1, 4, 1, 2, and 1. The highest bar occurs in the range between -1500 and -1250. ">
            <a:extLst>
              <a:ext uri="{FF2B5EF4-FFF2-40B4-BE49-F238E27FC236}">
                <a16:creationId xmlns:a16="http://schemas.microsoft.com/office/drawing/2014/main" id="{D8EA0B3A-624B-476E-87D1-B7019A059829}"/>
              </a:ext>
            </a:extLst>
          </p:cNvPr>
          <p:cNvPicPr>
            <a:picLocks noChangeAspect="1"/>
          </p:cNvPicPr>
          <p:nvPr/>
        </p:nvPicPr>
        <p:blipFill>
          <a:blip r:embed="rId3"/>
          <a:srcRect b="6209"/>
          <a:stretch>
            <a:fillRect/>
          </a:stretch>
        </p:blipFill>
        <p:spPr>
          <a:xfrm>
            <a:off x="2589038" y="2743202"/>
            <a:ext cx="3816000" cy="2771126"/>
          </a:xfrm>
          <a:prstGeom prst="rect">
            <a:avLst/>
          </a:prstGeom>
        </p:spPr>
      </p:pic>
      <p:sp>
        <p:nvSpPr>
          <p:cNvPr id="6" name="TextBox 5">
            <a:extLst>
              <a:ext uri="{FF2B5EF4-FFF2-40B4-BE49-F238E27FC236}">
                <a16:creationId xmlns:a16="http://schemas.microsoft.com/office/drawing/2014/main" id="{FDE71416-A4A5-4575-AE0C-6FE4765FB08E}"/>
              </a:ext>
            </a:extLst>
          </p:cNvPr>
          <p:cNvSpPr txBox="1"/>
          <p:nvPr/>
        </p:nvSpPr>
        <p:spPr>
          <a:xfrm>
            <a:off x="4038600" y="5514328"/>
            <a:ext cx="1066800" cy="400110"/>
          </a:xfrm>
          <a:prstGeom prst="rect">
            <a:avLst/>
          </a:prstGeom>
          <a:noFill/>
        </p:spPr>
        <p:txBody>
          <a:bodyPr wrap="square">
            <a:spAutoFit/>
          </a:bodyPr>
          <a:lstStyle/>
          <a:p>
            <a:r>
              <a:rPr kumimoji="0" lang="en-IN" sz="2000" b="0" i="0" u="none" strike="noStrike" kern="1200" cap="none" spc="0" normalizeH="0" baseline="0" noProof="0" dirty="0">
                <a:ln>
                  <a:noFill/>
                </a:ln>
                <a:solidFill>
                  <a:srgbClr val="366092"/>
                </a:solidFill>
                <a:effectLst/>
                <a:uLnTx/>
                <a:uFillTx/>
                <a:latin typeface="Calibri"/>
                <a:ea typeface="+mn-ea"/>
                <a:cs typeface="+mn-cs"/>
              </a:rPr>
              <a:t>Figure 1</a:t>
            </a:r>
            <a:endParaRPr lang="en-IN" sz="2000" dirty="0"/>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400" dirty="0"/>
              <a:t>Example 1: Calculating a Confidence Interval and Performing a Hypothesis Test for the Mean Difference—Slide 7</a:t>
            </a:r>
            <a:endParaRPr sz="2400" dirty="0"/>
          </a:p>
        </p:txBody>
      </p:sp>
      <p:sp>
        <p:nvSpPr>
          <p:cNvPr id="3" name="Text Placeholder 2"/>
          <p:cNvSpPr>
            <a:spLocks noGrp="1"/>
          </p:cNvSpPr>
          <p:nvPr>
            <p:ph type="body" sz="quarter" idx="10"/>
          </p:nvPr>
        </p:nvSpPr>
        <p:spPr/>
        <p:txBody>
          <a:bodyPr>
            <a:normAutofit fontScale="92500" lnSpcReduction="10000"/>
          </a:bodyPr>
          <a:lstStyle/>
          <a:p>
            <a:r>
              <a:rPr lang="en-US" sz="2800" b="1" dirty="0"/>
              <a:t>Step 1: </a:t>
            </a:r>
            <a:r>
              <a:rPr lang="en-US" dirty="0"/>
              <a:t>Determine the null hypothesis. In this process, select the appropriate statistical measure, such as the population mean, proportion, or variance. </a:t>
            </a:r>
          </a:p>
          <a:p>
            <a:r>
              <a:rPr sz="2800" dirty="0"/>
              <a:t>In a paired difference experimental design, the population parameter of interest is the population mean of the differences. Thus, the appropriate statistical measure is given by</a:t>
            </a:r>
          </a:p>
          <a:p>
            <a:pPr algn="ctr">
              <a:defRPr sz="2800"/>
            </a:pPr>
            <a:r>
              <a:rPr lang="el-GR" dirty="0">
                <a:latin typeface="Cambria Math" panose="02040503050406030204" pitchFamily="18" charset="0"/>
                <a:ea typeface="Cambria Math" panose="02040503050406030204" pitchFamily="18" charset="0"/>
              </a:rPr>
              <a:t>μ</a:t>
            </a:r>
            <a:r>
              <a:rPr lang="en-US" sz="1100" dirty="0">
                <a:latin typeface="Cambria Math" panose="02040503050406030204" pitchFamily="18" charset="0"/>
                <a:ea typeface="Cambria Math" panose="02040503050406030204" pitchFamily="18" charset="0"/>
              </a:rPr>
              <a:t> </a:t>
            </a:r>
            <a:r>
              <a:rPr lang="en-US" i="1" baseline="-25000" dirty="0"/>
              <a:t>d</a:t>
            </a:r>
            <a:r>
              <a:rPr lang="en-US" dirty="0"/>
              <a:t> = </a:t>
            </a:r>
            <a:r>
              <a:rPr sz="2800" dirty="0"/>
              <a:t>the average of the differences in daily sales between the two restaurants.</a:t>
            </a:r>
          </a:p>
          <a:p>
            <a:r>
              <a:rPr sz="2800" dirty="0"/>
              <a:t>The null hypothesis is that there is no difference in the average sales between the two restaurants on a given day.</a:t>
            </a:r>
            <a:r>
              <a:rPr lang="en-US" sz="2800" dirty="0"/>
              <a:t> Which should be written as</a:t>
            </a:r>
            <a:endParaRPr sz="2800" dirty="0"/>
          </a:p>
          <a:p>
            <a:endParaRPr dirty="0"/>
          </a:p>
        </p:txBody>
      </p:sp>
      <p:pic>
        <p:nvPicPr>
          <p:cNvPr id="8" name="Picture 7" descr="H naught colon mu subscript d equals zero.">
            <a:extLst>
              <a:ext uri="{FF2B5EF4-FFF2-40B4-BE49-F238E27FC236}">
                <a16:creationId xmlns:a16="http://schemas.microsoft.com/office/drawing/2014/main" id="{52F83A69-A22A-E5E7-0A87-9DC044EDD0FE}"/>
              </a:ext>
            </a:extLst>
          </p:cNvPr>
          <p:cNvPicPr>
            <a:picLocks noChangeAspect="1"/>
          </p:cNvPicPr>
          <p:nvPr/>
        </p:nvPicPr>
        <p:blipFill>
          <a:blip r:embed="rId3"/>
          <a:stretch>
            <a:fillRect/>
          </a:stretch>
        </p:blipFill>
        <p:spPr>
          <a:xfrm>
            <a:off x="3905250" y="5576133"/>
            <a:ext cx="1333500" cy="419100"/>
          </a:xfrm>
          <a:prstGeom prst="rect">
            <a:avLst/>
          </a:prstGeom>
        </p:spPr>
      </p:pic>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400" dirty="0"/>
              <a:t>Example 1: Calculating a Confidence Interval and Performing a Hypothesis Test for the Mean Difference—Slide 8</a:t>
            </a:r>
            <a:endParaRPr sz="2400" dirty="0"/>
          </a:p>
        </p:txBody>
      </p:sp>
      <p:sp>
        <p:nvSpPr>
          <p:cNvPr id="3" name="Text Placeholder 2"/>
          <p:cNvSpPr>
            <a:spLocks noGrp="1"/>
          </p:cNvSpPr>
          <p:nvPr>
            <p:ph type="body" sz="quarter" idx="10"/>
          </p:nvPr>
        </p:nvSpPr>
        <p:spPr/>
        <p:txBody>
          <a:bodyPr>
            <a:normAutofit/>
          </a:bodyPr>
          <a:lstStyle/>
          <a:p>
            <a:r>
              <a:rPr lang="en-US" sz="2800" b="1" dirty="0"/>
              <a:t>Step 2</a:t>
            </a:r>
            <a:r>
              <a:rPr lang="en-US" sz="2800" dirty="0"/>
              <a:t>: </a:t>
            </a:r>
            <a:r>
              <a:rPr lang="en-US" dirty="0"/>
              <a:t>Determine the alternative hypothesis and whether it should be one-sided or two-sided. </a:t>
            </a:r>
          </a:p>
          <a:p>
            <a:r>
              <a:rPr lang="en-US" sz="2800" dirty="0"/>
              <a:t>Since the owner is interested in whether or not the average daily sales are different between the two restaurants, the alternative hypothesis will be two-sided and this will be a two-tailed test.</a:t>
            </a:r>
          </a:p>
          <a:p>
            <a:r>
              <a:rPr lang="en-US" dirty="0"/>
              <a:t>The alternative hypothesis is that there is a difference in average daily sales between the two restaurants and should be written as </a:t>
            </a:r>
          </a:p>
        </p:txBody>
      </p:sp>
      <p:pic>
        <p:nvPicPr>
          <p:cNvPr id="6" name="Picture 5" descr="H subscript alpha colon mu subscript d not equals 0.">
            <a:extLst>
              <a:ext uri="{FF2B5EF4-FFF2-40B4-BE49-F238E27FC236}">
                <a16:creationId xmlns:a16="http://schemas.microsoft.com/office/drawing/2014/main" id="{36BD8F74-5F2C-84A5-A423-0491D93816C6}"/>
              </a:ext>
            </a:extLst>
          </p:cNvPr>
          <p:cNvPicPr>
            <a:picLocks noChangeAspect="1"/>
          </p:cNvPicPr>
          <p:nvPr/>
        </p:nvPicPr>
        <p:blipFill>
          <a:blip r:embed="rId3"/>
          <a:stretch>
            <a:fillRect/>
          </a:stretch>
        </p:blipFill>
        <p:spPr>
          <a:xfrm>
            <a:off x="3895725" y="5257800"/>
            <a:ext cx="1352550" cy="419100"/>
          </a:xfrm>
          <a:prstGeom prst="rect">
            <a:avLst/>
          </a:prstGeom>
        </p:spPr>
      </p:pic>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400" dirty="0"/>
              <a:t>Example 1: Calculating a Confidence Interval and Performing a Hypothesis Test for the Mean Difference—Slide 9</a:t>
            </a:r>
            <a:endParaRPr sz="2400" dirty="0"/>
          </a:p>
        </p:txBody>
      </p:sp>
      <p:sp>
        <p:nvSpPr>
          <p:cNvPr id="3" name="Text Placeholder 2"/>
          <p:cNvSpPr>
            <a:spLocks noGrp="1"/>
          </p:cNvSpPr>
          <p:nvPr>
            <p:ph type="body" sz="quarter" idx="10"/>
          </p:nvPr>
        </p:nvSpPr>
        <p:spPr/>
        <p:txBody>
          <a:bodyPr>
            <a:normAutofit/>
          </a:bodyPr>
          <a:lstStyle/>
          <a:p>
            <a:pPr>
              <a:defRPr sz="2800"/>
            </a:pPr>
            <a:r>
              <a:rPr lang="en-US" sz="2000" b="1" dirty="0"/>
              <a:t>Step 3</a:t>
            </a:r>
            <a:r>
              <a:rPr lang="en-US" sz="2000" dirty="0"/>
              <a:t>: Select the appropriate test statistic based on the information at hand and the assumptions you are willing to make. </a:t>
            </a:r>
          </a:p>
          <a:p>
            <a:pPr>
              <a:defRPr sz="2800"/>
            </a:pPr>
            <a:r>
              <a:rPr sz="2000" dirty="0"/>
              <a:t>To develop the appropriate test statistic, a random variable whose value will be used to make the decision to reject or fail to reject</a:t>
            </a:r>
            <a:r>
              <a:rPr lang="en-US" sz="2000" dirty="0"/>
              <a:t> </a:t>
            </a:r>
            <a:r>
              <a:rPr lang="en-US" sz="2000" i="1" dirty="0"/>
              <a:t>H</a:t>
            </a:r>
            <a:r>
              <a:rPr lang="en-US" sz="1050" i="1" dirty="0"/>
              <a:t> </a:t>
            </a:r>
            <a:r>
              <a:rPr lang="en-US" sz="2000" baseline="-25000" dirty="0"/>
              <a:t>0</a:t>
            </a:r>
            <a:r>
              <a:rPr sz="2000" dirty="0"/>
              <a:t> must be developed. It is interesting to notice that by evaluating the differences of the paired data, we have effectively reduced the two-sample problem into a small, one-sample </a:t>
            </a:r>
            <a:r>
              <a:rPr lang="en-US" sz="2000" i="1" dirty="0"/>
              <a:t>t</a:t>
            </a:r>
            <a:r>
              <a:rPr sz="2000" dirty="0"/>
              <a:t>-test for a population mean. The point estimate for the population mean of the differences,</a:t>
            </a:r>
            <a:r>
              <a:rPr lang="en-US" sz="2000" dirty="0"/>
              <a:t> </a:t>
            </a:r>
            <a:r>
              <a:rPr lang="el-GR" sz="2000" dirty="0">
                <a:latin typeface="Cambria Math" panose="02040503050406030204" pitchFamily="18" charset="0"/>
                <a:ea typeface="Cambria Math" panose="02040503050406030204" pitchFamily="18" charset="0"/>
              </a:rPr>
              <a:t>μ</a:t>
            </a:r>
            <a:r>
              <a:rPr lang="en-US" sz="2000" dirty="0"/>
              <a:t> </a:t>
            </a:r>
            <a:r>
              <a:rPr lang="en-US" sz="2000" baseline="-25000" dirty="0"/>
              <a:t>d</a:t>
            </a:r>
            <a:r>
              <a:rPr lang="en-US" sz="2000" dirty="0"/>
              <a:t>,</a:t>
            </a:r>
            <a:r>
              <a:rPr sz="2000" dirty="0"/>
              <a:t> is</a:t>
            </a:r>
          </a:p>
        </p:txBody>
      </p:sp>
      <p:pic>
        <p:nvPicPr>
          <p:cNvPr id="7" name="Picture 6" descr="x bar subscript d ,">
            <a:extLst>
              <a:ext uri="{FF2B5EF4-FFF2-40B4-BE49-F238E27FC236}">
                <a16:creationId xmlns:a16="http://schemas.microsoft.com/office/drawing/2014/main" id="{58FA644A-53B0-059B-4A6B-4FB4B27F56EB}"/>
              </a:ext>
            </a:extLst>
          </p:cNvPr>
          <p:cNvPicPr>
            <a:picLocks noChangeAspect="1"/>
          </p:cNvPicPr>
          <p:nvPr/>
        </p:nvPicPr>
        <p:blipFill>
          <a:blip r:embed="rId3"/>
          <a:stretch>
            <a:fillRect/>
          </a:stretch>
        </p:blipFill>
        <p:spPr>
          <a:xfrm>
            <a:off x="3733801" y="3270400"/>
            <a:ext cx="360000" cy="352000"/>
          </a:xfrm>
          <a:prstGeom prst="rect">
            <a:avLst/>
          </a:prstGeom>
        </p:spPr>
      </p:pic>
      <p:sp>
        <p:nvSpPr>
          <p:cNvPr id="13" name="TextBox 12">
            <a:extLst>
              <a:ext uri="{FF2B5EF4-FFF2-40B4-BE49-F238E27FC236}">
                <a16:creationId xmlns:a16="http://schemas.microsoft.com/office/drawing/2014/main" id="{8A94F03D-EB09-F1DD-20FC-71A0D0E5EF78}"/>
              </a:ext>
            </a:extLst>
          </p:cNvPr>
          <p:cNvSpPr txBox="1"/>
          <p:nvPr/>
        </p:nvSpPr>
        <p:spPr>
          <a:xfrm>
            <a:off x="4145199" y="3237521"/>
            <a:ext cx="4541601" cy="430887"/>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the sample mean of the differences.</a:t>
            </a:r>
            <a:endParaRPr lang="en-IN" sz="2200" dirty="0"/>
          </a:p>
        </p:txBody>
      </p:sp>
      <p:sp>
        <p:nvSpPr>
          <p:cNvPr id="28" name="TextBox 27">
            <a:extLst>
              <a:ext uri="{FF2B5EF4-FFF2-40B4-BE49-F238E27FC236}">
                <a16:creationId xmlns:a16="http://schemas.microsoft.com/office/drawing/2014/main" id="{F9096C94-7734-1DC7-C8F7-39450C9C94AC}"/>
              </a:ext>
            </a:extLst>
          </p:cNvPr>
          <p:cNvSpPr txBox="1"/>
          <p:nvPr/>
        </p:nvSpPr>
        <p:spPr>
          <a:xfrm>
            <a:off x="456005" y="3561428"/>
            <a:ext cx="4268395" cy="430887"/>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Hence, the sampling </a:t>
            </a:r>
            <a:r>
              <a:rPr lang="en-IN" sz="2200" dirty="0">
                <a:solidFill>
                  <a:srgbClr val="366092"/>
                </a:solidFill>
              </a:rPr>
              <a:t>distribution for</a:t>
            </a:r>
            <a:endParaRPr lang="en-IN" sz="2200" dirty="0"/>
          </a:p>
        </p:txBody>
      </p:sp>
      <p:pic>
        <p:nvPicPr>
          <p:cNvPr id="11" name="Picture 10" descr="x bar subscript d">
            <a:extLst>
              <a:ext uri="{FF2B5EF4-FFF2-40B4-BE49-F238E27FC236}">
                <a16:creationId xmlns:a16="http://schemas.microsoft.com/office/drawing/2014/main" id="{9BD812B6-2D2E-54C3-723E-FC75D91CA949}"/>
              </a:ext>
            </a:extLst>
          </p:cNvPr>
          <p:cNvPicPr>
            <a:picLocks noChangeAspect="1"/>
          </p:cNvPicPr>
          <p:nvPr/>
        </p:nvPicPr>
        <p:blipFill>
          <a:blip r:embed="rId4"/>
          <a:stretch>
            <a:fillRect/>
          </a:stretch>
        </p:blipFill>
        <p:spPr>
          <a:xfrm>
            <a:off x="4660900" y="3636282"/>
            <a:ext cx="288000" cy="372706"/>
          </a:xfrm>
          <a:prstGeom prst="rect">
            <a:avLst/>
          </a:prstGeom>
        </p:spPr>
      </p:pic>
      <p:sp>
        <p:nvSpPr>
          <p:cNvPr id="29" name="TextBox 28">
            <a:extLst>
              <a:ext uri="{FF2B5EF4-FFF2-40B4-BE49-F238E27FC236}">
                <a16:creationId xmlns:a16="http://schemas.microsoft.com/office/drawing/2014/main" id="{A42273E5-C95C-E59C-5EEF-82F574CDBE88}"/>
              </a:ext>
            </a:extLst>
          </p:cNvPr>
          <p:cNvSpPr txBox="1"/>
          <p:nvPr/>
        </p:nvSpPr>
        <p:spPr>
          <a:xfrm>
            <a:off x="4941095" y="3557758"/>
            <a:ext cx="3745705" cy="430887"/>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provides essential information</a:t>
            </a:r>
            <a:endParaRPr lang="en-IN" sz="2200" dirty="0"/>
          </a:p>
        </p:txBody>
      </p:sp>
      <p:sp>
        <p:nvSpPr>
          <p:cNvPr id="19" name="TextBox 18">
            <a:extLst>
              <a:ext uri="{FF2B5EF4-FFF2-40B4-BE49-F238E27FC236}">
                <a16:creationId xmlns:a16="http://schemas.microsoft.com/office/drawing/2014/main" id="{6A1FCF01-BA98-8209-8439-04A92FCA09BF}"/>
              </a:ext>
            </a:extLst>
          </p:cNvPr>
          <p:cNvSpPr txBox="1"/>
          <p:nvPr/>
        </p:nvSpPr>
        <p:spPr>
          <a:xfrm>
            <a:off x="456004" y="3917847"/>
            <a:ext cx="8230795" cy="430887"/>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for testing the</a:t>
            </a:r>
            <a:r>
              <a:rPr lang="en-US" sz="2200" dirty="0">
                <a:solidFill>
                  <a:srgbClr val="366092"/>
                </a:solidFill>
              </a:rPr>
              <a:t> hypothesis. If the differences are normally distributed</a:t>
            </a:r>
            <a:endParaRPr lang="en-IN" sz="2200" dirty="0"/>
          </a:p>
        </p:txBody>
      </p:sp>
      <p:sp>
        <p:nvSpPr>
          <p:cNvPr id="21" name="TextBox 20">
            <a:extLst>
              <a:ext uri="{FF2B5EF4-FFF2-40B4-BE49-F238E27FC236}">
                <a16:creationId xmlns:a16="http://schemas.microsoft.com/office/drawing/2014/main" id="{10DEB227-3593-0F2A-01C6-EA1B788461A4}"/>
              </a:ext>
            </a:extLst>
          </p:cNvPr>
          <p:cNvSpPr txBox="1"/>
          <p:nvPr/>
        </p:nvSpPr>
        <p:spPr>
          <a:xfrm>
            <a:off x="462355" y="4241754"/>
            <a:ext cx="8376846" cy="430887"/>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and the null</a:t>
            </a:r>
            <a:r>
              <a:rPr lang="en-US" sz="2200" dirty="0">
                <a:solidFill>
                  <a:srgbClr val="366092"/>
                </a:solidFill>
              </a:rPr>
              <a:t> hypothesis is assumed to be true, the sampling distribution </a:t>
            </a:r>
            <a:r>
              <a:rPr kumimoji="0" lang="en-US" sz="2200" b="0" i="0" u="none" strike="noStrike" kern="1200" cap="none" spc="0" normalizeH="0" baseline="0" noProof="0" dirty="0">
                <a:ln>
                  <a:noFill/>
                </a:ln>
                <a:solidFill>
                  <a:srgbClr val="366092"/>
                </a:solidFill>
                <a:effectLst/>
                <a:uLnTx/>
                <a:uFillTx/>
                <a:latin typeface="Calibri"/>
                <a:ea typeface="+mn-ea"/>
                <a:cs typeface="+mn-cs"/>
              </a:rPr>
              <a:t> </a:t>
            </a:r>
            <a:endParaRPr lang="en-IN" sz="2200" dirty="0"/>
          </a:p>
        </p:txBody>
      </p:sp>
      <p:pic>
        <p:nvPicPr>
          <p:cNvPr id="31" name="Picture 30" descr="of x bar subscript d">
            <a:extLst>
              <a:ext uri="{FF2B5EF4-FFF2-40B4-BE49-F238E27FC236}">
                <a16:creationId xmlns:a16="http://schemas.microsoft.com/office/drawing/2014/main" id="{96CB024D-29A9-E4FD-5125-FA0E37C6ABD5}"/>
              </a:ext>
            </a:extLst>
          </p:cNvPr>
          <p:cNvPicPr>
            <a:picLocks noChangeAspect="1"/>
          </p:cNvPicPr>
          <p:nvPr/>
        </p:nvPicPr>
        <p:blipFill>
          <a:blip r:embed="rId5"/>
          <a:stretch>
            <a:fillRect/>
          </a:stretch>
        </p:blipFill>
        <p:spPr>
          <a:xfrm>
            <a:off x="533400" y="4605610"/>
            <a:ext cx="556364" cy="360000"/>
          </a:xfrm>
          <a:prstGeom prst="rect">
            <a:avLst/>
          </a:prstGeom>
        </p:spPr>
      </p:pic>
      <p:sp>
        <p:nvSpPr>
          <p:cNvPr id="33" name="TextBox 32">
            <a:extLst>
              <a:ext uri="{FF2B5EF4-FFF2-40B4-BE49-F238E27FC236}">
                <a16:creationId xmlns:a16="http://schemas.microsoft.com/office/drawing/2014/main" id="{8D8C7860-6228-EB90-65E0-746E1168B923}"/>
              </a:ext>
            </a:extLst>
          </p:cNvPr>
          <p:cNvSpPr txBox="1"/>
          <p:nvPr/>
        </p:nvSpPr>
        <p:spPr>
          <a:xfrm>
            <a:off x="1050932" y="4545507"/>
            <a:ext cx="7335831" cy="430887"/>
          </a:xfrm>
          <a:prstGeom prst="rect">
            <a:avLst/>
          </a:prstGeom>
          <a:noFill/>
        </p:spPr>
        <p:txBody>
          <a:bodyPr wrap="square">
            <a:spAutoFit/>
          </a:bodyPr>
          <a:lstStyle/>
          <a:p>
            <a:r>
              <a:rPr kumimoji="0" lang="en-US" sz="2200" b="0" u="none" strike="noStrike" kern="1200" cap="none" spc="0" normalizeH="0" baseline="0" noProof="0" dirty="0">
                <a:ln>
                  <a:noFill/>
                </a:ln>
                <a:solidFill>
                  <a:srgbClr val="366092"/>
                </a:solidFill>
                <a:effectLst/>
                <a:uLnTx/>
                <a:uFillTx/>
                <a:latin typeface="Calibri"/>
                <a:ea typeface="+mn-ea"/>
                <a:cs typeface="+mn-cs"/>
              </a:rPr>
              <a:t>has a</a:t>
            </a:r>
            <a:r>
              <a:rPr kumimoji="0" lang="en-US" sz="2200" b="0" i="1" u="none" strike="noStrike" kern="1200" cap="none" spc="0" normalizeH="0" baseline="0" noProof="0" dirty="0">
                <a:ln>
                  <a:noFill/>
                </a:ln>
                <a:solidFill>
                  <a:srgbClr val="366092"/>
                </a:solidFill>
                <a:effectLst/>
                <a:uLnTx/>
                <a:uFillTx/>
                <a:latin typeface="Calibri"/>
                <a:ea typeface="+mn-ea"/>
                <a:cs typeface="+mn-cs"/>
              </a:rPr>
              <a:t> t</a:t>
            </a:r>
            <a:r>
              <a:rPr kumimoji="0" lang="en-US" sz="2200" b="0" i="0" u="none" strike="noStrike" kern="1200" cap="none" spc="0" normalizeH="0" baseline="0" noProof="0" dirty="0">
                <a:ln>
                  <a:noFill/>
                </a:ln>
                <a:solidFill>
                  <a:srgbClr val="366092"/>
                </a:solidFill>
                <a:effectLst/>
                <a:uLnTx/>
                <a:uFillTx/>
                <a:latin typeface="Calibri"/>
                <a:ea typeface="+mn-ea"/>
                <a:cs typeface="+mn-cs"/>
              </a:rPr>
              <a:t>-distribution with </a:t>
            </a:r>
            <a:r>
              <a:rPr kumimoji="0" lang="en-US" sz="2200" b="0" i="1" u="none" strike="noStrike" kern="1200" cap="none" spc="0" normalizeH="0" baseline="0" noProof="0" dirty="0">
                <a:ln>
                  <a:noFill/>
                </a:ln>
                <a:solidFill>
                  <a:srgbClr val="366092"/>
                </a:solidFill>
                <a:effectLst/>
                <a:uLnTx/>
                <a:uFillTx/>
                <a:latin typeface="Calibri"/>
                <a:ea typeface="+mn-ea"/>
                <a:cs typeface="+mn-cs"/>
              </a:rPr>
              <a:t>n</a:t>
            </a:r>
            <a:r>
              <a:rPr kumimoji="0" lang="en-US" sz="1050" b="0" i="1" u="none" strike="noStrike" kern="1200" cap="none" spc="0" normalizeH="0" baseline="0" noProof="0" dirty="0">
                <a:ln>
                  <a:noFill/>
                </a:ln>
                <a:solidFill>
                  <a:srgbClr val="366092"/>
                </a:solidFill>
                <a:effectLst/>
                <a:uLnTx/>
                <a:uFillTx/>
                <a:latin typeface="Calibri"/>
                <a:ea typeface="+mn-ea"/>
                <a:cs typeface="+mn-cs"/>
              </a:rPr>
              <a:t> </a:t>
            </a:r>
            <a:r>
              <a:rPr kumimoji="0" lang="en-US" sz="2200" b="0" i="1" u="none" strike="noStrike" kern="1200" cap="none" spc="0" normalizeH="0" baseline="-25000" noProof="0" dirty="0">
                <a:ln>
                  <a:noFill/>
                </a:ln>
                <a:solidFill>
                  <a:srgbClr val="366092"/>
                </a:solidFill>
                <a:effectLst/>
                <a:uLnTx/>
                <a:uFillTx/>
                <a:latin typeface="Calibri"/>
                <a:ea typeface="+mn-ea"/>
                <a:cs typeface="+mn-cs"/>
              </a:rPr>
              <a:t>d</a:t>
            </a:r>
            <a:r>
              <a:rPr kumimoji="0" lang="en-US" sz="2200" b="0" i="0" u="none" strike="noStrike" kern="1200" cap="none" spc="0" normalizeH="0" baseline="0" noProof="0" dirty="0">
                <a:ln>
                  <a:noFill/>
                </a:ln>
                <a:solidFill>
                  <a:srgbClr val="366092"/>
                </a:solidFill>
                <a:effectLst/>
                <a:uLnTx/>
                <a:uFillTx/>
                <a:latin typeface="Calibri"/>
                <a:ea typeface="+mn-ea"/>
                <a:cs typeface="+mn-cs"/>
              </a:rPr>
              <a:t> </a:t>
            </a:r>
            <a:r>
              <a:rPr kumimoji="0" lang="en-US" sz="22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200" b="0" i="0" u="none" strike="noStrike" kern="1200" cap="none" spc="0" normalizeH="0" baseline="0" noProof="0" dirty="0">
                <a:ln>
                  <a:noFill/>
                </a:ln>
                <a:solidFill>
                  <a:srgbClr val="366092"/>
                </a:solidFill>
                <a:effectLst/>
                <a:uLnTx/>
                <a:uFillTx/>
                <a:latin typeface="Calibri"/>
                <a:ea typeface="+mn-ea"/>
                <a:cs typeface="+mn-cs"/>
              </a:rPr>
              <a:t> 1 degrees of freedom. Note that</a:t>
            </a:r>
            <a:endParaRPr lang="en-IN" dirty="0"/>
          </a:p>
        </p:txBody>
      </p:sp>
      <p:sp>
        <p:nvSpPr>
          <p:cNvPr id="25" name="TextBox 24">
            <a:extLst>
              <a:ext uri="{FF2B5EF4-FFF2-40B4-BE49-F238E27FC236}">
                <a16:creationId xmlns:a16="http://schemas.microsoft.com/office/drawing/2014/main" id="{4AC20C35-55E9-BCC9-F54F-24784A2621A0}"/>
              </a:ext>
            </a:extLst>
          </p:cNvPr>
          <p:cNvSpPr txBox="1"/>
          <p:nvPr/>
        </p:nvSpPr>
        <p:spPr>
          <a:xfrm>
            <a:off x="456004" y="4861266"/>
            <a:ext cx="8224445" cy="769441"/>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Note that </a:t>
            </a:r>
            <a:r>
              <a:rPr kumimoji="0" lang="en-US" sz="2200" b="0" i="1" u="none" strike="noStrike" kern="1200" cap="none" spc="0" normalizeH="0" baseline="0" noProof="0" dirty="0">
                <a:ln>
                  <a:noFill/>
                </a:ln>
                <a:solidFill>
                  <a:srgbClr val="366092"/>
                </a:solidFill>
                <a:effectLst/>
                <a:uLnTx/>
                <a:uFillTx/>
                <a:latin typeface="Calibri"/>
                <a:ea typeface="+mn-ea"/>
                <a:cs typeface="+mn-cs"/>
              </a:rPr>
              <a:t>n</a:t>
            </a:r>
            <a:r>
              <a:rPr kumimoji="0" lang="en-US" sz="1050" b="0" i="1" u="none" strike="noStrike" kern="1200" cap="none" spc="0" normalizeH="0" baseline="0" noProof="0" dirty="0">
                <a:ln>
                  <a:noFill/>
                </a:ln>
                <a:solidFill>
                  <a:srgbClr val="366092"/>
                </a:solidFill>
                <a:effectLst/>
                <a:uLnTx/>
                <a:uFillTx/>
                <a:latin typeface="Calibri"/>
                <a:ea typeface="+mn-ea"/>
                <a:cs typeface="+mn-cs"/>
              </a:rPr>
              <a:t> </a:t>
            </a:r>
            <a:r>
              <a:rPr kumimoji="0" lang="en-US" sz="2200" b="0" i="1" u="none" strike="noStrike" kern="1200" cap="none" spc="0" normalizeH="0" baseline="-25000" noProof="0" dirty="0">
                <a:ln>
                  <a:noFill/>
                </a:ln>
                <a:solidFill>
                  <a:srgbClr val="366092"/>
                </a:solidFill>
                <a:effectLst/>
                <a:uLnTx/>
                <a:uFillTx/>
                <a:latin typeface="Calibri"/>
                <a:ea typeface="+mn-ea"/>
                <a:cs typeface="+mn-cs"/>
              </a:rPr>
              <a:t>d</a:t>
            </a:r>
            <a:r>
              <a:rPr kumimoji="0" lang="en-US" sz="2200" b="0" i="0" u="none" strike="noStrike" kern="1200" cap="none" spc="0" normalizeH="0" baseline="0" noProof="0" dirty="0">
                <a:ln>
                  <a:noFill/>
                </a:ln>
                <a:solidFill>
                  <a:srgbClr val="366092"/>
                </a:solidFill>
                <a:effectLst/>
                <a:uLnTx/>
                <a:uFillTx/>
                <a:latin typeface="Calibri"/>
                <a:ea typeface="+mn-ea"/>
                <a:cs typeface="+mn-cs"/>
              </a:rPr>
              <a:t> represents the number of differences. The </a:t>
            </a:r>
            <a:r>
              <a:rPr kumimoji="0" lang="en-US" sz="2200" b="0" i="1" u="none" strike="noStrike" kern="1200" cap="none" spc="0" normalizeH="0" baseline="0" noProof="0" dirty="0">
                <a:ln>
                  <a:noFill/>
                </a:ln>
                <a:solidFill>
                  <a:srgbClr val="366092"/>
                </a:solidFill>
                <a:effectLst/>
                <a:uLnTx/>
                <a:uFillTx/>
                <a:latin typeface="Calibri"/>
                <a:ea typeface="+mn-ea"/>
                <a:cs typeface="+mn-cs"/>
              </a:rPr>
              <a:t>t</a:t>
            </a:r>
            <a:r>
              <a:rPr kumimoji="0" lang="en-US" sz="2200" b="0" i="0" u="none" strike="noStrike" kern="1200" cap="none" spc="0" normalizeH="0" baseline="0" noProof="0" dirty="0">
                <a:ln>
                  <a:noFill/>
                </a:ln>
                <a:solidFill>
                  <a:srgbClr val="366092"/>
                </a:solidFill>
                <a:effectLst/>
                <a:uLnTx/>
                <a:uFillTx/>
                <a:latin typeface="Calibri"/>
                <a:ea typeface="+mn-ea"/>
                <a:cs typeface="+mn-cs"/>
              </a:rPr>
              <a:t>-test statistic is given by</a:t>
            </a:r>
            <a:endParaRPr lang="en-IN" sz="2200" dirty="0"/>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400" dirty="0"/>
              <a:t>Example 1: Calculating a Confidence Interval and Performing a Hypothesis Test for the Mean Difference—Slide 10</a:t>
            </a:r>
            <a:endParaRPr sz="2400" dirty="0"/>
          </a:p>
        </p:txBody>
      </p:sp>
      <p:pic>
        <p:nvPicPr>
          <p:cNvPr id="5" name="Picture 4" descr="t equals numerator bar subscript d minus mu subscript d divided by denominator open fraction s subscript d divided by square root of n subscript d close fraction">
            <a:extLst>
              <a:ext uri="{FF2B5EF4-FFF2-40B4-BE49-F238E27FC236}">
                <a16:creationId xmlns:a16="http://schemas.microsoft.com/office/drawing/2014/main" id="{19FD42CF-690C-D8D5-BAE8-0EFAC033808C}"/>
              </a:ext>
            </a:extLst>
          </p:cNvPr>
          <p:cNvPicPr>
            <a:picLocks noChangeAspect="1"/>
          </p:cNvPicPr>
          <p:nvPr/>
        </p:nvPicPr>
        <p:blipFill>
          <a:blip r:embed="rId3"/>
          <a:stretch>
            <a:fillRect/>
          </a:stretch>
        </p:blipFill>
        <p:spPr>
          <a:xfrm>
            <a:off x="3709987" y="1199293"/>
            <a:ext cx="1419225" cy="1257300"/>
          </a:xfrm>
          <a:prstGeom prst="rect">
            <a:avLst/>
          </a:prstGeom>
        </p:spPr>
      </p:pic>
      <p:sp>
        <p:nvSpPr>
          <p:cNvPr id="6" name="TextBox 5">
            <a:extLst>
              <a:ext uri="{FF2B5EF4-FFF2-40B4-BE49-F238E27FC236}">
                <a16:creationId xmlns:a16="http://schemas.microsoft.com/office/drawing/2014/main" id="{580936CB-8633-D160-C59C-3A1739D9E6F8}"/>
              </a:ext>
            </a:extLst>
          </p:cNvPr>
          <p:cNvSpPr txBox="1"/>
          <p:nvPr/>
        </p:nvSpPr>
        <p:spPr>
          <a:xfrm>
            <a:off x="454819" y="2398711"/>
            <a:ext cx="8305800" cy="95410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800" b="0" i="0" u="none" strike="noStrike" kern="1200" cap="none" spc="0" normalizeH="0" baseline="0" noProof="0" dirty="0">
                <a:ln>
                  <a:noFill/>
                </a:ln>
                <a:solidFill>
                  <a:srgbClr val="366092"/>
                </a:solidFill>
                <a:effectLst/>
                <a:uLnTx/>
                <a:uFillTx/>
                <a:latin typeface="Calibri"/>
                <a:ea typeface="+mn-ea"/>
                <a:cs typeface="+mn-cs"/>
              </a:rPr>
              <a:t>where </a:t>
            </a:r>
            <a:r>
              <a:rPr kumimoji="0" lang="en-IN" sz="2800" b="0" i="1" u="none" strike="noStrike" kern="1200" cap="none" spc="0" normalizeH="0" baseline="0" noProof="0" dirty="0">
                <a:ln>
                  <a:noFill/>
                </a:ln>
                <a:solidFill>
                  <a:srgbClr val="366092"/>
                </a:solidFill>
                <a:effectLst/>
                <a:uLnTx/>
                <a:uFillTx/>
                <a:latin typeface="Calibri"/>
                <a:ea typeface="+mn-ea"/>
                <a:cs typeface="+mn-cs"/>
              </a:rPr>
              <a:t>s</a:t>
            </a:r>
            <a:r>
              <a:rPr kumimoji="0" lang="en-IN" sz="1050" b="0" i="1" u="none" strike="noStrike" kern="1200" cap="none" spc="0" normalizeH="0" baseline="0" noProof="0" dirty="0">
                <a:ln>
                  <a:noFill/>
                </a:ln>
                <a:solidFill>
                  <a:srgbClr val="366092"/>
                </a:solidFill>
                <a:effectLst/>
                <a:uLnTx/>
                <a:uFillTx/>
                <a:latin typeface="Calibri"/>
                <a:ea typeface="+mn-ea"/>
                <a:cs typeface="+mn-cs"/>
              </a:rPr>
              <a:t> </a:t>
            </a:r>
            <a:r>
              <a:rPr kumimoji="0" lang="en-IN" sz="2800" b="0" i="1" u="none" strike="noStrike" kern="1200" cap="none" spc="0" normalizeH="0" baseline="-25000" noProof="0" dirty="0">
                <a:ln>
                  <a:noFill/>
                </a:ln>
                <a:solidFill>
                  <a:srgbClr val="366092"/>
                </a:solidFill>
                <a:effectLst/>
                <a:uLnTx/>
                <a:uFillTx/>
                <a:latin typeface="Calibri"/>
                <a:ea typeface="+mn-ea"/>
                <a:cs typeface="+mn-cs"/>
              </a:rPr>
              <a:t>d</a:t>
            </a:r>
            <a:r>
              <a:rPr kumimoji="0" lang="en-IN" sz="2800" b="0" i="0" u="none" strike="noStrike" kern="1200" cap="none" spc="0" normalizeH="0" baseline="0" noProof="0" dirty="0">
                <a:ln>
                  <a:noFill/>
                </a:ln>
                <a:solidFill>
                  <a:srgbClr val="366092"/>
                </a:solidFill>
                <a:effectLst/>
                <a:uLnTx/>
                <a:uFillTx/>
                <a:latin typeface="Calibri"/>
                <a:ea typeface="+mn-ea"/>
                <a:cs typeface="+mn-cs"/>
              </a:rPr>
              <a:t> is the sample standard deviation of the differences.</a:t>
            </a:r>
            <a:endParaRPr lang="en-IN" sz="2800" dirty="0"/>
          </a:p>
        </p:txBody>
      </p:sp>
      <p:sp>
        <p:nvSpPr>
          <p:cNvPr id="18" name="TextBox 17">
            <a:extLst>
              <a:ext uri="{FF2B5EF4-FFF2-40B4-BE49-F238E27FC236}">
                <a16:creationId xmlns:a16="http://schemas.microsoft.com/office/drawing/2014/main" id="{B622A151-5859-1B21-66D7-A90D1976A911}"/>
              </a:ext>
            </a:extLst>
          </p:cNvPr>
          <p:cNvSpPr txBox="1"/>
          <p:nvPr/>
        </p:nvSpPr>
        <p:spPr>
          <a:xfrm>
            <a:off x="454819" y="3343454"/>
            <a:ext cx="45720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If the observed value of</a:t>
            </a:r>
            <a:endParaRPr lang="en-IN" dirty="0"/>
          </a:p>
        </p:txBody>
      </p:sp>
      <p:pic>
        <p:nvPicPr>
          <p:cNvPr id="16" name="Picture 15" descr="x bar subscript d">
            <a:extLst>
              <a:ext uri="{FF2B5EF4-FFF2-40B4-BE49-F238E27FC236}">
                <a16:creationId xmlns:a16="http://schemas.microsoft.com/office/drawing/2014/main" id="{34BD989E-04BB-1080-3EE7-D80D8B984A5B}"/>
              </a:ext>
            </a:extLst>
          </p:cNvPr>
          <p:cNvPicPr>
            <a:picLocks noChangeAspect="1"/>
          </p:cNvPicPr>
          <p:nvPr/>
        </p:nvPicPr>
        <p:blipFill>
          <a:blip r:embed="rId4"/>
          <a:stretch>
            <a:fillRect/>
          </a:stretch>
        </p:blipFill>
        <p:spPr>
          <a:xfrm>
            <a:off x="4014788" y="3429000"/>
            <a:ext cx="323850" cy="419100"/>
          </a:xfrm>
          <a:prstGeom prst="rect">
            <a:avLst/>
          </a:prstGeom>
        </p:spPr>
      </p:pic>
      <p:sp>
        <p:nvSpPr>
          <p:cNvPr id="14" name="TextBox 13">
            <a:extLst>
              <a:ext uri="{FF2B5EF4-FFF2-40B4-BE49-F238E27FC236}">
                <a16:creationId xmlns:a16="http://schemas.microsoft.com/office/drawing/2014/main" id="{6C7EE45C-97B4-5B31-64EA-AF7916512991}"/>
              </a:ext>
            </a:extLst>
          </p:cNvPr>
          <p:cNvSpPr txBox="1"/>
          <p:nvPr/>
        </p:nvSpPr>
        <p:spPr>
          <a:xfrm>
            <a:off x="4419600" y="3337625"/>
            <a:ext cx="38862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is significantly smaller or</a:t>
            </a:r>
            <a:endParaRPr lang="en-IN" dirty="0"/>
          </a:p>
        </p:txBody>
      </p:sp>
      <p:sp>
        <p:nvSpPr>
          <p:cNvPr id="12" name="TextBox 11">
            <a:extLst>
              <a:ext uri="{FF2B5EF4-FFF2-40B4-BE49-F238E27FC236}">
                <a16:creationId xmlns:a16="http://schemas.microsoft.com/office/drawing/2014/main" id="{AB0C5779-DA54-E36B-4C38-6B23A4D71E0E}"/>
              </a:ext>
            </a:extLst>
          </p:cNvPr>
          <p:cNvSpPr txBox="1"/>
          <p:nvPr/>
        </p:nvSpPr>
        <p:spPr>
          <a:xfrm>
            <a:off x="454819" y="3764066"/>
            <a:ext cx="8229600" cy="2246769"/>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800" b="0" i="0" u="none" strike="noStrike" kern="1200" cap="none" spc="0" normalizeH="0" baseline="0" noProof="0" dirty="0">
                <a:ln>
                  <a:noFill/>
                </a:ln>
                <a:solidFill>
                  <a:srgbClr val="366092"/>
                </a:solidFill>
                <a:effectLst/>
                <a:uLnTx/>
                <a:uFillTx/>
                <a:latin typeface="Calibri"/>
              </a:rPr>
              <a:t>larger than </a:t>
            </a:r>
            <a:r>
              <a:rPr kumimoji="0" lang="el-GR" sz="2800" b="0" i="0" u="none" strike="noStrike" kern="1200" cap="none" spc="0" normalizeH="0" baseline="0" noProof="0" dirty="0">
                <a:ln>
                  <a:noFill/>
                </a:ln>
                <a:solidFill>
                  <a:srgbClr val="366092"/>
                </a:solidFill>
                <a:effectLst/>
                <a:uLnTx/>
                <a:uFillTx/>
                <a:latin typeface="Cambria Math" panose="02040503050406030204" pitchFamily="18" charset="0"/>
                <a:ea typeface="Cambria Math" panose="02040503050406030204" pitchFamily="18" charset="0"/>
              </a:rPr>
              <a:t>μ</a:t>
            </a:r>
            <a:r>
              <a:rPr kumimoji="0" lang="en-IN" sz="1050" b="0" i="0" u="none" strike="noStrike" kern="1200" cap="none" spc="0" normalizeH="0" baseline="0" noProof="0" dirty="0">
                <a:ln>
                  <a:noFill/>
                </a:ln>
                <a:solidFill>
                  <a:srgbClr val="366092"/>
                </a:solidFill>
                <a:effectLst/>
                <a:uLnTx/>
                <a:uFillTx/>
                <a:latin typeface="Cambria Math" panose="02040503050406030204" pitchFamily="18" charset="0"/>
                <a:ea typeface="Cambria Math" panose="02040503050406030204" pitchFamily="18" charset="0"/>
              </a:rPr>
              <a:t> </a:t>
            </a:r>
            <a:r>
              <a:rPr kumimoji="0" lang="en-IN" sz="2800" b="0" i="1" u="none" strike="noStrike" kern="1200" cap="none" spc="0" normalizeH="0" baseline="-25000" noProof="0" dirty="0">
                <a:ln>
                  <a:noFill/>
                </a:ln>
                <a:solidFill>
                  <a:srgbClr val="366092"/>
                </a:solidFill>
                <a:effectLst/>
                <a:uLnTx/>
                <a:uFillTx/>
                <a:latin typeface="Calibri"/>
              </a:rPr>
              <a:t>d</a:t>
            </a:r>
            <a:r>
              <a:rPr kumimoji="0" lang="en-IN" sz="2800" b="0" i="0" u="none" strike="noStrike" kern="1200" cap="none" spc="0" normalizeH="0" baseline="0" noProof="0" dirty="0">
                <a:ln>
                  <a:noFill/>
                </a:ln>
                <a:solidFill>
                  <a:srgbClr val="366092"/>
                </a:solidFill>
                <a:effectLst/>
                <a:uLnTx/>
                <a:uFillTx/>
                <a:latin typeface="Calibri"/>
              </a:rPr>
              <a:t>, this will produce a large negative (or positive) value of the test statistic, causing us to question whether the null hypothesis is in fact true. How large is </a:t>
            </a:r>
            <a:r>
              <a:rPr kumimoji="0" lang="en-IN" sz="2800" b="0" i="1" u="none" strike="noStrike" kern="1200" cap="none" spc="0" normalizeH="0" baseline="0" noProof="0" dirty="0">
                <a:ln>
                  <a:noFill/>
                </a:ln>
                <a:solidFill>
                  <a:srgbClr val="366092"/>
                </a:solidFill>
                <a:effectLst/>
                <a:uLnTx/>
                <a:uFillTx/>
                <a:latin typeface="Calibri"/>
              </a:rPr>
              <a:t>large</a:t>
            </a:r>
            <a:r>
              <a:rPr kumimoji="0" lang="en-IN" sz="2800" b="0" i="0" u="none" strike="noStrike" kern="1200" cap="none" spc="0" normalizeH="0" baseline="0" noProof="0" dirty="0">
                <a:ln>
                  <a:noFill/>
                </a:ln>
                <a:solidFill>
                  <a:srgbClr val="366092"/>
                </a:solidFill>
                <a:effectLst/>
                <a:uLnTx/>
                <a:uFillTx/>
                <a:latin typeface="Calibri"/>
              </a:rPr>
              <a:t>? This is answered by the critical value of the test statistic specified in </a:t>
            </a:r>
            <a:r>
              <a:rPr kumimoji="0" lang="en-IN" sz="2800" b="1" i="0" u="none" strike="noStrike" kern="1200" cap="none" spc="0" normalizeH="0" baseline="0" noProof="0" dirty="0">
                <a:ln>
                  <a:noFill/>
                </a:ln>
                <a:solidFill>
                  <a:srgbClr val="366092"/>
                </a:solidFill>
                <a:effectLst/>
                <a:uLnTx/>
                <a:uFillTx/>
                <a:latin typeface="Calibri"/>
              </a:rPr>
              <a:t>Step 4.</a:t>
            </a:r>
            <a:endParaRPr kumimoji="0" lang="en-IN" sz="2800" b="0" i="0" u="none" strike="noStrike" kern="1200" cap="none" spc="0" normalizeH="0" baseline="0" noProof="0" dirty="0">
              <a:ln>
                <a:noFill/>
              </a:ln>
              <a:solidFill>
                <a:srgbClr val="366092"/>
              </a:solidFill>
              <a:effectLst/>
              <a:uLnTx/>
              <a:uFillTx/>
              <a:latin typeface="Calibri"/>
            </a:endParaRPr>
          </a:p>
        </p:txBody>
      </p:sp>
    </p:spTree>
    <p:custDataLst>
      <p:tags r:id="rId1"/>
    </p:custDataLst>
    <p:extLst>
      <p:ext uri="{BB962C8B-B14F-4D97-AF65-F5344CB8AC3E}">
        <p14:creationId xmlns:p14="http://schemas.microsoft.com/office/powerpoint/2010/main" val="39268058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400" dirty="0"/>
              <a:t>Example 1: Calculating a Confidence Interval and Performing a Hypothesis Test for the Mean Difference—Slide 11</a:t>
            </a:r>
            <a:endParaRPr sz="2400" dirty="0"/>
          </a:p>
        </p:txBody>
      </p:sp>
      <p:sp>
        <p:nvSpPr>
          <p:cNvPr id="3" name="Text Placeholder 2"/>
          <p:cNvSpPr>
            <a:spLocks noGrp="1"/>
          </p:cNvSpPr>
          <p:nvPr>
            <p:ph type="body" sz="quarter" idx="10"/>
          </p:nvPr>
        </p:nvSpPr>
        <p:spPr/>
        <p:txBody>
          <a:bodyPr>
            <a:normAutofit fontScale="92500" lnSpcReduction="10000"/>
          </a:bodyPr>
          <a:lstStyle/>
          <a:p>
            <a:pPr>
              <a:defRPr sz="2800"/>
            </a:pPr>
            <a:r>
              <a:rPr lang="en-US" sz="2800" b="1" dirty="0"/>
              <a:t>Step 4: </a:t>
            </a:r>
            <a:r>
              <a:rPr lang="en-US" sz="2900" dirty="0"/>
              <a:t>Determine the critical value of the test statistic. </a:t>
            </a:r>
          </a:p>
          <a:p>
            <a:pPr>
              <a:defRPr sz="2800"/>
            </a:pPr>
            <a:r>
              <a:rPr sz="2800" dirty="0"/>
              <a:t>The significance level of the test is specified in the problem to be</a:t>
            </a:r>
            <a:r>
              <a:rPr lang="en-US" sz="2800" dirty="0"/>
              <a:t> α = 0.01.</a:t>
            </a:r>
            <a:endParaRPr sz="2800" dirty="0"/>
          </a:p>
          <a:p>
            <a:r>
              <a:rPr sz="2800" dirty="0"/>
              <a:t>The role of the critical value in this test is exactly the same as for all of the hypothesis tests discussed earlier. It defines a range of values for the test statistic, the rejection region, that will be so rare that it is unlikely that it occurred from ordinary sampling variability. The level of the test defines the size of the rejection region. Should the computed value of the test statistic fall in the rejection region, its value will be presumed to be too rare to have occurred because of ordinary sampling variation, and the null hypothesis will be rejected.</a:t>
            </a:r>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400" dirty="0"/>
              <a:t>Example 1: Calculating a Confidence Interval and Performing a Hypothesis Test for the Mean Difference—Slide 12</a:t>
            </a:r>
            <a:endParaRPr sz="2400" dirty="0"/>
          </a:p>
        </p:txBody>
      </p:sp>
      <p:sp>
        <p:nvSpPr>
          <p:cNvPr id="3" name="Text Placeholder 2"/>
          <p:cNvSpPr>
            <a:spLocks noGrp="1"/>
          </p:cNvSpPr>
          <p:nvPr>
            <p:ph type="body" sz="quarter" idx="10"/>
          </p:nvPr>
        </p:nvSpPr>
        <p:spPr/>
        <p:txBody>
          <a:bodyPr>
            <a:normAutofit/>
          </a:bodyPr>
          <a:lstStyle/>
          <a:p>
            <a:pPr>
              <a:defRPr sz="2800"/>
            </a:pPr>
            <a:r>
              <a:rPr lang="en-IN" sz="2800" dirty="0"/>
              <a:t>If the null hypothesis is true, the test statistic has a</a:t>
            </a:r>
            <a:br>
              <a:rPr lang="en-IN" sz="2800" dirty="0"/>
            </a:br>
            <a:r>
              <a:rPr lang="en-IN" sz="2800" i="1" dirty="0"/>
              <a:t>t</a:t>
            </a:r>
            <a:r>
              <a:rPr lang="en-IN" sz="2800" dirty="0"/>
              <a:t>-distribution with </a:t>
            </a:r>
            <a:r>
              <a:rPr lang="en-IN" sz="2800" i="1" dirty="0"/>
              <a:t>n</a:t>
            </a:r>
            <a:r>
              <a:rPr lang="en-IN" sz="1050" dirty="0"/>
              <a:t> </a:t>
            </a:r>
            <a:r>
              <a:rPr lang="en-IN" sz="2800" i="1" baseline="-25000" dirty="0"/>
              <a:t>d</a:t>
            </a:r>
            <a:r>
              <a:rPr lang="en-IN" sz="2800" dirty="0"/>
              <a:t> </a:t>
            </a:r>
            <a:r>
              <a:rPr lang="en-IN" sz="2800" dirty="0">
                <a:latin typeface="Calibri" panose="020F0502020204030204" pitchFamily="34" charset="0"/>
                <a:ea typeface="Calibri" panose="020F0502020204030204" pitchFamily="34" charset="0"/>
                <a:cs typeface="Calibri" panose="020F0502020204030204" pitchFamily="34" charset="0"/>
              </a:rPr>
              <a:t>−</a:t>
            </a:r>
            <a:r>
              <a:rPr lang="en-IN" sz="2800" dirty="0"/>
              <a:t> 1 degrees of freedom. Thus, the critical value is determined in the same way as for the other tests of hypothesis where the test statistic had a </a:t>
            </a:r>
            <a:r>
              <a:rPr lang="en-IN" sz="2800" i="1" dirty="0"/>
              <a:t>t</a:t>
            </a:r>
            <a:r>
              <a:rPr lang="en-IN" sz="2800" dirty="0"/>
              <a:t>-distribution, except that the degrees of freedom are</a:t>
            </a:r>
            <a:br>
              <a:rPr lang="en-IN" sz="2800" dirty="0"/>
            </a:br>
            <a:r>
              <a:rPr lang="en-IN" i="1" dirty="0"/>
              <a:t>n</a:t>
            </a:r>
            <a:r>
              <a:rPr lang="en-IN" sz="1050" dirty="0"/>
              <a:t> </a:t>
            </a:r>
            <a:r>
              <a:rPr lang="en-IN" i="1" baseline="-25000" dirty="0"/>
              <a:t>d</a:t>
            </a:r>
            <a:r>
              <a:rPr lang="en-IN" sz="2800" dirty="0"/>
              <a:t> </a:t>
            </a:r>
            <a:r>
              <a:rPr lang="en-IN" sz="2800" dirty="0">
                <a:latin typeface="Calibri" panose="020F0502020204030204" pitchFamily="34" charset="0"/>
                <a:ea typeface="Calibri" panose="020F0502020204030204" pitchFamily="34" charset="0"/>
                <a:cs typeface="Calibri" panose="020F0502020204030204" pitchFamily="34" charset="0"/>
              </a:rPr>
              <a:t>−</a:t>
            </a:r>
            <a:r>
              <a:rPr lang="en-IN" sz="2800" dirty="0"/>
              <a:t> 1 = 10 </a:t>
            </a:r>
            <a:r>
              <a:rPr lang="en-IN" dirty="0">
                <a:latin typeface="Calibri" panose="020F0502020204030204" pitchFamily="34" charset="0"/>
                <a:ea typeface="Calibri" panose="020F0502020204030204" pitchFamily="34" charset="0"/>
                <a:cs typeface="Calibri" panose="020F0502020204030204" pitchFamily="34" charset="0"/>
              </a:rPr>
              <a:t>−</a:t>
            </a:r>
            <a:r>
              <a:rPr lang="en-IN" sz="2800" dirty="0"/>
              <a:t> 1 = 9.</a:t>
            </a:r>
            <a:r>
              <a:rPr lang="ar-AE" sz="2800" dirty="0"/>
              <a:t> </a:t>
            </a:r>
            <a:r>
              <a:rPr lang="en-IN" sz="2800" dirty="0"/>
              <a:t>The rejection region for the alternative hypothesis, </a:t>
            </a:r>
            <a:r>
              <a:rPr lang="en-US" i="1" dirty="0"/>
              <a:t>H</a:t>
            </a:r>
            <a:r>
              <a:rPr lang="en-US" sz="1100" i="1" dirty="0"/>
              <a:t> </a:t>
            </a:r>
            <a:r>
              <a:rPr lang="en-US" baseline="-25000" dirty="0"/>
              <a:t>α</a:t>
            </a:r>
            <a:r>
              <a:rPr lang="en-US" dirty="0"/>
              <a:t>:</a:t>
            </a:r>
            <a:r>
              <a:rPr lang="en-US" dirty="0">
                <a:latin typeface="Cambria Math" panose="02040503050406030204" pitchFamily="18" charset="0"/>
                <a:ea typeface="Cambria Math" panose="02040503050406030204" pitchFamily="18" charset="0"/>
              </a:rPr>
              <a:t> </a:t>
            </a:r>
            <a:r>
              <a:rPr lang="el-GR" dirty="0">
                <a:latin typeface="Cambria Math" panose="02040503050406030204" pitchFamily="18" charset="0"/>
                <a:ea typeface="Cambria Math" panose="02040503050406030204" pitchFamily="18" charset="0"/>
              </a:rPr>
              <a:t>μ</a:t>
            </a:r>
            <a:r>
              <a:rPr lang="en-US" sz="1100" dirty="0">
                <a:latin typeface="Cambria Math" panose="02040503050406030204" pitchFamily="18" charset="0"/>
                <a:ea typeface="Cambria Math" panose="02040503050406030204" pitchFamily="18" charset="0"/>
              </a:rPr>
              <a:t> </a:t>
            </a:r>
            <a:r>
              <a:rPr lang="en-US" i="1" baseline="-25000" dirty="0"/>
              <a:t>d</a:t>
            </a:r>
            <a:r>
              <a:rPr lang="en-US" dirty="0"/>
              <a:t> ≠ 0,</a:t>
            </a:r>
            <a:r>
              <a:rPr lang="en-IN" sz="2800" dirty="0"/>
              <a:t> with </a:t>
            </a:r>
            <a:r>
              <a:rPr lang="en-US" dirty="0"/>
              <a:t>α = 0.01</a:t>
            </a:r>
            <a:r>
              <a:rPr lang="en-IN" sz="2800" dirty="0"/>
              <a:t> and </a:t>
            </a:r>
            <a:r>
              <a:rPr lang="en-IN" sz="2800" dirty="0">
                <a:latin typeface="Cambria Math"/>
              </a:rPr>
              <a:t>9</a:t>
            </a:r>
            <a:r>
              <a:rPr lang="en-IN" sz="2800" dirty="0"/>
              <a:t> degrees of freedom is displayed in Figure 2. Because we have a two-sided hypothesis, we reject </a:t>
            </a:r>
            <a:r>
              <a:rPr lang="en-IN" sz="2800" i="1" dirty="0"/>
              <a:t>H</a:t>
            </a:r>
            <a:r>
              <a:rPr lang="en-IN" sz="2800" dirty="0"/>
              <a:t>₀ if the test statistic is less than or equal to </a:t>
            </a:r>
            <a:r>
              <a:rPr lang="en-IN" dirty="0">
                <a:latin typeface="Calibri" panose="020F0502020204030204" pitchFamily="34" charset="0"/>
                <a:ea typeface="Calibri" panose="020F0502020204030204" pitchFamily="34" charset="0"/>
                <a:cs typeface="Calibri" panose="020F0502020204030204" pitchFamily="34" charset="0"/>
              </a:rPr>
              <a:t>−</a:t>
            </a:r>
            <a:r>
              <a:rPr lang="en-IN" sz="2800" dirty="0"/>
              <a:t>3.250 or if it is greater than or equal to </a:t>
            </a:r>
            <a:r>
              <a:rPr lang="en-IN" sz="2800" dirty="0">
                <a:latin typeface="Cambria Math"/>
              </a:rPr>
              <a:t>3.250</a:t>
            </a:r>
            <a:r>
              <a:rPr lang="en-IN" sz="2800" dirty="0"/>
              <a:t>.</a:t>
            </a:r>
          </a:p>
        </p:txBody>
      </p:sp>
    </p:spTree>
    <p:custDataLst>
      <p:tags r:id="rId1"/>
    </p:custDataLst>
    <p:extLst>
      <p:ext uri="{BB962C8B-B14F-4D97-AF65-F5344CB8AC3E}">
        <p14:creationId xmlns:p14="http://schemas.microsoft.com/office/powerpoint/2010/main" val="350887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400" dirty="0"/>
              <a:t>Example 1: Calculating a Confidence Interval and Performing a Hypothesis Test for the Mean Difference—Slide 13</a:t>
            </a:r>
            <a:endParaRPr sz="2400" dirty="0"/>
          </a:p>
        </p:txBody>
      </p:sp>
      <p:pic>
        <p:nvPicPr>
          <p:cNvPr id="4" name="Picture 3" descr="The graph shows a t-distribution curve with degrees of freedom equal to 9. The curve is centered at 0 and has shaded tails on both sides. The critical values are at minus 3.250 and 3.250, where alpha divided by 2 equals 0.005. The region between minus 3.250 and 3.250 is labeled &quot;Fail to Reject Null Hypothesis,&quot; while the two outer tail regions are labeled &quot;Reject Null Hypothesis.&quot; Arrows indicate the rejection regions on both ends of the distribution.">
            <a:extLst>
              <a:ext uri="{FF2B5EF4-FFF2-40B4-BE49-F238E27FC236}">
                <a16:creationId xmlns:a16="http://schemas.microsoft.com/office/drawing/2014/main" id="{43F91DEF-1876-4CDF-B726-28401625913E}"/>
              </a:ext>
            </a:extLst>
          </p:cNvPr>
          <p:cNvPicPr>
            <a:picLocks noChangeAspect="1"/>
          </p:cNvPicPr>
          <p:nvPr/>
        </p:nvPicPr>
        <p:blipFill>
          <a:blip r:embed="rId3"/>
          <a:srcRect b="8293"/>
          <a:stretch>
            <a:fillRect/>
          </a:stretch>
        </p:blipFill>
        <p:spPr>
          <a:xfrm>
            <a:off x="918651" y="1371600"/>
            <a:ext cx="7306695" cy="4114800"/>
          </a:xfrm>
          <a:prstGeom prst="rect">
            <a:avLst/>
          </a:prstGeom>
        </p:spPr>
      </p:pic>
      <p:sp>
        <p:nvSpPr>
          <p:cNvPr id="3" name="TextBox 2">
            <a:extLst>
              <a:ext uri="{FF2B5EF4-FFF2-40B4-BE49-F238E27FC236}">
                <a16:creationId xmlns:a16="http://schemas.microsoft.com/office/drawing/2014/main" id="{524F5AAB-D2BF-7CB3-4E55-CF4CDEB9C369}"/>
              </a:ext>
            </a:extLst>
          </p:cNvPr>
          <p:cNvSpPr txBox="1"/>
          <p:nvPr/>
        </p:nvSpPr>
        <p:spPr>
          <a:xfrm>
            <a:off x="3962399" y="5519431"/>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2</a:t>
            </a:r>
            <a:endParaRPr lang="en-IN" sz="2400" dirty="0"/>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400" dirty="0"/>
              <a:t>Example 1: Calculating a Confidence Interval and Performing a Hypothesis Test for the Mean Difference—Slide 14</a:t>
            </a:r>
            <a:endParaRPr sz="2400" dirty="0"/>
          </a:p>
        </p:txBody>
      </p:sp>
      <p:sp>
        <p:nvSpPr>
          <p:cNvPr id="3" name="Text Placeholder 2"/>
          <p:cNvSpPr>
            <a:spLocks noGrp="1"/>
          </p:cNvSpPr>
          <p:nvPr>
            <p:ph type="body" sz="quarter" idx="10"/>
          </p:nvPr>
        </p:nvSpPr>
        <p:spPr/>
        <p:txBody>
          <a:bodyPr>
            <a:normAutofit/>
          </a:bodyPr>
          <a:lstStyle/>
          <a:p>
            <a:pPr>
              <a:defRPr sz="2800"/>
            </a:pPr>
            <a:r>
              <a:rPr lang="en-US" sz="2800" b="1" dirty="0"/>
              <a:t>Step 5</a:t>
            </a:r>
            <a:r>
              <a:rPr lang="en-US" sz="2800" dirty="0"/>
              <a:t>: </a:t>
            </a:r>
            <a:r>
              <a:rPr lang="en-US" dirty="0"/>
              <a:t>Collect the sample data and compute the value of the test statistic. </a:t>
            </a:r>
          </a:p>
          <a:p>
            <a:pPr>
              <a:defRPr sz="2800"/>
            </a:pPr>
            <a:r>
              <a:rPr sz="2800" dirty="0"/>
              <a:t>Based on the data in Table 2,</a:t>
            </a:r>
          </a:p>
        </p:txBody>
      </p:sp>
      <p:pic>
        <p:nvPicPr>
          <p:cNvPr id="7" name="Picture 6" descr="x bar subscript d equals negative 1248.20, and">
            <a:extLst>
              <a:ext uri="{FF2B5EF4-FFF2-40B4-BE49-F238E27FC236}">
                <a16:creationId xmlns:a16="http://schemas.microsoft.com/office/drawing/2014/main" id="{D47C01FF-42DD-9EB2-DE1D-8C9A0371D897}"/>
              </a:ext>
            </a:extLst>
          </p:cNvPr>
          <p:cNvPicPr>
            <a:picLocks noChangeAspect="1"/>
          </p:cNvPicPr>
          <p:nvPr/>
        </p:nvPicPr>
        <p:blipFill>
          <a:blip r:embed="rId3"/>
          <a:stretch>
            <a:fillRect/>
          </a:stretch>
        </p:blipFill>
        <p:spPr>
          <a:xfrm>
            <a:off x="4703269" y="2043114"/>
            <a:ext cx="2621455" cy="432000"/>
          </a:xfrm>
          <a:prstGeom prst="rect">
            <a:avLst/>
          </a:prstGeom>
        </p:spPr>
      </p:pic>
      <p:sp>
        <p:nvSpPr>
          <p:cNvPr id="11" name="TextBox 10">
            <a:extLst>
              <a:ext uri="{FF2B5EF4-FFF2-40B4-BE49-F238E27FC236}">
                <a16:creationId xmlns:a16="http://schemas.microsoft.com/office/drawing/2014/main" id="{BE9C672C-9B27-932E-F907-38189DC1CE20}"/>
              </a:ext>
            </a:extLst>
          </p:cNvPr>
          <p:cNvSpPr txBox="1"/>
          <p:nvPr/>
        </p:nvSpPr>
        <p:spPr>
          <a:xfrm>
            <a:off x="457200" y="2387441"/>
            <a:ext cx="82296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 computed value of the test statistic is as follows.</a:t>
            </a:r>
            <a:endParaRPr lang="en-IN" dirty="0"/>
          </a:p>
        </p:txBody>
      </p:sp>
      <p:pic>
        <p:nvPicPr>
          <p:cNvPr id="5" name="Picture 4" descr="t equals numerator x bar subscript d minus mu subscript d divided by denominator open fraction s subscript d divided by square root of n subscript d close fraction,&#10;which equals negative 1248.20 minus 0 divided by open fraction 434.3631 divided by square root of 10 close fraction,&#10;which is approximately equal to negative 9.087.">
            <a:extLst>
              <a:ext uri="{FF2B5EF4-FFF2-40B4-BE49-F238E27FC236}">
                <a16:creationId xmlns:a16="http://schemas.microsoft.com/office/drawing/2014/main" id="{88AE2734-03FE-B274-AC2E-764687D55C7A}"/>
              </a:ext>
            </a:extLst>
          </p:cNvPr>
          <p:cNvPicPr>
            <a:picLocks noChangeAspect="1"/>
          </p:cNvPicPr>
          <p:nvPr/>
        </p:nvPicPr>
        <p:blipFill>
          <a:blip r:embed="rId4"/>
          <a:stretch>
            <a:fillRect/>
          </a:stretch>
        </p:blipFill>
        <p:spPr>
          <a:xfrm>
            <a:off x="2307731" y="3254988"/>
            <a:ext cx="4791075" cy="1257300"/>
          </a:xfrm>
          <a:prstGeom prst="rect">
            <a:avLst/>
          </a:prstGeom>
        </p:spPr>
      </p:pic>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Paired Difference Experimental Design</a:t>
            </a:r>
          </a:p>
        </p:txBody>
      </p:sp>
      <p:sp>
        <p:nvSpPr>
          <p:cNvPr id="3" name="Text Placeholder 2"/>
          <p:cNvSpPr>
            <a:spLocks noGrp="1"/>
          </p:cNvSpPr>
          <p:nvPr>
            <p:ph type="body" sz="quarter" idx="10"/>
          </p:nvPr>
        </p:nvSpPr>
        <p:spPr>
          <a:xfrm>
            <a:off x="457200" y="1082078"/>
            <a:ext cx="8229600" cy="2920427"/>
          </a:xfrm>
        </p:spPr>
        <p:txBody>
          <a:bodyPr>
            <a:normAutofit/>
          </a:bodyPr>
          <a:lstStyle/>
          <a:p>
            <a:r>
              <a:rPr sz="2800" dirty="0"/>
              <a:t>A </a:t>
            </a:r>
            <a:r>
              <a:rPr sz="2800" b="1" dirty="0"/>
              <a:t>paired difference experimental design</a:t>
            </a:r>
            <a:r>
              <a:rPr sz="2800" dirty="0"/>
              <a:t>, sometimes called matched-pairs samples, is when the samples are paired (before or after measurements on the same subject) or somehow matched (i.e., you divide a set of homogeneous subjects into two groups).</a:t>
            </a:r>
          </a:p>
          <a:p>
            <a:endParaRPr sz="2800" dirty="0"/>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400" dirty="0"/>
              <a:t>Example 1: Calculating a Confidence Interval and Performing a Hypothesis Test for the Mean Difference—Slide 15</a:t>
            </a:r>
            <a:endParaRPr sz="2400" dirty="0"/>
          </a:p>
        </p:txBody>
      </p:sp>
      <p:sp>
        <p:nvSpPr>
          <p:cNvPr id="3" name="Text Placeholder 2"/>
          <p:cNvSpPr>
            <a:spLocks noGrp="1"/>
          </p:cNvSpPr>
          <p:nvPr>
            <p:ph type="body" sz="quarter" idx="10"/>
          </p:nvPr>
        </p:nvSpPr>
        <p:spPr/>
        <p:txBody>
          <a:bodyPr>
            <a:normAutofit/>
          </a:bodyPr>
          <a:lstStyle/>
          <a:p>
            <a:r>
              <a:rPr lang="en-US" sz="2800" b="1" dirty="0"/>
              <a:t>Step 6</a:t>
            </a:r>
            <a:r>
              <a:rPr lang="en-US" sz="2800" dirty="0"/>
              <a:t>: </a:t>
            </a:r>
            <a:r>
              <a:rPr lang="en-US" dirty="0"/>
              <a:t>Make the decision and state the conclusion in terms of the original question. </a:t>
            </a:r>
          </a:p>
          <a:p>
            <a:r>
              <a:rPr lang="en-US" dirty="0"/>
              <a:t>As shown in Figure 3, the value of the test statistic falls in the rejection region to the left. The test statistic indicates that the observed average daily sales are more than 9 standard deviations below the hypothesized value of 0. It is highly unlikely that the difference between the observed value and the hypothesized value is due to ordinary sampling variation. Thus, the null hypothesis is rejected at</a:t>
            </a:r>
            <a:br>
              <a:rPr lang="en-US" dirty="0">
                <a:latin typeface="Cambria Math" panose="02040503050406030204" pitchFamily="18" charset="0"/>
              </a:rPr>
            </a:br>
            <a:r>
              <a:rPr lang="en-US" dirty="0">
                <a:latin typeface="Cambria Math" panose="02040503050406030204" pitchFamily="18" charset="0"/>
              </a:rPr>
              <a:t>α = 0.01.</a:t>
            </a:r>
            <a:endParaRPr lang="en-IN" sz="2800" dirty="0"/>
          </a:p>
          <a:p>
            <a:endParaRPr dirty="0"/>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400" dirty="0"/>
              <a:t>Example 1: Calculating a Confidence Interval and Performing a Hypothesis Test for the Mean Difference—Slide 16</a:t>
            </a:r>
            <a:endParaRPr sz="2400" dirty="0"/>
          </a:p>
        </p:txBody>
      </p:sp>
      <p:pic>
        <p:nvPicPr>
          <p:cNvPr id="5" name="Picture 4" descr="The image shows a number line with the horizontal axis labeled as t. A vertical dashed line at minus 3.250 marks the critical value. To the left of this value is a purple arrow labeled &quot;Reject Null Hypothesis.&quot; To the right is a green arrow labeled &quot;Fail to Reject Null Hypothesis.&quot; A triangle at minus 9.087 marks the test statistic, which falls in the &quot;Reject Null Hypothesis&quot; region. ">
            <a:extLst>
              <a:ext uri="{FF2B5EF4-FFF2-40B4-BE49-F238E27FC236}">
                <a16:creationId xmlns:a16="http://schemas.microsoft.com/office/drawing/2014/main" id="{7FD30C09-A5A4-421F-B27F-A96D62E7F502}"/>
              </a:ext>
            </a:extLst>
          </p:cNvPr>
          <p:cNvPicPr>
            <a:picLocks noChangeAspect="1"/>
          </p:cNvPicPr>
          <p:nvPr/>
        </p:nvPicPr>
        <p:blipFill>
          <a:blip r:embed="rId3"/>
          <a:srcRect b="21255"/>
          <a:stretch>
            <a:fillRect/>
          </a:stretch>
        </p:blipFill>
        <p:spPr>
          <a:xfrm>
            <a:off x="875783" y="1358382"/>
            <a:ext cx="7392432" cy="1447800"/>
          </a:xfrm>
          <a:prstGeom prst="rect">
            <a:avLst/>
          </a:prstGeom>
        </p:spPr>
      </p:pic>
      <p:sp>
        <p:nvSpPr>
          <p:cNvPr id="4" name="TextBox 3">
            <a:extLst>
              <a:ext uri="{FF2B5EF4-FFF2-40B4-BE49-F238E27FC236}">
                <a16:creationId xmlns:a16="http://schemas.microsoft.com/office/drawing/2014/main" id="{EF34AF50-A44C-AB7B-35F4-36A056D6B791}"/>
              </a:ext>
            </a:extLst>
          </p:cNvPr>
          <p:cNvSpPr txBox="1"/>
          <p:nvPr/>
        </p:nvSpPr>
        <p:spPr>
          <a:xfrm>
            <a:off x="3962399" y="2971817"/>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3</a:t>
            </a:r>
            <a:endParaRPr lang="en-IN" sz="2400" dirty="0"/>
          </a:p>
        </p:txBody>
      </p:sp>
      <p:sp>
        <p:nvSpPr>
          <p:cNvPr id="6" name="TextBox 5">
            <a:extLst>
              <a:ext uri="{FF2B5EF4-FFF2-40B4-BE49-F238E27FC236}">
                <a16:creationId xmlns:a16="http://schemas.microsoft.com/office/drawing/2014/main" id="{51A13D15-D810-B06B-1903-B0343C469BD9}"/>
              </a:ext>
            </a:extLst>
          </p:cNvPr>
          <p:cNvSpPr txBox="1"/>
          <p:nvPr/>
        </p:nvSpPr>
        <p:spPr>
          <a:xfrm>
            <a:off x="457200" y="3581400"/>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To find the </a:t>
            </a:r>
            <a:r>
              <a:rPr kumimoji="0" lang="en-US" sz="2800" b="0" i="1" u="none" strike="noStrike" kern="1200" cap="none" spc="0" normalizeH="0" baseline="0" noProof="0" dirty="0">
                <a:ln>
                  <a:noFill/>
                </a:ln>
                <a:solidFill>
                  <a:srgbClr val="366092"/>
                </a:solidFill>
                <a:effectLst/>
                <a:uLnTx/>
                <a:uFillTx/>
                <a:latin typeface="Calibri"/>
                <a:ea typeface="+mn-ea"/>
                <a:cs typeface="+mn-cs"/>
              </a:rPr>
              <a:t>P</a:t>
            </a:r>
            <a:r>
              <a:rPr kumimoji="0" lang="en-US" sz="2800" b="0" i="0" u="none" strike="noStrike" kern="1200" cap="none" spc="0" normalizeH="0" baseline="0" noProof="0" dirty="0">
                <a:ln>
                  <a:noFill/>
                </a:ln>
                <a:solidFill>
                  <a:srgbClr val="366092"/>
                </a:solidFill>
                <a:effectLst/>
                <a:uLnTx/>
                <a:uFillTx/>
                <a:latin typeface="Calibri"/>
                <a:ea typeface="+mn-ea"/>
                <a:cs typeface="+mn-cs"/>
              </a:rPr>
              <a:t>-value for this test, we use the same methodology as in Example 1. The </a:t>
            </a:r>
            <a:r>
              <a:rPr lang="en-US" sz="2800" i="1" dirty="0">
                <a:solidFill>
                  <a:srgbClr val="366092"/>
                </a:solidFill>
              </a:rPr>
              <a:t>P</a:t>
            </a:r>
            <a:r>
              <a:rPr kumimoji="0" lang="en-US" sz="2800" b="0" i="0" u="none" strike="noStrike" kern="1200" cap="none" spc="0" normalizeH="0" baseline="0" noProof="0" dirty="0">
                <a:ln>
                  <a:noFill/>
                </a:ln>
                <a:solidFill>
                  <a:srgbClr val="366092"/>
                </a:solidFill>
                <a:effectLst/>
                <a:uLnTx/>
                <a:uFillTx/>
                <a:latin typeface="Calibri"/>
                <a:ea typeface="+mn-ea"/>
                <a:cs typeface="+mn-cs"/>
              </a:rPr>
              <a:t>-value is given by</a:t>
            </a:r>
            <a:endParaRPr lang="en-IN" dirty="0"/>
          </a:p>
        </p:txBody>
      </p:sp>
      <p:pic>
        <p:nvPicPr>
          <p:cNvPr id="8" name="Picture 7" descr="P-value equals 2 times P of open parenthesis t less than absolute value of negative 9.087 close parenthesis &#10;&#10;which equals 2 times P of open parenthesis t greater than 9.087 close parenthesis .">
            <a:extLst>
              <a:ext uri="{FF2B5EF4-FFF2-40B4-BE49-F238E27FC236}">
                <a16:creationId xmlns:a16="http://schemas.microsoft.com/office/drawing/2014/main" id="{95AC7852-0B21-414E-698B-B628D365E45D}"/>
              </a:ext>
            </a:extLst>
          </p:cNvPr>
          <p:cNvPicPr>
            <a:picLocks noChangeAspect="1"/>
          </p:cNvPicPr>
          <p:nvPr/>
        </p:nvPicPr>
        <p:blipFill>
          <a:blip r:embed="rId4"/>
          <a:stretch>
            <a:fillRect/>
          </a:stretch>
        </p:blipFill>
        <p:spPr>
          <a:xfrm>
            <a:off x="1690363" y="4975359"/>
            <a:ext cx="5763273" cy="540000"/>
          </a:xfrm>
          <a:prstGeom prst="rect">
            <a:avLst/>
          </a:prstGeom>
        </p:spPr>
      </p:pic>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400" dirty="0"/>
              <a:t>Example 1: Calculating a Confidence Interval and Performing a Hypothesis Test for the Mean Difference—Slide 17</a:t>
            </a:r>
            <a:endParaRPr sz="2400" dirty="0"/>
          </a:p>
        </p:txBody>
      </p:sp>
      <p:sp>
        <p:nvSpPr>
          <p:cNvPr id="3" name="Text Placeholder 2"/>
          <p:cNvSpPr>
            <a:spLocks noGrp="1"/>
          </p:cNvSpPr>
          <p:nvPr>
            <p:ph type="body" sz="quarter" idx="10"/>
          </p:nvPr>
        </p:nvSpPr>
        <p:spPr/>
        <p:txBody>
          <a:bodyPr>
            <a:normAutofit fontScale="92500" lnSpcReduction="20000"/>
          </a:bodyPr>
          <a:lstStyle/>
          <a:p>
            <a:pPr>
              <a:defRPr sz="2800"/>
            </a:pPr>
            <a:r>
              <a:rPr sz="2800" dirty="0"/>
              <a:t>We cannot use the </a:t>
            </a:r>
            <a:r>
              <a:rPr lang="en-US" sz="2800" i="1" dirty="0"/>
              <a:t>t</a:t>
            </a:r>
            <a:r>
              <a:rPr sz="2800" dirty="0"/>
              <a:t>-table to find</a:t>
            </a:r>
            <a:r>
              <a:rPr lang="en-US" sz="2800" dirty="0"/>
              <a:t> </a:t>
            </a:r>
            <a:r>
              <a:rPr lang="en-US" sz="2800" i="1" dirty="0"/>
              <a:t>P </a:t>
            </a:r>
            <a:r>
              <a:rPr lang="en-US" sz="2800" dirty="0"/>
              <a:t>(</a:t>
            </a:r>
            <a:r>
              <a:rPr lang="en-US" sz="2800" i="1" dirty="0"/>
              <a:t>t</a:t>
            </a:r>
            <a:r>
              <a:rPr lang="en-US" sz="2800" dirty="0"/>
              <a:t> &gt; 9.087);</a:t>
            </a:r>
            <a:r>
              <a:rPr sz="2800" dirty="0"/>
              <a:t> we can only put bounds on the probability. Thus, at </a:t>
            </a:r>
            <a:r>
              <a:rPr sz="2800" dirty="0">
                <a:latin typeface="Cambria Math"/>
              </a:rPr>
              <a:t>9</a:t>
            </a:r>
            <a:r>
              <a:rPr sz="2800" dirty="0"/>
              <a:t> degrees of freedom, the largest value in the respective row is </a:t>
            </a:r>
            <a:r>
              <a:rPr sz="2800" dirty="0">
                <a:latin typeface="Cambria Math"/>
              </a:rPr>
              <a:t>3.250</a:t>
            </a:r>
            <a:r>
              <a:rPr sz="2800" dirty="0"/>
              <a:t>. The best information that we can gain from the </a:t>
            </a:r>
            <a:r>
              <a:rPr lang="en-US" sz="2800" i="1" dirty="0"/>
              <a:t>t</a:t>
            </a:r>
            <a:r>
              <a:rPr sz="2800" dirty="0"/>
              <a:t>-table is that</a:t>
            </a:r>
            <a:r>
              <a:rPr lang="en-US" sz="2800" dirty="0"/>
              <a:t> </a:t>
            </a:r>
            <a:r>
              <a:rPr lang="en-US" i="1" dirty="0"/>
              <a:t>P </a:t>
            </a:r>
            <a:r>
              <a:rPr lang="en-US" dirty="0"/>
              <a:t>(</a:t>
            </a:r>
            <a:r>
              <a:rPr lang="en-US" i="1" dirty="0"/>
              <a:t>t</a:t>
            </a:r>
            <a:r>
              <a:rPr lang="en-US" dirty="0"/>
              <a:t> &gt; 9.087)</a:t>
            </a:r>
            <a:r>
              <a:rPr sz="2800" dirty="0"/>
              <a:t> </a:t>
            </a:r>
            <a:r>
              <a:rPr lang="en-US" sz="2800" dirty="0"/>
              <a:t>&lt; 0.005.</a:t>
            </a:r>
            <a:r>
              <a:rPr sz="2800" dirty="0"/>
              <a:t> Since we need to multiply the probability by </a:t>
            </a:r>
            <a:r>
              <a:rPr sz="2800" dirty="0">
                <a:latin typeface="Cambria Math"/>
              </a:rPr>
              <a:t>2</a:t>
            </a:r>
            <a:r>
              <a:rPr sz="2800" dirty="0"/>
              <a:t>, we have</a:t>
            </a:r>
            <a:r>
              <a:rPr lang="en-US" sz="2800" dirty="0"/>
              <a:t> </a:t>
            </a:r>
            <a:r>
              <a:rPr lang="en-US" sz="2800" i="1" dirty="0"/>
              <a:t>P</a:t>
            </a:r>
            <a:r>
              <a:rPr lang="en-US" sz="2800" dirty="0"/>
              <a:t>-value &lt; 0.01.</a:t>
            </a:r>
            <a:endParaRPr sz="2800" dirty="0"/>
          </a:p>
          <a:p>
            <a:pPr>
              <a:defRPr sz="2800"/>
            </a:pPr>
            <a:r>
              <a:rPr sz="2800" dirty="0"/>
              <a:t>Since we are performing the test at</a:t>
            </a:r>
            <a:r>
              <a:rPr lang="en-US" sz="2800" dirty="0"/>
              <a:t> α = 0.01,</a:t>
            </a:r>
            <a:r>
              <a:rPr sz="2800" dirty="0"/>
              <a:t> we reject the null hypothesis because the </a:t>
            </a:r>
            <a:r>
              <a:rPr lang="en-US" sz="2800" i="1" dirty="0"/>
              <a:t>P</a:t>
            </a:r>
            <a:r>
              <a:rPr sz="2800" dirty="0"/>
              <a:t>-value is less than</a:t>
            </a:r>
            <a:r>
              <a:rPr lang="en-US" sz="2800" dirty="0"/>
              <a:t> α</a:t>
            </a:r>
            <a:r>
              <a:rPr lang="en-US" sz="2800" dirty="0">
                <a:latin typeface="Calibri" panose="020F0502020204030204" pitchFamily="34" charset="0"/>
                <a:ea typeface="Calibri" panose="020F0502020204030204" pitchFamily="34" charset="0"/>
                <a:cs typeface="Calibri" panose="020F0502020204030204" pitchFamily="34" charset="0"/>
              </a:rPr>
              <a:t>—</a:t>
            </a:r>
            <a:r>
              <a:rPr sz="2800" dirty="0"/>
              <a:t>the same decision we made using the rejection region approach.</a:t>
            </a:r>
          </a:p>
          <a:p>
            <a:pPr>
              <a:defRPr sz="2800"/>
            </a:pPr>
            <a:r>
              <a:rPr lang="en-US" sz="2800" i="1" dirty="0"/>
              <a:t>Conclusion and Interpretation</a:t>
            </a:r>
            <a:r>
              <a:rPr lang="en-US" sz="2800" dirty="0"/>
              <a:t>: T</a:t>
            </a:r>
            <a:r>
              <a:rPr sz="2800" dirty="0"/>
              <a:t>here is sufficient evidence for the owner to conclude at the</a:t>
            </a:r>
            <a:r>
              <a:rPr lang="en-US" sz="2800" dirty="0"/>
              <a:t> α = 0.01</a:t>
            </a:r>
            <a:r>
              <a:rPr sz="2800" dirty="0"/>
              <a:t> level that the average daily sales between the two restaurants are significantly different.</a:t>
            </a:r>
          </a:p>
        </p:txBody>
      </p:sp>
    </p:spTree>
    <p:custDataLst>
      <p:tags r:id="rId1"/>
    </p:custDataLst>
    <p:extLst>
      <p:ext uri="{BB962C8B-B14F-4D97-AF65-F5344CB8AC3E}">
        <p14:creationId xmlns:p14="http://schemas.microsoft.com/office/powerpoint/2010/main" val="3258651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Assumptions for the Paired Difference Experimental Design</a:t>
            </a:r>
          </a:p>
        </p:txBody>
      </p:sp>
      <p:sp>
        <p:nvSpPr>
          <p:cNvPr id="3" name="Text Placeholder 2"/>
          <p:cNvSpPr>
            <a:spLocks noGrp="1"/>
          </p:cNvSpPr>
          <p:nvPr>
            <p:ph type="body" sz="quarter" idx="10"/>
          </p:nvPr>
        </p:nvSpPr>
        <p:spPr>
          <a:xfrm>
            <a:off x="457200" y="1082078"/>
            <a:ext cx="8229600" cy="2423122"/>
          </a:xfrm>
        </p:spPr>
        <p:txBody>
          <a:bodyPr>
            <a:normAutofit/>
          </a:bodyPr>
          <a:lstStyle/>
          <a:p>
            <a:pPr marL="514350" indent="-514350">
              <a:buFont typeface="+mj-lt"/>
              <a:buAutoNum type="arabicPeriod"/>
              <a:defRPr sz="2800"/>
            </a:pPr>
            <a:r>
              <a:rPr dirty="0"/>
              <a:t>​</a:t>
            </a:r>
            <a:r>
              <a:rPr sz="2800" dirty="0"/>
              <a:t>Experimental units can be paired such that they are more alike within the pair than within the population as a whole.</a:t>
            </a:r>
          </a:p>
          <a:p>
            <a:pPr marL="514350" indent="-514350">
              <a:buFont typeface="+mj-lt"/>
              <a:buAutoNum type="arabicPeriod" startAt="2"/>
              <a:defRPr sz="2800"/>
            </a:pPr>
            <a:r>
              <a:rPr dirty="0"/>
              <a:t>​</a:t>
            </a:r>
            <a:r>
              <a:rPr sz="2800" dirty="0"/>
              <a:t>The differences have an approximately normal distribution.</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200" dirty="0"/>
              <a:t>Formula: 100(1 </a:t>
            </a:r>
            <a:r>
              <a:rPr lang="en-US" sz="3200" dirty="0">
                <a:latin typeface="Calibri" panose="020F0502020204030204" pitchFamily="34" charset="0"/>
                <a:ea typeface="Calibri" panose="020F0502020204030204" pitchFamily="34" charset="0"/>
                <a:cs typeface="Calibri" panose="020F0502020204030204" pitchFamily="34" charset="0"/>
              </a:rPr>
              <a:t>−</a:t>
            </a:r>
            <a:r>
              <a:rPr lang="en-US" sz="3200" dirty="0"/>
              <a:t> α)%</a:t>
            </a:r>
            <a:r>
              <a:rPr sz="2800" dirty="0"/>
              <a:t> </a:t>
            </a:r>
            <a:r>
              <a:rPr dirty="0"/>
              <a:t>Confidence Interval for</a:t>
            </a:r>
            <a:r>
              <a:rPr lang="en-US" dirty="0"/>
              <a:t> </a:t>
            </a:r>
            <a:r>
              <a:rPr lang="el-GR" dirty="0">
                <a:latin typeface="Cambria Math" panose="02040503050406030204" pitchFamily="18" charset="0"/>
                <a:ea typeface="Cambria Math" panose="02040503050406030204" pitchFamily="18" charset="0"/>
              </a:rPr>
              <a:t>μ</a:t>
            </a:r>
            <a:r>
              <a:rPr lang="en-US" dirty="0">
                <a:ea typeface="Cambria Math" panose="02040503050406030204" pitchFamily="18" charset="0"/>
              </a:rPr>
              <a:t> subscript </a:t>
            </a:r>
            <a:r>
              <a:rPr lang="en-US" i="1" dirty="0">
                <a:ea typeface="Cambria Math" panose="02040503050406030204" pitchFamily="18" charset="0"/>
              </a:rPr>
              <a:t>d</a:t>
            </a:r>
            <a:endParaRPr sz="2800" i="1" baseline="-25000" dirty="0"/>
          </a:p>
        </p:txBody>
      </p:sp>
      <p:sp>
        <p:nvSpPr>
          <p:cNvPr id="3" name="Text Placeholder 2"/>
          <p:cNvSpPr>
            <a:spLocks noGrp="1"/>
          </p:cNvSpPr>
          <p:nvPr>
            <p:ph type="body" sz="quarter" idx="10"/>
          </p:nvPr>
        </p:nvSpPr>
        <p:spPr>
          <a:xfrm>
            <a:off x="457200" y="1082078"/>
            <a:ext cx="8229600" cy="4632922"/>
          </a:xfrm>
        </p:spPr>
        <p:txBody>
          <a:bodyPr>
            <a:normAutofit/>
          </a:bodyPr>
          <a:lstStyle/>
          <a:p>
            <a:pPr>
              <a:defRPr sz="2800"/>
            </a:pPr>
            <a:r>
              <a:rPr sz="2800" dirty="0"/>
              <a:t>A </a:t>
            </a:r>
            <a:r>
              <a:rPr lang="en-US" sz="2800" dirty="0"/>
              <a:t>100(1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α)%</a:t>
            </a:r>
            <a:r>
              <a:rPr sz="2800" dirty="0"/>
              <a:t> confidence interval for the mean difference is given by</a:t>
            </a:r>
          </a:p>
        </p:txBody>
      </p:sp>
      <p:pic>
        <p:nvPicPr>
          <p:cNvPr id="6" name="Picture 5" descr="x bar subscript d plus or minus t subscript alpha divided by two comma degrees of freedom multiplied by the fraction s subscript d divided by the square root of n subscript d ">
            <a:extLst>
              <a:ext uri="{FF2B5EF4-FFF2-40B4-BE49-F238E27FC236}">
                <a16:creationId xmlns:a16="http://schemas.microsoft.com/office/drawing/2014/main" id="{3831C026-8E8D-0AA0-9DA4-ECA3FF527648}"/>
              </a:ext>
            </a:extLst>
          </p:cNvPr>
          <p:cNvPicPr>
            <a:picLocks noChangeAspect="1"/>
          </p:cNvPicPr>
          <p:nvPr/>
        </p:nvPicPr>
        <p:blipFill>
          <a:blip r:embed="rId3"/>
          <a:stretch>
            <a:fillRect/>
          </a:stretch>
        </p:blipFill>
        <p:spPr>
          <a:xfrm>
            <a:off x="3514655" y="1941143"/>
            <a:ext cx="1924050" cy="914400"/>
          </a:xfrm>
          <a:prstGeom prst="rect">
            <a:avLst/>
          </a:prstGeom>
        </p:spPr>
      </p:pic>
      <p:pic>
        <p:nvPicPr>
          <p:cNvPr id="9" name="Picture 8" descr="where x bar subscript d">
            <a:extLst>
              <a:ext uri="{FF2B5EF4-FFF2-40B4-BE49-F238E27FC236}">
                <a16:creationId xmlns:a16="http://schemas.microsoft.com/office/drawing/2014/main" id="{69343431-10C1-341B-FBA5-F8F9C1264A2E}"/>
              </a:ext>
            </a:extLst>
          </p:cNvPr>
          <p:cNvPicPr>
            <a:picLocks noChangeAspect="1"/>
          </p:cNvPicPr>
          <p:nvPr/>
        </p:nvPicPr>
        <p:blipFill>
          <a:blip r:embed="rId4"/>
          <a:stretch>
            <a:fillRect/>
          </a:stretch>
        </p:blipFill>
        <p:spPr>
          <a:xfrm>
            <a:off x="533398" y="2922391"/>
            <a:ext cx="1256727" cy="432000"/>
          </a:xfrm>
          <a:prstGeom prst="rect">
            <a:avLst/>
          </a:prstGeom>
        </p:spPr>
      </p:pic>
      <p:sp>
        <p:nvSpPr>
          <p:cNvPr id="11" name="TextBox 10">
            <a:extLst>
              <a:ext uri="{FF2B5EF4-FFF2-40B4-BE49-F238E27FC236}">
                <a16:creationId xmlns:a16="http://schemas.microsoft.com/office/drawing/2014/main" id="{1176D1CB-207F-BF6B-0D5E-925F5798FA61}"/>
              </a:ext>
            </a:extLst>
          </p:cNvPr>
          <p:cNvSpPr txBox="1"/>
          <p:nvPr/>
        </p:nvSpPr>
        <p:spPr>
          <a:xfrm>
            <a:off x="1752600" y="2845458"/>
            <a:ext cx="65532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is the sample mean of the differences, </a:t>
            </a:r>
            <a:r>
              <a:rPr kumimoji="0" lang="en-IN" sz="2800" b="0" i="1" u="none" strike="noStrike" kern="1200" cap="none" spc="0" normalizeH="0" baseline="0" noProof="0" dirty="0">
                <a:ln>
                  <a:noFill/>
                </a:ln>
                <a:solidFill>
                  <a:srgbClr val="000000"/>
                </a:solidFill>
                <a:effectLst/>
                <a:uLnTx/>
                <a:uFillTx/>
                <a:latin typeface="Calibri"/>
                <a:ea typeface="+mn-ea"/>
                <a:cs typeface="+mn-cs"/>
              </a:rPr>
              <a:t>n</a:t>
            </a:r>
            <a:r>
              <a:rPr kumimoji="0" lang="en-IN" sz="1050" b="0" i="0" u="none" strike="noStrike" kern="1200" cap="none" spc="0" normalizeH="0" baseline="0" noProof="0" dirty="0">
                <a:ln>
                  <a:noFill/>
                </a:ln>
                <a:solidFill>
                  <a:srgbClr val="000000"/>
                </a:solidFill>
                <a:effectLst/>
                <a:uLnTx/>
                <a:uFillTx/>
                <a:latin typeface="Calibri"/>
                <a:ea typeface="+mn-ea"/>
                <a:cs typeface="+mn-cs"/>
              </a:rPr>
              <a:t> </a:t>
            </a:r>
            <a:r>
              <a:rPr kumimoji="0" lang="en-IN" sz="2800" b="0" i="1" u="none" strike="noStrike" kern="1200" cap="none" spc="0" normalizeH="0" baseline="-25000" noProof="0" dirty="0">
                <a:ln>
                  <a:noFill/>
                </a:ln>
                <a:solidFill>
                  <a:srgbClr val="000000"/>
                </a:solidFill>
                <a:effectLst/>
                <a:uLnTx/>
                <a:uFillTx/>
                <a:latin typeface="Calibri"/>
                <a:ea typeface="+mn-ea"/>
                <a:cs typeface="+mn-cs"/>
              </a:rPr>
              <a:t>d</a:t>
            </a:r>
            <a:r>
              <a:rPr kumimoji="0" lang="ar-AE" sz="2800" b="0" i="0" u="none" strike="noStrike" kern="1200" cap="none" spc="0" normalizeH="0" baseline="0" noProof="0" dirty="0">
                <a:ln>
                  <a:noFill/>
                </a:ln>
                <a:solidFill>
                  <a:srgbClr val="000000"/>
                </a:solidFill>
                <a:effectLst/>
                <a:uLnTx/>
                <a:uFillTx/>
                <a:latin typeface="Calibri"/>
                <a:ea typeface="+mn-ea"/>
                <a:cs typeface="+mn-cs"/>
              </a:rPr>
              <a:t> </a:t>
            </a:r>
            <a:r>
              <a:rPr kumimoji="0" lang="en-IN" sz="2800" b="0" i="0" u="none" strike="noStrike" kern="1200" cap="none" spc="0" normalizeH="0" baseline="0" noProof="0" dirty="0">
                <a:ln>
                  <a:noFill/>
                </a:ln>
                <a:solidFill>
                  <a:srgbClr val="000000"/>
                </a:solidFill>
                <a:effectLst/>
                <a:uLnTx/>
                <a:uFillTx/>
                <a:latin typeface="Calibri"/>
                <a:ea typeface="+mn-ea"/>
                <a:cs typeface="+mn-cs"/>
              </a:rPr>
              <a:t>is</a:t>
            </a:r>
            <a:endParaRPr lang="en-IN" dirty="0"/>
          </a:p>
        </p:txBody>
      </p:sp>
      <p:sp>
        <p:nvSpPr>
          <p:cNvPr id="13" name="TextBox 12">
            <a:extLst>
              <a:ext uri="{FF2B5EF4-FFF2-40B4-BE49-F238E27FC236}">
                <a16:creationId xmlns:a16="http://schemas.microsoft.com/office/drawing/2014/main" id="{085E99B2-CE67-6CFD-DD95-FD74F1C7AB8B}"/>
              </a:ext>
            </a:extLst>
          </p:cNvPr>
          <p:cNvSpPr txBox="1"/>
          <p:nvPr/>
        </p:nvSpPr>
        <p:spPr>
          <a:xfrm>
            <a:off x="457200" y="3532185"/>
            <a:ext cx="41148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the number of differences,</a:t>
            </a:r>
            <a:endParaRPr lang="en-IN" dirty="0"/>
          </a:p>
        </p:txBody>
      </p:sp>
      <p:pic>
        <p:nvPicPr>
          <p:cNvPr id="15" name="Picture 14" descr="x bar subscript d equals the summation of d subscript i divided by n subscript d &#10;comma&#10;s subscript d equals the square root of the fraction summation open parentheses d subscript i minus x bar subscript d close parentheses squared divided by n subscript d minus 1 ">
            <a:extLst>
              <a:ext uri="{FF2B5EF4-FFF2-40B4-BE49-F238E27FC236}">
                <a16:creationId xmlns:a16="http://schemas.microsoft.com/office/drawing/2014/main" id="{EDF21C89-E445-764D-2F31-5919A92DA8AD}"/>
              </a:ext>
            </a:extLst>
          </p:cNvPr>
          <p:cNvPicPr>
            <a:picLocks noChangeAspect="1"/>
          </p:cNvPicPr>
          <p:nvPr/>
        </p:nvPicPr>
        <p:blipFill>
          <a:blip r:embed="rId5"/>
          <a:stretch>
            <a:fillRect/>
          </a:stretch>
        </p:blipFill>
        <p:spPr>
          <a:xfrm>
            <a:off x="4476680" y="3225897"/>
            <a:ext cx="3819525" cy="1095375"/>
          </a:xfrm>
          <a:prstGeom prst="rect">
            <a:avLst/>
          </a:prstGeom>
        </p:spPr>
      </p:pic>
      <p:pic>
        <p:nvPicPr>
          <p:cNvPr id="8" name="Picture 7" descr="and t subscript alpha divided by 2 , df">
            <a:extLst>
              <a:ext uri="{FF2B5EF4-FFF2-40B4-BE49-F238E27FC236}">
                <a16:creationId xmlns:a16="http://schemas.microsoft.com/office/drawing/2014/main" id="{01E4D03B-5314-3E97-97A2-BC28FF38A81F}"/>
              </a:ext>
            </a:extLst>
          </p:cNvPr>
          <p:cNvPicPr>
            <a:picLocks noChangeAspect="1"/>
          </p:cNvPicPr>
          <p:nvPr/>
        </p:nvPicPr>
        <p:blipFill>
          <a:blip r:embed="rId6"/>
          <a:stretch>
            <a:fillRect/>
          </a:stretch>
        </p:blipFill>
        <p:spPr>
          <a:xfrm>
            <a:off x="542365" y="4242164"/>
            <a:ext cx="1257300" cy="457200"/>
          </a:xfrm>
          <a:prstGeom prst="rect">
            <a:avLst/>
          </a:prstGeom>
        </p:spPr>
      </p:pic>
      <p:sp>
        <p:nvSpPr>
          <p:cNvPr id="17" name="TextBox 16">
            <a:extLst>
              <a:ext uri="{FF2B5EF4-FFF2-40B4-BE49-F238E27FC236}">
                <a16:creationId xmlns:a16="http://schemas.microsoft.com/office/drawing/2014/main" id="{2662673E-E3BF-F775-00F3-FFB6424AD68B}"/>
              </a:ext>
            </a:extLst>
          </p:cNvPr>
          <p:cNvSpPr txBox="1"/>
          <p:nvPr/>
        </p:nvSpPr>
        <p:spPr>
          <a:xfrm>
            <a:off x="1752600" y="4149918"/>
            <a:ext cx="6605584"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is the critical value of the </a:t>
            </a:r>
            <a:r>
              <a:rPr kumimoji="0" lang="en-US" sz="2800" b="0" i="1" u="none" strike="noStrike" kern="1200" cap="none" spc="0" normalizeH="0" baseline="0" noProof="0" dirty="0">
                <a:ln>
                  <a:noFill/>
                </a:ln>
                <a:solidFill>
                  <a:srgbClr val="000000"/>
                </a:solidFill>
                <a:effectLst/>
                <a:uLnTx/>
                <a:uFillTx/>
                <a:latin typeface="Calibri"/>
                <a:ea typeface="+mn-ea"/>
                <a:cs typeface="+mn-cs"/>
              </a:rPr>
              <a:t>t</a:t>
            </a:r>
            <a:r>
              <a:rPr kumimoji="0" lang="en-US" sz="2800" b="0" i="0" u="none" strike="noStrike" kern="1200" cap="none" spc="0" normalizeH="0" baseline="0" noProof="0" dirty="0">
                <a:ln>
                  <a:noFill/>
                </a:ln>
                <a:solidFill>
                  <a:srgbClr val="000000"/>
                </a:solidFill>
                <a:effectLst/>
                <a:uLnTx/>
                <a:uFillTx/>
                <a:latin typeface="Calibri"/>
                <a:ea typeface="+mn-ea"/>
                <a:cs typeface="+mn-cs"/>
              </a:rPr>
              <a:t>-distribution with</a:t>
            </a:r>
            <a:endParaRPr lang="en-IN" dirty="0"/>
          </a:p>
        </p:txBody>
      </p:sp>
      <p:pic>
        <p:nvPicPr>
          <p:cNvPr id="16" name="Picture 15" descr="an area of alpha divided by 2">
            <a:extLst>
              <a:ext uri="{FF2B5EF4-FFF2-40B4-BE49-F238E27FC236}">
                <a16:creationId xmlns:a16="http://schemas.microsoft.com/office/drawing/2014/main" id="{B970D0B9-1D3C-3A2A-950F-026A00B9A408}"/>
              </a:ext>
            </a:extLst>
          </p:cNvPr>
          <p:cNvPicPr>
            <a:picLocks noChangeAspect="1"/>
          </p:cNvPicPr>
          <p:nvPr/>
        </p:nvPicPr>
        <p:blipFill>
          <a:blip r:embed="rId7"/>
          <a:stretch>
            <a:fillRect/>
          </a:stretch>
        </p:blipFill>
        <p:spPr>
          <a:xfrm>
            <a:off x="542365" y="4823495"/>
            <a:ext cx="1962150" cy="419100"/>
          </a:xfrm>
          <a:prstGeom prst="rect">
            <a:avLst/>
          </a:prstGeom>
        </p:spPr>
      </p:pic>
      <p:sp>
        <p:nvSpPr>
          <p:cNvPr id="19" name="TextBox 18">
            <a:extLst>
              <a:ext uri="{FF2B5EF4-FFF2-40B4-BE49-F238E27FC236}">
                <a16:creationId xmlns:a16="http://schemas.microsoft.com/office/drawing/2014/main" id="{7A386431-41E1-D199-A435-D48594E9089A}"/>
              </a:ext>
            </a:extLst>
          </p:cNvPr>
          <p:cNvSpPr txBox="1"/>
          <p:nvPr/>
        </p:nvSpPr>
        <p:spPr>
          <a:xfrm>
            <a:off x="2545081" y="4731395"/>
            <a:ext cx="584454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in the upper tail with </a:t>
            </a:r>
            <a:r>
              <a:rPr kumimoji="0" lang="en-US" sz="2800" b="0" i="1" u="none" strike="noStrike" kern="1200" cap="none" spc="0" normalizeH="0" baseline="0" noProof="0" dirty="0">
                <a:ln>
                  <a:noFill/>
                </a:ln>
                <a:solidFill>
                  <a:srgbClr val="000000"/>
                </a:solidFill>
                <a:effectLst/>
                <a:uLnTx/>
                <a:uFillTx/>
                <a:latin typeface="Calibri"/>
                <a:ea typeface="+mn-ea"/>
                <a:cs typeface="+mn-cs"/>
              </a:rPr>
              <a:t>n</a:t>
            </a:r>
            <a:r>
              <a:rPr kumimoji="0" lang="en-US" sz="1050" b="0" i="0" u="none" strike="noStrike" kern="1200" cap="none" spc="0" normalizeH="0" baseline="0" noProof="0" dirty="0">
                <a:ln>
                  <a:noFill/>
                </a:ln>
                <a:solidFill>
                  <a:srgbClr val="000000"/>
                </a:solidFill>
                <a:effectLst/>
                <a:uLnTx/>
                <a:uFillTx/>
                <a:latin typeface="Calibri"/>
                <a:ea typeface="+mn-ea"/>
                <a:cs typeface="+mn-cs"/>
              </a:rPr>
              <a:t> </a:t>
            </a:r>
            <a:r>
              <a:rPr kumimoji="0" lang="en-US" sz="2800" b="0" i="1" u="none" strike="noStrike" kern="1200" cap="none" spc="0" normalizeH="0" baseline="-25000" noProof="0" dirty="0">
                <a:ln>
                  <a:noFill/>
                </a:ln>
                <a:solidFill>
                  <a:srgbClr val="000000"/>
                </a:solidFill>
                <a:effectLst/>
                <a:uLnTx/>
                <a:uFillTx/>
                <a:latin typeface="Calibri"/>
                <a:ea typeface="+mn-ea"/>
                <a:cs typeface="+mn-cs"/>
              </a:rPr>
              <a:t>d</a:t>
            </a:r>
            <a:r>
              <a:rPr kumimoji="0" lang="en-US" sz="2800" b="0" i="0" u="none" strike="noStrike" kern="1200" cap="none" spc="0" normalizeH="0" baseline="0" noProof="0" dirty="0">
                <a:ln>
                  <a:noFill/>
                </a:ln>
                <a:solidFill>
                  <a:srgbClr val="000000"/>
                </a:solidFill>
                <a:effectLst/>
                <a:uLnTx/>
                <a:uFillTx/>
                <a:latin typeface="Calibri"/>
                <a:ea typeface="+mn-ea"/>
                <a:cs typeface="+mn-cs"/>
              </a:rPr>
              <a:t> </a:t>
            </a:r>
            <a:r>
              <a:rPr kumimoji="0" lang="en-US" sz="2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800" b="0" i="0" u="none" strike="noStrike" kern="1200" cap="none" spc="0" normalizeH="0" baseline="0" noProof="0" dirty="0">
                <a:ln>
                  <a:noFill/>
                </a:ln>
                <a:solidFill>
                  <a:srgbClr val="000000"/>
                </a:solidFill>
                <a:effectLst/>
                <a:uLnTx/>
                <a:uFillTx/>
                <a:latin typeface="Calibri"/>
                <a:ea typeface="+mn-ea"/>
                <a:cs typeface="+mn-cs"/>
              </a:rPr>
              <a:t> 1 degrees of</a:t>
            </a:r>
            <a:endParaRPr lang="en-IN" dirty="0"/>
          </a:p>
        </p:txBody>
      </p:sp>
      <p:sp>
        <p:nvSpPr>
          <p:cNvPr id="21" name="TextBox 20">
            <a:extLst>
              <a:ext uri="{FF2B5EF4-FFF2-40B4-BE49-F238E27FC236}">
                <a16:creationId xmlns:a16="http://schemas.microsoft.com/office/drawing/2014/main" id="{141B32FE-9937-CAAE-402F-A350B9631EEE}"/>
              </a:ext>
            </a:extLst>
          </p:cNvPr>
          <p:cNvSpPr txBox="1"/>
          <p:nvPr/>
        </p:nvSpPr>
        <p:spPr>
          <a:xfrm>
            <a:off x="457200" y="5191780"/>
            <a:ext cx="22098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freedom (</a:t>
            </a:r>
            <a:r>
              <a:rPr kumimoji="0" lang="en-IN" sz="2800" b="0" i="1" u="none" strike="noStrike" kern="1200" cap="none" spc="0" normalizeH="0" baseline="0" noProof="0" dirty="0" err="1">
                <a:ln>
                  <a:noFill/>
                </a:ln>
                <a:solidFill>
                  <a:srgbClr val="000000"/>
                </a:solidFill>
                <a:effectLst/>
                <a:uLnTx/>
                <a:uFillTx/>
                <a:latin typeface="Calibri"/>
                <a:ea typeface="+mn-ea"/>
                <a:cs typeface="+mn-cs"/>
              </a:rPr>
              <a:t>df</a:t>
            </a:r>
            <a:r>
              <a:rPr kumimoji="0" lang="en-IN" sz="2800" b="0" i="0" u="none" strike="noStrike" kern="1200" cap="none" spc="0" normalizeH="0" baseline="0" noProof="0" dirty="0">
                <a:ln>
                  <a:noFill/>
                </a:ln>
                <a:solidFill>
                  <a:srgbClr val="000000"/>
                </a:solidFill>
                <a:effectLst/>
                <a:uLnTx/>
                <a:uFillTx/>
                <a:latin typeface="Calibri"/>
                <a:ea typeface="+mn-ea"/>
                <a:cs typeface="+mn-cs"/>
              </a:rPr>
              <a:t>).</a:t>
            </a:r>
            <a:endParaRPr lang="en-IN" dirty="0"/>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Inferences about</a:t>
            </a:r>
            <a:r>
              <a:rPr lang="en-US" dirty="0"/>
              <a:t> </a:t>
            </a:r>
            <a:r>
              <a:rPr lang="el-GR" sz="2800" dirty="0">
                <a:latin typeface="Cambria Math" panose="02040503050406030204" pitchFamily="18" charset="0"/>
                <a:ea typeface="Cambria Math" panose="02040503050406030204" pitchFamily="18" charset="0"/>
              </a:rPr>
              <a:t>μ</a:t>
            </a:r>
            <a:r>
              <a:rPr lang="en-US" sz="2800" dirty="0">
                <a:ea typeface="Cambria Math" panose="02040503050406030204" pitchFamily="18" charset="0"/>
              </a:rPr>
              <a:t> subscript </a:t>
            </a:r>
            <a:r>
              <a:rPr lang="en-US" sz="2800" i="1" dirty="0">
                <a:ea typeface="Cambria Math" panose="02040503050406030204" pitchFamily="18" charset="0"/>
              </a:rPr>
              <a:t>d</a:t>
            </a:r>
            <a:endParaRPr sz="2800" i="1" dirty="0"/>
          </a:p>
        </p:txBody>
      </p:sp>
      <p:sp>
        <p:nvSpPr>
          <p:cNvPr id="3" name="Text Placeholder 2"/>
          <p:cNvSpPr>
            <a:spLocks noGrp="1"/>
          </p:cNvSpPr>
          <p:nvPr>
            <p:ph type="body" sz="quarter" idx="10"/>
          </p:nvPr>
        </p:nvSpPr>
        <p:spPr>
          <a:xfrm>
            <a:off x="457200" y="1082078"/>
            <a:ext cx="8229600" cy="4404322"/>
          </a:xfrm>
        </p:spPr>
        <p:txBody>
          <a:bodyPr>
            <a:normAutofit/>
          </a:bodyPr>
          <a:lstStyle/>
          <a:p>
            <a:r>
              <a:rPr sz="2800" b="1" dirty="0"/>
              <a:t>Test Statistic:</a:t>
            </a:r>
            <a:endParaRPr sz="2800" dirty="0"/>
          </a:p>
        </p:txBody>
      </p:sp>
      <p:pic>
        <p:nvPicPr>
          <p:cNvPr id="8" name="Picture 7" descr="t equals x bar subscript d minus mu subscript d all divided by the fraction s subscript d divided by square root of n subscript d">
            <a:extLst>
              <a:ext uri="{FF2B5EF4-FFF2-40B4-BE49-F238E27FC236}">
                <a16:creationId xmlns:a16="http://schemas.microsoft.com/office/drawing/2014/main" id="{89EEB926-DA3C-0FA9-0050-37F5B1938F6F}"/>
              </a:ext>
            </a:extLst>
          </p:cNvPr>
          <p:cNvPicPr>
            <a:picLocks noChangeAspect="1"/>
          </p:cNvPicPr>
          <p:nvPr/>
        </p:nvPicPr>
        <p:blipFill>
          <a:blip r:embed="rId3"/>
          <a:stretch>
            <a:fillRect/>
          </a:stretch>
        </p:blipFill>
        <p:spPr>
          <a:xfrm>
            <a:off x="3862387" y="1533099"/>
            <a:ext cx="1419225" cy="1257300"/>
          </a:xfrm>
          <a:prstGeom prst="rect">
            <a:avLst/>
          </a:prstGeom>
        </p:spPr>
      </p:pic>
      <p:pic>
        <p:nvPicPr>
          <p:cNvPr id="11" name="Picture 10" descr="where x bar subscript d">
            <a:extLst>
              <a:ext uri="{FF2B5EF4-FFF2-40B4-BE49-F238E27FC236}">
                <a16:creationId xmlns:a16="http://schemas.microsoft.com/office/drawing/2014/main" id="{FAE304DD-AA4F-ADAD-9233-5806A224DBFC}"/>
              </a:ext>
            </a:extLst>
          </p:cNvPr>
          <p:cNvPicPr>
            <a:picLocks noChangeAspect="1"/>
          </p:cNvPicPr>
          <p:nvPr/>
        </p:nvPicPr>
        <p:blipFill>
          <a:blip r:embed="rId4"/>
          <a:stretch>
            <a:fillRect/>
          </a:stretch>
        </p:blipFill>
        <p:spPr>
          <a:xfrm>
            <a:off x="545680" y="2800150"/>
            <a:ext cx="1256727" cy="432000"/>
          </a:xfrm>
          <a:prstGeom prst="rect">
            <a:avLst/>
          </a:prstGeom>
        </p:spPr>
      </p:pic>
      <p:sp>
        <p:nvSpPr>
          <p:cNvPr id="9" name="TextBox 8">
            <a:extLst>
              <a:ext uri="{FF2B5EF4-FFF2-40B4-BE49-F238E27FC236}">
                <a16:creationId xmlns:a16="http://schemas.microsoft.com/office/drawing/2014/main" id="{9E5CAE91-B997-085F-C9BA-1B5F2E04CE7E}"/>
              </a:ext>
            </a:extLst>
          </p:cNvPr>
          <p:cNvSpPr txBox="1"/>
          <p:nvPr/>
        </p:nvSpPr>
        <p:spPr>
          <a:xfrm>
            <a:off x="1821180" y="2724150"/>
            <a:ext cx="67818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is the sample mean of the differences, </a:t>
            </a:r>
            <a:r>
              <a:rPr kumimoji="0" lang="en-IN" sz="2800" b="0" i="1" u="none" strike="noStrike" kern="1200" cap="none" spc="0" normalizeH="0" baseline="0" noProof="0" dirty="0">
                <a:ln>
                  <a:noFill/>
                </a:ln>
                <a:solidFill>
                  <a:srgbClr val="000000"/>
                </a:solidFill>
                <a:effectLst/>
                <a:uLnTx/>
                <a:uFillTx/>
                <a:latin typeface="Calibri"/>
                <a:ea typeface="+mn-ea"/>
                <a:cs typeface="+mn-cs"/>
              </a:rPr>
              <a:t>n</a:t>
            </a:r>
            <a:r>
              <a:rPr kumimoji="0" lang="en-IN" sz="1050" b="0" i="1" u="none" strike="noStrike" kern="1200" cap="none" spc="0" normalizeH="0" baseline="0" noProof="0" dirty="0">
                <a:ln>
                  <a:noFill/>
                </a:ln>
                <a:solidFill>
                  <a:srgbClr val="000000"/>
                </a:solidFill>
                <a:effectLst/>
                <a:uLnTx/>
                <a:uFillTx/>
                <a:latin typeface="Calibri"/>
                <a:ea typeface="+mn-ea"/>
                <a:cs typeface="+mn-cs"/>
              </a:rPr>
              <a:t> </a:t>
            </a:r>
            <a:r>
              <a:rPr kumimoji="0" lang="en-IN" sz="2800" b="0" i="1" u="none" strike="noStrike" kern="1200" cap="none" spc="0" normalizeH="0" baseline="-25000" noProof="0" dirty="0">
                <a:ln>
                  <a:noFill/>
                </a:ln>
                <a:solidFill>
                  <a:srgbClr val="000000"/>
                </a:solidFill>
                <a:effectLst/>
                <a:uLnTx/>
                <a:uFillTx/>
                <a:latin typeface="Calibri"/>
                <a:ea typeface="+mn-ea"/>
                <a:cs typeface="+mn-cs"/>
              </a:rPr>
              <a:t>d</a:t>
            </a:r>
            <a:r>
              <a:rPr kumimoji="0" lang="en-IN" sz="1050" b="0" i="0" u="none" strike="noStrike" kern="1200" cap="none" spc="0" normalizeH="0" baseline="0" noProof="0" dirty="0">
                <a:ln>
                  <a:noFill/>
                </a:ln>
                <a:solidFill>
                  <a:srgbClr val="000000"/>
                </a:solidFill>
                <a:effectLst/>
                <a:uLnTx/>
                <a:uFillTx/>
                <a:latin typeface="Calibri"/>
                <a:ea typeface="+mn-ea"/>
                <a:cs typeface="+mn-cs"/>
              </a:rPr>
              <a:t> </a:t>
            </a:r>
            <a:r>
              <a:rPr kumimoji="0" lang="en-IN" sz="2800" b="0" i="0" u="none" strike="noStrike" kern="1200" cap="none" spc="0" normalizeH="0" baseline="0" noProof="0" dirty="0">
                <a:ln>
                  <a:noFill/>
                </a:ln>
                <a:solidFill>
                  <a:srgbClr val="000000"/>
                </a:solidFill>
                <a:effectLst/>
                <a:uLnTx/>
                <a:uFillTx/>
                <a:latin typeface="Calibri"/>
                <a:ea typeface="+mn-ea"/>
                <a:cs typeface="+mn-cs"/>
              </a:rPr>
              <a:t>is</a:t>
            </a:r>
            <a:endParaRPr lang="en-IN" dirty="0"/>
          </a:p>
        </p:txBody>
      </p:sp>
      <p:sp>
        <p:nvSpPr>
          <p:cNvPr id="13" name="TextBox 12">
            <a:extLst>
              <a:ext uri="{FF2B5EF4-FFF2-40B4-BE49-F238E27FC236}">
                <a16:creationId xmlns:a16="http://schemas.microsoft.com/office/drawing/2014/main" id="{B28DA0A7-29AB-3F8D-AA88-7DF11A97A6AA}"/>
              </a:ext>
            </a:extLst>
          </p:cNvPr>
          <p:cNvSpPr txBox="1"/>
          <p:nvPr/>
        </p:nvSpPr>
        <p:spPr>
          <a:xfrm>
            <a:off x="458788" y="3477830"/>
            <a:ext cx="4113212"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the number of differences,</a:t>
            </a:r>
            <a:endParaRPr lang="en-IN" dirty="0"/>
          </a:p>
        </p:txBody>
      </p:sp>
      <p:pic>
        <p:nvPicPr>
          <p:cNvPr id="7" name="Picture 6" descr="x bar subscript d equals the  summation of d subscript i divided by n subscript d &#10;comma &#10;s subscript d equals the square root of the fraction summation of open parenthesis d subscript i minus x bar subscript d close parenthesis squared divided by open parenthesis n subscript d minus 1 close parenthesis end of square root.">
            <a:extLst>
              <a:ext uri="{FF2B5EF4-FFF2-40B4-BE49-F238E27FC236}">
                <a16:creationId xmlns:a16="http://schemas.microsoft.com/office/drawing/2014/main" id="{831DC1A7-5083-B9F3-2995-AA061C5319D7}"/>
              </a:ext>
            </a:extLst>
          </p:cNvPr>
          <p:cNvPicPr>
            <a:picLocks noChangeAspect="1"/>
          </p:cNvPicPr>
          <p:nvPr/>
        </p:nvPicPr>
        <p:blipFill>
          <a:blip r:embed="rId5"/>
          <a:stretch>
            <a:fillRect/>
          </a:stretch>
        </p:blipFill>
        <p:spPr>
          <a:xfrm>
            <a:off x="4535477" y="3249394"/>
            <a:ext cx="3389323" cy="972000"/>
          </a:xfrm>
          <a:prstGeom prst="rect">
            <a:avLst/>
          </a:prstGeom>
        </p:spPr>
      </p:pic>
      <p:pic>
        <p:nvPicPr>
          <p:cNvPr id="12" name="Picture 11" descr="and t subscript alpha divided by 2, df">
            <a:extLst>
              <a:ext uri="{FF2B5EF4-FFF2-40B4-BE49-F238E27FC236}">
                <a16:creationId xmlns:a16="http://schemas.microsoft.com/office/drawing/2014/main" id="{5F7F7D0F-0724-479B-BFB8-ED619BCD10F9}"/>
              </a:ext>
            </a:extLst>
          </p:cNvPr>
          <p:cNvPicPr>
            <a:picLocks noChangeAspect="1"/>
          </p:cNvPicPr>
          <p:nvPr/>
        </p:nvPicPr>
        <p:blipFill>
          <a:blip r:embed="rId6"/>
          <a:stretch>
            <a:fillRect/>
          </a:stretch>
        </p:blipFill>
        <p:spPr>
          <a:xfrm>
            <a:off x="533400" y="4203464"/>
            <a:ext cx="1257300" cy="457200"/>
          </a:xfrm>
          <a:prstGeom prst="rect">
            <a:avLst/>
          </a:prstGeom>
        </p:spPr>
      </p:pic>
      <p:sp>
        <p:nvSpPr>
          <p:cNvPr id="17" name="TextBox 16">
            <a:extLst>
              <a:ext uri="{FF2B5EF4-FFF2-40B4-BE49-F238E27FC236}">
                <a16:creationId xmlns:a16="http://schemas.microsoft.com/office/drawing/2014/main" id="{15A8A832-ED5D-8B72-B61C-68871F49A7C0}"/>
              </a:ext>
            </a:extLst>
          </p:cNvPr>
          <p:cNvSpPr txBox="1"/>
          <p:nvPr/>
        </p:nvSpPr>
        <p:spPr>
          <a:xfrm>
            <a:off x="1787959" y="4118612"/>
            <a:ext cx="6574801"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is the critical value of the </a:t>
            </a:r>
            <a:r>
              <a:rPr kumimoji="0" lang="en-US" sz="2800" b="0" i="1" u="none" strike="noStrike" kern="1200" cap="none" spc="0" normalizeH="0" baseline="0" noProof="0" dirty="0">
                <a:ln>
                  <a:noFill/>
                </a:ln>
                <a:solidFill>
                  <a:srgbClr val="000000"/>
                </a:solidFill>
                <a:effectLst/>
                <a:uLnTx/>
                <a:uFillTx/>
                <a:latin typeface="Calibri"/>
                <a:ea typeface="+mn-ea"/>
                <a:cs typeface="+mn-cs"/>
              </a:rPr>
              <a:t>t</a:t>
            </a:r>
            <a:r>
              <a:rPr kumimoji="0" lang="en-US" sz="2800" b="0" i="0" u="none" strike="noStrike" kern="1200" cap="none" spc="0" normalizeH="0" baseline="0" noProof="0" dirty="0">
                <a:ln>
                  <a:noFill/>
                </a:ln>
                <a:solidFill>
                  <a:srgbClr val="000000"/>
                </a:solidFill>
                <a:effectLst/>
                <a:uLnTx/>
                <a:uFillTx/>
                <a:latin typeface="Calibri"/>
                <a:ea typeface="+mn-ea"/>
                <a:cs typeface="+mn-cs"/>
              </a:rPr>
              <a:t>-distribution with</a:t>
            </a:r>
            <a:endParaRPr lang="en-IN" dirty="0"/>
          </a:p>
        </p:txBody>
      </p:sp>
      <p:pic>
        <p:nvPicPr>
          <p:cNvPr id="4" name="Picture 3" descr="an area of alpha by 2">
            <a:extLst>
              <a:ext uri="{FF2B5EF4-FFF2-40B4-BE49-F238E27FC236}">
                <a16:creationId xmlns:a16="http://schemas.microsoft.com/office/drawing/2014/main" id="{684CA121-A9C2-7BF7-641E-140F9898FAAD}"/>
              </a:ext>
            </a:extLst>
          </p:cNvPr>
          <p:cNvPicPr>
            <a:picLocks noChangeAspect="1"/>
          </p:cNvPicPr>
          <p:nvPr/>
        </p:nvPicPr>
        <p:blipFill>
          <a:blip r:embed="rId7"/>
          <a:stretch>
            <a:fillRect/>
          </a:stretch>
        </p:blipFill>
        <p:spPr>
          <a:xfrm>
            <a:off x="543485" y="4619035"/>
            <a:ext cx="1962150" cy="419100"/>
          </a:xfrm>
          <a:prstGeom prst="rect">
            <a:avLst/>
          </a:prstGeom>
        </p:spPr>
      </p:pic>
      <p:sp>
        <p:nvSpPr>
          <p:cNvPr id="21" name="TextBox 20">
            <a:extLst>
              <a:ext uri="{FF2B5EF4-FFF2-40B4-BE49-F238E27FC236}">
                <a16:creationId xmlns:a16="http://schemas.microsoft.com/office/drawing/2014/main" id="{7230A6D7-99E2-638A-9991-A94841B606FA}"/>
              </a:ext>
            </a:extLst>
          </p:cNvPr>
          <p:cNvSpPr txBox="1"/>
          <p:nvPr/>
        </p:nvSpPr>
        <p:spPr>
          <a:xfrm>
            <a:off x="2538410" y="4539138"/>
            <a:ext cx="5949474"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in the upper tail with </a:t>
            </a:r>
            <a:r>
              <a:rPr lang="en-IN" sz="2800" i="1" dirty="0">
                <a:solidFill>
                  <a:srgbClr val="000000"/>
                </a:solidFill>
              </a:rPr>
              <a:t>n</a:t>
            </a:r>
            <a:r>
              <a:rPr lang="en-IN" sz="1050" i="1" dirty="0">
                <a:solidFill>
                  <a:srgbClr val="000000"/>
                </a:solidFill>
              </a:rPr>
              <a:t> </a:t>
            </a:r>
            <a:r>
              <a:rPr lang="en-IN" sz="2800" i="1" baseline="-25000" dirty="0">
                <a:solidFill>
                  <a:srgbClr val="000000"/>
                </a:solidFill>
              </a:rPr>
              <a:t>d</a:t>
            </a:r>
            <a:r>
              <a:rPr kumimoji="0" lang="en-IN" sz="2800" b="0" i="0" u="none" strike="noStrike" kern="1200" cap="none" spc="0" normalizeH="0" baseline="0" noProof="0" dirty="0">
                <a:ln>
                  <a:noFill/>
                </a:ln>
                <a:solidFill>
                  <a:srgbClr val="000000"/>
                </a:solidFill>
                <a:effectLst/>
                <a:uLnTx/>
                <a:uFillTx/>
                <a:latin typeface="Calibri"/>
                <a:ea typeface="+mn-ea"/>
                <a:cs typeface="+mn-cs"/>
              </a:rPr>
              <a:t> </a:t>
            </a:r>
            <a:r>
              <a:rPr kumimoji="0" lang="en-IN" sz="2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IN" sz="2800" b="0" i="0" u="none" strike="noStrike" kern="1200" cap="none" spc="0" normalizeH="0" baseline="0" noProof="0" dirty="0">
                <a:ln>
                  <a:noFill/>
                </a:ln>
                <a:solidFill>
                  <a:srgbClr val="000000"/>
                </a:solidFill>
                <a:effectLst/>
                <a:uLnTx/>
                <a:uFillTx/>
                <a:latin typeface="Calibri"/>
                <a:ea typeface="+mn-ea"/>
                <a:cs typeface="+mn-cs"/>
              </a:rPr>
              <a:t> 1 degrees of</a:t>
            </a:r>
            <a:endParaRPr lang="en-IN" dirty="0"/>
          </a:p>
        </p:txBody>
      </p:sp>
      <p:sp>
        <p:nvSpPr>
          <p:cNvPr id="23" name="TextBox 22">
            <a:extLst>
              <a:ext uri="{FF2B5EF4-FFF2-40B4-BE49-F238E27FC236}">
                <a16:creationId xmlns:a16="http://schemas.microsoft.com/office/drawing/2014/main" id="{49E79DA0-02F3-C22B-D86E-BBEB4F6CCC2D}"/>
              </a:ext>
            </a:extLst>
          </p:cNvPr>
          <p:cNvSpPr txBox="1"/>
          <p:nvPr/>
        </p:nvSpPr>
        <p:spPr>
          <a:xfrm>
            <a:off x="456406" y="4945438"/>
            <a:ext cx="2257425"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freedom (</a:t>
            </a:r>
            <a:r>
              <a:rPr kumimoji="0" lang="en-IN" sz="2800" b="0" i="1" u="none" strike="noStrike" kern="1200" cap="none" spc="0" normalizeH="0" baseline="0" noProof="0" dirty="0" err="1">
                <a:ln>
                  <a:noFill/>
                </a:ln>
                <a:solidFill>
                  <a:srgbClr val="000000"/>
                </a:solidFill>
                <a:effectLst/>
                <a:uLnTx/>
                <a:uFillTx/>
                <a:latin typeface="Calibri"/>
                <a:ea typeface="+mn-ea"/>
                <a:cs typeface="+mn-cs"/>
              </a:rPr>
              <a:t>df</a:t>
            </a:r>
            <a:r>
              <a:rPr kumimoji="0" lang="en-IN" sz="2800" b="0" i="0" u="none" strike="noStrike" kern="1200" cap="none" spc="0" normalizeH="0" baseline="0" noProof="0" dirty="0">
                <a:ln>
                  <a:noFill/>
                </a:ln>
                <a:solidFill>
                  <a:srgbClr val="000000"/>
                </a:solidFill>
                <a:effectLst/>
                <a:uLnTx/>
                <a:uFillTx/>
                <a:latin typeface="Calibri"/>
                <a:ea typeface="+mn-ea"/>
                <a:cs typeface="+mn-cs"/>
              </a:rPr>
              <a:t>).</a:t>
            </a:r>
            <a:endParaRPr lang="en-IN" dirty="0"/>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400" dirty="0"/>
              <a:t>Example 1</a:t>
            </a:r>
            <a:r>
              <a:rPr sz="2400" dirty="0"/>
              <a:t>: Calculating a Confidence Interval and Performing a Hypothesis Test for the Mean Difference</a:t>
            </a:r>
            <a:r>
              <a:rPr lang="en-US" sz="2400" dirty="0"/>
              <a:t>—Slide 1</a:t>
            </a:r>
            <a:endParaRPr sz="24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r>
                  <a:rPr sz="2800" dirty="0"/>
                  <a:t>Bull &amp; Bones </a:t>
                </a:r>
                <a:r>
                  <a:rPr sz="2800" dirty="0" err="1"/>
                  <a:t>Brewhaus</a:t>
                </a:r>
                <a:r>
                  <a:rPr sz="2800" dirty="0"/>
                  <a:t> is a microbrewery that has two restaurants located within </a:t>
                </a:r>
                <a:r>
                  <a:rPr sz="2800" dirty="0">
                    <a:latin typeface="Cambria Math"/>
                  </a:rPr>
                  <a:t>15</a:t>
                </a:r>
                <a:r>
                  <a:rPr sz="2800" dirty="0"/>
                  <a:t> miles of each other. The owner of the microbrewery wants to compare the average daily food sales of the two restaurants. To do so, the owner randomly selects </a:t>
                </a:r>
                <a:r>
                  <a:rPr sz="2800" dirty="0">
                    <a:latin typeface="Cambria Math"/>
                  </a:rPr>
                  <a:t>10</a:t>
                </a:r>
                <a:r>
                  <a:rPr sz="2800" dirty="0"/>
                  <a:t> days over a five-month period (college football season) and records the daily food sales. The results are given in Table 2.</a:t>
                </a:r>
              </a:p>
              <a:p>
                <a:pPr marL="514350" indent="-514350">
                  <a:buFont typeface="+mj-lt"/>
                  <a:buAutoNum type="alphaLcPeriod"/>
                  <a:defRPr sz="2800"/>
                </a:pPr>
                <a:r>
                  <a:rPr dirty="0"/>
                  <a:t>​</a:t>
                </a:r>
                <a:r>
                  <a:rPr sz="2800" dirty="0"/>
                  <a:t>Calculate a </a:t>
                </a:r>
                <a14:m>
                  <m:oMath xmlns:m="http://schemas.openxmlformats.org/officeDocument/2006/math">
                    <m:r>
                      <a:rPr>
                        <a:latin typeface="Cambria Math" panose="02040503050406030204" pitchFamily="18" charset="0"/>
                      </a:rPr>
                      <m:t>95%</m:t>
                    </m:r>
                  </m:oMath>
                </a14:m>
                <a:r>
                  <a:rPr sz="2800" dirty="0"/>
                  <a:t> confidence interval for the mean difference in restaurant sales.</a:t>
                </a:r>
              </a:p>
              <a:p>
                <a:pPr marL="514350" indent="-514350">
                  <a:buFont typeface="+mj-lt"/>
                  <a:buAutoNum type="alphaLcPeriod" startAt="2"/>
                  <a:defRPr sz="2800"/>
                </a:pPr>
                <a:r>
                  <a:rPr dirty="0"/>
                  <a:t>​</a:t>
                </a:r>
                <a:r>
                  <a:rPr sz="2800" dirty="0"/>
                  <a:t>The owner wants to know if there is evidence of a difference between the average daily food sales of the two restaurants. Test using</a:t>
                </a:r>
                <a:r>
                  <a:rPr lang="en-US" sz="2800" dirty="0"/>
                  <a:t> α = 0.01.</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556" t="-2086" r="-889" b="-1595"/>
                </a:stretch>
              </a:blipFill>
            </p:spPr>
            <p:txBody>
              <a:bodyPr/>
              <a:lstStyle/>
              <a:p>
                <a:r>
                  <a:rPr lang="en-IN">
                    <a:noFill/>
                  </a:rPr>
                  <a:t> </a:t>
                </a:r>
              </a:p>
            </p:txBody>
          </p:sp>
        </mc:Fallback>
      </mc:AlternateContent>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IN" sz="2400" dirty="0"/>
              <a:t>Example 1</a:t>
            </a:r>
            <a:r>
              <a:rPr sz="2400" dirty="0"/>
              <a:t>: Calculating a Confidence Interval and Performing a Hypothesis Test for the Mean Difference</a:t>
            </a:r>
            <a:r>
              <a:rPr lang="en-US" sz="2400" dirty="0"/>
              <a:t>—Slide 2</a:t>
            </a:r>
            <a:endParaRPr sz="2400" dirty="0"/>
          </a:p>
        </p:txBody>
      </p:sp>
      <p:sp>
        <p:nvSpPr>
          <p:cNvPr id="5" name="TextBox 4">
            <a:extLst>
              <a:ext uri="{FF2B5EF4-FFF2-40B4-BE49-F238E27FC236}">
                <a16:creationId xmlns:a16="http://schemas.microsoft.com/office/drawing/2014/main" id="{A3C47992-D9C8-EE0E-27DB-98EB67D633D2}"/>
              </a:ext>
            </a:extLst>
          </p:cNvPr>
          <p:cNvSpPr txBox="1"/>
          <p:nvPr/>
        </p:nvSpPr>
        <p:spPr>
          <a:xfrm>
            <a:off x="1752600" y="1070122"/>
            <a:ext cx="56388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1F497D"/>
                </a:solidFill>
                <a:effectLst/>
                <a:uLnTx/>
                <a:uFillTx/>
                <a:latin typeface="Calibri"/>
                <a:ea typeface="+mn-ea"/>
                <a:cs typeface="+mn-cs"/>
              </a:rPr>
              <a:t>Table 2 — Daily Food Sales for Two Restaurants ($)</a:t>
            </a:r>
            <a:endParaRPr lang="en-IN" dirty="0">
              <a:solidFill>
                <a:srgbClr val="1F497D"/>
              </a:solidFill>
            </a:endParaRPr>
          </a:p>
        </p:txBody>
      </p:sp>
      <mc:AlternateContent xmlns:mc="http://schemas.openxmlformats.org/markup-compatibility/2006">
        <mc:Choice xmlns:a14="http://schemas.microsoft.com/office/drawing/2010/main" Requires="a14">
          <p:graphicFrame>
            <p:nvGraphicFramePr>
              <p:cNvPr id="3" name="Table Placeholder 2" descr="This table compares the daily revenue (in dollars) of two restaurants across 10 days, and calculates the difference by subtracting Restaurant 2's revenue from Restaurant 1's revenue.&#10;&#10;Row 1: On Day 1, Restaurant 1 made 5828 and Restaurant 2 made 7894, with a difference of negative 2066.&#10;Row 2: On Day 2, Restaurant 1 made 9836 and Restaurant 2 made 11573, with a difference of negative 1737.&#10;Row 3: On Day 3, Restaurant 1 made 3984 and Restaurant 2 made 5319, with a difference of negative 1335.&#10;Row 4: On Day 4, Restaurant 1 made 5845 and Restaurant 2 made 6389, with a difference of negative 544.&#10;Row 5: On Day 5, Restaurant 1 made 5210 and Restaurant 2 made 6055, with a difference of negative 845.&#10;Row 6: On Day 6, Restaurant 1 made 9668 and Restaurant 2 made 10631, with a difference of negative 963.&#10;Row 7: On Day 7, Restaurant 1 made 6768 and Restaurant 2 made 7866, with a difference of negative 1098.&#10;Row 8: On Day 8, Restaurant 1 made 6726 and Restaurant 2 made 7976, with a difference of negative 1250.&#10;Row 9: On Day 9, Restaurant 1 made 4399 and Restaurant 2 made 5652, with a difference of negative 1253.&#10;Row 10: On Day 10, Restaurant 1 made 6692 and Restaurant 2 made 8083, with a difference of negative 1391.&#10;&#10;Overall, Restaurant 2 consistently earned more revenue than Restaurant 1 across all 10 days as denoted by all the differences being negative."/>
              <p:cNvGraphicFramePr>
                <a:graphicFrameLocks noGrp="1"/>
              </p:cNvGraphicFramePr>
              <p:nvPr>
                <p:ph type="tbl" sz="quarter" idx="10"/>
                <p:extLst>
                  <p:ext uri="{D42A27DB-BD31-4B8C-83A1-F6EECF244321}">
                    <p14:modId xmlns:p14="http://schemas.microsoft.com/office/powerpoint/2010/main" val="2946263298"/>
                  </p:ext>
                </p:extLst>
              </p:nvPr>
            </p:nvGraphicFramePr>
            <p:xfrm>
              <a:off x="457200" y="1480290"/>
              <a:ext cx="8229600" cy="442521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799403">
                    <a:tc>
                      <a:txBody>
                        <a:bodyPr/>
                        <a:lstStyle/>
                        <a:p>
                          <a:pPr algn="ctr">
                            <a:defRPr sz="1600" b="1"/>
                          </a:pPr>
                          <a:r>
                            <a:rPr dirty="0"/>
                            <a:t>Day</a:t>
                          </a:r>
                        </a:p>
                      </a:txBody>
                      <a:tcPr/>
                    </a:tc>
                    <a:tc>
                      <a:txBody>
                        <a:bodyPr/>
                        <a:lstStyle/>
                        <a:p>
                          <a:pPr algn="ctr">
                            <a:defRPr sz="1600" b="1"/>
                          </a:pPr>
                          <a:r>
                            <a:rPr dirty="0"/>
                            <a:t>Restaurant 1</a:t>
                          </a:r>
                        </a:p>
                      </a:txBody>
                      <a:tcPr/>
                    </a:tc>
                    <a:tc>
                      <a:txBody>
                        <a:bodyPr/>
                        <a:lstStyle/>
                        <a:p>
                          <a:pPr algn="ctr">
                            <a:defRPr sz="1600" b="1"/>
                          </a:pPr>
                          <a:r>
                            <a:rPr dirty="0"/>
                            <a:t>Restaurant 2</a:t>
                          </a:r>
                        </a:p>
                      </a:txBody>
                      <a:tcPr/>
                    </a:tc>
                    <a:tc>
                      <a:txBody>
                        <a:bodyPr/>
                        <a:lstStyle/>
                        <a:p>
                          <a:pPr algn="ctr">
                            <a:defRPr sz="1600" b="1"/>
                          </a:pPr>
                          <a:r>
                            <a:rPr dirty="0"/>
                            <a:t>Difference = Restaurant 1 − Restaurant 2</a:t>
                          </a:r>
                        </a:p>
                      </a:txBody>
                      <a:tcPr/>
                    </a:tc>
                    <a:extLst>
                      <a:ext uri="{0D108BD9-81ED-4DB2-BD59-A6C34878D82A}">
                        <a16:rowId xmlns:a16="http://schemas.microsoft.com/office/drawing/2014/main" val="10001"/>
                      </a:ext>
                    </a:extLst>
                  </a:tr>
                  <a:tr h="360225">
                    <a:tc>
                      <a:txBody>
                        <a:bodyPr/>
                        <a:lstStyle/>
                        <a:p>
                          <a:pPr algn="ctr"/>
                          <a:r>
                            <a:rPr sz="1600"/>
                            <a:t>1</a:t>
                          </a:r>
                          <a:endParaRPr sz="1600">
                            <a:latin typeface="Cambria Math"/>
                          </a:endParaRPr>
                        </a:p>
                      </a:txBody>
                      <a:tcPr/>
                    </a:tc>
                    <a:tc>
                      <a:txBody>
                        <a:bodyPr/>
                        <a:lstStyle/>
                        <a:p>
                          <a:pPr algn="ctr"/>
                          <a:r>
                            <a:rPr sz="1600"/>
                            <a:t>5828</a:t>
                          </a:r>
                          <a:endParaRPr sz="1600">
                            <a:latin typeface="Cambria Math"/>
                          </a:endParaRPr>
                        </a:p>
                      </a:txBody>
                      <a:tcPr/>
                    </a:tc>
                    <a:tc>
                      <a:txBody>
                        <a:bodyPr/>
                        <a:lstStyle/>
                        <a:p>
                          <a:pPr algn="ctr"/>
                          <a:r>
                            <a:rPr sz="1600"/>
                            <a:t>7894</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−2066</m:t>
                                </m:r>
                              </m:oMath>
                            </m:oMathPara>
                          </a14:m>
                          <a:endParaRPr/>
                        </a:p>
                      </a:txBody>
                      <a:tcPr/>
                    </a:tc>
                    <a:extLst>
                      <a:ext uri="{0D108BD9-81ED-4DB2-BD59-A6C34878D82A}">
                        <a16:rowId xmlns:a16="http://schemas.microsoft.com/office/drawing/2014/main" val="10002"/>
                      </a:ext>
                    </a:extLst>
                  </a:tr>
                  <a:tr h="360225">
                    <a:tc>
                      <a:txBody>
                        <a:bodyPr/>
                        <a:lstStyle/>
                        <a:p>
                          <a:pPr algn="ctr"/>
                          <a:r>
                            <a:rPr sz="1600"/>
                            <a:t>2</a:t>
                          </a:r>
                          <a:endParaRPr sz="1600">
                            <a:latin typeface="Cambria Math"/>
                          </a:endParaRPr>
                        </a:p>
                      </a:txBody>
                      <a:tcPr/>
                    </a:tc>
                    <a:tc>
                      <a:txBody>
                        <a:bodyPr/>
                        <a:lstStyle/>
                        <a:p>
                          <a:pPr algn="ctr"/>
                          <a:r>
                            <a:rPr sz="1600"/>
                            <a:t>9836</a:t>
                          </a:r>
                          <a:endParaRPr sz="1600">
                            <a:latin typeface="Cambria Math"/>
                          </a:endParaRPr>
                        </a:p>
                      </a:txBody>
                      <a:tcPr/>
                    </a:tc>
                    <a:tc>
                      <a:txBody>
                        <a:bodyPr/>
                        <a:lstStyle/>
                        <a:p>
                          <a:pPr algn="ctr"/>
                          <a:r>
                            <a:rPr sz="1600"/>
                            <a:t>11,573</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−1737</m:t>
                                </m:r>
                              </m:oMath>
                            </m:oMathPara>
                          </a14:m>
                          <a:endParaRPr/>
                        </a:p>
                      </a:txBody>
                      <a:tcPr/>
                    </a:tc>
                    <a:extLst>
                      <a:ext uri="{0D108BD9-81ED-4DB2-BD59-A6C34878D82A}">
                        <a16:rowId xmlns:a16="http://schemas.microsoft.com/office/drawing/2014/main" val="10003"/>
                      </a:ext>
                    </a:extLst>
                  </a:tr>
                  <a:tr h="360225">
                    <a:tc>
                      <a:txBody>
                        <a:bodyPr/>
                        <a:lstStyle/>
                        <a:p>
                          <a:pPr algn="ctr"/>
                          <a:r>
                            <a:rPr sz="1600"/>
                            <a:t>3</a:t>
                          </a:r>
                          <a:endParaRPr sz="1600">
                            <a:latin typeface="Cambria Math"/>
                          </a:endParaRPr>
                        </a:p>
                      </a:txBody>
                      <a:tcPr/>
                    </a:tc>
                    <a:tc>
                      <a:txBody>
                        <a:bodyPr/>
                        <a:lstStyle/>
                        <a:p>
                          <a:pPr algn="ctr"/>
                          <a:r>
                            <a:rPr sz="1600"/>
                            <a:t>3984</a:t>
                          </a:r>
                          <a:endParaRPr sz="1600">
                            <a:latin typeface="Cambria Math"/>
                          </a:endParaRPr>
                        </a:p>
                      </a:txBody>
                      <a:tcPr/>
                    </a:tc>
                    <a:tc>
                      <a:txBody>
                        <a:bodyPr/>
                        <a:lstStyle/>
                        <a:p>
                          <a:pPr algn="ctr"/>
                          <a:r>
                            <a:rPr sz="1600"/>
                            <a:t>5319</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−1335</m:t>
                                </m:r>
                              </m:oMath>
                            </m:oMathPara>
                          </a14:m>
                          <a:endParaRPr/>
                        </a:p>
                      </a:txBody>
                      <a:tcPr/>
                    </a:tc>
                    <a:extLst>
                      <a:ext uri="{0D108BD9-81ED-4DB2-BD59-A6C34878D82A}">
                        <a16:rowId xmlns:a16="http://schemas.microsoft.com/office/drawing/2014/main" val="10004"/>
                      </a:ext>
                    </a:extLst>
                  </a:tr>
                  <a:tr h="360225">
                    <a:tc>
                      <a:txBody>
                        <a:bodyPr/>
                        <a:lstStyle/>
                        <a:p>
                          <a:pPr algn="ctr"/>
                          <a:r>
                            <a:rPr sz="1600"/>
                            <a:t>4</a:t>
                          </a:r>
                          <a:endParaRPr sz="1600">
                            <a:latin typeface="Cambria Math"/>
                          </a:endParaRPr>
                        </a:p>
                      </a:txBody>
                      <a:tcPr/>
                    </a:tc>
                    <a:tc>
                      <a:txBody>
                        <a:bodyPr/>
                        <a:lstStyle/>
                        <a:p>
                          <a:pPr algn="ctr"/>
                          <a:r>
                            <a:rPr sz="1600"/>
                            <a:t>5845</a:t>
                          </a:r>
                          <a:endParaRPr sz="1600">
                            <a:latin typeface="Cambria Math"/>
                          </a:endParaRPr>
                        </a:p>
                      </a:txBody>
                      <a:tcPr/>
                    </a:tc>
                    <a:tc>
                      <a:txBody>
                        <a:bodyPr/>
                        <a:lstStyle/>
                        <a:p>
                          <a:pPr algn="ctr"/>
                          <a:r>
                            <a:rPr sz="1600"/>
                            <a:t>6389</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−544</m:t>
                                </m:r>
                              </m:oMath>
                            </m:oMathPara>
                          </a14:m>
                          <a:endParaRPr/>
                        </a:p>
                      </a:txBody>
                      <a:tcPr/>
                    </a:tc>
                    <a:extLst>
                      <a:ext uri="{0D108BD9-81ED-4DB2-BD59-A6C34878D82A}">
                        <a16:rowId xmlns:a16="http://schemas.microsoft.com/office/drawing/2014/main" val="10005"/>
                      </a:ext>
                    </a:extLst>
                  </a:tr>
                  <a:tr h="360225">
                    <a:tc>
                      <a:txBody>
                        <a:bodyPr/>
                        <a:lstStyle/>
                        <a:p>
                          <a:pPr algn="ctr"/>
                          <a:r>
                            <a:rPr sz="1600"/>
                            <a:t>5</a:t>
                          </a:r>
                          <a:endParaRPr sz="1600">
                            <a:latin typeface="Cambria Math"/>
                          </a:endParaRPr>
                        </a:p>
                      </a:txBody>
                      <a:tcPr/>
                    </a:tc>
                    <a:tc>
                      <a:txBody>
                        <a:bodyPr/>
                        <a:lstStyle/>
                        <a:p>
                          <a:pPr algn="ctr"/>
                          <a:r>
                            <a:rPr sz="1600"/>
                            <a:t>5210</a:t>
                          </a:r>
                          <a:endParaRPr sz="1600">
                            <a:latin typeface="Cambria Math"/>
                          </a:endParaRPr>
                        </a:p>
                      </a:txBody>
                      <a:tcPr/>
                    </a:tc>
                    <a:tc>
                      <a:txBody>
                        <a:bodyPr/>
                        <a:lstStyle/>
                        <a:p>
                          <a:pPr algn="ctr"/>
                          <a:r>
                            <a:rPr sz="1600"/>
                            <a:t>6055</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−845</m:t>
                                </m:r>
                              </m:oMath>
                            </m:oMathPara>
                          </a14:m>
                          <a:endParaRPr/>
                        </a:p>
                      </a:txBody>
                      <a:tcPr/>
                    </a:tc>
                    <a:extLst>
                      <a:ext uri="{0D108BD9-81ED-4DB2-BD59-A6C34878D82A}">
                        <a16:rowId xmlns:a16="http://schemas.microsoft.com/office/drawing/2014/main" val="10006"/>
                      </a:ext>
                    </a:extLst>
                  </a:tr>
                  <a:tr h="360225">
                    <a:tc>
                      <a:txBody>
                        <a:bodyPr/>
                        <a:lstStyle/>
                        <a:p>
                          <a:pPr algn="ctr"/>
                          <a:r>
                            <a:rPr sz="1600"/>
                            <a:t>6</a:t>
                          </a:r>
                          <a:endParaRPr sz="1600">
                            <a:latin typeface="Cambria Math"/>
                          </a:endParaRPr>
                        </a:p>
                      </a:txBody>
                      <a:tcPr/>
                    </a:tc>
                    <a:tc>
                      <a:txBody>
                        <a:bodyPr/>
                        <a:lstStyle/>
                        <a:p>
                          <a:pPr algn="ctr"/>
                          <a:r>
                            <a:rPr sz="1600"/>
                            <a:t>9668</a:t>
                          </a:r>
                          <a:endParaRPr sz="1600">
                            <a:latin typeface="Cambria Math"/>
                          </a:endParaRPr>
                        </a:p>
                      </a:txBody>
                      <a:tcPr/>
                    </a:tc>
                    <a:tc>
                      <a:txBody>
                        <a:bodyPr/>
                        <a:lstStyle/>
                        <a:p>
                          <a:pPr algn="ctr"/>
                          <a:r>
                            <a:rPr sz="1600"/>
                            <a:t>10,631</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−963</m:t>
                                </m:r>
                              </m:oMath>
                            </m:oMathPara>
                          </a14:m>
                          <a:endParaRPr/>
                        </a:p>
                      </a:txBody>
                      <a:tcPr/>
                    </a:tc>
                    <a:extLst>
                      <a:ext uri="{0D108BD9-81ED-4DB2-BD59-A6C34878D82A}">
                        <a16:rowId xmlns:a16="http://schemas.microsoft.com/office/drawing/2014/main" val="10007"/>
                      </a:ext>
                    </a:extLst>
                  </a:tr>
                  <a:tr h="360225">
                    <a:tc>
                      <a:txBody>
                        <a:bodyPr/>
                        <a:lstStyle/>
                        <a:p>
                          <a:pPr algn="ctr"/>
                          <a:r>
                            <a:rPr sz="1600"/>
                            <a:t>7</a:t>
                          </a:r>
                          <a:endParaRPr sz="1600">
                            <a:latin typeface="Cambria Math"/>
                          </a:endParaRPr>
                        </a:p>
                      </a:txBody>
                      <a:tcPr/>
                    </a:tc>
                    <a:tc>
                      <a:txBody>
                        <a:bodyPr/>
                        <a:lstStyle/>
                        <a:p>
                          <a:pPr algn="ctr"/>
                          <a:r>
                            <a:rPr sz="1600"/>
                            <a:t>6768</a:t>
                          </a:r>
                          <a:endParaRPr sz="1600">
                            <a:latin typeface="Cambria Math"/>
                          </a:endParaRPr>
                        </a:p>
                      </a:txBody>
                      <a:tcPr/>
                    </a:tc>
                    <a:tc>
                      <a:txBody>
                        <a:bodyPr/>
                        <a:lstStyle/>
                        <a:p>
                          <a:pPr algn="ctr"/>
                          <a:r>
                            <a:rPr sz="1600"/>
                            <a:t>7866</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−1098</m:t>
                                </m:r>
                              </m:oMath>
                            </m:oMathPara>
                          </a14:m>
                          <a:endParaRPr/>
                        </a:p>
                      </a:txBody>
                      <a:tcPr/>
                    </a:tc>
                    <a:extLst>
                      <a:ext uri="{0D108BD9-81ED-4DB2-BD59-A6C34878D82A}">
                        <a16:rowId xmlns:a16="http://schemas.microsoft.com/office/drawing/2014/main" val="10008"/>
                      </a:ext>
                    </a:extLst>
                  </a:tr>
                  <a:tr h="360225">
                    <a:tc>
                      <a:txBody>
                        <a:bodyPr/>
                        <a:lstStyle/>
                        <a:p>
                          <a:pPr algn="ctr"/>
                          <a:r>
                            <a:rPr sz="1600"/>
                            <a:t>8</a:t>
                          </a:r>
                          <a:endParaRPr sz="1600">
                            <a:latin typeface="Cambria Math"/>
                          </a:endParaRPr>
                        </a:p>
                      </a:txBody>
                      <a:tcPr/>
                    </a:tc>
                    <a:tc>
                      <a:txBody>
                        <a:bodyPr/>
                        <a:lstStyle/>
                        <a:p>
                          <a:pPr algn="ctr"/>
                          <a:r>
                            <a:rPr sz="1600"/>
                            <a:t>6726</a:t>
                          </a:r>
                          <a:endParaRPr sz="1600">
                            <a:latin typeface="Cambria Math"/>
                          </a:endParaRPr>
                        </a:p>
                      </a:txBody>
                      <a:tcPr/>
                    </a:tc>
                    <a:tc>
                      <a:txBody>
                        <a:bodyPr/>
                        <a:lstStyle/>
                        <a:p>
                          <a:pPr algn="ctr"/>
                          <a:r>
                            <a:rPr sz="1600"/>
                            <a:t>7976</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−1250</m:t>
                                </m:r>
                              </m:oMath>
                            </m:oMathPara>
                          </a14:m>
                          <a:endParaRPr/>
                        </a:p>
                      </a:txBody>
                      <a:tcPr/>
                    </a:tc>
                    <a:extLst>
                      <a:ext uri="{0D108BD9-81ED-4DB2-BD59-A6C34878D82A}">
                        <a16:rowId xmlns:a16="http://schemas.microsoft.com/office/drawing/2014/main" val="10009"/>
                      </a:ext>
                    </a:extLst>
                  </a:tr>
                  <a:tr h="360225">
                    <a:tc>
                      <a:txBody>
                        <a:bodyPr/>
                        <a:lstStyle/>
                        <a:p>
                          <a:pPr algn="ctr"/>
                          <a:r>
                            <a:rPr sz="1600"/>
                            <a:t>9</a:t>
                          </a:r>
                          <a:endParaRPr sz="1600">
                            <a:latin typeface="Cambria Math"/>
                          </a:endParaRPr>
                        </a:p>
                      </a:txBody>
                      <a:tcPr/>
                    </a:tc>
                    <a:tc>
                      <a:txBody>
                        <a:bodyPr/>
                        <a:lstStyle/>
                        <a:p>
                          <a:pPr algn="ctr"/>
                          <a:r>
                            <a:rPr sz="1600"/>
                            <a:t>4399</a:t>
                          </a:r>
                          <a:endParaRPr sz="1600">
                            <a:latin typeface="Cambria Math"/>
                          </a:endParaRPr>
                        </a:p>
                      </a:txBody>
                      <a:tcPr/>
                    </a:tc>
                    <a:tc>
                      <a:txBody>
                        <a:bodyPr/>
                        <a:lstStyle/>
                        <a:p>
                          <a:pPr algn="ctr"/>
                          <a:r>
                            <a:rPr sz="1600"/>
                            <a:t>5652</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−1253</m:t>
                                </m:r>
                              </m:oMath>
                            </m:oMathPara>
                          </a14:m>
                          <a:endParaRPr/>
                        </a:p>
                      </a:txBody>
                      <a:tcPr/>
                    </a:tc>
                    <a:extLst>
                      <a:ext uri="{0D108BD9-81ED-4DB2-BD59-A6C34878D82A}">
                        <a16:rowId xmlns:a16="http://schemas.microsoft.com/office/drawing/2014/main" val="10010"/>
                      </a:ext>
                    </a:extLst>
                  </a:tr>
                  <a:tr h="360225">
                    <a:tc>
                      <a:txBody>
                        <a:bodyPr/>
                        <a:lstStyle/>
                        <a:p>
                          <a:pPr algn="ctr"/>
                          <a:r>
                            <a:rPr sz="1600" dirty="0"/>
                            <a:t>10</a:t>
                          </a:r>
                          <a:endParaRPr sz="1600" dirty="0">
                            <a:latin typeface="Cambria Math"/>
                          </a:endParaRPr>
                        </a:p>
                      </a:txBody>
                      <a:tcPr/>
                    </a:tc>
                    <a:tc>
                      <a:txBody>
                        <a:bodyPr/>
                        <a:lstStyle/>
                        <a:p>
                          <a:pPr algn="ctr"/>
                          <a:r>
                            <a:rPr sz="1600"/>
                            <a:t>6692</a:t>
                          </a:r>
                          <a:endParaRPr sz="1600">
                            <a:latin typeface="Cambria Math"/>
                          </a:endParaRPr>
                        </a:p>
                      </a:txBody>
                      <a:tcPr/>
                    </a:tc>
                    <a:tc>
                      <a:txBody>
                        <a:bodyPr/>
                        <a:lstStyle/>
                        <a:p>
                          <a:pPr algn="ctr"/>
                          <a:r>
                            <a:rPr sz="1600"/>
                            <a:t>8083</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−1391</m:t>
                                </m:r>
                              </m:oMath>
                            </m:oMathPara>
                          </a14:m>
                          <a:endParaRPr dirty="0"/>
                        </a:p>
                      </a:txBody>
                      <a:tcPr/>
                    </a:tc>
                    <a:extLst>
                      <a:ext uri="{0D108BD9-81ED-4DB2-BD59-A6C34878D82A}">
                        <a16:rowId xmlns:a16="http://schemas.microsoft.com/office/drawing/2014/main" val="10011"/>
                      </a:ext>
                    </a:extLst>
                  </a:tr>
                </a:tbl>
              </a:graphicData>
            </a:graphic>
          </p:graphicFrame>
        </mc:Choice>
        <mc:Fallback>
          <p:graphicFrame>
            <p:nvGraphicFramePr>
              <p:cNvPr id="3" name="Table Placeholder 2" descr="This table compares the daily revenue (in dollars) of two restaurants across 10 days, and calculates the difference by subtracting Restaurant 2's revenue from Restaurant 1's revenue.&#10;&#10;Row 1: On Day 1, Restaurant 1 made 5828 and Restaurant 2 made 7894, with a difference of negative 2066.&#10;Row 2: On Day 2, Restaurant 1 made 9836 and Restaurant 2 made 11573, with a difference of negative 1737.&#10;Row 3: On Day 3, Restaurant 1 made 3984 and Restaurant 2 made 5319, with a difference of negative 1335.&#10;Row 4: On Day 4, Restaurant 1 made 5845 and Restaurant 2 made 6389, with a difference of negative 544.&#10;Row 5: On Day 5, Restaurant 1 made 5210 and Restaurant 2 made 6055, with a difference of negative 845.&#10;Row 6: On Day 6, Restaurant 1 made 9668 and Restaurant 2 made 10631, with a difference of negative 963.&#10;Row 7: On Day 7, Restaurant 1 made 6768 and Restaurant 2 made 7866, with a difference of negative 1098.&#10;Row 8: On Day 8, Restaurant 1 made 6726 and Restaurant 2 made 7976, with a difference of negative 1250.&#10;Row 9: On Day 9, Restaurant 1 made 4399 and Restaurant 2 made 5652, with a difference of negative 1253.&#10;Row 10: On Day 10, Restaurant 1 made 6692 and Restaurant 2 made 8083, with a difference of negative 1391.&#10;&#10;Overall, Restaurant 2 consistently earned more revenue than Restaurant 1 across all 10 days as denoted by all the differences being negative."/>
              <p:cNvGraphicFramePr>
                <a:graphicFrameLocks noGrp="1"/>
              </p:cNvGraphicFramePr>
              <p:nvPr>
                <p:ph type="tbl" sz="quarter" idx="10"/>
                <p:extLst>
                  <p:ext uri="{D42A27DB-BD31-4B8C-83A1-F6EECF244321}">
                    <p14:modId xmlns:p14="http://schemas.microsoft.com/office/powerpoint/2010/main" val="2946263298"/>
                  </p:ext>
                </p:extLst>
              </p:nvPr>
            </p:nvGraphicFramePr>
            <p:xfrm>
              <a:off x="457200" y="1480290"/>
              <a:ext cx="8229600" cy="442521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822960">
                    <a:tc>
                      <a:txBody>
                        <a:bodyPr/>
                        <a:lstStyle/>
                        <a:p>
                          <a:pPr algn="ctr">
                            <a:defRPr sz="1600" b="1"/>
                          </a:pPr>
                          <a:r>
                            <a:rPr dirty="0"/>
                            <a:t>Day</a:t>
                          </a:r>
                        </a:p>
                      </a:txBody>
                      <a:tcPr/>
                    </a:tc>
                    <a:tc>
                      <a:txBody>
                        <a:bodyPr/>
                        <a:lstStyle/>
                        <a:p>
                          <a:pPr algn="ctr">
                            <a:defRPr sz="1600" b="1"/>
                          </a:pPr>
                          <a:r>
                            <a:rPr dirty="0"/>
                            <a:t>Restaurant 1</a:t>
                          </a:r>
                        </a:p>
                      </a:txBody>
                      <a:tcPr/>
                    </a:tc>
                    <a:tc>
                      <a:txBody>
                        <a:bodyPr/>
                        <a:lstStyle/>
                        <a:p>
                          <a:pPr algn="ctr">
                            <a:defRPr sz="1600" b="1"/>
                          </a:pPr>
                          <a:r>
                            <a:rPr dirty="0"/>
                            <a:t>Restaurant 2</a:t>
                          </a:r>
                        </a:p>
                      </a:txBody>
                      <a:tcPr/>
                    </a:tc>
                    <a:tc>
                      <a:txBody>
                        <a:bodyPr/>
                        <a:lstStyle/>
                        <a:p>
                          <a:pPr algn="ctr">
                            <a:defRPr sz="1600" b="1"/>
                          </a:pPr>
                          <a:r>
                            <a:rPr dirty="0"/>
                            <a:t>Difference = Restaurant 1 − Restaurant 2</a:t>
                          </a:r>
                        </a:p>
                      </a:txBody>
                      <a:tcPr/>
                    </a:tc>
                    <a:extLst>
                      <a:ext uri="{0D108BD9-81ED-4DB2-BD59-A6C34878D82A}">
                        <a16:rowId xmlns:a16="http://schemas.microsoft.com/office/drawing/2014/main" val="10001"/>
                      </a:ext>
                    </a:extLst>
                  </a:tr>
                  <a:tr h="360225">
                    <a:tc>
                      <a:txBody>
                        <a:bodyPr/>
                        <a:lstStyle/>
                        <a:p>
                          <a:pPr algn="ctr"/>
                          <a:r>
                            <a:rPr sz="1600"/>
                            <a:t>1</a:t>
                          </a:r>
                          <a:endParaRPr sz="1600">
                            <a:latin typeface="Cambria Math"/>
                          </a:endParaRPr>
                        </a:p>
                      </a:txBody>
                      <a:tcPr/>
                    </a:tc>
                    <a:tc>
                      <a:txBody>
                        <a:bodyPr/>
                        <a:lstStyle/>
                        <a:p>
                          <a:pPr algn="ctr"/>
                          <a:r>
                            <a:rPr sz="1600"/>
                            <a:t>5828</a:t>
                          </a:r>
                          <a:endParaRPr sz="1600">
                            <a:latin typeface="Cambria Math"/>
                          </a:endParaRPr>
                        </a:p>
                      </a:txBody>
                      <a:tcPr/>
                    </a:tc>
                    <a:tc>
                      <a:txBody>
                        <a:bodyPr/>
                        <a:lstStyle/>
                        <a:p>
                          <a:pPr algn="ctr"/>
                          <a:r>
                            <a:rPr sz="1600"/>
                            <a:t>7894</a:t>
                          </a:r>
                          <a:endParaRPr sz="1600">
                            <a:latin typeface="Cambria Math"/>
                          </a:endParaRPr>
                        </a:p>
                      </a:txBody>
                      <a:tcPr/>
                    </a:tc>
                    <a:tc>
                      <a:txBody>
                        <a:bodyPr/>
                        <a:lstStyle/>
                        <a:p>
                          <a:endParaRPr lang="en-US"/>
                        </a:p>
                      </a:txBody>
                      <a:tcPr>
                        <a:blipFill>
                          <a:blip r:embed="rId3"/>
                          <a:stretch>
                            <a:fillRect l="-301187" t="-232203" r="-890" b="-918644"/>
                          </a:stretch>
                        </a:blipFill>
                      </a:tcPr>
                    </a:tc>
                    <a:extLst>
                      <a:ext uri="{0D108BD9-81ED-4DB2-BD59-A6C34878D82A}">
                        <a16:rowId xmlns:a16="http://schemas.microsoft.com/office/drawing/2014/main" val="10002"/>
                      </a:ext>
                    </a:extLst>
                  </a:tr>
                  <a:tr h="360225">
                    <a:tc>
                      <a:txBody>
                        <a:bodyPr/>
                        <a:lstStyle/>
                        <a:p>
                          <a:pPr algn="ctr"/>
                          <a:r>
                            <a:rPr sz="1600"/>
                            <a:t>2</a:t>
                          </a:r>
                          <a:endParaRPr sz="1600">
                            <a:latin typeface="Cambria Math"/>
                          </a:endParaRPr>
                        </a:p>
                      </a:txBody>
                      <a:tcPr/>
                    </a:tc>
                    <a:tc>
                      <a:txBody>
                        <a:bodyPr/>
                        <a:lstStyle/>
                        <a:p>
                          <a:pPr algn="ctr"/>
                          <a:r>
                            <a:rPr sz="1600"/>
                            <a:t>9836</a:t>
                          </a:r>
                          <a:endParaRPr sz="1600">
                            <a:latin typeface="Cambria Math"/>
                          </a:endParaRPr>
                        </a:p>
                      </a:txBody>
                      <a:tcPr/>
                    </a:tc>
                    <a:tc>
                      <a:txBody>
                        <a:bodyPr/>
                        <a:lstStyle/>
                        <a:p>
                          <a:pPr algn="ctr"/>
                          <a:r>
                            <a:rPr sz="1600"/>
                            <a:t>11,573</a:t>
                          </a:r>
                          <a:endParaRPr sz="1600">
                            <a:latin typeface="Cambria Math"/>
                          </a:endParaRPr>
                        </a:p>
                      </a:txBody>
                      <a:tcPr/>
                    </a:tc>
                    <a:tc>
                      <a:txBody>
                        <a:bodyPr/>
                        <a:lstStyle/>
                        <a:p>
                          <a:endParaRPr lang="en-US"/>
                        </a:p>
                      </a:txBody>
                      <a:tcPr>
                        <a:blipFill>
                          <a:blip r:embed="rId3"/>
                          <a:stretch>
                            <a:fillRect l="-301187" t="-326667" r="-890" b="-803333"/>
                          </a:stretch>
                        </a:blipFill>
                      </a:tcPr>
                    </a:tc>
                    <a:extLst>
                      <a:ext uri="{0D108BD9-81ED-4DB2-BD59-A6C34878D82A}">
                        <a16:rowId xmlns:a16="http://schemas.microsoft.com/office/drawing/2014/main" val="10003"/>
                      </a:ext>
                    </a:extLst>
                  </a:tr>
                  <a:tr h="360225">
                    <a:tc>
                      <a:txBody>
                        <a:bodyPr/>
                        <a:lstStyle/>
                        <a:p>
                          <a:pPr algn="ctr"/>
                          <a:r>
                            <a:rPr sz="1600"/>
                            <a:t>3</a:t>
                          </a:r>
                          <a:endParaRPr sz="1600">
                            <a:latin typeface="Cambria Math"/>
                          </a:endParaRPr>
                        </a:p>
                      </a:txBody>
                      <a:tcPr/>
                    </a:tc>
                    <a:tc>
                      <a:txBody>
                        <a:bodyPr/>
                        <a:lstStyle/>
                        <a:p>
                          <a:pPr algn="ctr"/>
                          <a:r>
                            <a:rPr sz="1600"/>
                            <a:t>3984</a:t>
                          </a:r>
                          <a:endParaRPr sz="1600">
                            <a:latin typeface="Cambria Math"/>
                          </a:endParaRPr>
                        </a:p>
                      </a:txBody>
                      <a:tcPr/>
                    </a:tc>
                    <a:tc>
                      <a:txBody>
                        <a:bodyPr/>
                        <a:lstStyle/>
                        <a:p>
                          <a:pPr algn="ctr"/>
                          <a:r>
                            <a:rPr sz="1600"/>
                            <a:t>5319</a:t>
                          </a:r>
                          <a:endParaRPr sz="1600">
                            <a:latin typeface="Cambria Math"/>
                          </a:endParaRPr>
                        </a:p>
                      </a:txBody>
                      <a:tcPr/>
                    </a:tc>
                    <a:tc>
                      <a:txBody>
                        <a:bodyPr/>
                        <a:lstStyle/>
                        <a:p>
                          <a:endParaRPr lang="en-US"/>
                        </a:p>
                      </a:txBody>
                      <a:tcPr>
                        <a:blipFill>
                          <a:blip r:embed="rId3"/>
                          <a:stretch>
                            <a:fillRect l="-301187" t="-433898" r="-890" b="-716949"/>
                          </a:stretch>
                        </a:blipFill>
                      </a:tcPr>
                    </a:tc>
                    <a:extLst>
                      <a:ext uri="{0D108BD9-81ED-4DB2-BD59-A6C34878D82A}">
                        <a16:rowId xmlns:a16="http://schemas.microsoft.com/office/drawing/2014/main" val="10004"/>
                      </a:ext>
                    </a:extLst>
                  </a:tr>
                  <a:tr h="360225">
                    <a:tc>
                      <a:txBody>
                        <a:bodyPr/>
                        <a:lstStyle/>
                        <a:p>
                          <a:pPr algn="ctr"/>
                          <a:r>
                            <a:rPr sz="1600"/>
                            <a:t>4</a:t>
                          </a:r>
                          <a:endParaRPr sz="1600">
                            <a:latin typeface="Cambria Math"/>
                          </a:endParaRPr>
                        </a:p>
                      </a:txBody>
                      <a:tcPr/>
                    </a:tc>
                    <a:tc>
                      <a:txBody>
                        <a:bodyPr/>
                        <a:lstStyle/>
                        <a:p>
                          <a:pPr algn="ctr"/>
                          <a:r>
                            <a:rPr sz="1600"/>
                            <a:t>5845</a:t>
                          </a:r>
                          <a:endParaRPr sz="1600">
                            <a:latin typeface="Cambria Math"/>
                          </a:endParaRPr>
                        </a:p>
                      </a:txBody>
                      <a:tcPr/>
                    </a:tc>
                    <a:tc>
                      <a:txBody>
                        <a:bodyPr/>
                        <a:lstStyle/>
                        <a:p>
                          <a:pPr algn="ctr"/>
                          <a:r>
                            <a:rPr sz="1600"/>
                            <a:t>6389</a:t>
                          </a:r>
                          <a:endParaRPr sz="1600">
                            <a:latin typeface="Cambria Math"/>
                          </a:endParaRPr>
                        </a:p>
                      </a:txBody>
                      <a:tcPr/>
                    </a:tc>
                    <a:tc>
                      <a:txBody>
                        <a:bodyPr/>
                        <a:lstStyle/>
                        <a:p>
                          <a:endParaRPr lang="en-US"/>
                        </a:p>
                      </a:txBody>
                      <a:tcPr>
                        <a:blipFill>
                          <a:blip r:embed="rId3"/>
                          <a:stretch>
                            <a:fillRect l="-301187" t="-533898" r="-890" b="-616949"/>
                          </a:stretch>
                        </a:blipFill>
                      </a:tcPr>
                    </a:tc>
                    <a:extLst>
                      <a:ext uri="{0D108BD9-81ED-4DB2-BD59-A6C34878D82A}">
                        <a16:rowId xmlns:a16="http://schemas.microsoft.com/office/drawing/2014/main" val="10005"/>
                      </a:ext>
                    </a:extLst>
                  </a:tr>
                  <a:tr h="360225">
                    <a:tc>
                      <a:txBody>
                        <a:bodyPr/>
                        <a:lstStyle/>
                        <a:p>
                          <a:pPr algn="ctr"/>
                          <a:r>
                            <a:rPr sz="1600"/>
                            <a:t>5</a:t>
                          </a:r>
                          <a:endParaRPr sz="1600">
                            <a:latin typeface="Cambria Math"/>
                          </a:endParaRPr>
                        </a:p>
                      </a:txBody>
                      <a:tcPr/>
                    </a:tc>
                    <a:tc>
                      <a:txBody>
                        <a:bodyPr/>
                        <a:lstStyle/>
                        <a:p>
                          <a:pPr algn="ctr"/>
                          <a:r>
                            <a:rPr sz="1600"/>
                            <a:t>5210</a:t>
                          </a:r>
                          <a:endParaRPr sz="1600">
                            <a:latin typeface="Cambria Math"/>
                          </a:endParaRPr>
                        </a:p>
                      </a:txBody>
                      <a:tcPr/>
                    </a:tc>
                    <a:tc>
                      <a:txBody>
                        <a:bodyPr/>
                        <a:lstStyle/>
                        <a:p>
                          <a:pPr algn="ctr"/>
                          <a:r>
                            <a:rPr sz="1600"/>
                            <a:t>6055</a:t>
                          </a:r>
                          <a:endParaRPr sz="1600">
                            <a:latin typeface="Cambria Math"/>
                          </a:endParaRPr>
                        </a:p>
                      </a:txBody>
                      <a:tcPr/>
                    </a:tc>
                    <a:tc>
                      <a:txBody>
                        <a:bodyPr/>
                        <a:lstStyle/>
                        <a:p>
                          <a:endParaRPr lang="en-US"/>
                        </a:p>
                      </a:txBody>
                      <a:tcPr>
                        <a:blipFill>
                          <a:blip r:embed="rId3"/>
                          <a:stretch>
                            <a:fillRect l="-301187" t="-633898" r="-890" b="-516949"/>
                          </a:stretch>
                        </a:blipFill>
                      </a:tcPr>
                    </a:tc>
                    <a:extLst>
                      <a:ext uri="{0D108BD9-81ED-4DB2-BD59-A6C34878D82A}">
                        <a16:rowId xmlns:a16="http://schemas.microsoft.com/office/drawing/2014/main" val="10006"/>
                      </a:ext>
                    </a:extLst>
                  </a:tr>
                  <a:tr h="360225">
                    <a:tc>
                      <a:txBody>
                        <a:bodyPr/>
                        <a:lstStyle/>
                        <a:p>
                          <a:pPr algn="ctr"/>
                          <a:r>
                            <a:rPr sz="1600"/>
                            <a:t>6</a:t>
                          </a:r>
                          <a:endParaRPr sz="1600">
                            <a:latin typeface="Cambria Math"/>
                          </a:endParaRPr>
                        </a:p>
                      </a:txBody>
                      <a:tcPr/>
                    </a:tc>
                    <a:tc>
                      <a:txBody>
                        <a:bodyPr/>
                        <a:lstStyle/>
                        <a:p>
                          <a:pPr algn="ctr"/>
                          <a:r>
                            <a:rPr sz="1600"/>
                            <a:t>9668</a:t>
                          </a:r>
                          <a:endParaRPr sz="1600">
                            <a:latin typeface="Cambria Math"/>
                          </a:endParaRPr>
                        </a:p>
                      </a:txBody>
                      <a:tcPr/>
                    </a:tc>
                    <a:tc>
                      <a:txBody>
                        <a:bodyPr/>
                        <a:lstStyle/>
                        <a:p>
                          <a:pPr algn="ctr"/>
                          <a:r>
                            <a:rPr sz="1600"/>
                            <a:t>10,631</a:t>
                          </a:r>
                          <a:endParaRPr sz="1600">
                            <a:latin typeface="Cambria Math"/>
                          </a:endParaRPr>
                        </a:p>
                      </a:txBody>
                      <a:tcPr/>
                    </a:tc>
                    <a:tc>
                      <a:txBody>
                        <a:bodyPr/>
                        <a:lstStyle/>
                        <a:p>
                          <a:endParaRPr lang="en-US"/>
                        </a:p>
                      </a:txBody>
                      <a:tcPr>
                        <a:blipFill>
                          <a:blip r:embed="rId3"/>
                          <a:stretch>
                            <a:fillRect l="-301187" t="-733898" r="-890" b="-416949"/>
                          </a:stretch>
                        </a:blipFill>
                      </a:tcPr>
                    </a:tc>
                    <a:extLst>
                      <a:ext uri="{0D108BD9-81ED-4DB2-BD59-A6C34878D82A}">
                        <a16:rowId xmlns:a16="http://schemas.microsoft.com/office/drawing/2014/main" val="10007"/>
                      </a:ext>
                    </a:extLst>
                  </a:tr>
                  <a:tr h="360225">
                    <a:tc>
                      <a:txBody>
                        <a:bodyPr/>
                        <a:lstStyle/>
                        <a:p>
                          <a:pPr algn="ctr"/>
                          <a:r>
                            <a:rPr sz="1600"/>
                            <a:t>7</a:t>
                          </a:r>
                          <a:endParaRPr sz="1600">
                            <a:latin typeface="Cambria Math"/>
                          </a:endParaRPr>
                        </a:p>
                      </a:txBody>
                      <a:tcPr/>
                    </a:tc>
                    <a:tc>
                      <a:txBody>
                        <a:bodyPr/>
                        <a:lstStyle/>
                        <a:p>
                          <a:pPr algn="ctr"/>
                          <a:r>
                            <a:rPr sz="1600"/>
                            <a:t>6768</a:t>
                          </a:r>
                          <a:endParaRPr sz="1600">
                            <a:latin typeface="Cambria Math"/>
                          </a:endParaRPr>
                        </a:p>
                      </a:txBody>
                      <a:tcPr/>
                    </a:tc>
                    <a:tc>
                      <a:txBody>
                        <a:bodyPr/>
                        <a:lstStyle/>
                        <a:p>
                          <a:pPr algn="ctr"/>
                          <a:r>
                            <a:rPr sz="1600"/>
                            <a:t>7866</a:t>
                          </a:r>
                          <a:endParaRPr sz="1600">
                            <a:latin typeface="Cambria Math"/>
                          </a:endParaRPr>
                        </a:p>
                      </a:txBody>
                      <a:tcPr/>
                    </a:tc>
                    <a:tc>
                      <a:txBody>
                        <a:bodyPr/>
                        <a:lstStyle/>
                        <a:p>
                          <a:endParaRPr lang="en-US"/>
                        </a:p>
                      </a:txBody>
                      <a:tcPr>
                        <a:blipFill>
                          <a:blip r:embed="rId3"/>
                          <a:stretch>
                            <a:fillRect l="-301187" t="-833898" r="-890" b="-316949"/>
                          </a:stretch>
                        </a:blipFill>
                      </a:tcPr>
                    </a:tc>
                    <a:extLst>
                      <a:ext uri="{0D108BD9-81ED-4DB2-BD59-A6C34878D82A}">
                        <a16:rowId xmlns:a16="http://schemas.microsoft.com/office/drawing/2014/main" val="10008"/>
                      </a:ext>
                    </a:extLst>
                  </a:tr>
                  <a:tr h="360225">
                    <a:tc>
                      <a:txBody>
                        <a:bodyPr/>
                        <a:lstStyle/>
                        <a:p>
                          <a:pPr algn="ctr"/>
                          <a:r>
                            <a:rPr sz="1600"/>
                            <a:t>8</a:t>
                          </a:r>
                          <a:endParaRPr sz="1600">
                            <a:latin typeface="Cambria Math"/>
                          </a:endParaRPr>
                        </a:p>
                      </a:txBody>
                      <a:tcPr/>
                    </a:tc>
                    <a:tc>
                      <a:txBody>
                        <a:bodyPr/>
                        <a:lstStyle/>
                        <a:p>
                          <a:pPr algn="ctr"/>
                          <a:r>
                            <a:rPr sz="1600"/>
                            <a:t>6726</a:t>
                          </a:r>
                          <a:endParaRPr sz="1600">
                            <a:latin typeface="Cambria Math"/>
                          </a:endParaRPr>
                        </a:p>
                      </a:txBody>
                      <a:tcPr/>
                    </a:tc>
                    <a:tc>
                      <a:txBody>
                        <a:bodyPr/>
                        <a:lstStyle/>
                        <a:p>
                          <a:pPr algn="ctr"/>
                          <a:r>
                            <a:rPr sz="1600"/>
                            <a:t>7976</a:t>
                          </a:r>
                          <a:endParaRPr sz="1600">
                            <a:latin typeface="Cambria Math"/>
                          </a:endParaRPr>
                        </a:p>
                      </a:txBody>
                      <a:tcPr/>
                    </a:tc>
                    <a:tc>
                      <a:txBody>
                        <a:bodyPr/>
                        <a:lstStyle/>
                        <a:p>
                          <a:endParaRPr lang="en-US"/>
                        </a:p>
                      </a:txBody>
                      <a:tcPr>
                        <a:blipFill>
                          <a:blip r:embed="rId3"/>
                          <a:stretch>
                            <a:fillRect l="-301187" t="-918333" r="-890" b="-211667"/>
                          </a:stretch>
                        </a:blipFill>
                      </a:tcPr>
                    </a:tc>
                    <a:extLst>
                      <a:ext uri="{0D108BD9-81ED-4DB2-BD59-A6C34878D82A}">
                        <a16:rowId xmlns:a16="http://schemas.microsoft.com/office/drawing/2014/main" val="10009"/>
                      </a:ext>
                    </a:extLst>
                  </a:tr>
                  <a:tr h="360225">
                    <a:tc>
                      <a:txBody>
                        <a:bodyPr/>
                        <a:lstStyle/>
                        <a:p>
                          <a:pPr algn="ctr"/>
                          <a:r>
                            <a:rPr sz="1600"/>
                            <a:t>9</a:t>
                          </a:r>
                          <a:endParaRPr sz="1600">
                            <a:latin typeface="Cambria Math"/>
                          </a:endParaRPr>
                        </a:p>
                      </a:txBody>
                      <a:tcPr/>
                    </a:tc>
                    <a:tc>
                      <a:txBody>
                        <a:bodyPr/>
                        <a:lstStyle/>
                        <a:p>
                          <a:pPr algn="ctr"/>
                          <a:r>
                            <a:rPr sz="1600"/>
                            <a:t>4399</a:t>
                          </a:r>
                          <a:endParaRPr sz="1600">
                            <a:latin typeface="Cambria Math"/>
                          </a:endParaRPr>
                        </a:p>
                      </a:txBody>
                      <a:tcPr/>
                    </a:tc>
                    <a:tc>
                      <a:txBody>
                        <a:bodyPr/>
                        <a:lstStyle/>
                        <a:p>
                          <a:pPr algn="ctr"/>
                          <a:r>
                            <a:rPr sz="1600"/>
                            <a:t>5652</a:t>
                          </a:r>
                          <a:endParaRPr sz="1600">
                            <a:latin typeface="Cambria Math"/>
                          </a:endParaRPr>
                        </a:p>
                      </a:txBody>
                      <a:tcPr/>
                    </a:tc>
                    <a:tc>
                      <a:txBody>
                        <a:bodyPr/>
                        <a:lstStyle/>
                        <a:p>
                          <a:endParaRPr lang="en-US"/>
                        </a:p>
                      </a:txBody>
                      <a:tcPr>
                        <a:blipFill>
                          <a:blip r:embed="rId3"/>
                          <a:stretch>
                            <a:fillRect l="-301187" t="-1035593" r="-890" b="-115254"/>
                          </a:stretch>
                        </a:blipFill>
                      </a:tcPr>
                    </a:tc>
                    <a:extLst>
                      <a:ext uri="{0D108BD9-81ED-4DB2-BD59-A6C34878D82A}">
                        <a16:rowId xmlns:a16="http://schemas.microsoft.com/office/drawing/2014/main" val="10010"/>
                      </a:ext>
                    </a:extLst>
                  </a:tr>
                  <a:tr h="360225">
                    <a:tc>
                      <a:txBody>
                        <a:bodyPr/>
                        <a:lstStyle/>
                        <a:p>
                          <a:pPr algn="ctr"/>
                          <a:r>
                            <a:rPr sz="1600" dirty="0"/>
                            <a:t>10</a:t>
                          </a:r>
                          <a:endParaRPr sz="1600" dirty="0">
                            <a:latin typeface="Cambria Math"/>
                          </a:endParaRPr>
                        </a:p>
                      </a:txBody>
                      <a:tcPr/>
                    </a:tc>
                    <a:tc>
                      <a:txBody>
                        <a:bodyPr/>
                        <a:lstStyle/>
                        <a:p>
                          <a:pPr algn="ctr"/>
                          <a:r>
                            <a:rPr sz="1600"/>
                            <a:t>6692</a:t>
                          </a:r>
                          <a:endParaRPr sz="1600">
                            <a:latin typeface="Cambria Math"/>
                          </a:endParaRPr>
                        </a:p>
                      </a:txBody>
                      <a:tcPr/>
                    </a:tc>
                    <a:tc>
                      <a:txBody>
                        <a:bodyPr/>
                        <a:lstStyle/>
                        <a:p>
                          <a:pPr algn="ctr"/>
                          <a:r>
                            <a:rPr sz="1600"/>
                            <a:t>8083</a:t>
                          </a:r>
                          <a:endParaRPr sz="1600">
                            <a:latin typeface="Cambria Math"/>
                          </a:endParaRPr>
                        </a:p>
                      </a:txBody>
                      <a:tcPr/>
                    </a:tc>
                    <a:tc>
                      <a:txBody>
                        <a:bodyPr/>
                        <a:lstStyle/>
                        <a:p>
                          <a:endParaRPr lang="en-US"/>
                        </a:p>
                      </a:txBody>
                      <a:tcPr>
                        <a:blipFill>
                          <a:blip r:embed="rId3"/>
                          <a:stretch>
                            <a:fillRect l="-301187" t="-1135593" r="-890" b="-15254"/>
                          </a:stretch>
                        </a:blipFill>
                      </a:tcPr>
                    </a:tc>
                    <a:extLst>
                      <a:ext uri="{0D108BD9-81ED-4DB2-BD59-A6C34878D82A}">
                        <a16:rowId xmlns:a16="http://schemas.microsoft.com/office/drawing/2014/main" val="10011"/>
                      </a:ext>
                    </a:extLst>
                  </a:tr>
                </a:tbl>
              </a:graphicData>
            </a:graphic>
          </p:graphicFrame>
        </mc:Fallback>
      </mc:AlternateContent>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400" dirty="0"/>
              <a:t>Example 1: Calculating a Confidence Interval and Performing a Hypothesis Test for the Mean Difference—Slide 3</a:t>
            </a:r>
            <a:endParaRPr sz="2400" dirty="0"/>
          </a:p>
        </p:txBody>
      </p:sp>
      <p:sp>
        <p:nvSpPr>
          <p:cNvPr id="3" name="Text Placeholder 2"/>
          <p:cNvSpPr>
            <a:spLocks noGrp="1"/>
          </p:cNvSpPr>
          <p:nvPr>
            <p:ph type="body" sz="quarter" idx="10"/>
          </p:nvPr>
        </p:nvSpPr>
        <p:spPr/>
        <p:txBody>
          <a:bodyPr>
            <a:normAutofit/>
          </a:bodyPr>
          <a:lstStyle/>
          <a:p>
            <a:r>
              <a:rPr sz="2000" b="1" dirty="0"/>
              <a:t>Solution</a:t>
            </a:r>
          </a:p>
          <a:p>
            <a:pPr defTabSz="625475">
              <a:defRPr sz="2800"/>
            </a:pPr>
            <a:r>
              <a:rPr lang="en-US" sz="2000" dirty="0"/>
              <a:t>a.	</a:t>
            </a:r>
            <a:r>
              <a:rPr sz="2000" dirty="0"/>
              <a:t>​From the information given, we know that</a:t>
            </a:r>
            <a:r>
              <a:rPr lang="en-US" sz="2000" dirty="0"/>
              <a:t> </a:t>
            </a:r>
            <a:r>
              <a:rPr lang="en-US" sz="2000" i="1" dirty="0"/>
              <a:t>n</a:t>
            </a:r>
            <a:r>
              <a:rPr lang="en-US" sz="2000" dirty="0"/>
              <a:t> = 10</a:t>
            </a:r>
            <a:r>
              <a:rPr sz="2000" dirty="0"/>
              <a:t> and</a:t>
            </a:r>
            <a:r>
              <a:rPr lang="en-US" sz="2000" dirty="0"/>
              <a:t> α = 0.05.</a:t>
            </a:r>
            <a:r>
              <a:rPr sz="2000" dirty="0"/>
              <a:t> We now </a:t>
            </a:r>
            <a:r>
              <a:rPr lang="en-US" sz="2000" dirty="0"/>
              <a:t>	</a:t>
            </a:r>
            <a:r>
              <a:rPr sz="2000" dirty="0"/>
              <a:t>need to calculate the mean and standard deviation of the differences,</a:t>
            </a:r>
          </a:p>
        </p:txBody>
      </p:sp>
      <p:pic>
        <p:nvPicPr>
          <p:cNvPr id="5" name="Picture 4" descr="x bar subscript d">
            <a:extLst>
              <a:ext uri="{FF2B5EF4-FFF2-40B4-BE49-F238E27FC236}">
                <a16:creationId xmlns:a16="http://schemas.microsoft.com/office/drawing/2014/main" id="{0D2C7ABF-A153-25C0-F065-B7588E58E83C}"/>
              </a:ext>
            </a:extLst>
          </p:cNvPr>
          <p:cNvPicPr>
            <a:picLocks noChangeAspect="1"/>
          </p:cNvPicPr>
          <p:nvPr/>
        </p:nvPicPr>
        <p:blipFill>
          <a:blip r:embed="rId3"/>
          <a:stretch>
            <a:fillRect/>
          </a:stretch>
        </p:blipFill>
        <p:spPr>
          <a:xfrm>
            <a:off x="8375113" y="1727124"/>
            <a:ext cx="278182" cy="360000"/>
          </a:xfrm>
          <a:prstGeom prst="rect">
            <a:avLst/>
          </a:prstGeom>
        </p:spPr>
      </p:pic>
      <p:sp>
        <p:nvSpPr>
          <p:cNvPr id="7" name="TextBox 6">
            <a:extLst>
              <a:ext uri="{FF2B5EF4-FFF2-40B4-BE49-F238E27FC236}">
                <a16:creationId xmlns:a16="http://schemas.microsoft.com/office/drawing/2014/main" id="{7E65DA92-3BD7-ECB3-D923-7BA2ECE6A19D}"/>
              </a:ext>
            </a:extLst>
          </p:cNvPr>
          <p:cNvSpPr txBox="1"/>
          <p:nvPr/>
        </p:nvSpPr>
        <p:spPr>
          <a:xfrm>
            <a:off x="1074854" y="2009926"/>
            <a:ext cx="2384425" cy="400110"/>
          </a:xfrm>
          <a:prstGeom prst="rect">
            <a:avLst/>
          </a:prstGeom>
          <a:noFill/>
        </p:spPr>
        <p:txBody>
          <a:bodyPr wrap="square">
            <a:spAutoFit/>
          </a:bodyPr>
          <a:lstStyle/>
          <a:p>
            <a:r>
              <a:rPr kumimoji="0" lang="en-IN" sz="2000" b="0" i="0" u="none" strike="noStrike" kern="1200" cap="none" spc="0" normalizeH="0" baseline="0" noProof="0" dirty="0">
                <a:ln>
                  <a:noFill/>
                </a:ln>
                <a:solidFill>
                  <a:srgbClr val="366092"/>
                </a:solidFill>
                <a:effectLst/>
                <a:uLnTx/>
                <a:uFillTx/>
                <a:latin typeface="Calibri"/>
                <a:ea typeface="+mn-ea"/>
                <a:cs typeface="+mn-cs"/>
              </a:rPr>
              <a:t>and </a:t>
            </a:r>
            <a:r>
              <a:rPr kumimoji="0" lang="en-IN" sz="2000" b="0" i="1" u="none" strike="noStrike" kern="1200" cap="none" spc="0" normalizeH="0" baseline="0" noProof="0" dirty="0">
                <a:ln>
                  <a:noFill/>
                </a:ln>
                <a:solidFill>
                  <a:srgbClr val="366092"/>
                </a:solidFill>
                <a:effectLst/>
                <a:uLnTx/>
                <a:uFillTx/>
                <a:latin typeface="Calibri"/>
                <a:ea typeface="+mn-ea"/>
                <a:cs typeface="+mn-cs"/>
              </a:rPr>
              <a:t>s</a:t>
            </a:r>
            <a:r>
              <a:rPr kumimoji="0" lang="en-IN" sz="1050" b="0" i="1" u="none" strike="noStrike" kern="1200" cap="none" spc="0" normalizeH="0" baseline="0" noProof="0" dirty="0">
                <a:ln>
                  <a:noFill/>
                </a:ln>
                <a:solidFill>
                  <a:srgbClr val="366092"/>
                </a:solidFill>
                <a:effectLst/>
                <a:uLnTx/>
                <a:uFillTx/>
                <a:latin typeface="Calibri"/>
                <a:ea typeface="+mn-ea"/>
                <a:cs typeface="+mn-cs"/>
              </a:rPr>
              <a:t> </a:t>
            </a:r>
            <a:r>
              <a:rPr kumimoji="0" lang="en-IN" sz="2000" b="0" i="1" u="none" strike="noStrike" kern="1200" cap="none" spc="0" normalizeH="0" baseline="-25000" noProof="0" dirty="0">
                <a:ln>
                  <a:noFill/>
                </a:ln>
                <a:solidFill>
                  <a:srgbClr val="366092"/>
                </a:solidFill>
                <a:effectLst/>
                <a:uLnTx/>
                <a:uFillTx/>
                <a:latin typeface="Calibri"/>
                <a:ea typeface="+mn-ea"/>
                <a:cs typeface="+mn-cs"/>
              </a:rPr>
              <a:t>d</a:t>
            </a:r>
            <a:r>
              <a:rPr kumimoji="0" lang="en-IN" sz="2000" b="0" i="0" u="none" strike="noStrike" kern="1200" cap="none" spc="0" normalizeH="0" baseline="0" noProof="0" dirty="0">
                <a:ln>
                  <a:noFill/>
                </a:ln>
                <a:solidFill>
                  <a:srgbClr val="366092"/>
                </a:solidFill>
                <a:effectLst/>
                <a:uLnTx/>
                <a:uFillTx/>
                <a:latin typeface="Calibri"/>
                <a:ea typeface="+mn-ea"/>
                <a:cs typeface="+mn-cs"/>
              </a:rPr>
              <a:t>, respectively.</a:t>
            </a:r>
            <a:endParaRPr lang="en-IN" sz="2000" dirty="0"/>
          </a:p>
        </p:txBody>
      </p:sp>
      <p:pic>
        <p:nvPicPr>
          <p:cNvPr id="8" name="Picture 7" descr="First is x bar subscript d equals the summation of d subscript i divided by n subscript d,&#10;which equals numerator open parenthesis negative 2066 plus negative 1737 plus so on plus negative 1253 plus negative 1391 close parenthesis all divided by 10,&#10;which equals negative 1248.20.&#10;&#10;Secondly is s subscript d equals the square root of numerator summation of open parenthesis d subscript i minus x bar subscript d close parenthesis squared divided by denominator n subscript d minus 1, end of square root.&#10;&#10;Plugging in the values gives s subscript d equals the square root of numerator open parenthesis negative 2066 minus open parenthesis negative 1248.20 close parenthesis close parenthesis squared plus so on plus open parenthesis negative 1391 minus open parenthesis negative 1248.20 close parenthesis close parenthesis squared all divided by denominator 10 minus 1 end of square root&#10;&#10;which approximately equals 434.3631.">
            <a:extLst>
              <a:ext uri="{FF2B5EF4-FFF2-40B4-BE49-F238E27FC236}">
                <a16:creationId xmlns:a16="http://schemas.microsoft.com/office/drawing/2014/main" id="{1DEE78A5-A70E-32B8-62BA-897801E75000}"/>
              </a:ext>
            </a:extLst>
          </p:cNvPr>
          <p:cNvPicPr>
            <a:picLocks noChangeAspect="1"/>
          </p:cNvPicPr>
          <p:nvPr/>
        </p:nvPicPr>
        <p:blipFill>
          <a:blip r:embed="rId4"/>
          <a:stretch>
            <a:fillRect/>
          </a:stretch>
        </p:blipFill>
        <p:spPr>
          <a:xfrm>
            <a:off x="1206063" y="2652705"/>
            <a:ext cx="7344000" cy="3100979"/>
          </a:xfrm>
          <a:prstGeom prst="rect">
            <a:avLst/>
          </a:prstGeom>
        </p:spPr>
      </p:pic>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400" dirty="0"/>
              <a:t>Example 1: Calculating a Confidence Interval and Performing a Hypothesis Test for the Mean Difference—Slide 4</a:t>
            </a:r>
            <a:endParaRPr sz="24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dirty="0"/>
                  <a:t>​</a:t>
                </a:r>
                <a:r>
                  <a:rPr sz="2800" dirty="0"/>
                  <a:t>Since we want a </a:t>
                </a:r>
                <a14:m>
                  <m:oMath xmlns:m="http://schemas.openxmlformats.org/officeDocument/2006/math">
                    <m:r>
                      <a:rPr>
                        <a:latin typeface="Cambria Math" panose="02040503050406030204" pitchFamily="18" charset="0"/>
                      </a:rPr>
                      <m:t>95%</m:t>
                    </m:r>
                  </m:oMath>
                </a14:m>
                <a:r>
                  <a:rPr sz="2800" dirty="0"/>
                  <a:t> confidence interval, we need to find the value of</a:t>
                </a: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1227"/>
                </a:stretch>
              </a:blipFill>
            </p:spPr>
            <p:txBody>
              <a:bodyPr/>
              <a:lstStyle/>
              <a:p>
                <a:r>
                  <a:rPr lang="en-IN">
                    <a:noFill/>
                  </a:rPr>
                  <a:t> </a:t>
                </a:r>
              </a:p>
            </p:txBody>
          </p:sp>
        </mc:Fallback>
      </mc:AlternateContent>
      <p:pic>
        <p:nvPicPr>
          <p:cNvPr id="15" name="Picture 14" descr="t subscript alpha divided by 2 comma degrees of freedom.">
            <a:extLst>
              <a:ext uri="{FF2B5EF4-FFF2-40B4-BE49-F238E27FC236}">
                <a16:creationId xmlns:a16="http://schemas.microsoft.com/office/drawing/2014/main" id="{F19C3713-F627-C230-E2A0-E4DD599A464A}"/>
              </a:ext>
            </a:extLst>
          </p:cNvPr>
          <p:cNvPicPr>
            <a:picLocks noChangeAspect="1"/>
          </p:cNvPicPr>
          <p:nvPr/>
        </p:nvPicPr>
        <p:blipFill>
          <a:blip r:embed="rId4"/>
          <a:stretch>
            <a:fillRect/>
          </a:stretch>
        </p:blipFill>
        <p:spPr>
          <a:xfrm>
            <a:off x="2989730" y="1551199"/>
            <a:ext cx="771525" cy="457200"/>
          </a:xfrm>
          <a:prstGeom prst="rect">
            <a:avLst/>
          </a:prstGeom>
        </p:spPr>
      </p:pic>
      <p:sp>
        <p:nvSpPr>
          <p:cNvPr id="13" name="TextBox 12">
            <a:extLst>
              <a:ext uri="{FF2B5EF4-FFF2-40B4-BE49-F238E27FC236}">
                <a16:creationId xmlns:a16="http://schemas.microsoft.com/office/drawing/2014/main" id="{13E79C2C-D2E8-448F-763F-B5705351A110}"/>
              </a:ext>
            </a:extLst>
          </p:cNvPr>
          <p:cNvSpPr txBox="1"/>
          <p:nvPr/>
        </p:nvSpPr>
        <p:spPr>
          <a:xfrm>
            <a:off x="3745705" y="1451373"/>
            <a:ext cx="4706887"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Note that </a:t>
            </a:r>
            <a:r>
              <a:rPr kumimoji="0" lang="en-US" sz="2800" b="0" i="1" u="none" strike="noStrike" kern="1200" cap="none" spc="0" normalizeH="0" baseline="0" noProof="0" dirty="0" err="1">
                <a:ln>
                  <a:noFill/>
                </a:ln>
                <a:solidFill>
                  <a:srgbClr val="366092"/>
                </a:solidFill>
                <a:effectLst/>
                <a:uLnTx/>
                <a:uFillTx/>
                <a:latin typeface="Calibri"/>
                <a:ea typeface="+mn-ea"/>
                <a:cs typeface="+mn-cs"/>
              </a:rPr>
              <a:t>df</a:t>
            </a:r>
            <a:r>
              <a:rPr kumimoji="0" lang="en-US" sz="2800" b="0" i="0" u="none" strike="noStrike" kern="1200" cap="none" spc="0" normalizeH="0" baseline="0" noProof="0" dirty="0">
                <a:ln>
                  <a:noFill/>
                </a:ln>
                <a:solidFill>
                  <a:srgbClr val="366092"/>
                </a:solidFill>
                <a:effectLst/>
                <a:uLnTx/>
                <a:uFillTx/>
                <a:latin typeface="Calibri"/>
                <a:ea typeface="+mn-ea"/>
                <a:cs typeface="+mn-cs"/>
              </a:rPr>
              <a:t> = </a:t>
            </a:r>
            <a:r>
              <a:rPr kumimoji="0" lang="en-US" sz="2800" b="0" i="1" u="none" strike="noStrike" kern="1200" cap="none" spc="0" normalizeH="0" baseline="0" noProof="0" dirty="0">
                <a:ln>
                  <a:noFill/>
                </a:ln>
                <a:solidFill>
                  <a:srgbClr val="366092"/>
                </a:solidFill>
                <a:effectLst/>
                <a:uLnTx/>
                <a:uFillTx/>
                <a:latin typeface="Calibri"/>
                <a:ea typeface="+mn-ea"/>
                <a:cs typeface="+mn-cs"/>
              </a:rPr>
              <a:t>n</a:t>
            </a:r>
            <a:r>
              <a:rPr kumimoji="0" lang="en-US" sz="1050" b="0" i="0" u="none" strike="noStrike" kern="1200" cap="none" spc="0" normalizeH="0" baseline="0" noProof="0" dirty="0">
                <a:ln>
                  <a:noFill/>
                </a:ln>
                <a:solidFill>
                  <a:srgbClr val="366092"/>
                </a:solidFill>
                <a:effectLst/>
                <a:uLnTx/>
                <a:uFillTx/>
                <a:latin typeface="Calibri"/>
                <a:ea typeface="+mn-ea"/>
                <a:cs typeface="+mn-cs"/>
              </a:rPr>
              <a:t> </a:t>
            </a:r>
            <a:r>
              <a:rPr kumimoji="0" lang="en-US" sz="2800" b="0" i="1" u="none" strike="noStrike" kern="1200" cap="none" spc="0" normalizeH="0" baseline="-25000" noProof="0" dirty="0">
                <a:ln>
                  <a:noFill/>
                </a:ln>
                <a:solidFill>
                  <a:srgbClr val="366092"/>
                </a:solidFill>
                <a:effectLst/>
                <a:uLnTx/>
                <a:uFillTx/>
                <a:latin typeface="Calibri"/>
                <a:ea typeface="+mn-ea"/>
                <a:cs typeface="+mn-cs"/>
              </a:rPr>
              <a:t>d</a:t>
            </a:r>
            <a:r>
              <a:rPr kumimoji="0" lang="en-US" sz="2800" b="0" i="0" u="none" strike="noStrike" kern="1200" cap="none" spc="0" normalizeH="0" baseline="0" noProof="0" dirty="0">
                <a:ln>
                  <a:noFill/>
                </a:ln>
                <a:solidFill>
                  <a:srgbClr val="366092"/>
                </a:solidFill>
                <a:effectLst/>
                <a:uLnTx/>
                <a:uFillTx/>
                <a:latin typeface="Calibri"/>
                <a:ea typeface="+mn-ea"/>
                <a:cs typeface="+mn-cs"/>
              </a:rPr>
              <a:t> </a:t>
            </a:r>
            <a:r>
              <a:rPr kumimoji="0" lang="en-US" sz="28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800" b="0" i="0" u="none" strike="noStrike" kern="1200" cap="none" spc="0" normalizeH="0" baseline="0" noProof="0" dirty="0">
                <a:ln>
                  <a:noFill/>
                </a:ln>
                <a:solidFill>
                  <a:srgbClr val="366092"/>
                </a:solidFill>
                <a:effectLst/>
                <a:uLnTx/>
                <a:uFillTx/>
                <a:latin typeface="Calibri"/>
                <a:ea typeface="+mn-ea"/>
                <a:cs typeface="+mn-cs"/>
              </a:rPr>
              <a:t> 1 = 9. Thus,</a:t>
            </a:r>
            <a:endParaRPr lang="en-IN" sz="2800" dirty="0"/>
          </a:p>
        </p:txBody>
      </p:sp>
      <p:pic>
        <p:nvPicPr>
          <p:cNvPr id="9" name="Picture 8" descr="t subscript alpha divided by 2 comma degrees of freedom equals t subscript 0.025 comma 9 equals 2.262.">
            <a:extLst>
              <a:ext uri="{FF2B5EF4-FFF2-40B4-BE49-F238E27FC236}">
                <a16:creationId xmlns:a16="http://schemas.microsoft.com/office/drawing/2014/main" id="{8E8E0EDB-5DB9-C150-9F88-2BEDC50E67A6}"/>
              </a:ext>
            </a:extLst>
          </p:cNvPr>
          <p:cNvPicPr>
            <a:picLocks noChangeAspect="1"/>
          </p:cNvPicPr>
          <p:nvPr/>
        </p:nvPicPr>
        <p:blipFill>
          <a:blip r:embed="rId5"/>
          <a:stretch>
            <a:fillRect/>
          </a:stretch>
        </p:blipFill>
        <p:spPr>
          <a:xfrm>
            <a:off x="546433" y="1990367"/>
            <a:ext cx="2762250" cy="457200"/>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622D2DEF-4304-4919-E85F-9B014E9BA947}"/>
                  </a:ext>
                </a:extLst>
              </p:cNvPr>
              <p:cNvSpPr txBox="1"/>
              <p:nvPr/>
            </p:nvSpPr>
            <p:spPr>
              <a:xfrm>
                <a:off x="457200" y="2456430"/>
                <a:ext cx="7848600" cy="1384995"/>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rPr>
                  <a:t>​A </a:t>
                </a:r>
                <a14:m>
                  <m:oMath xmlns:m="http://schemas.openxmlformats.org/officeDocument/2006/math">
                    <m:r>
                      <a:rPr kumimoji="0" lang="en-US" sz="2800" b="0" i="0" u="none" strike="noStrike" kern="1200" cap="none" spc="0" normalizeH="0" baseline="0" noProof="0">
                        <a:ln>
                          <a:noFill/>
                        </a:ln>
                        <a:solidFill>
                          <a:srgbClr val="366092"/>
                        </a:solidFill>
                        <a:effectLst/>
                        <a:uLnTx/>
                        <a:uFillTx/>
                        <a:latin typeface="Cambria Math" panose="02040503050406030204" pitchFamily="18" charset="0"/>
                      </a:rPr>
                      <m:t>95%</m:t>
                    </m:r>
                  </m:oMath>
                </a14:m>
                <a:r>
                  <a:rPr kumimoji="0" lang="en-US" sz="2800" b="0" i="0" u="none" strike="noStrike" kern="1200" cap="none" spc="0" normalizeH="0" baseline="0" noProof="0" dirty="0">
                    <a:ln>
                      <a:noFill/>
                    </a:ln>
                    <a:solidFill>
                      <a:srgbClr val="366092"/>
                    </a:solidFill>
                    <a:effectLst/>
                    <a:uLnTx/>
                    <a:uFillTx/>
                    <a:latin typeface="Calibri"/>
                  </a:rPr>
                  <a:t> confidence interval for the average difference in sales record between the two restaurants is calculated as follows.</a:t>
                </a:r>
                <a:endParaRPr lang="en-IN" sz="2800" dirty="0"/>
              </a:p>
            </p:txBody>
          </p:sp>
        </mc:Choice>
        <mc:Fallback xmlns="">
          <p:sp>
            <p:nvSpPr>
              <p:cNvPr id="7" name="TextBox 6">
                <a:extLst>
                  <a:ext uri="{FF2B5EF4-FFF2-40B4-BE49-F238E27FC236}">
                    <a16:creationId xmlns:a16="http://schemas.microsoft.com/office/drawing/2014/main" id="{622D2DEF-4304-4919-E85F-9B014E9BA947}"/>
                  </a:ext>
                </a:extLst>
              </p:cNvPr>
              <p:cNvSpPr txBox="1">
                <a:spLocks noRot="1" noChangeAspect="1" noMove="1" noResize="1" noEditPoints="1" noAdjustHandles="1" noChangeArrowheads="1" noChangeShapeType="1" noTextEdit="1"/>
              </p:cNvSpPr>
              <p:nvPr/>
            </p:nvSpPr>
            <p:spPr>
              <a:xfrm>
                <a:off x="457200" y="2456430"/>
                <a:ext cx="7848600" cy="1384995"/>
              </a:xfrm>
              <a:prstGeom prst="rect">
                <a:avLst/>
              </a:prstGeom>
              <a:blipFill>
                <a:blip r:embed="rId6"/>
                <a:stretch>
                  <a:fillRect l="-1553" t="-4405" r="-2096" b="-11894"/>
                </a:stretch>
              </a:blipFill>
            </p:spPr>
            <p:txBody>
              <a:bodyPr/>
              <a:lstStyle/>
              <a:p>
                <a:r>
                  <a:rPr lang="en-IN">
                    <a:noFill/>
                  </a:rPr>
                  <a:t> </a:t>
                </a:r>
              </a:p>
            </p:txBody>
          </p:sp>
        </mc:Fallback>
      </mc:AlternateContent>
      <p:pic>
        <p:nvPicPr>
          <p:cNvPr id="6" name="Picture 5" descr="x bar subscript d plus or minus t subscript alpha divided by 2 comma degrees of freedom times the fraction s subscript d divided by square root of n subscript d &#10;&#10;Plugging in the values found previously, this yields &#10;&#10;negative 1248.20 plus or minus 2.262 times open parenthesis 434.3631 divided by square root of 10 close parenthesis.&#10;&#10;Thus, the confidence interval is from negative 1558.90 to negative 937.50.">
            <a:extLst>
              <a:ext uri="{FF2B5EF4-FFF2-40B4-BE49-F238E27FC236}">
                <a16:creationId xmlns:a16="http://schemas.microsoft.com/office/drawing/2014/main" id="{BB56EC96-0C82-F026-E61F-94A37A2F5148}"/>
              </a:ext>
            </a:extLst>
          </p:cNvPr>
          <p:cNvPicPr>
            <a:picLocks noChangeAspect="1"/>
          </p:cNvPicPr>
          <p:nvPr/>
        </p:nvPicPr>
        <p:blipFill>
          <a:blip r:embed="rId7"/>
          <a:stretch>
            <a:fillRect/>
          </a:stretch>
        </p:blipFill>
        <p:spPr>
          <a:xfrm>
            <a:off x="2705100" y="3684725"/>
            <a:ext cx="3733800" cy="2280253"/>
          </a:xfrm>
          <a:prstGeom prst="rect">
            <a:avLst/>
          </a:prstGeom>
        </p:spPr>
      </p:pic>
    </p:spTree>
    <p:custDataLst>
      <p:tags r:id="rId1"/>
    </p:custDataLst>
    <p:extLst>
      <p:ext uri="{BB962C8B-B14F-4D97-AF65-F5344CB8AC3E}">
        <p14:creationId xmlns:p14="http://schemas.microsoft.com/office/powerpoint/2010/main" val="166155588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14D0FC3-DAD8-4405-B448-550D38A68F06}"/>
</file>

<file path=customXml/itemProps2.xml><?xml version="1.0" encoding="utf-8"?>
<ds:datastoreItem xmlns:ds="http://schemas.openxmlformats.org/officeDocument/2006/customXml" ds:itemID="{2013962A-8E2E-4015-8368-271F253BEEBD}"/>
</file>

<file path=customXml/itemProps3.xml><?xml version="1.0" encoding="utf-8"?>
<ds:datastoreItem xmlns:ds="http://schemas.openxmlformats.org/officeDocument/2006/customXml" ds:itemID="{1F438631-7301-47ED-8D52-BA0F79BF7979}"/>
</file>

<file path=docProps/app.xml><?xml version="1.0" encoding="utf-8"?>
<Properties xmlns="http://schemas.openxmlformats.org/officeDocument/2006/extended-properties" xmlns:vt="http://schemas.openxmlformats.org/officeDocument/2006/docPropsVTypes">
  <TotalTime>2551</TotalTime>
  <Words>1927</Words>
  <Application>Microsoft Office PowerPoint</Application>
  <PresentationFormat>On-screen Show (4:3)</PresentationFormat>
  <Paragraphs>139</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Courier New</vt:lpstr>
      <vt:lpstr>Cambria Math</vt:lpstr>
      <vt:lpstr>Office Theme</vt:lpstr>
      <vt:lpstr>Section 11.3</vt:lpstr>
      <vt:lpstr>Definition: Paired Difference Experimental Design</vt:lpstr>
      <vt:lpstr>Assumptions for the Paired Difference Experimental Design</vt:lpstr>
      <vt:lpstr>Formula: 100(1 − α)% Confidence Interval for μ subscript d</vt:lpstr>
      <vt:lpstr>Formula: Inferences about μ subscript d</vt:lpstr>
      <vt:lpstr>Example 1: Calculating a Confidence Interval and Performing a Hypothesis Test for the Mean Difference—Slide 1</vt:lpstr>
      <vt:lpstr>Example 1: Calculating a Confidence Interval and Performing a Hypothesis Test for the Mean Difference—Slide 2</vt:lpstr>
      <vt:lpstr>Example 1: Calculating a Confidence Interval and Performing a Hypothesis Test for the Mean Difference—Slide 3</vt:lpstr>
      <vt:lpstr>Example 1: Calculating a Confidence Interval and Performing a Hypothesis Test for the Mean Difference—Slide 4</vt:lpstr>
      <vt:lpstr>Example 1: Calculating a Confidence Interval and Performing a Hypothesis Test for the Mean Difference—Slide 5</vt:lpstr>
      <vt:lpstr>Example 1: Calculating a Confidence Interval and Performing a Hypothesis Test for the Mean Difference—Slide 6</vt:lpstr>
      <vt:lpstr>Example 1: Calculating a Confidence Interval and Performing a Hypothesis Test for the Mean Difference—Slide 7</vt:lpstr>
      <vt:lpstr>Example 1: Calculating a Confidence Interval and Performing a Hypothesis Test for the Mean Difference—Slide 8</vt:lpstr>
      <vt:lpstr>Example 1: Calculating a Confidence Interval and Performing a Hypothesis Test for the Mean Difference—Slide 9</vt:lpstr>
      <vt:lpstr>Example 1: Calculating a Confidence Interval and Performing a Hypothesis Test for the Mean Difference—Slide 10</vt:lpstr>
      <vt:lpstr>Example 1: Calculating a Confidence Interval and Performing a Hypothesis Test for the Mean Difference—Slide 11</vt:lpstr>
      <vt:lpstr>Example 1: Calculating a Confidence Interval and Performing a Hypothesis Test for the Mean Difference—Slide 12</vt:lpstr>
      <vt:lpstr>Example 1: Calculating a Confidence Interval and Performing a Hypothesis Test for the Mean Difference—Slide 13</vt:lpstr>
      <vt:lpstr>Example 1: Calculating a Confidence Interval and Performing a Hypothesis Test for the Mean Difference—Slide 14</vt:lpstr>
      <vt:lpstr>Example 1: Calculating a Confidence Interval and Performing a Hypothesis Test for the Mean Difference—Slide 15</vt:lpstr>
      <vt:lpstr>Example 1: Calculating a Confidence Interval and Performing a Hypothesis Test for the Mean Difference—Slide 16</vt:lpstr>
      <vt:lpstr>Example 1: Calculating a Confidence Interval and Performing a Hypothesis Test for the Mean Difference—Slide 17</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- 11.3 - Paired Difference Test</dc:title>
  <dc:creator>Hawkes Learning</dc:creator>
  <cp:lastModifiedBy>Casey Luquet</cp:lastModifiedBy>
  <cp:revision>260</cp:revision>
  <dcterms:created xsi:type="dcterms:W3CDTF">2013-04-26T14:43:13Z</dcterms:created>
  <dcterms:modified xsi:type="dcterms:W3CDTF">2025-08-01T14:35:54Z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D5336FAD-6047-49AC-B202-81AFE2594A71</vt:lpwstr>
  </property>
  <property fmtid="{D5CDD505-2E9C-101B-9397-08002B2CF9AE}" pid="3" name="ArticulatePath">
    <vt:lpwstr>11.3 HTPAIRED</vt:lpwstr>
  </property>
  <property fmtid="{D5CDD505-2E9C-101B-9397-08002B2CF9AE}" pid="4" name="ContentTypeId">
    <vt:lpwstr>0x010100B327C35045E9A749BE72BEEA1A150D0C</vt:lpwstr>
  </property>
  <property fmtid="{D5CDD505-2E9C-101B-9397-08002B2CF9AE}" pid="5" name="Order">
    <vt:r8>100</vt:r8>
  </property>
</Properties>
</file>