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tags/tag17.xml" ContentType="application/vnd.openxmlformats-officedocument.presentationml.tags+xml"/>
  <Override PartName="/ppt/tags/tag22.xml" ContentType="application/vnd.openxmlformats-officedocument.presentationml.tags+xml"/>
  <Override PartName="/ppt/tags/tag18.xml" ContentType="application/vnd.openxmlformats-officedocument.presentationml.tags+xml"/>
  <Override PartName="/ppt/tags/tag10.xml" ContentType="application/vnd.openxmlformats-officedocument.presentationml.tags+xml"/>
  <Override PartName="/ppt/tags/tag12.xml" ContentType="application/vnd.openxmlformats-officedocument.presentationml.tags+xml"/>
  <Override PartName="/ppt/tags/tag19.xml" ContentType="application/vnd.openxmlformats-officedocument.presentationml.tags+xml"/>
  <Override PartName="/ppt/tags/tag24.xml" ContentType="application/vnd.openxmlformats-officedocument.presentationml.tags+xml"/>
  <Override PartName="/ppt/tags/tag11.xml" ContentType="application/vnd.openxmlformats-officedocument.presentationml.tags+xml"/>
  <Override PartName="/ppt/tags/tag25.xml" ContentType="application/vnd.openxmlformats-officedocument.presentationml.tags+xml"/>
  <Override PartName="/ppt/tags/tag20.xml" ContentType="application/vnd.openxmlformats-officedocument.presentationml.tags+xml"/>
  <Override PartName="/ppt/tags/tag13.xml" ContentType="application/vnd.openxmlformats-officedocument.presentationml.tags+xml"/>
  <Override PartName="/docProps/core.xml" ContentType="application/vnd.openxmlformats-package.core-properties+xml"/>
  <Override PartName="/ppt/tags/tag21.xml" ContentType="application/vnd.openxmlformats-officedocument.presentationml.tags+xml"/>
  <Override PartName="/docProps/app.xml" ContentType="application/vnd.openxmlformats-officedocument.extended-properties+xml"/>
  <Override PartName="/ppt/tags/tag14.xml" ContentType="application/vnd.openxmlformats-officedocument.presentationml.tags+xml"/>
  <Override PartName="/ppt/tags/tag9.xml" ContentType="application/vnd.openxmlformats-officedocument.presentationml.tags+xml"/>
  <Override PartName="/ppt/tags/tag8.xml" ContentType="application/vnd.openxmlformats-officedocument.presentationml.tags+xml"/>
  <Override PartName="/ppt/tags/tag23.xml" ContentType="application/vnd.openxmlformats-officedocument.presentationml.tags+xml"/>
  <Override PartName="/ppt/tags/tag7.xml" ContentType="application/vnd.openxmlformats-officedocument.presentationml.tags+xml"/>
  <Override PartName="/ppt/tags/tag6.xml" ContentType="application/vnd.openxmlformats-officedocument.presentationml.tags+xml"/>
  <Override PartName="/ppt/tags/tag5.xml" ContentType="application/vnd.openxmlformats-officedocument.presentationml.tags+xml"/>
  <Override PartName="/ppt/tags/tag4.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ppt/tags/tag1.xml" ContentType="application/vnd.openxmlformats-officedocument.presentationml.tags+xml"/>
  <Override PartName="/docProps/custom.xml" ContentType="application/vnd.openxmlformats-officedocument.custom-properties+xml"/>
  <Override PartName="/ppt/tags/tag15.xml" ContentType="application/vnd.openxmlformats-officedocument.presentationml.tags+xml"/>
  <Override PartName="/ppt/tags/tag16.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57" r:id="rId3"/>
    <p:sldId id="258" r:id="rId4"/>
    <p:sldId id="259" r:id="rId5"/>
    <p:sldId id="260" r:id="rId6"/>
    <p:sldId id="262" r:id="rId7"/>
    <p:sldId id="263" r:id="rId8"/>
    <p:sldId id="280" r:id="rId9"/>
    <p:sldId id="287" r:id="rId10"/>
    <p:sldId id="281" r:id="rId11"/>
    <p:sldId id="288" r:id="rId12"/>
    <p:sldId id="264" r:id="rId13"/>
    <p:sldId id="282" r:id="rId14"/>
    <p:sldId id="268" r:id="rId15"/>
    <p:sldId id="269" r:id="rId16"/>
    <p:sldId id="270" r:id="rId17"/>
    <p:sldId id="289" r:id="rId18"/>
    <p:sldId id="284" r:id="rId19"/>
    <p:sldId id="290" r:id="rId20"/>
    <p:sldId id="271" r:id="rId21"/>
    <p:sldId id="285" r:id="rId22"/>
    <p:sldId id="274" r:id="rId23"/>
    <p:sldId id="286" r:id="rId24"/>
    <p:sldId id="279" r:id="rId25"/>
  </p:sldIdLst>
  <p:sldSz cx="9144000" cy="6858000" type="screen4x3"/>
  <p:notesSz cx="6858000" cy="9144000"/>
  <p:embeddedFontLst>
    <p:embeddedFont>
      <p:font typeface="Cambria Math" panose="02040503050406030204" pitchFamily="18" charset="0"/>
      <p:regular r:id="rId28"/>
    </p:embeddedFont>
  </p:embeddedFontLst>
  <p:custDataLst>
    <p:tags r:id="rId2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14" autoAdjust="0"/>
    <p:restoredTop sz="94673" autoAdjust="0"/>
  </p:normalViewPr>
  <p:slideViewPr>
    <p:cSldViewPr>
      <p:cViewPr varScale="1">
        <p:scale>
          <a:sx n="105" d="100"/>
          <a:sy n="105" d="100"/>
        </p:scale>
        <p:origin x="1158"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36"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commentAuthors" Target="commentAuthors.xml"/><Relationship Id="rId35"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7/31/2025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slideLayout" Target="../slideLayouts/slideLayout3.xml"/><Relationship Id="rId1" Type="http://schemas.openxmlformats.org/officeDocument/2006/relationships/tags" Target="../tags/tag12.xml"/><Relationship Id="rId5" Type="http://schemas.openxmlformats.org/officeDocument/2006/relationships/image" Target="../media/image24.png"/><Relationship Id="rId4" Type="http://schemas.openxmlformats.org/officeDocument/2006/relationships/image" Target="../media/image22.emf"/></Relationships>
</file>

<file path=ppt/slides/_rels/slide1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slideLayout" Target="../slideLayouts/slideLayout3.xml"/><Relationship Id="rId1" Type="http://schemas.openxmlformats.org/officeDocument/2006/relationships/tags" Target="../tags/tag13.xml"/><Relationship Id="rId5" Type="http://schemas.openxmlformats.org/officeDocument/2006/relationships/image" Target="../media/image26.png"/><Relationship Id="rId4" Type="http://schemas.openxmlformats.org/officeDocument/2006/relationships/image" Target="../media/image24.emf"/></Relationships>
</file>

<file path=ppt/slides/_rels/slide13.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slideLayout" Target="../slideLayouts/slideLayout3.xml"/><Relationship Id="rId1" Type="http://schemas.openxmlformats.org/officeDocument/2006/relationships/tags" Target="../tags/tag14.xml"/><Relationship Id="rId4" Type="http://schemas.openxmlformats.org/officeDocument/2006/relationships/image" Target="../media/image28.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slideLayout" Target="../slideLayouts/slideLayout3.xml"/><Relationship Id="rId1" Type="http://schemas.openxmlformats.org/officeDocument/2006/relationships/tags" Target="../tags/tag17.xml"/><Relationship Id="rId4" Type="http://schemas.openxmlformats.org/officeDocument/2006/relationships/image" Target="../media/image27.emf"/></Relationships>
</file>

<file path=ppt/slides/_rels/slide17.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slideLayout" Target="../slideLayouts/slideLayout3.xml"/><Relationship Id="rId1" Type="http://schemas.openxmlformats.org/officeDocument/2006/relationships/tags" Target="../tags/tag18.xml"/><Relationship Id="rId6" Type="http://schemas.openxmlformats.org/officeDocument/2006/relationships/image" Target="../media/image31.emf"/><Relationship Id="rId5" Type="http://schemas.openxmlformats.org/officeDocument/2006/relationships/image" Target="../media/image30.emf"/><Relationship Id="rId4" Type="http://schemas.openxmlformats.org/officeDocument/2006/relationships/image" Target="../media/image29.emf"/></Relationships>
</file>

<file path=ppt/slides/_rels/slide18.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slideLayout" Target="../slideLayouts/slideLayout3.xml"/><Relationship Id="rId1" Type="http://schemas.openxmlformats.org/officeDocument/2006/relationships/tags" Target="../tags/tag19.xml"/><Relationship Id="rId5" Type="http://schemas.openxmlformats.org/officeDocument/2006/relationships/image" Target="../media/image34.emf"/><Relationship Id="rId4" Type="http://schemas.openxmlformats.org/officeDocument/2006/relationships/image" Target="../media/image33.emf"/></Relationships>
</file>

<file path=ppt/slides/_rels/slide19.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7.xml"/><Relationship Id="rId1" Type="http://schemas.openxmlformats.org/officeDocument/2006/relationships/tags" Target="../tags/tag3.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emf"/></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slideLayout" Target="../slideLayouts/slideLayout3.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slideLayout" Target="../slideLayouts/slideLayout3.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slideLayout" Target="../slideLayouts/slideLayout3.xml"/><Relationship Id="rId1" Type="http://schemas.openxmlformats.org/officeDocument/2006/relationships/tags" Target="../tags/tag25.xml"/></Relationships>
</file>

<file path=ppt/slides/_rels/slide3.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image" Target="../media/image6.emf"/><Relationship Id="rId7" Type="http://schemas.openxmlformats.org/officeDocument/2006/relationships/image" Target="../media/image9.emf"/><Relationship Id="rId2" Type="http://schemas.openxmlformats.org/officeDocument/2006/relationships/slideLayout" Target="../slideLayouts/slideLayout7.xml"/><Relationship Id="rId1" Type="http://schemas.openxmlformats.org/officeDocument/2006/relationships/tags" Target="../tags/tag4.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image" Target="../media/image11.emf"/><Relationship Id="rId7" Type="http://schemas.openxmlformats.org/officeDocument/2006/relationships/image" Target="../media/image9.emf"/><Relationship Id="rId2" Type="http://schemas.openxmlformats.org/officeDocument/2006/relationships/slideLayout" Target="../slideLayouts/slideLayout7.xml"/><Relationship Id="rId1" Type="http://schemas.openxmlformats.org/officeDocument/2006/relationships/tags" Target="../tags/tag5.xml"/><Relationship Id="rId6" Type="http://schemas.openxmlformats.org/officeDocument/2006/relationships/image" Target="../media/image8.emf"/><Relationship Id="rId5" Type="http://schemas.openxmlformats.org/officeDocument/2006/relationships/image" Target="../media/image13.emf"/><Relationship Id="rId4" Type="http://schemas.openxmlformats.org/officeDocument/2006/relationships/image" Target="../media/image12.png"/><Relationship Id="rId9" Type="http://schemas.openxmlformats.org/officeDocument/2006/relationships/image" Target="../media/image15.emf"/></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slideLayout" Target="../slideLayouts/slideLayout3.xml"/><Relationship Id="rId1" Type="http://schemas.openxmlformats.org/officeDocument/2006/relationships/tags" Target="../tags/tag8.xml"/><Relationship Id="rId4" Type="http://schemas.openxmlformats.org/officeDocument/2006/relationships/image" Target="../media/image17.emf"/></Relationships>
</file>

<file path=ppt/slides/_rels/slide8.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slideLayout" Target="../slideLayouts/slideLayout3.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Comparing Two Population Proportions</a:t>
            </a:r>
          </a:p>
        </p:txBody>
      </p:sp>
      <p:sp>
        <p:nvSpPr>
          <p:cNvPr id="3" name="Title 2"/>
          <p:cNvSpPr>
            <a:spLocks noGrp="1"/>
          </p:cNvSpPr>
          <p:nvPr>
            <p:ph type="title"/>
          </p:nvPr>
        </p:nvSpPr>
        <p:spPr/>
        <p:txBody>
          <a:bodyPr/>
          <a:lstStyle/>
          <a:p>
            <a:r>
              <a:t>Section 11.4</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sz="2300" dirty="0"/>
              <a:t>Example 1</a:t>
            </a:r>
            <a:r>
              <a:rPr sz="2300" dirty="0"/>
              <a:t>: Calculating a Confidence Interval and Performing a Hypothesis Test for the Difference in Two Proportions</a:t>
            </a:r>
            <a:r>
              <a:rPr lang="en-US" sz="2300" dirty="0"/>
              <a:t>—Slide 6</a:t>
            </a:r>
            <a:endParaRPr sz="2300" dirty="0"/>
          </a:p>
        </p:txBody>
      </p:sp>
      <p:sp>
        <p:nvSpPr>
          <p:cNvPr id="3" name="Text Placeholder 2"/>
          <p:cNvSpPr>
            <a:spLocks noGrp="1"/>
          </p:cNvSpPr>
          <p:nvPr>
            <p:ph type="body" sz="quarter" idx="10"/>
          </p:nvPr>
        </p:nvSpPr>
        <p:spPr/>
        <p:txBody>
          <a:bodyPr>
            <a:normAutofit/>
          </a:bodyPr>
          <a:lstStyle/>
          <a:p>
            <a:r>
              <a:rPr dirty="0"/>
              <a:t>​Now, we can use the sample proportions along with the sample sizes to verify that the samples are large enough such that the sampling distribution of the difference between the sample proportions is approximately normal.</a:t>
            </a:r>
          </a:p>
        </p:txBody>
      </p:sp>
      <p:pic>
        <p:nvPicPr>
          <p:cNvPr id="17" name="Picture 16" descr="1st line, n subscript one times p hat subscript one equals 200 times open parentheses 0.04 close parentheses equals 8&#10;&#10;2nd line, n subscript one times open parentheses 1 minus p hat subscript 1 close parentheses equals 200 times open parentheses 1 minus 0.04 close parentheses equals 192&#10;&#10;3rd line, n subscript 2 times p hat subscript 2 equals 200 times open parentheses 0.05 close parentheses equals 10&#10;&#10;4th line, n subscript 2 times open parentheses 1 minus p hat subscript  2 close parentheses equals 200 times open parentheses 1 minus 0.05 close parentheses equals 190">
            <a:extLst>
              <a:ext uri="{FF2B5EF4-FFF2-40B4-BE49-F238E27FC236}">
                <a16:creationId xmlns:a16="http://schemas.microsoft.com/office/drawing/2014/main" id="{EF04C6E2-2FA1-ACD4-9B0C-3024FD08DFD2}"/>
              </a:ext>
            </a:extLst>
          </p:cNvPr>
          <p:cNvPicPr>
            <a:picLocks noChangeAspect="1"/>
          </p:cNvPicPr>
          <p:nvPr/>
        </p:nvPicPr>
        <p:blipFill>
          <a:blip r:embed="rId3"/>
          <a:stretch>
            <a:fillRect/>
          </a:stretch>
        </p:blipFill>
        <p:spPr>
          <a:xfrm>
            <a:off x="2309890" y="3352800"/>
            <a:ext cx="4524219" cy="2304000"/>
          </a:xfrm>
          <a:prstGeom prst="rect">
            <a:avLst/>
          </a:prstGeom>
        </p:spPr>
      </p:pic>
    </p:spTree>
    <p:custDataLst>
      <p:tags r:id="rId1"/>
    </p:custDataLst>
    <p:extLst>
      <p:ext uri="{BB962C8B-B14F-4D97-AF65-F5344CB8AC3E}">
        <p14:creationId xmlns:p14="http://schemas.microsoft.com/office/powerpoint/2010/main" val="1341582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95E75-2FDB-D2D7-CC39-38809960D9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B3E43B-F1DC-11EB-3E02-9010B87DAB30}"/>
              </a:ext>
            </a:extLst>
          </p:cNvPr>
          <p:cNvSpPr>
            <a:spLocks noGrp="1"/>
          </p:cNvSpPr>
          <p:nvPr>
            <p:ph type="title"/>
          </p:nvPr>
        </p:nvSpPr>
        <p:spPr/>
        <p:txBody>
          <a:bodyPr>
            <a:normAutofit/>
          </a:bodyPr>
          <a:lstStyle/>
          <a:p>
            <a:pPr>
              <a:defRPr sz="3200"/>
            </a:pPr>
            <a:r>
              <a:rPr lang="en-IN" sz="2300" dirty="0"/>
              <a:t>Example 1</a:t>
            </a:r>
            <a:r>
              <a:rPr sz="2300" dirty="0"/>
              <a:t>: Calculating a Confidence Interval and Performing a Hypothesis Test for the Difference in Two Proportions</a:t>
            </a:r>
            <a:r>
              <a:rPr lang="en-US" sz="2300" dirty="0"/>
              <a:t>—Slide 7</a:t>
            </a:r>
            <a:endParaRPr sz="2300" dirty="0"/>
          </a:p>
        </p:txBody>
      </p:sp>
      <p:pic>
        <p:nvPicPr>
          <p:cNvPr id="13" name="Picture 12" descr="Since n subscript one times p hat one, n subscript one times open parentheses one minus p hat subscript one close parentheses, n subscript 2 times p hat subscript 2,  and n subscript 2 times open parentheses 1 minus p hat subscript 2 close parentheses are all greater than or">
            <a:extLst>
              <a:ext uri="{FF2B5EF4-FFF2-40B4-BE49-F238E27FC236}">
                <a16:creationId xmlns:a16="http://schemas.microsoft.com/office/drawing/2014/main" id="{3376D54B-F7C9-31C7-5294-813167304CC5}"/>
              </a:ext>
            </a:extLst>
          </p:cNvPr>
          <p:cNvPicPr>
            <a:picLocks noChangeAspect="1"/>
          </p:cNvPicPr>
          <p:nvPr/>
        </p:nvPicPr>
        <p:blipFill>
          <a:blip r:embed="rId3"/>
          <a:stretch>
            <a:fillRect/>
          </a:stretch>
        </p:blipFill>
        <p:spPr>
          <a:xfrm>
            <a:off x="457200" y="1143136"/>
            <a:ext cx="7837714" cy="432000"/>
          </a:xfrm>
          <a:prstGeom prst="rect">
            <a:avLst/>
          </a:prstGeom>
        </p:spPr>
      </p:pic>
      <p:sp>
        <p:nvSpPr>
          <p:cNvPr id="9" name="TextBox 8">
            <a:extLst>
              <a:ext uri="{FF2B5EF4-FFF2-40B4-BE49-F238E27FC236}">
                <a16:creationId xmlns:a16="http://schemas.microsoft.com/office/drawing/2014/main" id="{7DFE801D-69FD-705D-C486-5212B5E7DB1C}"/>
              </a:ext>
            </a:extLst>
          </p:cNvPr>
          <p:cNvSpPr txBox="1"/>
          <p:nvPr/>
        </p:nvSpPr>
        <p:spPr>
          <a:xfrm>
            <a:off x="400610" y="1559166"/>
            <a:ext cx="4267200" cy="507832"/>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equal to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5</a:t>
            </a:r>
            <a:r>
              <a:rPr kumimoji="0" lang="en-US" sz="2400" b="0" i="0" u="none" strike="noStrike" kern="1200" cap="none" spc="0" normalizeH="0" baseline="0" noProof="0" dirty="0">
                <a:ln>
                  <a:noFill/>
                </a:ln>
                <a:solidFill>
                  <a:srgbClr val="366092"/>
                </a:solidFill>
                <a:effectLst/>
                <a:uLnTx/>
                <a:uFillTx/>
                <a:latin typeface="Calibri"/>
                <a:ea typeface="+mn-ea"/>
                <a:cs typeface="+mn-cs"/>
              </a:rPr>
              <a:t>, we can conclude that</a:t>
            </a:r>
            <a:endParaRPr lang="en-IN" sz="2400" dirty="0"/>
          </a:p>
        </p:txBody>
      </p:sp>
      <p:pic>
        <p:nvPicPr>
          <p:cNvPr id="12" name="Picture 11" descr="p hat subscript 1 minus p hat subscript 2">
            <a:extLst>
              <a:ext uri="{FF2B5EF4-FFF2-40B4-BE49-F238E27FC236}">
                <a16:creationId xmlns:a16="http://schemas.microsoft.com/office/drawing/2014/main" id="{F66B3C6D-1380-7E78-7CAD-466961B6738F}"/>
              </a:ext>
            </a:extLst>
          </p:cNvPr>
          <p:cNvPicPr>
            <a:picLocks noChangeAspect="1"/>
          </p:cNvPicPr>
          <p:nvPr/>
        </p:nvPicPr>
        <p:blipFill>
          <a:blip r:embed="rId4"/>
          <a:stretch>
            <a:fillRect/>
          </a:stretch>
        </p:blipFill>
        <p:spPr>
          <a:xfrm>
            <a:off x="4580845" y="1549086"/>
            <a:ext cx="866775" cy="419100"/>
          </a:xfrm>
          <a:prstGeom prst="rect">
            <a:avLst/>
          </a:prstGeom>
        </p:spPr>
      </p:pic>
      <p:sp>
        <p:nvSpPr>
          <p:cNvPr id="7" name="TextBox 6">
            <a:extLst>
              <a:ext uri="{FF2B5EF4-FFF2-40B4-BE49-F238E27FC236}">
                <a16:creationId xmlns:a16="http://schemas.microsoft.com/office/drawing/2014/main" id="{065BB159-1D25-3344-9C38-E5A5557187AD}"/>
              </a:ext>
            </a:extLst>
          </p:cNvPr>
          <p:cNvSpPr txBox="1"/>
          <p:nvPr/>
        </p:nvSpPr>
        <p:spPr>
          <a:xfrm>
            <a:off x="5471432" y="1567576"/>
            <a:ext cx="2971800" cy="507832"/>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has an approximately</a:t>
            </a:r>
            <a:endParaRPr lang="en-IN" sz="2400" dirty="0"/>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1633D3BB-8D41-77DA-F181-2185F670BD3A}"/>
                  </a:ext>
                </a:extLst>
              </p:cNvPr>
              <p:cNvSpPr txBox="1"/>
              <p:nvPr/>
            </p:nvSpPr>
            <p:spPr>
              <a:xfrm>
                <a:off x="394447" y="1991166"/>
                <a:ext cx="8229600" cy="1569660"/>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rPr>
                  <a:t>normal distribution. Now that we have verified the conditions required to proceed with the calculation of a confidence interval, we can find the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rPr>
                      <m:t>95%</m:t>
                    </m:r>
                  </m:oMath>
                </a14:m>
                <a:r>
                  <a:rPr kumimoji="0" lang="en-US" sz="2400" b="0" i="0" u="none" strike="noStrike" kern="1200" cap="none" spc="0" normalizeH="0" baseline="0" noProof="0" dirty="0">
                    <a:ln>
                      <a:noFill/>
                    </a:ln>
                    <a:solidFill>
                      <a:srgbClr val="366092"/>
                    </a:solidFill>
                    <a:effectLst/>
                    <a:uLnTx/>
                    <a:uFillTx/>
                    <a:latin typeface="Calibri"/>
                  </a:rPr>
                  <a:t> confidence interval for the difference between the population proportions.</a:t>
                </a:r>
                <a:endParaRPr lang="en-IN" sz="2400" dirty="0"/>
              </a:p>
            </p:txBody>
          </p:sp>
        </mc:Choice>
        <mc:Fallback xmlns="">
          <p:sp>
            <p:nvSpPr>
              <p:cNvPr id="5" name="TextBox 4">
                <a:extLst>
                  <a:ext uri="{FF2B5EF4-FFF2-40B4-BE49-F238E27FC236}">
                    <a16:creationId xmlns:a16="http://schemas.microsoft.com/office/drawing/2014/main" id="{1633D3BB-8D41-77DA-F181-2185F670BD3A}"/>
                  </a:ext>
                </a:extLst>
              </p:cNvPr>
              <p:cNvSpPr txBox="1">
                <a:spLocks noRot="1" noChangeAspect="1" noMove="1" noResize="1" noEditPoints="1" noAdjustHandles="1" noChangeArrowheads="1" noChangeShapeType="1" noTextEdit="1"/>
              </p:cNvSpPr>
              <p:nvPr/>
            </p:nvSpPr>
            <p:spPr>
              <a:xfrm>
                <a:off x="394447" y="1991166"/>
                <a:ext cx="8229600" cy="1569660"/>
              </a:xfrm>
              <a:prstGeom prst="rect">
                <a:avLst/>
              </a:prstGeom>
              <a:blipFill>
                <a:blip r:embed="rId5"/>
                <a:stretch>
                  <a:fillRect l="-1185" t="-3113" r="-1704" b="-8171"/>
                </a:stretch>
              </a:blipFill>
            </p:spPr>
            <p:txBody>
              <a:bodyPr/>
              <a:lstStyle/>
              <a:p>
                <a:r>
                  <a:rPr lang="en-IN">
                    <a:noFill/>
                  </a:rPr>
                  <a:t> </a:t>
                </a:r>
              </a:p>
            </p:txBody>
          </p:sp>
        </mc:Fallback>
      </mc:AlternateContent>
    </p:spTree>
    <p:custDataLst>
      <p:tags r:id="rId1"/>
    </p:custDataLst>
    <p:extLst>
      <p:ext uri="{BB962C8B-B14F-4D97-AF65-F5344CB8AC3E}">
        <p14:creationId xmlns:p14="http://schemas.microsoft.com/office/powerpoint/2010/main" val="1425209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sz="2300" dirty="0"/>
              <a:t>Example 1</a:t>
            </a:r>
            <a:r>
              <a:rPr sz="2300" dirty="0"/>
              <a:t>: Calculating a Confidence Interval and Performing a Hypothesis Test for the Difference in Two Proportions</a:t>
            </a:r>
            <a:r>
              <a:rPr lang="en-US" sz="2000" dirty="0"/>
              <a:t>—Slide 8</a:t>
            </a:r>
            <a:endParaRPr sz="2300" dirty="0"/>
          </a:p>
        </p:txBody>
      </p:sp>
      <p:sp>
        <p:nvSpPr>
          <p:cNvPr id="3" name="Text Placeholder 2"/>
          <p:cNvSpPr>
            <a:spLocks noGrp="1"/>
          </p:cNvSpPr>
          <p:nvPr>
            <p:ph type="body" sz="quarter" idx="10"/>
          </p:nvPr>
        </p:nvSpPr>
        <p:spPr/>
        <p:txBody>
          <a:bodyPr>
            <a:normAutofit/>
          </a:bodyPr>
          <a:lstStyle/>
          <a:p>
            <a:pPr>
              <a:tabLst>
                <a:tab pos="627063" algn="l"/>
              </a:tabLst>
              <a:defRPr sz="2800"/>
            </a:pPr>
            <a:r>
              <a:rPr lang="en-US" sz="2600" dirty="0"/>
              <a:t>b.	</a:t>
            </a:r>
            <a:r>
              <a:rPr sz="2600" dirty="0"/>
              <a:t>We know that</a:t>
            </a:r>
            <a:r>
              <a:rPr lang="en-US" sz="2600" dirty="0"/>
              <a:t> </a:t>
            </a:r>
            <a:r>
              <a:rPr lang="en-US" sz="2600" i="1" dirty="0">
                <a:solidFill>
                  <a:srgbClr val="366092"/>
                </a:solidFill>
              </a:rPr>
              <a:t>n</a:t>
            </a:r>
            <a:r>
              <a:rPr lang="en-US" sz="2600" dirty="0">
                <a:solidFill>
                  <a:srgbClr val="366092"/>
                </a:solidFill>
              </a:rPr>
              <a:t>₁</a:t>
            </a:r>
            <a:r>
              <a:rPr lang="en-US" sz="2600" dirty="0"/>
              <a:t> = </a:t>
            </a:r>
            <a:r>
              <a:rPr lang="en-US" sz="2600" i="1" dirty="0">
                <a:solidFill>
                  <a:srgbClr val="366092"/>
                </a:solidFill>
              </a:rPr>
              <a:t>n</a:t>
            </a:r>
            <a:r>
              <a:rPr lang="en-US" sz="2600" dirty="0">
                <a:solidFill>
                  <a:srgbClr val="366092"/>
                </a:solidFill>
              </a:rPr>
              <a:t>₂</a:t>
            </a:r>
            <a:r>
              <a:rPr lang="en-US" sz="2600" dirty="0"/>
              <a:t> = 200, </a:t>
            </a:r>
            <a:r>
              <a:rPr lang="en-US" sz="2600" i="1" dirty="0">
                <a:solidFill>
                  <a:srgbClr val="366092"/>
                </a:solidFill>
              </a:rPr>
              <a:t>x</a:t>
            </a:r>
            <a:r>
              <a:rPr lang="en-US" sz="2600" dirty="0">
                <a:solidFill>
                  <a:srgbClr val="366092"/>
                </a:solidFill>
              </a:rPr>
              <a:t>₁</a:t>
            </a:r>
            <a:r>
              <a:rPr lang="en-US" sz="2600" dirty="0"/>
              <a:t> = 8, and </a:t>
            </a:r>
            <a:r>
              <a:rPr lang="en-US" sz="2600" i="1" dirty="0">
                <a:solidFill>
                  <a:srgbClr val="366092"/>
                </a:solidFill>
              </a:rPr>
              <a:t>x</a:t>
            </a:r>
            <a:r>
              <a:rPr lang="en-US" sz="2600" dirty="0">
                <a:solidFill>
                  <a:srgbClr val="366092"/>
                </a:solidFill>
              </a:rPr>
              <a:t>₂</a:t>
            </a:r>
            <a:r>
              <a:rPr lang="en-US" sz="2600" dirty="0"/>
              <a:t> = 10.</a:t>
            </a:r>
            <a:r>
              <a:rPr sz="2600" dirty="0"/>
              <a:t> With </a:t>
            </a:r>
            <a:r>
              <a:rPr lang="en-US" sz="2600" dirty="0"/>
              <a:t>	</a:t>
            </a:r>
            <a:r>
              <a:rPr sz="2600" dirty="0"/>
              <a:t>the information given, we can calculate the sample </a:t>
            </a:r>
            <a:r>
              <a:rPr lang="en-US" sz="2600" dirty="0"/>
              <a:t>	</a:t>
            </a:r>
            <a:r>
              <a:rPr sz="2600" dirty="0"/>
              <a:t>proportions.</a:t>
            </a:r>
            <a:endParaRPr lang="en-IN" sz="2600" dirty="0"/>
          </a:p>
        </p:txBody>
      </p:sp>
      <p:pic>
        <p:nvPicPr>
          <p:cNvPr id="7" name="Picture 6" descr="p hat subscript one equals x subscript one divided by n subscript one which equals eight divided by two hundred which equals zero point zero four.&#10;&#10;p hat subscript two equals x subscript two divided by n subscript two which equals ten divided by two hundred which equals zero point zero five.">
            <a:extLst>
              <a:ext uri="{FF2B5EF4-FFF2-40B4-BE49-F238E27FC236}">
                <a16:creationId xmlns:a16="http://schemas.microsoft.com/office/drawing/2014/main" id="{8BFA24D1-11A2-1178-F4DD-EE46D4B79B95}"/>
              </a:ext>
            </a:extLst>
          </p:cNvPr>
          <p:cNvPicPr>
            <a:picLocks noChangeAspect="1"/>
          </p:cNvPicPr>
          <p:nvPr/>
        </p:nvPicPr>
        <p:blipFill>
          <a:blip r:embed="rId3"/>
          <a:stretch>
            <a:fillRect/>
          </a:stretch>
        </p:blipFill>
        <p:spPr>
          <a:xfrm>
            <a:off x="3300879" y="2369627"/>
            <a:ext cx="2542242" cy="1728000"/>
          </a:xfrm>
          <a:prstGeom prst="rect">
            <a:avLst/>
          </a:prstGeom>
        </p:spPr>
      </p:pic>
      <p:sp>
        <p:nvSpPr>
          <p:cNvPr id="9" name="TextBox 8">
            <a:extLst>
              <a:ext uri="{FF2B5EF4-FFF2-40B4-BE49-F238E27FC236}">
                <a16:creationId xmlns:a16="http://schemas.microsoft.com/office/drawing/2014/main" id="{F1CA3CB1-4F50-D661-17D4-71D150648E28}"/>
              </a:ext>
            </a:extLst>
          </p:cNvPr>
          <p:cNvSpPr txBox="1"/>
          <p:nvPr/>
        </p:nvSpPr>
        <p:spPr>
          <a:xfrm>
            <a:off x="457200" y="4202892"/>
            <a:ext cx="5991225" cy="49244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600" b="0" i="0" u="none" strike="noStrike" kern="1200" cap="none" spc="0" normalizeH="0" baseline="0" noProof="0" dirty="0">
                <a:ln>
                  <a:noFill/>
                </a:ln>
                <a:solidFill>
                  <a:srgbClr val="366092"/>
                </a:solidFill>
                <a:effectLst/>
                <a:uLnTx/>
                <a:uFillTx/>
                <a:latin typeface="Calibri"/>
              </a:rPr>
              <a:t>For a 95% confidence interval, α = 0.05 and</a:t>
            </a:r>
            <a:endParaRPr lang="en-IN" sz="2600" dirty="0"/>
          </a:p>
        </p:txBody>
      </p:sp>
      <p:pic>
        <p:nvPicPr>
          <p:cNvPr id="5" name="Picture 4" descr="z subscript alpha divided by two equals z subscript zero point zero two five equals one point nine six.">
            <a:extLst>
              <a:ext uri="{FF2B5EF4-FFF2-40B4-BE49-F238E27FC236}">
                <a16:creationId xmlns:a16="http://schemas.microsoft.com/office/drawing/2014/main" id="{46D733F6-0E64-41C5-7F23-D4B89FF72E1A}"/>
              </a:ext>
            </a:extLst>
          </p:cNvPr>
          <p:cNvPicPr>
            <a:picLocks noChangeAspect="1"/>
          </p:cNvPicPr>
          <p:nvPr/>
        </p:nvPicPr>
        <p:blipFill>
          <a:blip r:embed="rId4"/>
          <a:stretch>
            <a:fillRect/>
          </a:stretch>
        </p:blipFill>
        <p:spPr>
          <a:xfrm>
            <a:off x="6457950" y="4267200"/>
            <a:ext cx="2219325" cy="561975"/>
          </a:xfrm>
          <a:prstGeom prst="rect">
            <a:avLst/>
          </a:prstGeom>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46DEABA3-8DAA-7970-A2B1-EC275F213CCB}"/>
                  </a:ext>
                </a:extLst>
              </p:cNvPr>
              <p:cNvSpPr txBox="1"/>
              <p:nvPr/>
            </p:nvSpPr>
            <p:spPr>
              <a:xfrm>
                <a:off x="457200" y="4752975"/>
                <a:ext cx="8229600" cy="903476"/>
              </a:xfrm>
              <a:prstGeom prst="rect">
                <a:avLst/>
              </a:prstGeom>
              <a:noFill/>
            </p:spPr>
            <p:txBody>
              <a:bodyPr wrap="square">
                <a:spAutoFit/>
              </a:bodyPr>
              <a:lstStyle/>
              <a:p>
                <a:r>
                  <a:rPr kumimoji="0" lang="ar-AE" sz="26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rPr>
                  <a:t>​</a:t>
                </a:r>
                <a:r>
                  <a:rPr kumimoji="0" lang="en-IN" sz="2600" b="0" i="0" u="none" strike="noStrike" kern="1200" cap="none" spc="0" normalizeH="0" baseline="0" noProof="0" dirty="0">
                    <a:ln>
                      <a:noFill/>
                    </a:ln>
                    <a:solidFill>
                      <a:srgbClr val="366092"/>
                    </a:solidFill>
                    <a:effectLst/>
                    <a:uLnTx/>
                    <a:uFillTx/>
                    <a:latin typeface="Calibri"/>
                    <a:ea typeface="+mn-ea"/>
                    <a:cs typeface="+mn-cs"/>
                  </a:rPr>
                  <a:t>Therefore, the </a:t>
                </a:r>
                <a14:m>
                  <m:oMath xmlns:m="http://schemas.openxmlformats.org/officeDocument/2006/math">
                    <m:r>
                      <a:rPr kumimoji="0" lang="en-IN" sz="26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95</m:t>
                    </m:r>
                    <m:r>
                      <a:rPr kumimoji="0" lang="en-IN" sz="26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oMath>
                </a14:m>
                <a:r>
                  <a:rPr kumimoji="0" lang="en-IN" sz="2600" b="0" i="0" u="none" strike="noStrike" kern="1200" cap="none" spc="0" normalizeH="0" baseline="0" noProof="0" dirty="0">
                    <a:ln>
                      <a:noFill/>
                    </a:ln>
                    <a:solidFill>
                      <a:srgbClr val="366092"/>
                    </a:solidFill>
                    <a:effectLst/>
                    <a:uLnTx/>
                    <a:uFillTx/>
                    <a:latin typeface="Calibri"/>
                    <a:ea typeface="+mn-ea"/>
                    <a:cs typeface="+mn-cs"/>
                  </a:rPr>
                  <a:t> confidence interval is calculated as follows.</a:t>
                </a:r>
                <a:endParaRPr lang="en-IN" dirty="0"/>
              </a:p>
            </p:txBody>
          </p:sp>
        </mc:Choice>
        <mc:Fallback xmlns="">
          <p:sp>
            <p:nvSpPr>
              <p:cNvPr id="11" name="TextBox 10">
                <a:extLst>
                  <a:ext uri="{FF2B5EF4-FFF2-40B4-BE49-F238E27FC236}">
                    <a16:creationId xmlns:a16="http://schemas.microsoft.com/office/drawing/2014/main" id="{46DEABA3-8DAA-7970-A2B1-EC275F213CCB}"/>
                  </a:ext>
                </a:extLst>
              </p:cNvPr>
              <p:cNvSpPr txBox="1">
                <a:spLocks noRot="1" noChangeAspect="1" noMove="1" noResize="1" noEditPoints="1" noAdjustHandles="1" noChangeArrowheads="1" noChangeShapeType="1" noTextEdit="1"/>
              </p:cNvSpPr>
              <p:nvPr/>
            </p:nvSpPr>
            <p:spPr>
              <a:xfrm>
                <a:off x="457200" y="4752975"/>
                <a:ext cx="8229600" cy="903476"/>
              </a:xfrm>
              <a:prstGeom prst="rect">
                <a:avLst/>
              </a:prstGeom>
              <a:blipFill>
                <a:blip r:embed="rId5"/>
                <a:stretch>
                  <a:fillRect l="-1333" t="-6081" b="-15541"/>
                </a:stretch>
              </a:blipFill>
            </p:spPr>
            <p:txBody>
              <a:bodyPr/>
              <a:lstStyle/>
              <a:p>
                <a:r>
                  <a:rPr lang="en-IN">
                    <a:noFill/>
                  </a:rPr>
                  <a:t> </a:t>
                </a:r>
              </a:p>
            </p:txBody>
          </p:sp>
        </mc:Fallback>
      </mc:AlternateContent>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sz="2300" dirty="0"/>
              <a:t>Example 1</a:t>
            </a:r>
            <a:r>
              <a:rPr sz="2300" dirty="0"/>
              <a:t>: Calculating a Confidence Interval and Performing a Hypothesis Test for the Difference in Two Proportions</a:t>
            </a:r>
            <a:r>
              <a:rPr lang="en-US" sz="2000" dirty="0"/>
              <a:t>—Slide 9</a:t>
            </a:r>
            <a:endParaRPr sz="2300" dirty="0"/>
          </a:p>
        </p:txBody>
      </p:sp>
      <p:pic>
        <p:nvPicPr>
          <p:cNvPr id="6" name="Picture 5" descr="The confidence interval formula is &#10;open parenthesis p hat subscript one minus p hat subscript two close parenthesis plus or minus z subscript alpha divided by two times the square root of open fraction p hat subscript one times open parenthesis one minus p hat subscript one close parenthesis divided by n subscript one close fraction plus open fraction p hat subscript two times open parenthesis one minus p hat subscript two close parenthesis divided by n subscript two close fraction end of square root&#10;&#10;Plugging in our values, we get &#10;open parenthesis 0.04 minus 0.05 close parenthesis plus or minus one point nine six square root of open fraction zero point zero four times open parenthesis one minus zero point zero four close parenthesis divided by two hundred close fraction plus open fraction zero point zero five times open parenthesis one minus zero point zero five close parenthesis divided by two hundred close fraction end of square root&#10;&#10;Simplifying this, we get&#10;negative zero point zero one plus or minus one point nine six times the square root of open fraction zero point zero four times open parenthesis one minus zero point zero four close parenthesis divided by two hundred close fraction plus open fraction zero point zero five times open parenthesis one minus zero point zero five close parenthesis divided by two hundred close fraction end of square root&#10;&#10;This makes the final result: negative zero point zero five zero six to zero point zero three zero six.&#10;">
            <a:extLst>
              <a:ext uri="{FF2B5EF4-FFF2-40B4-BE49-F238E27FC236}">
                <a16:creationId xmlns:a16="http://schemas.microsoft.com/office/drawing/2014/main" id="{8E302939-5B71-B20D-8832-8AD8BEA09687}"/>
              </a:ext>
            </a:extLst>
          </p:cNvPr>
          <p:cNvPicPr>
            <a:picLocks noChangeAspect="1"/>
          </p:cNvPicPr>
          <p:nvPr/>
        </p:nvPicPr>
        <p:blipFill>
          <a:blip r:embed="rId3"/>
          <a:stretch>
            <a:fillRect/>
          </a:stretch>
        </p:blipFill>
        <p:spPr>
          <a:xfrm>
            <a:off x="1066800" y="1190446"/>
            <a:ext cx="6810375" cy="3552825"/>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473EC28E-15D4-3715-76CD-8C28C7BD8EE6}"/>
                  </a:ext>
                </a:extLst>
              </p:cNvPr>
              <p:cNvSpPr txBox="1"/>
              <p:nvPr/>
            </p:nvSpPr>
            <p:spPr>
              <a:xfrm>
                <a:off x="457199" y="4743271"/>
                <a:ext cx="8229600" cy="1200329"/>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a:ln>
                      <a:noFill/>
                    </a:ln>
                    <a:solidFill>
                      <a:srgbClr val="366092"/>
                    </a:solidFill>
                    <a:effectLst/>
                    <a:uLnTx/>
                    <a:uFillTx/>
                    <a:latin typeface="Calibri"/>
                    <a:ea typeface="+mn-ea"/>
                    <a:cs typeface="+mn-cs"/>
                  </a:rPr>
                  <a:t>Thus, we are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95</m:t>
                    </m:r>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oMath>
                </a14:m>
                <a:r>
                  <a:rPr kumimoji="0" lang="en-US" sz="2400" b="0" i="0" u="none" strike="noStrike" kern="1200" cap="none" spc="0" normalizeH="0" baseline="0" noProof="0" dirty="0">
                    <a:ln>
                      <a:noFill/>
                    </a:ln>
                    <a:solidFill>
                      <a:srgbClr val="366092"/>
                    </a:solidFill>
                    <a:effectLst/>
                    <a:uLnTx/>
                    <a:uFillTx/>
                    <a:latin typeface="Calibri"/>
                    <a:ea typeface="+mn-ea"/>
                    <a:cs typeface="+mn-cs"/>
                  </a:rPr>
                  <a:t> confident that the true difference in the proportion of defectives between Plant A and Plant B is between </a:t>
                </a:r>
                <a:r>
                  <a:rPr kumimoji="0" lang="en-US" sz="24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400" b="0" i="0" u="none" strike="noStrike" kern="1200" cap="none" spc="0" normalizeH="0" baseline="0" noProof="0" dirty="0">
                    <a:ln>
                      <a:noFill/>
                    </a:ln>
                    <a:solidFill>
                      <a:srgbClr val="366092"/>
                    </a:solidFill>
                    <a:effectLst/>
                    <a:uLnTx/>
                    <a:uFillTx/>
                    <a:latin typeface="Calibri"/>
                    <a:ea typeface="+mn-ea"/>
                    <a:cs typeface="+mn-cs"/>
                  </a:rPr>
                  <a:t> 0.0506 and 0.0306.</a:t>
                </a:r>
              </a:p>
            </p:txBody>
          </p:sp>
        </mc:Choice>
        <mc:Fallback xmlns="">
          <p:sp>
            <p:nvSpPr>
              <p:cNvPr id="7" name="TextBox 6">
                <a:extLst>
                  <a:ext uri="{FF2B5EF4-FFF2-40B4-BE49-F238E27FC236}">
                    <a16:creationId xmlns:a16="http://schemas.microsoft.com/office/drawing/2014/main" id="{473EC28E-15D4-3715-76CD-8C28C7BD8EE6}"/>
                  </a:ext>
                </a:extLst>
              </p:cNvPr>
              <p:cNvSpPr txBox="1">
                <a:spLocks noRot="1" noChangeAspect="1" noMove="1" noResize="1" noEditPoints="1" noAdjustHandles="1" noChangeArrowheads="1" noChangeShapeType="1" noTextEdit="1"/>
              </p:cNvSpPr>
              <p:nvPr/>
            </p:nvSpPr>
            <p:spPr>
              <a:xfrm>
                <a:off x="457199" y="4743271"/>
                <a:ext cx="8229600" cy="1200329"/>
              </a:xfrm>
              <a:prstGeom prst="rect">
                <a:avLst/>
              </a:prstGeom>
              <a:blipFill>
                <a:blip r:embed="rId4"/>
                <a:stretch>
                  <a:fillRect l="-1111" t="-4061" r="-1111" b="-10660"/>
                </a:stretch>
              </a:blipFill>
            </p:spPr>
            <p:txBody>
              <a:bodyPr/>
              <a:lstStyle/>
              <a:p>
                <a:r>
                  <a:rPr lang="en-IN">
                    <a:noFill/>
                  </a:rPr>
                  <a:t> </a:t>
                </a:r>
              </a:p>
            </p:txBody>
          </p:sp>
        </mc:Fallback>
      </mc:AlternateContent>
    </p:spTree>
    <p:custDataLst>
      <p:tags r:id="rId1"/>
    </p:custDataLst>
    <p:extLst>
      <p:ext uri="{BB962C8B-B14F-4D97-AF65-F5344CB8AC3E}">
        <p14:creationId xmlns:p14="http://schemas.microsoft.com/office/powerpoint/2010/main" val="4008650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Two Proportions</a:t>
            </a:r>
            <a:r>
              <a:rPr lang="en-US" sz="2000" dirty="0"/>
              <a:t>—Slide 10</a:t>
            </a:r>
            <a:endParaRPr sz="2300" dirty="0"/>
          </a:p>
        </p:txBody>
      </p:sp>
      <p:sp>
        <p:nvSpPr>
          <p:cNvPr id="3" name="Text Placeholder 2"/>
          <p:cNvSpPr>
            <a:spLocks noGrp="1"/>
          </p:cNvSpPr>
          <p:nvPr>
            <p:ph type="body" sz="quarter" idx="10"/>
          </p:nvPr>
        </p:nvSpPr>
        <p:spPr/>
        <p:txBody>
          <a:bodyPr>
            <a:normAutofit fontScale="85000" lnSpcReduction="20000"/>
          </a:bodyPr>
          <a:lstStyle/>
          <a:p>
            <a:pPr indent="-285750" defTabSz="447675"/>
            <a:r>
              <a:rPr lang="en-US" dirty="0"/>
              <a:t>C.</a:t>
            </a:r>
            <a:r>
              <a:rPr lang="en-US" b="1" dirty="0"/>
              <a:t>	Step 1</a:t>
            </a:r>
            <a:r>
              <a:rPr lang="en-US" dirty="0"/>
              <a:t>: Determine the null hypothesis. In this process, select 	the	appropriate statistical measure, such as the population 	means, proportions, or variances. </a:t>
            </a:r>
          </a:p>
          <a:p>
            <a:pPr marL="457200" lvl="1" indent="0">
              <a:buNone/>
            </a:pPr>
            <a:r>
              <a:rPr lang="en-US" dirty="0"/>
              <a:t>Since the executive is interested in comparing the proportion of defective cell phones produced at Plant A to the proportion of defective cell phones produced at Plant B, the appropriate statistical measures are as follows.</a:t>
            </a:r>
          </a:p>
          <a:p>
            <a:pPr marL="457200" lvl="1" indent="0" defTabSz="1035050">
              <a:buNone/>
            </a:pPr>
            <a:r>
              <a:rPr lang="en-US" i="1" dirty="0">
                <a:solidFill>
                  <a:srgbClr val="366092"/>
                </a:solidFill>
              </a:rPr>
              <a:t>p</a:t>
            </a:r>
            <a:r>
              <a:rPr lang="en-US" dirty="0">
                <a:solidFill>
                  <a:srgbClr val="366092"/>
                </a:solidFill>
              </a:rPr>
              <a:t>₁</a:t>
            </a:r>
            <a:r>
              <a:rPr lang="en-US" dirty="0"/>
              <a:t> = the true proportion of defective phones produced at 	Plant A </a:t>
            </a:r>
          </a:p>
          <a:p>
            <a:pPr marL="457200" lvl="1" indent="0" defTabSz="990600">
              <a:buNone/>
              <a:tabLst>
                <a:tab pos="1022350" algn="l"/>
              </a:tabLst>
            </a:pPr>
            <a:r>
              <a:rPr lang="en-US" i="1" dirty="0">
                <a:solidFill>
                  <a:srgbClr val="366092"/>
                </a:solidFill>
              </a:rPr>
              <a:t>p</a:t>
            </a:r>
            <a:r>
              <a:rPr lang="en-US" dirty="0">
                <a:solidFill>
                  <a:srgbClr val="366092"/>
                </a:solidFill>
              </a:rPr>
              <a:t>₂</a:t>
            </a:r>
            <a:r>
              <a:rPr lang="en-US" dirty="0"/>
              <a:t> = the true proportion of defective phones produced at 	Plant B </a:t>
            </a:r>
          </a:p>
          <a:p>
            <a:pPr marL="457200" lvl="1" indent="0">
              <a:buNone/>
            </a:pPr>
            <a:r>
              <a:rPr lang="en-US" dirty="0"/>
              <a:t>Thus, the null hypothesis is that there is no difference in the proportion of defective cell phones produced at the two plants and should be written as follows.</a:t>
            </a:r>
          </a:p>
          <a:p>
            <a:pPr algn="ctr"/>
            <a:r>
              <a:rPr lang="en-US" i="1" dirty="0"/>
              <a:t>H</a:t>
            </a:r>
            <a:r>
              <a:rPr lang="en-US" dirty="0"/>
              <a:t>₀: </a:t>
            </a:r>
            <a:r>
              <a:rPr lang="en-US" i="1" dirty="0">
                <a:solidFill>
                  <a:srgbClr val="366092"/>
                </a:solidFill>
              </a:rPr>
              <a:t>p</a:t>
            </a:r>
            <a:r>
              <a:rPr lang="en-US" dirty="0">
                <a:solidFill>
                  <a:srgbClr val="366092"/>
                </a:solidFill>
              </a:rPr>
              <a:t>₁</a:t>
            </a:r>
            <a:r>
              <a:rPr lang="en-US" baseline="-25000" dirty="0"/>
              <a:t>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a:t>
            </a:r>
            <a:r>
              <a:rPr lang="en-US" i="1" dirty="0">
                <a:solidFill>
                  <a:srgbClr val="366092"/>
                </a:solidFill>
              </a:rPr>
              <a:t>p</a:t>
            </a:r>
            <a:r>
              <a:rPr lang="en-US" dirty="0">
                <a:solidFill>
                  <a:srgbClr val="366092"/>
                </a:solidFill>
              </a:rPr>
              <a:t>₂</a:t>
            </a:r>
            <a:r>
              <a:rPr lang="en-US" baseline="-25000" dirty="0"/>
              <a:t> </a:t>
            </a:r>
            <a:r>
              <a:rPr lang="en-US" dirty="0"/>
              <a:t>= 0</a:t>
            </a:r>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Two Proportions</a:t>
            </a:r>
            <a:r>
              <a:rPr lang="en-US" sz="2000" dirty="0"/>
              <a:t>—Slide 11</a:t>
            </a:r>
            <a:endParaRPr sz="2300" dirty="0"/>
          </a:p>
        </p:txBody>
      </p:sp>
      <p:sp>
        <p:nvSpPr>
          <p:cNvPr id="3" name="Text Placeholder 2"/>
          <p:cNvSpPr>
            <a:spLocks noGrp="1"/>
          </p:cNvSpPr>
          <p:nvPr>
            <p:ph type="body" sz="quarter" idx="10"/>
          </p:nvPr>
        </p:nvSpPr>
        <p:spPr/>
        <p:txBody>
          <a:bodyPr>
            <a:normAutofit/>
          </a:bodyPr>
          <a:lstStyle/>
          <a:p>
            <a:r>
              <a:rPr lang="en-US" sz="2800" b="1" dirty="0"/>
              <a:t>Step 2</a:t>
            </a:r>
            <a:r>
              <a:rPr lang="en-US" sz="2800" dirty="0"/>
              <a:t>: </a:t>
            </a:r>
            <a:r>
              <a:rPr lang="en-US" dirty="0"/>
              <a:t>Determine the alternative hypothesis and whether it should be one-sided or two-sided. </a:t>
            </a:r>
          </a:p>
          <a:p>
            <a:r>
              <a:rPr sz="2800" dirty="0"/>
              <a:t>The executive's interest is in whether or not there is a difference in the proportion of defective phones produced by the two plants. Thus, the alternative hypothesis is two-sided and this is a two-tailed test which should be written as follows:</a:t>
            </a:r>
          </a:p>
          <a:p>
            <a:pPr algn="ctr"/>
            <a:r>
              <a:rPr lang="en-US" i="1" dirty="0"/>
              <a:t>H</a:t>
            </a:r>
            <a:r>
              <a:rPr lang="en-US" sz="1050" i="1" dirty="0"/>
              <a:t> </a:t>
            </a:r>
            <a:r>
              <a:rPr lang="en-US" baseline="-25000" dirty="0"/>
              <a:t>α</a:t>
            </a:r>
            <a:r>
              <a:rPr lang="en-US" dirty="0"/>
              <a:t>: </a:t>
            </a:r>
            <a:r>
              <a:rPr lang="en-US" i="1" dirty="0">
                <a:solidFill>
                  <a:srgbClr val="366092"/>
                </a:solidFill>
              </a:rPr>
              <a:t>p</a:t>
            </a:r>
            <a:r>
              <a:rPr lang="en-US" dirty="0">
                <a:solidFill>
                  <a:srgbClr val="366092"/>
                </a:solidFill>
              </a:rPr>
              <a:t>₁</a:t>
            </a:r>
            <a:r>
              <a:rPr lang="en-US" baseline="-25000" dirty="0"/>
              <a:t>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a:t>
            </a:r>
            <a:r>
              <a:rPr lang="en-US" i="1" dirty="0">
                <a:solidFill>
                  <a:srgbClr val="366092"/>
                </a:solidFill>
              </a:rPr>
              <a:t>p</a:t>
            </a:r>
            <a:r>
              <a:rPr lang="en-US" dirty="0">
                <a:solidFill>
                  <a:srgbClr val="366092"/>
                </a:solidFill>
              </a:rPr>
              <a:t>₂</a:t>
            </a:r>
            <a:r>
              <a:rPr lang="en-US" baseline="-25000" dirty="0"/>
              <a:t> </a:t>
            </a:r>
            <a:r>
              <a:rPr lang="en-US" dirty="0"/>
              <a:t>≠ 0 </a:t>
            </a:r>
            <a:r>
              <a:rPr dirty="0"/>
              <a:t> </a:t>
            </a:r>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Two Proportions</a:t>
            </a:r>
            <a:r>
              <a:rPr lang="en-US" sz="2000" dirty="0"/>
              <a:t>—Slide 12</a:t>
            </a:r>
            <a:endParaRPr sz="2300" dirty="0"/>
          </a:p>
        </p:txBody>
      </p:sp>
      <p:sp>
        <p:nvSpPr>
          <p:cNvPr id="3" name="Text Placeholder 2"/>
          <p:cNvSpPr>
            <a:spLocks noGrp="1"/>
          </p:cNvSpPr>
          <p:nvPr>
            <p:ph type="body" sz="quarter" idx="10"/>
          </p:nvPr>
        </p:nvSpPr>
        <p:spPr/>
        <p:txBody>
          <a:bodyPr>
            <a:noAutofit/>
          </a:bodyPr>
          <a:lstStyle/>
          <a:p>
            <a:pPr>
              <a:defRPr sz="2800"/>
            </a:pPr>
            <a:r>
              <a:rPr lang="en-US" sz="2600" b="1" dirty="0"/>
              <a:t>Step 3: </a:t>
            </a:r>
            <a:r>
              <a:rPr lang="en-US" sz="2600" dirty="0"/>
              <a:t>Select the appropriate test statistic based on the information at hand and the assumptions you are willing to make. </a:t>
            </a:r>
          </a:p>
          <a:p>
            <a:pPr>
              <a:defRPr sz="2800"/>
            </a:pPr>
            <a:r>
              <a:rPr sz="2600" dirty="0"/>
              <a:t>To develop the appropriate test statistic, a random variable whose value will be used to help make the decision to reject or fail to reject </a:t>
            </a:r>
            <a:r>
              <a:rPr lang="en-US" sz="2600" i="1" dirty="0"/>
              <a:t>H</a:t>
            </a:r>
            <a:r>
              <a:rPr lang="en-US" sz="2600" dirty="0">
                <a:latin typeface="Calibri" panose="020F0502020204030204" pitchFamily="34" charset="0"/>
                <a:ea typeface="Calibri" panose="020F0502020204030204" pitchFamily="34" charset="0"/>
                <a:cs typeface="Calibri" panose="020F0502020204030204" pitchFamily="34" charset="0"/>
              </a:rPr>
              <a:t>₀</a:t>
            </a:r>
            <a:r>
              <a:rPr lang="en-US" sz="2600" dirty="0"/>
              <a:t> </a:t>
            </a:r>
            <a:r>
              <a:rPr sz="2600" dirty="0"/>
              <a:t>must be found. The point estimate of</a:t>
            </a:r>
            <a:r>
              <a:rPr lang="en-US" sz="2600" dirty="0"/>
              <a:t> </a:t>
            </a:r>
            <a:r>
              <a:rPr lang="en-US" sz="2400" i="1" dirty="0">
                <a:solidFill>
                  <a:srgbClr val="366092"/>
                </a:solidFill>
              </a:rPr>
              <a:t>p</a:t>
            </a:r>
            <a:r>
              <a:rPr lang="en-US" sz="2400" dirty="0">
                <a:solidFill>
                  <a:srgbClr val="366092"/>
                </a:solidFill>
              </a:rPr>
              <a:t>₁</a:t>
            </a:r>
            <a:r>
              <a:rPr lang="en-US" sz="2400" baseline="-25000" dirty="0"/>
              <a:t> </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 </a:t>
            </a:r>
            <a:r>
              <a:rPr lang="en-US" sz="2400" i="1" dirty="0">
                <a:solidFill>
                  <a:srgbClr val="366092"/>
                </a:solidFill>
              </a:rPr>
              <a:t>p</a:t>
            </a:r>
            <a:r>
              <a:rPr lang="en-US" sz="2400" dirty="0">
                <a:solidFill>
                  <a:srgbClr val="366092"/>
                </a:solidFill>
              </a:rPr>
              <a:t>₂</a:t>
            </a:r>
            <a:r>
              <a:rPr lang="en-US" sz="2600" dirty="0"/>
              <a:t> is</a:t>
            </a:r>
          </a:p>
        </p:txBody>
      </p:sp>
      <p:pic>
        <p:nvPicPr>
          <p:cNvPr id="13" name="Picture 12" descr="p hat subscript one minus p hat subscript two. The sampling distribution of p hat subscript one minus p hat subscript two will">
            <a:extLst>
              <a:ext uri="{FF2B5EF4-FFF2-40B4-BE49-F238E27FC236}">
                <a16:creationId xmlns:a16="http://schemas.microsoft.com/office/drawing/2014/main" id="{977BAFD6-C3DD-827B-6A50-3CA1591A5BAC}"/>
              </a:ext>
            </a:extLst>
          </p:cNvPr>
          <p:cNvPicPr>
            <a:picLocks noChangeAspect="1"/>
          </p:cNvPicPr>
          <p:nvPr/>
        </p:nvPicPr>
        <p:blipFill>
          <a:blip r:embed="rId3"/>
          <a:stretch>
            <a:fillRect/>
          </a:stretch>
        </p:blipFill>
        <p:spPr>
          <a:xfrm>
            <a:off x="2168526" y="3546476"/>
            <a:ext cx="6381818" cy="432000"/>
          </a:xfrm>
          <a:prstGeom prst="rect">
            <a:avLst/>
          </a:prstGeom>
        </p:spPr>
      </p:pic>
      <p:sp>
        <p:nvSpPr>
          <p:cNvPr id="5" name="TextBox 4">
            <a:extLst>
              <a:ext uri="{FF2B5EF4-FFF2-40B4-BE49-F238E27FC236}">
                <a16:creationId xmlns:a16="http://schemas.microsoft.com/office/drawing/2014/main" id="{2BAE1EB3-D5AE-8E83-F4CF-90E9D1632960}"/>
              </a:ext>
            </a:extLst>
          </p:cNvPr>
          <p:cNvSpPr txBox="1"/>
          <p:nvPr/>
        </p:nvSpPr>
        <p:spPr>
          <a:xfrm>
            <a:off x="457200" y="3881796"/>
            <a:ext cx="8229600" cy="129266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will be used in determining the critical values of the test statistic. If the assumptions previously outlined are met, and we assume the null hypothesis is true, the sampling</a:t>
            </a:r>
            <a:endParaRPr lang="en-IN" dirty="0"/>
          </a:p>
        </p:txBody>
      </p:sp>
      <p:sp>
        <p:nvSpPr>
          <p:cNvPr id="9" name="TextBox 8">
            <a:extLst>
              <a:ext uri="{FF2B5EF4-FFF2-40B4-BE49-F238E27FC236}">
                <a16:creationId xmlns:a16="http://schemas.microsoft.com/office/drawing/2014/main" id="{8F5E9B53-A5B0-E52E-D8FD-1D8F574152DF}"/>
              </a:ext>
            </a:extLst>
          </p:cNvPr>
          <p:cNvSpPr txBox="1"/>
          <p:nvPr/>
        </p:nvSpPr>
        <p:spPr>
          <a:xfrm>
            <a:off x="457200" y="5070789"/>
            <a:ext cx="21336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distribution of</a:t>
            </a:r>
            <a:endParaRPr lang="en-IN" dirty="0"/>
          </a:p>
        </p:txBody>
      </p:sp>
      <p:pic>
        <p:nvPicPr>
          <p:cNvPr id="15" name="Picture 14" descr="p hat subscript one minus p hat subscript two.">
            <a:extLst>
              <a:ext uri="{FF2B5EF4-FFF2-40B4-BE49-F238E27FC236}">
                <a16:creationId xmlns:a16="http://schemas.microsoft.com/office/drawing/2014/main" id="{F0CA6034-3137-F4A8-72FA-557B68B6B22A}"/>
              </a:ext>
            </a:extLst>
          </p:cNvPr>
          <p:cNvPicPr>
            <a:picLocks noChangeAspect="1"/>
          </p:cNvPicPr>
          <p:nvPr/>
        </p:nvPicPr>
        <p:blipFill>
          <a:blip r:embed="rId4"/>
          <a:stretch>
            <a:fillRect/>
          </a:stretch>
        </p:blipFill>
        <p:spPr>
          <a:xfrm>
            <a:off x="2619375" y="5123444"/>
            <a:ext cx="893455" cy="432000"/>
          </a:xfrm>
          <a:prstGeom prst="rect">
            <a:avLst/>
          </a:prstGeom>
        </p:spPr>
      </p:pic>
      <p:sp>
        <p:nvSpPr>
          <p:cNvPr id="11" name="TextBox 10">
            <a:extLst>
              <a:ext uri="{FF2B5EF4-FFF2-40B4-BE49-F238E27FC236}">
                <a16:creationId xmlns:a16="http://schemas.microsoft.com/office/drawing/2014/main" id="{F4CFE81D-6842-7CB4-EF16-4EF38F5C16D1}"/>
              </a:ext>
            </a:extLst>
          </p:cNvPr>
          <p:cNvSpPr txBox="1"/>
          <p:nvPr/>
        </p:nvSpPr>
        <p:spPr>
          <a:xfrm>
            <a:off x="3552824" y="5071744"/>
            <a:ext cx="4143376"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has an approximately normal</a:t>
            </a:r>
            <a:endParaRPr lang="en-IN" dirty="0"/>
          </a:p>
        </p:txBody>
      </p:sp>
      <p:sp>
        <p:nvSpPr>
          <p:cNvPr id="7" name="TextBox 6">
            <a:extLst>
              <a:ext uri="{FF2B5EF4-FFF2-40B4-BE49-F238E27FC236}">
                <a16:creationId xmlns:a16="http://schemas.microsoft.com/office/drawing/2014/main" id="{1F82D047-DDF7-FFFB-7F6A-CA5F66E5BC5E}"/>
              </a:ext>
            </a:extLst>
          </p:cNvPr>
          <p:cNvSpPr txBox="1"/>
          <p:nvPr/>
        </p:nvSpPr>
        <p:spPr>
          <a:xfrm>
            <a:off x="457200" y="5469087"/>
            <a:ext cx="68580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distribution with mean </a:t>
            </a:r>
            <a:r>
              <a:rPr kumimoji="0" lang="en-US" sz="2600" b="0" i="0" u="none" strike="noStrike" kern="1200" cap="none" spc="0" normalizeH="0" baseline="0" noProof="0" dirty="0">
                <a:ln>
                  <a:noFill/>
                </a:ln>
                <a:solidFill>
                  <a:srgbClr val="366092"/>
                </a:solidFill>
                <a:effectLst/>
                <a:uLnTx/>
                <a:uFillTx/>
                <a:latin typeface="Cambria Math"/>
                <a:ea typeface="+mn-ea"/>
                <a:cs typeface="+mn-cs"/>
              </a:rPr>
              <a:t>0</a:t>
            </a:r>
            <a:r>
              <a:rPr kumimoji="0" lang="en-US" sz="2600" b="0" i="0" u="none" strike="noStrike" kern="1200" cap="none" spc="0" normalizeH="0" baseline="0" noProof="0" dirty="0">
                <a:ln>
                  <a:noFill/>
                </a:ln>
                <a:solidFill>
                  <a:srgbClr val="366092"/>
                </a:solidFill>
                <a:effectLst/>
                <a:uLnTx/>
                <a:uFillTx/>
                <a:latin typeface="Calibri"/>
                <a:ea typeface="+mn-ea"/>
                <a:cs typeface="+mn-cs"/>
              </a:rPr>
              <a:t> and standard deviation</a:t>
            </a:r>
            <a:endParaRPr lang="en-IN" dirty="0"/>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A969D-C375-7B4F-0FD6-4560560AD6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248747-EE1C-D0CA-39E9-00CDAD908394}"/>
              </a:ext>
            </a:extLst>
          </p:cNvPr>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Two Proportions</a:t>
            </a:r>
            <a:r>
              <a:rPr lang="en-US" sz="2000" dirty="0"/>
              <a:t>—Slide 13</a:t>
            </a:r>
            <a:endParaRPr sz="2300" dirty="0"/>
          </a:p>
        </p:txBody>
      </p:sp>
      <p:pic>
        <p:nvPicPr>
          <p:cNvPr id="6" name="Picture 5" descr="sigma subscript open parenthesis p hat subscript one minus p hat subscript two close parenthesis equals the square root of p bar times open parenthesis one minus p bar close parenthesis times open parenthesis one divided by n subscript one plus one divided by n subscript two close parenthesis end of square root">
            <a:extLst>
              <a:ext uri="{FF2B5EF4-FFF2-40B4-BE49-F238E27FC236}">
                <a16:creationId xmlns:a16="http://schemas.microsoft.com/office/drawing/2014/main" id="{33F1659F-7EF3-6FD5-ECD6-D94BEE07481B}"/>
              </a:ext>
            </a:extLst>
          </p:cNvPr>
          <p:cNvPicPr>
            <a:picLocks noChangeAspect="1"/>
          </p:cNvPicPr>
          <p:nvPr/>
        </p:nvPicPr>
        <p:blipFill>
          <a:blip r:embed="rId3"/>
          <a:stretch>
            <a:fillRect/>
          </a:stretch>
        </p:blipFill>
        <p:spPr>
          <a:xfrm>
            <a:off x="2667000" y="1327905"/>
            <a:ext cx="3609975" cy="1066800"/>
          </a:xfrm>
          <a:prstGeom prst="rect">
            <a:avLst/>
          </a:prstGeom>
        </p:spPr>
      </p:pic>
      <p:pic>
        <p:nvPicPr>
          <p:cNvPr id="13" name="Picture 12" descr="where p bar equals x subscript one plus x subscript two all divided by n subscript one plus n subscript two.">
            <a:extLst>
              <a:ext uri="{FF2B5EF4-FFF2-40B4-BE49-F238E27FC236}">
                <a16:creationId xmlns:a16="http://schemas.microsoft.com/office/drawing/2014/main" id="{41141D4C-E1F4-EBD3-D512-711B7941536A}"/>
              </a:ext>
            </a:extLst>
          </p:cNvPr>
          <p:cNvPicPr>
            <a:picLocks noChangeAspect="1"/>
          </p:cNvPicPr>
          <p:nvPr/>
        </p:nvPicPr>
        <p:blipFill>
          <a:blip r:embed="rId4"/>
          <a:stretch>
            <a:fillRect/>
          </a:stretch>
        </p:blipFill>
        <p:spPr>
          <a:xfrm>
            <a:off x="533400" y="2743200"/>
            <a:ext cx="2419350" cy="866775"/>
          </a:xfrm>
          <a:prstGeom prst="rect">
            <a:avLst/>
          </a:prstGeom>
        </p:spPr>
      </p:pic>
      <p:sp>
        <p:nvSpPr>
          <p:cNvPr id="17" name="TextBox 16">
            <a:extLst>
              <a:ext uri="{FF2B5EF4-FFF2-40B4-BE49-F238E27FC236}">
                <a16:creationId xmlns:a16="http://schemas.microsoft.com/office/drawing/2014/main" id="{F7C08EC1-9FBD-0A83-D25D-FB357CC9A6A2}"/>
              </a:ext>
            </a:extLst>
          </p:cNvPr>
          <p:cNvSpPr txBox="1"/>
          <p:nvPr/>
        </p:nvSpPr>
        <p:spPr>
          <a:xfrm>
            <a:off x="456010" y="3888582"/>
            <a:ext cx="15240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Note that</a:t>
            </a:r>
            <a:endParaRPr lang="en-IN" dirty="0"/>
          </a:p>
        </p:txBody>
      </p:sp>
      <p:pic>
        <p:nvPicPr>
          <p:cNvPr id="15" name="Picture 14" descr="p bar">
            <a:extLst>
              <a:ext uri="{FF2B5EF4-FFF2-40B4-BE49-F238E27FC236}">
                <a16:creationId xmlns:a16="http://schemas.microsoft.com/office/drawing/2014/main" id="{21DB6743-15DD-785F-2A29-C46B96A0BA56}"/>
              </a:ext>
            </a:extLst>
          </p:cNvPr>
          <p:cNvPicPr>
            <a:picLocks noChangeAspect="1"/>
          </p:cNvPicPr>
          <p:nvPr/>
        </p:nvPicPr>
        <p:blipFill>
          <a:blip r:embed="rId5"/>
          <a:stretch>
            <a:fillRect/>
          </a:stretch>
        </p:blipFill>
        <p:spPr>
          <a:xfrm>
            <a:off x="1897857" y="3989632"/>
            <a:ext cx="238125" cy="361950"/>
          </a:xfrm>
          <a:prstGeom prst="rect">
            <a:avLst/>
          </a:prstGeom>
        </p:spPr>
      </p:pic>
      <p:sp>
        <p:nvSpPr>
          <p:cNvPr id="19" name="TextBox 18">
            <a:extLst>
              <a:ext uri="{FF2B5EF4-FFF2-40B4-BE49-F238E27FC236}">
                <a16:creationId xmlns:a16="http://schemas.microsoft.com/office/drawing/2014/main" id="{6294D4B0-52EA-CF40-1DD8-4CF5F17BD629}"/>
              </a:ext>
            </a:extLst>
          </p:cNvPr>
          <p:cNvSpPr txBox="1"/>
          <p:nvPr/>
        </p:nvSpPr>
        <p:spPr>
          <a:xfrm>
            <a:off x="2095501" y="3886200"/>
            <a:ext cx="58674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is the weighted average of the two sample</a:t>
            </a:r>
            <a:endParaRPr lang="en-IN" dirty="0"/>
          </a:p>
        </p:txBody>
      </p:sp>
      <p:sp>
        <p:nvSpPr>
          <p:cNvPr id="21" name="TextBox 20">
            <a:extLst>
              <a:ext uri="{FF2B5EF4-FFF2-40B4-BE49-F238E27FC236}">
                <a16:creationId xmlns:a16="http://schemas.microsoft.com/office/drawing/2014/main" id="{57F2BE1D-BF1E-6E8B-3CD9-9260C16422B1}"/>
              </a:ext>
            </a:extLst>
          </p:cNvPr>
          <p:cNvSpPr txBox="1"/>
          <p:nvPr/>
        </p:nvSpPr>
        <p:spPr>
          <a:xfrm>
            <a:off x="456608" y="4305789"/>
            <a:ext cx="31242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proportion estimates,</a:t>
            </a:r>
            <a:endParaRPr lang="en-IN" dirty="0"/>
          </a:p>
        </p:txBody>
      </p:sp>
      <p:pic>
        <p:nvPicPr>
          <p:cNvPr id="25" name="Picture 24" descr="p hat subscript 1 and p hat subscript 2.">
            <a:extLst>
              <a:ext uri="{FF2B5EF4-FFF2-40B4-BE49-F238E27FC236}">
                <a16:creationId xmlns:a16="http://schemas.microsoft.com/office/drawing/2014/main" id="{1D87DA08-0A22-E080-3BC6-7C670C975FCB}"/>
              </a:ext>
            </a:extLst>
          </p:cNvPr>
          <p:cNvPicPr>
            <a:picLocks noChangeAspect="1"/>
          </p:cNvPicPr>
          <p:nvPr/>
        </p:nvPicPr>
        <p:blipFill>
          <a:blip r:embed="rId6"/>
          <a:stretch>
            <a:fillRect/>
          </a:stretch>
        </p:blipFill>
        <p:spPr>
          <a:xfrm>
            <a:off x="3514784" y="4375562"/>
            <a:ext cx="1323975" cy="419100"/>
          </a:xfrm>
          <a:prstGeom prst="rect">
            <a:avLst/>
          </a:prstGeom>
        </p:spPr>
      </p:pic>
      <p:sp>
        <p:nvSpPr>
          <p:cNvPr id="23" name="TextBox 22">
            <a:extLst>
              <a:ext uri="{FF2B5EF4-FFF2-40B4-BE49-F238E27FC236}">
                <a16:creationId xmlns:a16="http://schemas.microsoft.com/office/drawing/2014/main" id="{82636C1B-8234-D718-C0AC-F2E1DC79DA32}"/>
              </a:ext>
            </a:extLst>
          </p:cNvPr>
          <p:cNvSpPr txBox="1"/>
          <p:nvPr/>
        </p:nvSpPr>
        <p:spPr>
          <a:xfrm>
            <a:off x="4876800" y="4305300"/>
            <a:ext cx="27432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In hypothesis tests</a:t>
            </a:r>
            <a:endParaRPr lang="en-IN" dirty="0"/>
          </a:p>
        </p:txBody>
      </p:sp>
      <p:sp>
        <p:nvSpPr>
          <p:cNvPr id="11" name="TextBox 10">
            <a:extLst>
              <a:ext uri="{FF2B5EF4-FFF2-40B4-BE49-F238E27FC236}">
                <a16:creationId xmlns:a16="http://schemas.microsoft.com/office/drawing/2014/main" id="{6DBC5960-DE72-500A-E234-9E79EA745408}"/>
              </a:ext>
            </a:extLst>
          </p:cNvPr>
          <p:cNvSpPr txBox="1"/>
          <p:nvPr/>
        </p:nvSpPr>
        <p:spPr>
          <a:xfrm>
            <a:off x="456407" y="4727138"/>
            <a:ext cx="8229600" cy="1292662"/>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comparing two population proportions, we will always assume that the hypothesized difference between the two proportions is zero.</a:t>
            </a:r>
            <a:endParaRPr lang="en-IN" dirty="0"/>
          </a:p>
        </p:txBody>
      </p:sp>
    </p:spTree>
    <p:custDataLst>
      <p:tags r:id="rId1"/>
    </p:custDataLst>
    <p:extLst>
      <p:ext uri="{BB962C8B-B14F-4D97-AF65-F5344CB8AC3E}">
        <p14:creationId xmlns:p14="http://schemas.microsoft.com/office/powerpoint/2010/main" val="41693355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Two Proportions</a:t>
            </a:r>
            <a:r>
              <a:rPr lang="en-US" sz="2000" dirty="0"/>
              <a:t>—Slide 14</a:t>
            </a:r>
            <a:endParaRPr sz="2300" dirty="0"/>
          </a:p>
        </p:txBody>
      </p:sp>
      <p:sp>
        <p:nvSpPr>
          <p:cNvPr id="3" name="Text Placeholder 2"/>
          <p:cNvSpPr>
            <a:spLocks noGrp="1"/>
          </p:cNvSpPr>
          <p:nvPr>
            <p:ph type="body" sz="quarter" idx="10"/>
          </p:nvPr>
        </p:nvSpPr>
        <p:spPr/>
        <p:txBody>
          <a:bodyPr>
            <a:normAutofit/>
          </a:bodyPr>
          <a:lstStyle/>
          <a:p>
            <a:pPr>
              <a:defRPr sz="2800"/>
            </a:pPr>
            <a:r>
              <a:rPr sz="2600" dirty="0"/>
              <a:t>If the null hypothesis is assumed to be true, then</a:t>
            </a:r>
            <a:br>
              <a:rPr lang="en-US" sz="2600" dirty="0"/>
            </a:br>
            <a:r>
              <a:rPr lang="en-US" sz="2400" i="1" dirty="0">
                <a:solidFill>
                  <a:srgbClr val="366092"/>
                </a:solidFill>
              </a:rPr>
              <a:t>p</a:t>
            </a:r>
            <a:r>
              <a:rPr lang="en-US" sz="2400" dirty="0">
                <a:solidFill>
                  <a:srgbClr val="366092"/>
                </a:solidFill>
              </a:rPr>
              <a:t>₁</a:t>
            </a:r>
            <a:r>
              <a:rPr lang="en-US" sz="2400" baseline="-25000" dirty="0"/>
              <a:t> </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 </a:t>
            </a:r>
            <a:r>
              <a:rPr lang="en-US" sz="2400" i="1" dirty="0">
                <a:solidFill>
                  <a:srgbClr val="366092"/>
                </a:solidFill>
              </a:rPr>
              <a:t>p</a:t>
            </a:r>
            <a:r>
              <a:rPr lang="en-US" sz="2400" dirty="0">
                <a:solidFill>
                  <a:srgbClr val="366092"/>
                </a:solidFill>
              </a:rPr>
              <a:t>₂</a:t>
            </a:r>
            <a:r>
              <a:rPr sz="2600" dirty="0"/>
              <a:t> </a:t>
            </a:r>
            <a:r>
              <a:rPr lang="en-US" sz="2600" dirty="0"/>
              <a:t>= 0,</a:t>
            </a:r>
            <a:r>
              <a:rPr sz="2600" dirty="0"/>
              <a:t> which implies that</a:t>
            </a:r>
            <a:r>
              <a:rPr lang="en-US" sz="2600" dirty="0"/>
              <a:t> </a:t>
            </a:r>
            <a:r>
              <a:rPr lang="en-US" i="1" dirty="0">
                <a:solidFill>
                  <a:srgbClr val="366092"/>
                </a:solidFill>
              </a:rPr>
              <a:t>p</a:t>
            </a:r>
            <a:r>
              <a:rPr lang="en-US" dirty="0">
                <a:solidFill>
                  <a:srgbClr val="366092"/>
                </a:solidFill>
              </a:rPr>
              <a:t>₁</a:t>
            </a:r>
            <a:r>
              <a:rPr lang="en-US" sz="2600" dirty="0"/>
              <a:t>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 </a:t>
            </a:r>
            <a:r>
              <a:rPr lang="en-US" i="1" dirty="0">
                <a:solidFill>
                  <a:srgbClr val="366092"/>
                </a:solidFill>
              </a:rPr>
              <a:t>p</a:t>
            </a:r>
            <a:r>
              <a:rPr lang="en-US" dirty="0">
                <a:solidFill>
                  <a:srgbClr val="366092"/>
                </a:solidFill>
              </a:rPr>
              <a:t>₂</a:t>
            </a:r>
            <a:r>
              <a:rPr sz="2600" dirty="0"/>
              <a:t> </a:t>
            </a:r>
            <a:r>
              <a:rPr lang="en-US" sz="2600" dirty="0"/>
              <a:t>.</a:t>
            </a:r>
            <a:endParaRPr sz="2600" dirty="0"/>
          </a:p>
        </p:txBody>
      </p:sp>
      <p:pic>
        <p:nvPicPr>
          <p:cNvPr id="19" name="Picture 18" descr="Thus p hat subscript 1 and p hat subscript 2 are">
            <a:extLst>
              <a:ext uri="{FF2B5EF4-FFF2-40B4-BE49-F238E27FC236}">
                <a16:creationId xmlns:a16="http://schemas.microsoft.com/office/drawing/2014/main" id="{C68A62D5-DC36-255E-C6B1-ADA3FCABBA84}"/>
              </a:ext>
            </a:extLst>
          </p:cNvPr>
          <p:cNvPicPr>
            <a:picLocks noChangeAspect="1"/>
          </p:cNvPicPr>
          <p:nvPr/>
        </p:nvPicPr>
        <p:blipFill>
          <a:blip r:embed="rId3"/>
          <a:stretch>
            <a:fillRect/>
          </a:stretch>
        </p:blipFill>
        <p:spPr>
          <a:xfrm>
            <a:off x="5562600" y="1520851"/>
            <a:ext cx="2476500" cy="419100"/>
          </a:xfrm>
          <a:prstGeom prst="rect">
            <a:avLst/>
          </a:prstGeom>
        </p:spPr>
      </p:pic>
      <p:sp>
        <p:nvSpPr>
          <p:cNvPr id="23" name="TextBox 22">
            <a:extLst>
              <a:ext uri="{FF2B5EF4-FFF2-40B4-BE49-F238E27FC236}">
                <a16:creationId xmlns:a16="http://schemas.microsoft.com/office/drawing/2014/main" id="{77169127-B1AE-3506-9001-4F353F41BF36}"/>
              </a:ext>
            </a:extLst>
          </p:cNvPr>
          <p:cNvSpPr txBox="1"/>
          <p:nvPr/>
        </p:nvSpPr>
        <p:spPr>
          <a:xfrm>
            <a:off x="454819" y="1819137"/>
            <a:ext cx="4190999"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estimating the same quantity.</a:t>
            </a:r>
            <a:endParaRPr lang="en-IN" dirty="0"/>
          </a:p>
        </p:txBody>
      </p:sp>
      <p:pic>
        <p:nvPicPr>
          <p:cNvPr id="21" name="Picture 20" descr="Therefore, p hat subscript 1 and p hat subscript 2 are">
            <a:extLst>
              <a:ext uri="{FF2B5EF4-FFF2-40B4-BE49-F238E27FC236}">
                <a16:creationId xmlns:a16="http://schemas.microsoft.com/office/drawing/2014/main" id="{8D94E178-CFB4-29C3-6DB3-D35A6DA0EA1F}"/>
              </a:ext>
            </a:extLst>
          </p:cNvPr>
          <p:cNvPicPr>
            <a:picLocks noChangeAspect="1"/>
          </p:cNvPicPr>
          <p:nvPr/>
        </p:nvPicPr>
        <p:blipFill>
          <a:blip r:embed="rId4"/>
          <a:stretch>
            <a:fillRect/>
          </a:stretch>
        </p:blipFill>
        <p:spPr>
          <a:xfrm>
            <a:off x="4584700" y="1885950"/>
            <a:ext cx="3248025" cy="419100"/>
          </a:xfrm>
          <a:prstGeom prst="rect">
            <a:avLst/>
          </a:prstGeom>
        </p:spPr>
      </p:pic>
      <p:sp>
        <p:nvSpPr>
          <p:cNvPr id="25" name="TextBox 24">
            <a:extLst>
              <a:ext uri="{FF2B5EF4-FFF2-40B4-BE49-F238E27FC236}">
                <a16:creationId xmlns:a16="http://schemas.microsoft.com/office/drawing/2014/main" id="{E7102BB8-2459-8F5F-0A50-EE93A59B616B}"/>
              </a:ext>
            </a:extLst>
          </p:cNvPr>
          <p:cNvSpPr txBox="1"/>
          <p:nvPr/>
        </p:nvSpPr>
        <p:spPr>
          <a:xfrm>
            <a:off x="454819" y="2209801"/>
            <a:ext cx="8229600" cy="129266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pooled to derive a better estimate of the population proportion. The test statistic is a standard normal random variable given by</a:t>
            </a:r>
            <a:endParaRPr lang="en-IN" dirty="0"/>
          </a:p>
        </p:txBody>
      </p:sp>
      <p:pic>
        <p:nvPicPr>
          <p:cNvPr id="17" name="Picture 16" descr="z equals the fraction where in the numerator is open parentheses p hat subscript 1 minus p hat subscript 2 close parentheses minus open parentheses p subscript 1 minus p subscript 2 divided by the denominator which is the square root of p bar times open parentheses one minus p bar close parentheses times open parentheses 1 divided by n subscript 1 plus 1 divided by n subscript 2 end of square root,">
            <a:extLst>
              <a:ext uri="{FF2B5EF4-FFF2-40B4-BE49-F238E27FC236}">
                <a16:creationId xmlns:a16="http://schemas.microsoft.com/office/drawing/2014/main" id="{FF5CD0D7-2EEF-621B-54E1-6BCEFC5B5AC8}"/>
              </a:ext>
            </a:extLst>
          </p:cNvPr>
          <p:cNvPicPr>
            <a:picLocks noChangeAspect="1"/>
          </p:cNvPicPr>
          <p:nvPr/>
        </p:nvPicPr>
        <p:blipFill>
          <a:blip r:embed="rId5"/>
          <a:stretch>
            <a:fillRect/>
          </a:stretch>
        </p:blipFill>
        <p:spPr>
          <a:xfrm>
            <a:off x="2997994" y="3805148"/>
            <a:ext cx="3143250" cy="1524000"/>
          </a:xfrm>
          <a:prstGeom prst="rect">
            <a:avLst/>
          </a:prstGeom>
        </p:spPr>
      </p:pic>
    </p:spTree>
    <p:custDataLst>
      <p:tags r:id="rId1"/>
    </p:custDataLst>
    <p:extLst>
      <p:ext uri="{BB962C8B-B14F-4D97-AF65-F5344CB8AC3E}">
        <p14:creationId xmlns:p14="http://schemas.microsoft.com/office/powerpoint/2010/main" val="2716455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2A587-1731-6B2F-C811-74E893F766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A3D719-0CF7-52DE-E0EF-7516E2BA001F}"/>
              </a:ext>
            </a:extLst>
          </p:cNvPr>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Two Proportions</a:t>
            </a:r>
            <a:r>
              <a:rPr lang="en-US" sz="2000" dirty="0"/>
              <a:t>—Slide 15</a:t>
            </a:r>
            <a:endParaRPr sz="2300" dirty="0"/>
          </a:p>
        </p:txBody>
      </p:sp>
      <p:sp>
        <p:nvSpPr>
          <p:cNvPr id="3" name="Text Placeholder 2">
            <a:extLst>
              <a:ext uri="{FF2B5EF4-FFF2-40B4-BE49-F238E27FC236}">
                <a16:creationId xmlns:a16="http://schemas.microsoft.com/office/drawing/2014/main" id="{6927E350-9298-F164-E71F-BCE403BA58F9}"/>
              </a:ext>
            </a:extLst>
          </p:cNvPr>
          <p:cNvSpPr>
            <a:spLocks noGrp="1"/>
          </p:cNvSpPr>
          <p:nvPr>
            <p:ph type="body" sz="quarter" idx="10"/>
          </p:nvPr>
        </p:nvSpPr>
        <p:spPr/>
        <p:txBody>
          <a:bodyPr>
            <a:normAutofit/>
          </a:bodyPr>
          <a:lstStyle/>
          <a:p>
            <a:pPr>
              <a:defRPr sz="2800"/>
            </a:pPr>
            <a:r>
              <a:rPr sz="2800" dirty="0"/>
              <a:t>If the null hypothesis is true, </a:t>
            </a:r>
            <a:r>
              <a:rPr lang="en-US" sz="2800" i="1" dirty="0"/>
              <a:t>z</a:t>
            </a:r>
            <a:r>
              <a:rPr sz="2800" dirty="0"/>
              <a:t> has an approximately normal distribution. If the observed value of</a:t>
            </a:r>
          </a:p>
        </p:txBody>
      </p:sp>
      <p:pic>
        <p:nvPicPr>
          <p:cNvPr id="6" name="Picture 5" descr="p hat subscript 1 minus p hat subscript 2 is">
            <a:extLst>
              <a:ext uri="{FF2B5EF4-FFF2-40B4-BE49-F238E27FC236}">
                <a16:creationId xmlns:a16="http://schemas.microsoft.com/office/drawing/2014/main" id="{FFCD007C-BBF8-3F62-ADEC-F8F06ED51173}"/>
              </a:ext>
            </a:extLst>
          </p:cNvPr>
          <p:cNvPicPr>
            <a:picLocks noChangeAspect="1"/>
          </p:cNvPicPr>
          <p:nvPr/>
        </p:nvPicPr>
        <p:blipFill>
          <a:blip r:embed="rId3"/>
          <a:stretch>
            <a:fillRect/>
          </a:stretch>
        </p:blipFill>
        <p:spPr>
          <a:xfrm>
            <a:off x="6993733" y="1552574"/>
            <a:ext cx="1257300" cy="419100"/>
          </a:xfrm>
          <a:prstGeom prst="rect">
            <a:avLst/>
          </a:prstGeom>
        </p:spPr>
      </p:pic>
      <p:sp>
        <p:nvSpPr>
          <p:cNvPr id="10" name="TextBox 9">
            <a:extLst>
              <a:ext uri="{FF2B5EF4-FFF2-40B4-BE49-F238E27FC236}">
                <a16:creationId xmlns:a16="http://schemas.microsoft.com/office/drawing/2014/main" id="{95687B55-4C68-93C8-1CC2-2E13642530F3}"/>
              </a:ext>
            </a:extLst>
          </p:cNvPr>
          <p:cNvSpPr txBox="1"/>
          <p:nvPr/>
        </p:nvSpPr>
        <p:spPr>
          <a:xfrm>
            <a:off x="457200" y="1905000"/>
            <a:ext cx="8229600" cy="2246769"/>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significantly larger or smaller than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a:t>
            </a:r>
            <a:r>
              <a:rPr kumimoji="0" lang="en-US" sz="2800" b="0" i="0" u="none" strike="noStrike" kern="1200" cap="none" spc="0" normalizeH="0" baseline="0" noProof="0" dirty="0">
                <a:ln>
                  <a:noFill/>
                </a:ln>
                <a:solidFill>
                  <a:srgbClr val="366092"/>
                </a:solidFill>
                <a:effectLst/>
                <a:uLnTx/>
                <a:uFillTx/>
                <a:latin typeface="Calibri"/>
                <a:ea typeface="+mn-ea"/>
                <a:cs typeface="+mn-cs"/>
              </a:rPr>
              <a:t>, this will produce a large or small value of the test statistic, causing us to question whether the null hypothesis is true. How large is </a:t>
            </a:r>
            <a:r>
              <a:rPr kumimoji="0" lang="en-US" sz="2800" b="0" i="1" u="none" strike="noStrike" kern="1200" cap="none" spc="0" normalizeH="0" baseline="0" noProof="0" dirty="0">
                <a:ln>
                  <a:noFill/>
                </a:ln>
                <a:solidFill>
                  <a:srgbClr val="366092"/>
                </a:solidFill>
                <a:effectLst/>
                <a:uLnTx/>
                <a:uFillTx/>
                <a:latin typeface="Calibri"/>
                <a:ea typeface="+mn-ea"/>
                <a:cs typeface="+mn-cs"/>
              </a:rPr>
              <a:t>large?</a:t>
            </a:r>
            <a:r>
              <a:rPr kumimoji="0" lang="en-US" sz="2800" b="0" i="0" u="none" strike="noStrike" kern="1200" cap="none" spc="0" normalizeH="0" baseline="0" noProof="0" dirty="0">
                <a:ln>
                  <a:noFill/>
                </a:ln>
                <a:solidFill>
                  <a:srgbClr val="366092"/>
                </a:solidFill>
                <a:effectLst/>
                <a:uLnTx/>
                <a:uFillTx/>
                <a:latin typeface="Calibri"/>
                <a:ea typeface="+mn-ea"/>
                <a:cs typeface="+mn-cs"/>
              </a:rPr>
              <a:t> This is answered by the critical value of the test statistic specified in </a:t>
            </a:r>
            <a:r>
              <a:rPr kumimoji="0" lang="en-US" sz="2800" b="1" i="0" u="none" strike="noStrike" kern="1200" cap="none" spc="0" normalizeH="0" baseline="0" noProof="0" dirty="0">
                <a:ln>
                  <a:noFill/>
                </a:ln>
                <a:solidFill>
                  <a:srgbClr val="366092"/>
                </a:solidFill>
                <a:effectLst/>
                <a:uLnTx/>
                <a:uFillTx/>
                <a:latin typeface="Calibri"/>
                <a:ea typeface="+mn-ea"/>
                <a:cs typeface="+mn-cs"/>
              </a:rPr>
              <a:t>Step 4</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ustDataLst>
      <p:tags r:id="rId1"/>
    </p:custDataLst>
    <p:extLst>
      <p:ext uri="{BB962C8B-B14F-4D97-AF65-F5344CB8AC3E}">
        <p14:creationId xmlns:p14="http://schemas.microsoft.com/office/powerpoint/2010/main" val="2276280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Assumptions for Comparing Two Population Proportions</a:t>
            </a:r>
          </a:p>
        </p:txBody>
      </p:sp>
      <p:sp>
        <p:nvSpPr>
          <p:cNvPr id="3" name="Text Placeholder 2"/>
          <p:cNvSpPr>
            <a:spLocks noGrp="1"/>
          </p:cNvSpPr>
          <p:nvPr>
            <p:ph type="body" sz="quarter" idx="10"/>
          </p:nvPr>
        </p:nvSpPr>
        <p:spPr>
          <a:xfrm>
            <a:off x="457200" y="1082078"/>
            <a:ext cx="8229600" cy="3566122"/>
          </a:xfrm>
        </p:spPr>
        <p:txBody>
          <a:bodyPr>
            <a:normAutofit/>
          </a:bodyPr>
          <a:lstStyle/>
          <a:p>
            <a:pPr marL="514350" indent="-514350">
              <a:buFont typeface="+mj-lt"/>
              <a:buAutoNum type="arabicPeriod"/>
              <a:defRPr sz="2800"/>
            </a:pPr>
            <a:r>
              <a:rPr dirty="0"/>
              <a:t>​</a:t>
            </a:r>
            <a:r>
              <a:rPr sz="2800" dirty="0"/>
              <a:t>An independent experimental design is used.</a:t>
            </a:r>
          </a:p>
          <a:p>
            <a:pPr marL="514350" indent="-514350">
              <a:buFont typeface="+mj-lt"/>
              <a:buAutoNum type="arabicPeriod" startAt="2"/>
              <a:defRPr sz="2800"/>
            </a:pPr>
            <a:r>
              <a:rPr dirty="0"/>
              <a:t>​</a:t>
            </a:r>
            <a:r>
              <a:rPr sz="2800" dirty="0"/>
              <a:t>The samples are large enough such that</a:t>
            </a:r>
          </a:p>
        </p:txBody>
      </p:sp>
      <p:pic>
        <p:nvPicPr>
          <p:cNvPr id="10" name="Picture 9" descr="n subscript 1 times p hat subscript 1 greater than or equal to 5 ,">
            <a:extLst>
              <a:ext uri="{FF2B5EF4-FFF2-40B4-BE49-F238E27FC236}">
                <a16:creationId xmlns:a16="http://schemas.microsoft.com/office/drawing/2014/main" id="{B4E92300-61F2-4F44-CFAF-B80975A764FC}"/>
              </a:ext>
            </a:extLst>
          </p:cNvPr>
          <p:cNvPicPr>
            <a:picLocks noChangeAspect="1"/>
          </p:cNvPicPr>
          <p:nvPr/>
        </p:nvPicPr>
        <p:blipFill>
          <a:blip r:embed="rId3"/>
          <a:stretch>
            <a:fillRect/>
          </a:stretch>
        </p:blipFill>
        <p:spPr>
          <a:xfrm>
            <a:off x="6854038" y="1679675"/>
            <a:ext cx="1190625" cy="428625"/>
          </a:xfrm>
          <a:prstGeom prst="rect">
            <a:avLst/>
          </a:prstGeom>
        </p:spPr>
      </p:pic>
      <p:pic>
        <p:nvPicPr>
          <p:cNvPr id="21" name="Picture 20" descr="n subscript one open parentheses 1 minus p hat subscript one close parentheses greater than or equal to 5, n subscript 2 times p hat subscript 2 greater than or equal to 5 , and n subscript 2 times open parentheses 1 minus p hat subscript 2 close parentheses greater than or equal to 5">
            <a:extLst>
              <a:ext uri="{FF2B5EF4-FFF2-40B4-BE49-F238E27FC236}">
                <a16:creationId xmlns:a16="http://schemas.microsoft.com/office/drawing/2014/main" id="{326A2676-E192-3802-D250-968FB19ECE57}"/>
              </a:ext>
            </a:extLst>
          </p:cNvPr>
          <p:cNvPicPr>
            <a:picLocks noChangeAspect="1"/>
          </p:cNvPicPr>
          <p:nvPr/>
        </p:nvPicPr>
        <p:blipFill>
          <a:blip r:embed="rId4"/>
          <a:stretch>
            <a:fillRect/>
          </a:stretch>
        </p:blipFill>
        <p:spPr>
          <a:xfrm>
            <a:off x="1094038" y="2125097"/>
            <a:ext cx="5760000" cy="504000"/>
          </a:xfrm>
          <a:prstGeom prst="rect">
            <a:avLst/>
          </a:prstGeom>
        </p:spPr>
      </p:pic>
      <p:pic>
        <p:nvPicPr>
          <p:cNvPr id="17" name="Picture 16" descr="where p hat subscript one and n subscript 1">
            <a:extLst>
              <a:ext uri="{FF2B5EF4-FFF2-40B4-BE49-F238E27FC236}">
                <a16:creationId xmlns:a16="http://schemas.microsoft.com/office/drawing/2014/main" id="{5DC63906-9322-5F87-5376-E1DED1BF5365}"/>
              </a:ext>
            </a:extLst>
          </p:cNvPr>
          <p:cNvPicPr>
            <a:picLocks noChangeAspect="1"/>
          </p:cNvPicPr>
          <p:nvPr/>
        </p:nvPicPr>
        <p:blipFill>
          <a:blip r:embed="rId5"/>
          <a:stretch>
            <a:fillRect/>
          </a:stretch>
        </p:blipFill>
        <p:spPr>
          <a:xfrm>
            <a:off x="1041149" y="2580000"/>
            <a:ext cx="2382546" cy="468000"/>
          </a:xfrm>
          <a:prstGeom prst="rect">
            <a:avLst/>
          </a:prstGeom>
        </p:spPr>
      </p:pic>
      <p:sp>
        <p:nvSpPr>
          <p:cNvPr id="13" name="TextBox 12">
            <a:extLst>
              <a:ext uri="{FF2B5EF4-FFF2-40B4-BE49-F238E27FC236}">
                <a16:creationId xmlns:a16="http://schemas.microsoft.com/office/drawing/2014/main" id="{F733677C-0014-1E93-DB61-210245FD1324}"/>
              </a:ext>
            </a:extLst>
          </p:cNvPr>
          <p:cNvSpPr txBox="1"/>
          <p:nvPr/>
        </p:nvSpPr>
        <p:spPr>
          <a:xfrm>
            <a:off x="3457575" y="2522013"/>
            <a:ext cx="5133975"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are the sample proportion and</a:t>
            </a:r>
            <a:endParaRPr lang="en-IN" dirty="0"/>
          </a:p>
        </p:txBody>
      </p:sp>
      <p:sp>
        <p:nvSpPr>
          <p:cNvPr id="5" name="TextBox 4">
            <a:extLst>
              <a:ext uri="{FF2B5EF4-FFF2-40B4-BE49-F238E27FC236}">
                <a16:creationId xmlns:a16="http://schemas.microsoft.com/office/drawing/2014/main" id="{901F307A-D8CD-63D1-E01B-4084256BC518}"/>
              </a:ext>
            </a:extLst>
          </p:cNvPr>
          <p:cNvSpPr txBox="1"/>
          <p:nvPr/>
        </p:nvSpPr>
        <p:spPr>
          <a:xfrm>
            <a:off x="971550" y="2905780"/>
            <a:ext cx="76200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sample size, respectively, from the first population</a:t>
            </a:r>
            <a:endParaRPr lang="en-IN" dirty="0"/>
          </a:p>
        </p:txBody>
      </p:sp>
      <p:pic>
        <p:nvPicPr>
          <p:cNvPr id="19" name="Picture 18" descr="and p hat subscript two and n subscript 2">
            <a:extLst>
              <a:ext uri="{FF2B5EF4-FFF2-40B4-BE49-F238E27FC236}">
                <a16:creationId xmlns:a16="http://schemas.microsoft.com/office/drawing/2014/main" id="{13B15EE3-66C2-EC6E-5DC1-61C4ACA38EAA}"/>
              </a:ext>
            </a:extLst>
          </p:cNvPr>
          <p:cNvPicPr>
            <a:picLocks noChangeAspect="1"/>
          </p:cNvPicPr>
          <p:nvPr/>
        </p:nvPicPr>
        <p:blipFill>
          <a:blip r:embed="rId6"/>
          <a:stretch>
            <a:fillRect/>
          </a:stretch>
        </p:blipFill>
        <p:spPr>
          <a:xfrm>
            <a:off x="1066801" y="3342000"/>
            <a:ext cx="2010272" cy="468000"/>
          </a:xfrm>
          <a:prstGeom prst="rect">
            <a:avLst/>
          </a:prstGeom>
        </p:spPr>
      </p:pic>
      <p:sp>
        <p:nvSpPr>
          <p:cNvPr id="11" name="TextBox 10">
            <a:extLst>
              <a:ext uri="{FF2B5EF4-FFF2-40B4-BE49-F238E27FC236}">
                <a16:creationId xmlns:a16="http://schemas.microsoft.com/office/drawing/2014/main" id="{B3D2BD40-C4A2-1563-2384-5E23266C6067}"/>
              </a:ext>
            </a:extLst>
          </p:cNvPr>
          <p:cNvSpPr txBox="1"/>
          <p:nvPr/>
        </p:nvSpPr>
        <p:spPr>
          <a:xfrm>
            <a:off x="3051177" y="3282642"/>
            <a:ext cx="4721223"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are the sample proportion and</a:t>
            </a:r>
            <a:endParaRPr lang="en-IN" dirty="0"/>
          </a:p>
        </p:txBody>
      </p:sp>
      <p:sp>
        <p:nvSpPr>
          <p:cNvPr id="7" name="TextBox 6">
            <a:extLst>
              <a:ext uri="{FF2B5EF4-FFF2-40B4-BE49-F238E27FC236}">
                <a16:creationId xmlns:a16="http://schemas.microsoft.com/office/drawing/2014/main" id="{468002FC-3EFD-0A03-A83E-D04213A301AC}"/>
              </a:ext>
            </a:extLst>
          </p:cNvPr>
          <p:cNvSpPr txBox="1"/>
          <p:nvPr/>
        </p:nvSpPr>
        <p:spPr>
          <a:xfrm>
            <a:off x="971550" y="3694093"/>
            <a:ext cx="76200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sample size, respectively, from the second population.</a:t>
            </a:r>
            <a:endParaRPr lang="en-IN" dirty="0"/>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Two Proportions</a:t>
            </a:r>
            <a:r>
              <a:rPr lang="en-US" sz="2000" dirty="0"/>
              <a:t>—Slide 16</a:t>
            </a:r>
            <a:endParaRPr sz="2300" dirty="0"/>
          </a:p>
        </p:txBody>
      </p:sp>
      <p:sp>
        <p:nvSpPr>
          <p:cNvPr id="3" name="Text Placeholder 2"/>
          <p:cNvSpPr>
            <a:spLocks noGrp="1"/>
          </p:cNvSpPr>
          <p:nvPr>
            <p:ph type="body" sz="quarter" idx="10"/>
          </p:nvPr>
        </p:nvSpPr>
        <p:spPr/>
        <p:txBody>
          <a:bodyPr>
            <a:normAutofit fontScale="92500"/>
          </a:bodyPr>
          <a:lstStyle/>
          <a:p>
            <a:pPr>
              <a:defRPr sz="2800"/>
            </a:pPr>
            <a:r>
              <a:rPr lang="en-US" sz="2800" b="1" dirty="0"/>
              <a:t>Step 4: </a:t>
            </a:r>
            <a:r>
              <a:rPr lang="en-US" sz="2900" dirty="0"/>
              <a:t>Determine the critical value of the test statistic. </a:t>
            </a:r>
          </a:p>
          <a:p>
            <a:pPr>
              <a:defRPr sz="2800"/>
            </a:pPr>
            <a:r>
              <a:rPr sz="2800" dirty="0"/>
              <a:t>The significance level of the test is specified in the problem to be</a:t>
            </a:r>
            <a:r>
              <a:rPr lang="en-US" sz="2800" dirty="0"/>
              <a:t> α = 0.10.</a:t>
            </a:r>
            <a:endParaRPr sz="2800" dirty="0"/>
          </a:p>
          <a:p>
            <a:pPr>
              <a:defRPr sz="2800"/>
            </a:pPr>
            <a:r>
              <a:rPr sz="2800" dirty="0"/>
              <a:t>The role of the critical value in this test is exactly the same as for all of the hypothesis tests discussed earlier. It defines a range of values for the test statistic, the rejection region, that will be so rare that it is unlikely that it occurred from ordinary sampling variability, assuming</a:t>
            </a:r>
            <a:r>
              <a:rPr lang="en-US" sz="2800" dirty="0"/>
              <a:t> </a:t>
            </a:r>
            <a:r>
              <a:rPr lang="en-US" sz="2800" i="1" dirty="0"/>
              <a:t>H</a:t>
            </a:r>
            <a:r>
              <a:rPr lang="en-US" sz="2800" dirty="0"/>
              <a:t>₀</a:t>
            </a:r>
            <a:r>
              <a:rPr sz="2800" dirty="0"/>
              <a:t> is true. The level of the test defines the size of the rejection region. Should the computed value of the test statistic fall in the rejection region, the null hypothesis will be rejected.</a:t>
            </a: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Two Proportions</a:t>
            </a:r>
            <a:r>
              <a:rPr lang="en-US" sz="2000" dirty="0"/>
              <a:t>—Slide 17</a:t>
            </a:r>
            <a:endParaRPr sz="2300" dirty="0"/>
          </a:p>
        </p:txBody>
      </p:sp>
      <p:sp>
        <p:nvSpPr>
          <p:cNvPr id="3" name="Text Placeholder 2"/>
          <p:cNvSpPr>
            <a:spLocks noGrp="1"/>
          </p:cNvSpPr>
          <p:nvPr>
            <p:ph type="body" sz="quarter" idx="10"/>
          </p:nvPr>
        </p:nvSpPr>
        <p:spPr/>
        <p:txBody>
          <a:bodyPr>
            <a:normAutofit/>
          </a:bodyPr>
          <a:lstStyle/>
          <a:p>
            <a:pPr>
              <a:defRPr sz="2800"/>
            </a:pPr>
            <a:r>
              <a:rPr sz="2000" dirty="0"/>
              <a:t>If the null hypothesis is true, the test statistic has a standard normal distribution. Thus the critical value is determined in the same way as for other tests of hypothesis where the test statistic had a standard normal distribution. The rejection region for a two-tailed test with</a:t>
            </a:r>
            <a:r>
              <a:rPr lang="en-US" sz="2000" dirty="0"/>
              <a:t> α = 0.10</a:t>
            </a:r>
            <a:r>
              <a:rPr sz="2000" dirty="0"/>
              <a:t> is displayed in Figure 1. We will reject the null hypothesis if the computed value of the test statistic is larger than </a:t>
            </a:r>
            <a:r>
              <a:rPr sz="2000" dirty="0">
                <a:latin typeface="Cambria Math"/>
              </a:rPr>
              <a:t>1.645</a:t>
            </a:r>
            <a:r>
              <a:rPr sz="2000" dirty="0"/>
              <a:t> or smaller than</a:t>
            </a:r>
            <a:r>
              <a:rPr lang="en-US" sz="2000" dirty="0"/>
              <a:t> </a:t>
            </a:r>
            <a:r>
              <a:rPr lang="en-US" sz="2000" dirty="0">
                <a:latin typeface="Calibri" panose="020F0502020204030204" pitchFamily="34" charset="0"/>
                <a:ea typeface="Calibri" panose="020F0502020204030204" pitchFamily="34" charset="0"/>
                <a:cs typeface="Calibri" panose="020F0502020204030204" pitchFamily="34" charset="0"/>
              </a:rPr>
              <a:t>−</a:t>
            </a:r>
            <a:r>
              <a:rPr lang="en-US" sz="2000" dirty="0"/>
              <a:t>1.645.</a:t>
            </a:r>
          </a:p>
        </p:txBody>
      </p:sp>
      <p:pic>
        <p:nvPicPr>
          <p:cNvPr id="5" name="Picture 4" descr="A normal distribution graph is shown as a bell-shaped curve and is centered about zero on the horizontal axis. Two points on the horizontal axis are marked with the critical values, minus 1.645 and 1.645. The region to the left of the critical value, minus 1.645 and the region to the right of the critical value, 1.645 are shaded and labeled &quot;alpha over 2 equals 0.05&quot; and indicates to &quot;Reject H naught.&quot; The region between the critical values is labeled “Fail to Reject H naught.&quot;&#10;">
            <a:extLst>
              <a:ext uri="{FF2B5EF4-FFF2-40B4-BE49-F238E27FC236}">
                <a16:creationId xmlns:a16="http://schemas.microsoft.com/office/drawing/2014/main" id="{A5122954-7094-4B21-BAFC-F77D1303F4B4}"/>
              </a:ext>
            </a:extLst>
          </p:cNvPr>
          <p:cNvPicPr>
            <a:picLocks noChangeAspect="1"/>
          </p:cNvPicPr>
          <p:nvPr/>
        </p:nvPicPr>
        <p:blipFill>
          <a:blip r:embed="rId3"/>
          <a:srcRect b="9444"/>
          <a:stretch>
            <a:fillRect/>
          </a:stretch>
        </p:blipFill>
        <p:spPr>
          <a:xfrm>
            <a:off x="2190750" y="3048000"/>
            <a:ext cx="4762500" cy="2678781"/>
          </a:xfrm>
          <a:prstGeom prst="rect">
            <a:avLst/>
          </a:prstGeom>
        </p:spPr>
      </p:pic>
      <p:sp>
        <p:nvSpPr>
          <p:cNvPr id="6" name="TextBox 5">
            <a:extLst>
              <a:ext uri="{FF2B5EF4-FFF2-40B4-BE49-F238E27FC236}">
                <a16:creationId xmlns:a16="http://schemas.microsoft.com/office/drawing/2014/main" id="{60423BCB-95DB-55B1-A24C-CE5AFD04F616}"/>
              </a:ext>
            </a:extLst>
          </p:cNvPr>
          <p:cNvSpPr txBox="1"/>
          <p:nvPr/>
        </p:nvSpPr>
        <p:spPr>
          <a:xfrm>
            <a:off x="4038600" y="5637802"/>
            <a:ext cx="1066800" cy="400110"/>
          </a:xfrm>
          <a:prstGeom prst="rect">
            <a:avLst/>
          </a:prstGeom>
          <a:noFill/>
        </p:spPr>
        <p:txBody>
          <a:bodyPr wrap="square">
            <a:spAutoFit/>
          </a:bodyPr>
          <a:lstStyle/>
          <a:p>
            <a:r>
              <a:rPr kumimoji="0" lang="en-IN" sz="2000" b="0" i="0" u="none" strike="noStrike" kern="1200" cap="none" spc="0" normalizeH="0" baseline="0" noProof="0" dirty="0">
                <a:ln>
                  <a:noFill/>
                </a:ln>
                <a:solidFill>
                  <a:srgbClr val="366092"/>
                </a:solidFill>
                <a:effectLst/>
                <a:uLnTx/>
                <a:uFillTx/>
                <a:latin typeface="Calibri"/>
                <a:ea typeface="+mn-ea"/>
                <a:cs typeface="+mn-cs"/>
              </a:rPr>
              <a:t>Figure 1</a:t>
            </a:r>
            <a:endParaRPr lang="en-IN" dirty="0"/>
          </a:p>
        </p:txBody>
      </p:sp>
    </p:spTree>
    <p:custDataLst>
      <p:tags r:id="rId1"/>
    </p:custDataLst>
    <p:extLst>
      <p:ext uri="{BB962C8B-B14F-4D97-AF65-F5344CB8AC3E}">
        <p14:creationId xmlns:p14="http://schemas.microsoft.com/office/powerpoint/2010/main" val="7202732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Two Proportions</a:t>
            </a:r>
            <a:r>
              <a:rPr lang="en-US" sz="2000" dirty="0"/>
              <a:t>—Slide 18</a:t>
            </a:r>
            <a:endParaRPr sz="2300" dirty="0"/>
          </a:p>
        </p:txBody>
      </p:sp>
      <p:sp>
        <p:nvSpPr>
          <p:cNvPr id="3" name="Text Placeholder 2"/>
          <p:cNvSpPr>
            <a:spLocks noGrp="1"/>
          </p:cNvSpPr>
          <p:nvPr>
            <p:ph type="body" sz="quarter" idx="10"/>
          </p:nvPr>
        </p:nvSpPr>
        <p:spPr/>
        <p:txBody>
          <a:bodyPr>
            <a:normAutofit/>
          </a:bodyPr>
          <a:lstStyle/>
          <a:p>
            <a:r>
              <a:rPr lang="en-US" sz="2800" b="1" dirty="0"/>
              <a:t>Step 5: </a:t>
            </a:r>
            <a:r>
              <a:rPr lang="en-US" dirty="0"/>
              <a:t>Collect the sample data and compute the value of the test statistic. </a:t>
            </a:r>
          </a:p>
          <a:p>
            <a:r>
              <a:rPr sz="2800" dirty="0"/>
              <a:t>Based on the data in Table 1, the computed value of the test statistic is given by</a:t>
            </a:r>
          </a:p>
        </p:txBody>
      </p:sp>
      <p:pic>
        <p:nvPicPr>
          <p:cNvPr id="5" name="Picture 4" descr="z equals numerator open fraction eight divided by two hundred close fraction minus open fraction ten divided by two hundred close fraction minus zero all divided by denominator square root of 0.045 times open parenthesis one minus 0.045 close parenthesis times open parenthesis one divided by two hundred plus one divided by two hundred close parenthesis end of square root is all approximately equal to negative zero point four eight.&#10;&#10;where p bar equals eight plus ten all divided by two hundred plus two hundred which equals zero point zero four five.">
            <a:extLst>
              <a:ext uri="{FF2B5EF4-FFF2-40B4-BE49-F238E27FC236}">
                <a16:creationId xmlns:a16="http://schemas.microsoft.com/office/drawing/2014/main" id="{3B1E0F89-1573-241A-B7BD-BB4A77E67AA0}"/>
              </a:ext>
            </a:extLst>
          </p:cNvPr>
          <p:cNvPicPr>
            <a:picLocks noChangeAspect="1"/>
          </p:cNvPicPr>
          <p:nvPr/>
        </p:nvPicPr>
        <p:blipFill>
          <a:blip r:embed="rId3"/>
          <a:stretch>
            <a:fillRect/>
          </a:stretch>
        </p:blipFill>
        <p:spPr>
          <a:xfrm>
            <a:off x="1743075" y="3124200"/>
            <a:ext cx="5657850" cy="2609850"/>
          </a:xfrm>
          <a:prstGeom prst="rect">
            <a:avLst/>
          </a:prstGeom>
        </p:spPr>
      </p:pic>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Two Proportions</a:t>
            </a:r>
            <a:r>
              <a:rPr lang="en-US" sz="2000" dirty="0"/>
              <a:t>—Slide 19</a:t>
            </a:r>
            <a:endParaRPr sz="2300" dirty="0"/>
          </a:p>
        </p:txBody>
      </p:sp>
      <p:sp>
        <p:nvSpPr>
          <p:cNvPr id="3" name="Text Placeholder 2"/>
          <p:cNvSpPr>
            <a:spLocks noGrp="1"/>
          </p:cNvSpPr>
          <p:nvPr>
            <p:ph type="body" sz="quarter" idx="10"/>
          </p:nvPr>
        </p:nvSpPr>
        <p:spPr/>
        <p:txBody>
          <a:bodyPr>
            <a:normAutofit/>
          </a:bodyPr>
          <a:lstStyle/>
          <a:p>
            <a:r>
              <a:rPr lang="en-US" sz="2800" b="1" dirty="0"/>
              <a:t>Step 6: </a:t>
            </a:r>
            <a:r>
              <a:rPr lang="en-US" dirty="0"/>
              <a:t>Make the decision and state the conclusion in terms of the original question.</a:t>
            </a:r>
            <a:endParaRPr sz="2800" dirty="0"/>
          </a:p>
        </p:txBody>
      </p:sp>
      <p:pic>
        <p:nvPicPr>
          <p:cNvPr id="5" name="Picture 4" descr="A number line shows the regions in which the null hypothesis is rejected or the null hypothesis is not rejected. It shows two vertical dashed lines drawn at the critical values, minus 1.645 and 1.645. The test statistic value is marked between the two critical values at minus 0.48. The region between the critical values from minus 1.645 to 1.645 is labeled “Fail to Reject H naught.” The region to the left of the critical value, minus 1.645 and the region to the right of the critical value, 1.645 are labeled, “Reject H naught”">
            <a:extLst>
              <a:ext uri="{FF2B5EF4-FFF2-40B4-BE49-F238E27FC236}">
                <a16:creationId xmlns:a16="http://schemas.microsoft.com/office/drawing/2014/main" id="{63960CB2-15BE-4FAC-918B-29DD47D57BED}"/>
              </a:ext>
            </a:extLst>
          </p:cNvPr>
          <p:cNvPicPr>
            <a:picLocks noChangeAspect="1"/>
          </p:cNvPicPr>
          <p:nvPr/>
        </p:nvPicPr>
        <p:blipFill>
          <a:blip r:embed="rId3"/>
          <a:srcRect b="18816"/>
          <a:stretch>
            <a:fillRect/>
          </a:stretch>
        </p:blipFill>
        <p:spPr>
          <a:xfrm>
            <a:off x="685800" y="2093349"/>
            <a:ext cx="7772400" cy="1600200"/>
          </a:xfrm>
          <a:prstGeom prst="rect">
            <a:avLst/>
          </a:prstGeom>
        </p:spPr>
      </p:pic>
      <p:sp>
        <p:nvSpPr>
          <p:cNvPr id="4" name="TextBox 3">
            <a:extLst>
              <a:ext uri="{FF2B5EF4-FFF2-40B4-BE49-F238E27FC236}">
                <a16:creationId xmlns:a16="http://schemas.microsoft.com/office/drawing/2014/main" id="{89362287-4F49-4CE5-8BBB-36D69BC69601}"/>
              </a:ext>
            </a:extLst>
          </p:cNvPr>
          <p:cNvSpPr txBox="1"/>
          <p:nvPr/>
        </p:nvSpPr>
        <p:spPr>
          <a:xfrm>
            <a:off x="3962400" y="3693549"/>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2</a:t>
            </a:r>
            <a:endParaRPr lang="en-IN" sz="2400" dirty="0"/>
          </a:p>
        </p:txBody>
      </p:sp>
      <p:sp>
        <p:nvSpPr>
          <p:cNvPr id="6" name="TextBox 5">
            <a:extLst>
              <a:ext uri="{FF2B5EF4-FFF2-40B4-BE49-F238E27FC236}">
                <a16:creationId xmlns:a16="http://schemas.microsoft.com/office/drawing/2014/main" id="{AD2C8AA2-2088-B867-015A-930A33692966}"/>
              </a:ext>
            </a:extLst>
          </p:cNvPr>
          <p:cNvSpPr txBox="1"/>
          <p:nvPr/>
        </p:nvSpPr>
        <p:spPr>
          <a:xfrm>
            <a:off x="457200" y="4124926"/>
            <a:ext cx="8229600" cy="1938992"/>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rPr>
              <a:t>As displayed in Figure 2, the value of the test statistic does not fall in the rejection region because </a:t>
            </a:r>
            <a:r>
              <a:rPr kumimoji="0" lang="en-US" sz="24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400" b="0" i="0" u="none" strike="noStrike" kern="1200" cap="none" spc="0" normalizeH="0" baseline="0" noProof="0" dirty="0">
                <a:ln>
                  <a:noFill/>
                </a:ln>
                <a:solidFill>
                  <a:srgbClr val="366092"/>
                </a:solidFill>
                <a:effectLst/>
                <a:uLnTx/>
                <a:uFillTx/>
                <a:latin typeface="Calibri"/>
              </a:rPr>
              <a:t>1.645 &lt; </a:t>
            </a:r>
            <a:r>
              <a:rPr lang="en-US" sz="2400" dirty="0">
                <a:solidFill>
                  <a:srgbClr val="366092"/>
                </a:solidFill>
                <a:latin typeface="Calibri" panose="020F0502020204030204" pitchFamily="34" charset="0"/>
                <a:ea typeface="Calibri" panose="020F0502020204030204" pitchFamily="34" charset="0"/>
                <a:cs typeface="Calibri" panose="020F0502020204030204" pitchFamily="34" charset="0"/>
              </a:rPr>
              <a:t>−</a:t>
            </a:r>
            <a:r>
              <a:rPr kumimoji="0" lang="en-US" sz="2400" b="0" i="0" u="none" strike="noStrike" kern="1200" cap="none" spc="0" normalizeH="0" baseline="0" noProof="0" dirty="0">
                <a:ln>
                  <a:noFill/>
                </a:ln>
                <a:solidFill>
                  <a:srgbClr val="366092"/>
                </a:solidFill>
                <a:effectLst/>
                <a:uLnTx/>
                <a:uFillTx/>
                <a:latin typeface="Calibri"/>
              </a:rPr>
              <a:t>0.48 &lt; 1.645. Thus, the difference between the observed value and the hypothesized value is likely due to ordinary sampling variation. We fail to reject the null hypothesis at α = 0.10.</a:t>
            </a:r>
            <a:endParaRPr lang="en-IN" sz="2400" dirty="0"/>
          </a:p>
        </p:txBody>
      </p:sp>
    </p:spTree>
    <p:custDataLst>
      <p:tags r:id="rId1"/>
    </p:custDataLst>
    <p:extLst>
      <p:ext uri="{BB962C8B-B14F-4D97-AF65-F5344CB8AC3E}">
        <p14:creationId xmlns:p14="http://schemas.microsoft.com/office/powerpoint/2010/main" val="7669279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Two Proportions</a:t>
            </a:r>
            <a:r>
              <a:rPr lang="en-US" sz="2000" dirty="0"/>
              <a:t>—Slide 20</a:t>
            </a:r>
            <a:endParaRPr sz="2300" dirty="0"/>
          </a:p>
        </p:txBody>
      </p:sp>
      <p:sp>
        <p:nvSpPr>
          <p:cNvPr id="3" name="Text Placeholder 2"/>
          <p:cNvSpPr>
            <a:spLocks noGrp="1"/>
          </p:cNvSpPr>
          <p:nvPr>
            <p:ph type="body" sz="quarter" idx="10"/>
          </p:nvPr>
        </p:nvSpPr>
        <p:spPr/>
        <p:txBody>
          <a:bodyPr>
            <a:normAutofit/>
          </a:bodyPr>
          <a:lstStyle/>
          <a:p>
            <a:pPr>
              <a:defRPr sz="2800"/>
            </a:pPr>
            <a:r>
              <a:rPr sz="2800" dirty="0"/>
              <a:t>Using the </a:t>
            </a:r>
            <a:r>
              <a:rPr lang="en-US" sz="2800" i="1" dirty="0"/>
              <a:t>P</a:t>
            </a:r>
            <a:r>
              <a:rPr sz="2800" dirty="0"/>
              <a:t>-value approach, we want to find</a:t>
            </a:r>
          </a:p>
        </p:txBody>
      </p:sp>
      <p:pic>
        <p:nvPicPr>
          <p:cNvPr id="9" name="Picture 8" descr="2 times P of Z less than minus 0.48 equals 2 times 0.3156 which equals 0.6312.">
            <a:extLst>
              <a:ext uri="{FF2B5EF4-FFF2-40B4-BE49-F238E27FC236}">
                <a16:creationId xmlns:a16="http://schemas.microsoft.com/office/drawing/2014/main" id="{CAC37611-8EC1-914F-2BCD-713425E093A6}"/>
              </a:ext>
            </a:extLst>
          </p:cNvPr>
          <p:cNvPicPr>
            <a:picLocks noChangeAspect="1"/>
          </p:cNvPicPr>
          <p:nvPr/>
        </p:nvPicPr>
        <p:blipFill>
          <a:blip r:embed="rId3"/>
          <a:stretch>
            <a:fillRect/>
          </a:stretch>
        </p:blipFill>
        <p:spPr>
          <a:xfrm>
            <a:off x="541801" y="1503153"/>
            <a:ext cx="5163428" cy="504000"/>
          </a:xfrm>
          <a:prstGeom prst="rect">
            <a:avLst/>
          </a:prstGeom>
        </p:spPr>
      </p:pic>
      <p:sp>
        <p:nvSpPr>
          <p:cNvPr id="5" name="TextBox 4">
            <a:extLst>
              <a:ext uri="{FF2B5EF4-FFF2-40B4-BE49-F238E27FC236}">
                <a16:creationId xmlns:a16="http://schemas.microsoft.com/office/drawing/2014/main" id="{AFEBB7A8-A090-EA90-81FB-E6118556E00D}"/>
              </a:ext>
            </a:extLst>
          </p:cNvPr>
          <p:cNvSpPr txBox="1"/>
          <p:nvPr/>
        </p:nvSpPr>
        <p:spPr>
          <a:xfrm>
            <a:off x="5651833" y="1456186"/>
            <a:ext cx="3048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You may recall that</a:t>
            </a:r>
            <a:endParaRPr lang="en-IN" dirty="0"/>
          </a:p>
        </p:txBody>
      </p:sp>
      <p:sp>
        <p:nvSpPr>
          <p:cNvPr id="7" name="TextBox 6">
            <a:extLst>
              <a:ext uri="{FF2B5EF4-FFF2-40B4-BE49-F238E27FC236}">
                <a16:creationId xmlns:a16="http://schemas.microsoft.com/office/drawing/2014/main" id="{A9897B67-24B4-323E-1310-B7FB81572C1E}"/>
              </a:ext>
            </a:extLst>
          </p:cNvPr>
          <p:cNvSpPr txBox="1"/>
          <p:nvPr/>
        </p:nvSpPr>
        <p:spPr>
          <a:xfrm>
            <a:off x="457200" y="1889820"/>
            <a:ext cx="8229600" cy="3625608"/>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the decision rule when using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-value approach is that we reject the null hypothesis if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-value is less than α. Thus, since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-value is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0.6312</a:t>
            </a:r>
            <a:r>
              <a:rPr kumimoji="0" lang="en-US" sz="2800" b="0" i="0" u="none" strike="noStrike" kern="1200" cap="none" spc="0" normalizeH="0" baseline="0" noProof="0" dirty="0">
                <a:ln>
                  <a:noFill/>
                </a:ln>
                <a:solidFill>
                  <a:srgbClr val="366092"/>
                </a:solidFill>
                <a:effectLst/>
                <a:uLnTx/>
                <a:uFillTx/>
                <a:latin typeface="Calibri"/>
                <a:ea typeface="+mn-ea"/>
                <a:cs typeface="+mn-cs"/>
              </a:rPr>
              <a:t> which is greater than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0.10</a:t>
            </a:r>
            <a:r>
              <a:rPr kumimoji="0" lang="en-US" sz="2800" b="0" i="0" u="none" strike="noStrike" kern="1200" cap="none" spc="0" normalizeH="0" baseline="0" noProof="0" dirty="0">
                <a:ln>
                  <a:noFill/>
                </a:ln>
                <a:solidFill>
                  <a:srgbClr val="366092"/>
                </a:solidFill>
                <a:effectLst/>
                <a:uLnTx/>
                <a:uFillTx/>
                <a:latin typeface="Calibri"/>
                <a:ea typeface="+mn-ea"/>
                <a:cs typeface="+mn-cs"/>
              </a:rPr>
              <a:t>, we fail to reject the null hypothesis.</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Conclusion and Interpretation:</a:t>
            </a:r>
            <a:r>
              <a:rPr kumimoji="0" lang="en-US" sz="2800" b="0" i="0" u="none" strike="noStrike" kern="1200" cap="none" spc="0" normalizeH="0" baseline="0" noProof="0" dirty="0">
                <a:ln>
                  <a:noFill/>
                </a:ln>
                <a:solidFill>
                  <a:srgbClr val="366092"/>
                </a:solidFill>
                <a:effectLst/>
                <a:uLnTx/>
                <a:uFillTx/>
                <a:latin typeface="Calibri"/>
                <a:ea typeface="+mn-ea"/>
                <a:cs typeface="+mn-cs"/>
              </a:rPr>
              <a:t> There is insufficient evidence at α = 0.10 for the cell phone executive to conclude that the proportion of defective phones produced differs between the two plants.</a:t>
            </a:r>
            <a:endParaRPr lang="en-IN" dirty="0"/>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100 (1 </a:t>
            </a:r>
            <a:r>
              <a:rPr lang="en-US" dirty="0">
                <a:ea typeface="Calibri" panose="020F0502020204030204" pitchFamily="34" charset="0"/>
                <a:cs typeface="Calibri" panose="020F0502020204030204" pitchFamily="34" charset="0"/>
              </a:rPr>
              <a:t>−</a:t>
            </a:r>
            <a:r>
              <a:rPr lang="en-US" dirty="0"/>
              <a:t> α)%</a:t>
            </a:r>
            <a:r>
              <a:rPr dirty="0"/>
              <a:t> Confidence Interval for</a:t>
            </a:r>
            <a:br>
              <a:rPr lang="en-US" dirty="0"/>
            </a:br>
            <a:r>
              <a:rPr lang="en-IN" i="1" dirty="0"/>
              <a:t>p</a:t>
            </a:r>
            <a:r>
              <a:rPr lang="en-IN" dirty="0"/>
              <a:t> subscript 1 minus </a:t>
            </a:r>
            <a:r>
              <a:rPr lang="en-IN" i="1" dirty="0"/>
              <a:t>p</a:t>
            </a:r>
            <a:r>
              <a:rPr lang="en-IN" dirty="0"/>
              <a:t> subscript 2</a:t>
            </a:r>
            <a:endParaRPr dirty="0"/>
          </a:p>
        </p:txBody>
      </p:sp>
      <p:sp>
        <p:nvSpPr>
          <p:cNvPr id="3" name="Text Placeholder 2"/>
          <p:cNvSpPr>
            <a:spLocks noGrp="1"/>
          </p:cNvSpPr>
          <p:nvPr>
            <p:ph type="body" sz="quarter" idx="10"/>
          </p:nvPr>
        </p:nvSpPr>
        <p:spPr>
          <a:xfrm>
            <a:off x="457200" y="1066800"/>
            <a:ext cx="8229600" cy="4914276"/>
          </a:xfrm>
        </p:spPr>
        <p:txBody>
          <a:bodyPr>
            <a:normAutofit/>
          </a:bodyPr>
          <a:lstStyle/>
          <a:p>
            <a:pPr>
              <a:defRPr sz="2800"/>
            </a:pPr>
            <a:r>
              <a:rPr sz="2600" dirty="0"/>
              <a:t>We can construct a</a:t>
            </a:r>
            <a:r>
              <a:rPr lang="en-US" sz="2600" dirty="0"/>
              <a:t> 100(1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 α)%</a:t>
            </a:r>
            <a:r>
              <a:rPr sz="2600" dirty="0"/>
              <a:t> confidence interval estimate for the difference between two population proportions using the following:</a:t>
            </a:r>
          </a:p>
        </p:txBody>
      </p:sp>
      <p:pic>
        <p:nvPicPr>
          <p:cNvPr id="11" name="Picture 10" descr="open parenthesis p hat subscript one minus p hat subscript two close parenthesis plus or minus z subscript alpha divided by two times the square root of the fraction p hat subscript one times open parenthesis one minus p hat subscript one close parenthesis divided by n subscript one plus the fraction p hat subscript two times open parenthesis one minus p hat subscript two close parenthesis  divided by n subscript two end of square root">
            <a:extLst>
              <a:ext uri="{FF2B5EF4-FFF2-40B4-BE49-F238E27FC236}">
                <a16:creationId xmlns:a16="http://schemas.microsoft.com/office/drawing/2014/main" id="{3FCCAB52-D2D9-05F4-5C7E-2914F3755383}"/>
              </a:ext>
            </a:extLst>
          </p:cNvPr>
          <p:cNvPicPr>
            <a:picLocks noChangeAspect="1"/>
          </p:cNvPicPr>
          <p:nvPr/>
        </p:nvPicPr>
        <p:blipFill>
          <a:blip r:embed="rId3"/>
          <a:stretch>
            <a:fillRect/>
          </a:stretch>
        </p:blipFill>
        <p:spPr>
          <a:xfrm>
            <a:off x="2014037" y="2379297"/>
            <a:ext cx="5010150" cy="1028700"/>
          </a:xfrm>
          <a:prstGeom prst="rect">
            <a:avLst/>
          </a:prstGeom>
        </p:spPr>
      </p:pic>
      <p:pic>
        <p:nvPicPr>
          <p:cNvPr id="4" name="Picture 3" descr="where p hat subscript one and n subscript 1">
            <a:extLst>
              <a:ext uri="{FF2B5EF4-FFF2-40B4-BE49-F238E27FC236}">
                <a16:creationId xmlns:a16="http://schemas.microsoft.com/office/drawing/2014/main" id="{023BA6B4-08AC-AC5C-63AC-BD3E17EDF372}"/>
              </a:ext>
            </a:extLst>
          </p:cNvPr>
          <p:cNvPicPr>
            <a:picLocks noChangeAspect="1"/>
          </p:cNvPicPr>
          <p:nvPr/>
        </p:nvPicPr>
        <p:blipFill>
          <a:blip r:embed="rId4"/>
          <a:stretch>
            <a:fillRect/>
          </a:stretch>
        </p:blipFill>
        <p:spPr>
          <a:xfrm>
            <a:off x="530226" y="3421901"/>
            <a:ext cx="2199273" cy="432000"/>
          </a:xfrm>
          <a:prstGeom prst="rect">
            <a:avLst/>
          </a:prstGeom>
        </p:spPr>
      </p:pic>
      <p:sp>
        <p:nvSpPr>
          <p:cNvPr id="8" name="TextBox 7">
            <a:extLst>
              <a:ext uri="{FF2B5EF4-FFF2-40B4-BE49-F238E27FC236}">
                <a16:creationId xmlns:a16="http://schemas.microsoft.com/office/drawing/2014/main" id="{6D02C6C5-8471-F952-F9F4-C31967D99EF7}"/>
              </a:ext>
            </a:extLst>
          </p:cNvPr>
          <p:cNvSpPr txBox="1"/>
          <p:nvPr/>
        </p:nvSpPr>
        <p:spPr>
          <a:xfrm>
            <a:off x="2667000" y="3372805"/>
            <a:ext cx="5472111"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are the sample proportion and sample</a:t>
            </a:r>
            <a:endParaRPr lang="en-IN" sz="2600" dirty="0"/>
          </a:p>
        </p:txBody>
      </p:sp>
      <p:sp>
        <p:nvSpPr>
          <p:cNvPr id="10" name="TextBox 9">
            <a:extLst>
              <a:ext uri="{FF2B5EF4-FFF2-40B4-BE49-F238E27FC236}">
                <a16:creationId xmlns:a16="http://schemas.microsoft.com/office/drawing/2014/main" id="{40AB32D5-7AC2-8E18-8CF5-7EC450C6DED4}"/>
              </a:ext>
            </a:extLst>
          </p:cNvPr>
          <p:cNvSpPr txBox="1"/>
          <p:nvPr/>
        </p:nvSpPr>
        <p:spPr>
          <a:xfrm>
            <a:off x="457196" y="3722450"/>
            <a:ext cx="5943604"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size, respectively, from the first population</a:t>
            </a:r>
            <a:endParaRPr lang="en-IN" sz="2600" dirty="0"/>
          </a:p>
        </p:txBody>
      </p:sp>
      <p:pic>
        <p:nvPicPr>
          <p:cNvPr id="16" name="Picture 15" descr="p hat subscript 2 and n subscript 2 are">
            <a:extLst>
              <a:ext uri="{FF2B5EF4-FFF2-40B4-BE49-F238E27FC236}">
                <a16:creationId xmlns:a16="http://schemas.microsoft.com/office/drawing/2014/main" id="{D193CEB4-5A0B-DD60-AEE8-562357FF9198}"/>
              </a:ext>
            </a:extLst>
          </p:cNvPr>
          <p:cNvPicPr>
            <a:picLocks noChangeAspect="1"/>
          </p:cNvPicPr>
          <p:nvPr/>
        </p:nvPicPr>
        <p:blipFill>
          <a:blip r:embed="rId5"/>
          <a:stretch>
            <a:fillRect/>
          </a:stretch>
        </p:blipFill>
        <p:spPr>
          <a:xfrm>
            <a:off x="6308724" y="3788482"/>
            <a:ext cx="1781175" cy="419100"/>
          </a:xfrm>
          <a:prstGeom prst="rect">
            <a:avLst/>
          </a:prstGeom>
        </p:spPr>
      </p:pic>
      <p:sp>
        <p:nvSpPr>
          <p:cNvPr id="12" name="TextBox 11">
            <a:extLst>
              <a:ext uri="{FF2B5EF4-FFF2-40B4-BE49-F238E27FC236}">
                <a16:creationId xmlns:a16="http://schemas.microsoft.com/office/drawing/2014/main" id="{BCFBD9E9-087C-13B5-0DDC-2A84FE6BB4DC}"/>
              </a:ext>
            </a:extLst>
          </p:cNvPr>
          <p:cNvSpPr txBox="1"/>
          <p:nvPr/>
        </p:nvSpPr>
        <p:spPr>
          <a:xfrm>
            <a:off x="457196" y="4097495"/>
            <a:ext cx="7960999"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the sample proportion and sample size, respectively, from</a:t>
            </a:r>
            <a:endParaRPr lang="en-IN" sz="2600" dirty="0"/>
          </a:p>
        </p:txBody>
      </p:sp>
      <p:sp>
        <p:nvSpPr>
          <p:cNvPr id="14" name="TextBox 13">
            <a:extLst>
              <a:ext uri="{FF2B5EF4-FFF2-40B4-BE49-F238E27FC236}">
                <a16:creationId xmlns:a16="http://schemas.microsoft.com/office/drawing/2014/main" id="{DE914D64-948C-15AA-160F-88BA65BF9306}"/>
              </a:ext>
            </a:extLst>
          </p:cNvPr>
          <p:cNvSpPr txBox="1"/>
          <p:nvPr/>
        </p:nvSpPr>
        <p:spPr>
          <a:xfrm>
            <a:off x="457196" y="4512738"/>
            <a:ext cx="3290047"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000000"/>
                </a:solidFill>
                <a:effectLst/>
                <a:uLnTx/>
                <a:uFillTx/>
                <a:latin typeface="Calibri"/>
                <a:ea typeface="+mn-ea"/>
                <a:cs typeface="+mn-cs"/>
              </a:rPr>
              <a:t>the second population,</a:t>
            </a:r>
            <a:endParaRPr lang="en-IN" sz="2600" dirty="0"/>
          </a:p>
        </p:txBody>
      </p:sp>
      <p:pic>
        <p:nvPicPr>
          <p:cNvPr id="24" name="Picture 23" descr="n subscript one times p hat subscript 1 greater than or equal to 5, n subscript 1 times open parentheses 1 minus p hat subscript 1 close parentheses greater than or equal to 5, ">
            <a:extLst>
              <a:ext uri="{FF2B5EF4-FFF2-40B4-BE49-F238E27FC236}">
                <a16:creationId xmlns:a16="http://schemas.microsoft.com/office/drawing/2014/main" id="{54C294C6-9296-4C05-7B82-7BC50DDA9715}"/>
              </a:ext>
            </a:extLst>
          </p:cNvPr>
          <p:cNvPicPr>
            <a:picLocks noChangeAspect="1"/>
          </p:cNvPicPr>
          <p:nvPr/>
        </p:nvPicPr>
        <p:blipFill>
          <a:blip r:embed="rId6"/>
          <a:stretch>
            <a:fillRect/>
          </a:stretch>
        </p:blipFill>
        <p:spPr>
          <a:xfrm>
            <a:off x="3657600" y="4564300"/>
            <a:ext cx="2905125" cy="466725"/>
          </a:xfrm>
          <a:prstGeom prst="rect">
            <a:avLst/>
          </a:prstGeom>
        </p:spPr>
      </p:pic>
      <p:pic>
        <p:nvPicPr>
          <p:cNvPr id="25" name="Picture 24" descr="n subscript two times p hat subscript two greater than or equal to five, n subscript two times open parenthesis one minus p hat subscript two close parenthesis greater than or equal to 5 and z alpha by 2.">
            <a:extLst>
              <a:ext uri="{FF2B5EF4-FFF2-40B4-BE49-F238E27FC236}">
                <a16:creationId xmlns:a16="http://schemas.microsoft.com/office/drawing/2014/main" id="{9FF79BA9-2680-F660-39C5-72420D906ED2}"/>
              </a:ext>
            </a:extLst>
          </p:cNvPr>
          <p:cNvPicPr>
            <a:picLocks noChangeAspect="1"/>
          </p:cNvPicPr>
          <p:nvPr/>
        </p:nvPicPr>
        <p:blipFill>
          <a:blip r:embed="rId7"/>
          <a:stretch>
            <a:fillRect/>
          </a:stretch>
        </p:blipFill>
        <p:spPr>
          <a:xfrm>
            <a:off x="685800" y="4954409"/>
            <a:ext cx="3895725" cy="485775"/>
          </a:xfrm>
          <a:prstGeom prst="rect">
            <a:avLst/>
          </a:prstGeom>
        </p:spPr>
      </p:pic>
      <p:sp>
        <p:nvSpPr>
          <p:cNvPr id="22" name="TextBox 21">
            <a:extLst>
              <a:ext uri="{FF2B5EF4-FFF2-40B4-BE49-F238E27FC236}">
                <a16:creationId xmlns:a16="http://schemas.microsoft.com/office/drawing/2014/main" id="{EE9DAD8D-7467-C202-E331-48DDE23F89A5}"/>
              </a:ext>
            </a:extLst>
          </p:cNvPr>
          <p:cNvSpPr txBox="1"/>
          <p:nvPr/>
        </p:nvSpPr>
        <p:spPr>
          <a:xfrm>
            <a:off x="4648200" y="4953000"/>
            <a:ext cx="3810000" cy="447675"/>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is the critical value for the</a:t>
            </a:r>
            <a:endParaRPr lang="en-IN" sz="2600" dirty="0"/>
          </a:p>
        </p:txBody>
      </p:sp>
      <p:sp>
        <p:nvSpPr>
          <p:cNvPr id="20" name="TextBox 19">
            <a:extLst>
              <a:ext uri="{FF2B5EF4-FFF2-40B4-BE49-F238E27FC236}">
                <a16:creationId xmlns:a16="http://schemas.microsoft.com/office/drawing/2014/main" id="{07C105AD-22DA-89AE-E31D-539C776E50FE}"/>
              </a:ext>
            </a:extLst>
          </p:cNvPr>
          <p:cNvSpPr txBox="1"/>
          <p:nvPr/>
        </p:nvSpPr>
        <p:spPr>
          <a:xfrm>
            <a:off x="457196" y="5342965"/>
            <a:ext cx="5334004" cy="492443"/>
          </a:xfrm>
          <a:prstGeom prst="rect">
            <a:avLst/>
          </a:prstGeom>
          <a:noFill/>
        </p:spPr>
        <p:txBody>
          <a:bodyPr wrap="square">
            <a:spAutoFit/>
          </a:bodyPr>
          <a:lstStyle/>
          <a:p>
            <a:r>
              <a:rPr kumimoji="0" lang="en-US" sz="2600" b="0" i="1" u="none" strike="noStrike" kern="1200" cap="none" spc="0" normalizeH="0" baseline="0" noProof="0" dirty="0">
                <a:ln>
                  <a:noFill/>
                </a:ln>
                <a:solidFill>
                  <a:srgbClr val="000000"/>
                </a:solidFill>
                <a:effectLst/>
                <a:uLnTx/>
                <a:uFillTx/>
                <a:latin typeface="Calibri"/>
                <a:ea typeface="+mn-ea"/>
                <a:cs typeface="+mn-cs"/>
              </a:rPr>
              <a:t>z</a:t>
            </a:r>
            <a:r>
              <a:rPr kumimoji="0" lang="en-US" sz="2600" b="0" i="0" u="none" strike="noStrike" kern="1200" cap="none" spc="0" normalizeH="0" baseline="0" noProof="0" dirty="0">
                <a:ln>
                  <a:noFill/>
                </a:ln>
                <a:solidFill>
                  <a:srgbClr val="000000"/>
                </a:solidFill>
                <a:effectLst/>
                <a:uLnTx/>
                <a:uFillTx/>
                <a:latin typeface="Calibri"/>
                <a:ea typeface="+mn-ea"/>
                <a:cs typeface="+mn-cs"/>
              </a:rPr>
              <a:t>-distribution that captures an area of</a:t>
            </a:r>
            <a:endParaRPr lang="en-IN" sz="2600" dirty="0"/>
          </a:p>
        </p:txBody>
      </p:sp>
      <p:pic>
        <p:nvPicPr>
          <p:cNvPr id="13" name="Picture 12" descr="alpha divided by 2 in the upper tail.">
            <a:extLst>
              <a:ext uri="{FF2B5EF4-FFF2-40B4-BE49-F238E27FC236}">
                <a16:creationId xmlns:a16="http://schemas.microsoft.com/office/drawing/2014/main" id="{982894AF-A140-C9BF-A54F-A5134959D09E}"/>
              </a:ext>
            </a:extLst>
          </p:cNvPr>
          <p:cNvPicPr>
            <a:picLocks noChangeAspect="1"/>
          </p:cNvPicPr>
          <p:nvPr/>
        </p:nvPicPr>
        <p:blipFill>
          <a:blip r:embed="rId8"/>
          <a:stretch>
            <a:fillRect/>
          </a:stretch>
        </p:blipFill>
        <p:spPr>
          <a:xfrm>
            <a:off x="5724525" y="5428890"/>
            <a:ext cx="2693670" cy="400410"/>
          </a:xfrm>
          <a:prstGeom prst="rect">
            <a:avLst/>
          </a:prstGeom>
        </p:spPr>
      </p:pic>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lang="en-IN" dirty="0"/>
              <a:t>Inferences about </a:t>
            </a:r>
            <a:r>
              <a:rPr lang="en-IN" i="1" dirty="0"/>
              <a:t>p</a:t>
            </a:r>
            <a:r>
              <a:rPr lang="en-IN" dirty="0"/>
              <a:t> subscript 1 minus </a:t>
            </a:r>
            <a:r>
              <a:rPr lang="en-IN" i="1" dirty="0"/>
              <a:t>p</a:t>
            </a:r>
            <a:r>
              <a:rPr lang="en-IN" dirty="0"/>
              <a:t> subscript 2</a:t>
            </a:r>
            <a:endParaRPr dirty="0"/>
          </a:p>
        </p:txBody>
      </p:sp>
      <p:sp>
        <p:nvSpPr>
          <p:cNvPr id="3" name="Text Placeholder 2"/>
          <p:cNvSpPr>
            <a:spLocks noGrp="1"/>
          </p:cNvSpPr>
          <p:nvPr>
            <p:ph type="body" sz="quarter" idx="10"/>
          </p:nvPr>
        </p:nvSpPr>
        <p:spPr/>
        <p:txBody>
          <a:bodyPr>
            <a:normAutofit/>
          </a:bodyPr>
          <a:lstStyle/>
          <a:p>
            <a:r>
              <a:rPr sz="2800" b="1" dirty="0"/>
              <a:t>Test Statistic:</a:t>
            </a:r>
            <a:endParaRPr sz="2800" dirty="0"/>
          </a:p>
        </p:txBody>
      </p:sp>
      <p:pic>
        <p:nvPicPr>
          <p:cNvPr id="5" name="Picture 4" descr="z equals the fraction where in the numerator is open parentheses p hat subscript 1 minus p hat subscript 2 close parentheses minus open parentheses p subscript 1 minus p subscript 2 divided by the denominator which is the square root of p bar times open parentheses one minus p bar close parentheses times open parentheses 1 divided by n subscript 1 plus 1 divided by n subscript 2 end of square root,">
            <a:extLst>
              <a:ext uri="{FF2B5EF4-FFF2-40B4-BE49-F238E27FC236}">
                <a16:creationId xmlns:a16="http://schemas.microsoft.com/office/drawing/2014/main" id="{1E492948-62CB-DF04-1E25-CBC49FC49426}"/>
              </a:ext>
            </a:extLst>
          </p:cNvPr>
          <p:cNvPicPr>
            <a:picLocks noChangeAspect="1"/>
          </p:cNvPicPr>
          <p:nvPr/>
        </p:nvPicPr>
        <p:blipFill>
          <a:blip r:embed="rId3"/>
          <a:stretch>
            <a:fillRect/>
          </a:stretch>
        </p:blipFill>
        <p:spPr>
          <a:xfrm>
            <a:off x="3036640" y="1410485"/>
            <a:ext cx="2762100" cy="1296000"/>
          </a:xfrm>
          <a:prstGeom prst="rect">
            <a:avLst/>
          </a:prstGeom>
        </p:spPr>
      </p:pic>
      <p:pic>
        <p:nvPicPr>
          <p:cNvPr id="10" name="Picture 9" descr="where p hat subscript one and n subscript 1">
            <a:extLst>
              <a:ext uri="{FF2B5EF4-FFF2-40B4-BE49-F238E27FC236}">
                <a16:creationId xmlns:a16="http://schemas.microsoft.com/office/drawing/2014/main" id="{B0B3147A-913E-6957-8CB3-7F93EFD2F7D9}"/>
              </a:ext>
            </a:extLst>
          </p:cNvPr>
          <p:cNvPicPr>
            <a:picLocks noChangeAspect="1"/>
          </p:cNvPicPr>
          <p:nvPr/>
        </p:nvPicPr>
        <p:blipFill>
          <a:blip r:embed="rId4"/>
          <a:stretch>
            <a:fillRect/>
          </a:stretch>
        </p:blipFill>
        <p:spPr>
          <a:xfrm>
            <a:off x="523334" y="2707109"/>
            <a:ext cx="2193661" cy="432000"/>
          </a:xfrm>
          <a:prstGeom prst="rect">
            <a:avLst/>
          </a:prstGeom>
        </p:spPr>
      </p:pic>
      <p:sp>
        <p:nvSpPr>
          <p:cNvPr id="7" name="TextBox 6">
            <a:extLst>
              <a:ext uri="{FF2B5EF4-FFF2-40B4-BE49-F238E27FC236}">
                <a16:creationId xmlns:a16="http://schemas.microsoft.com/office/drawing/2014/main" id="{B76C437B-2718-DCB5-548F-76BE54914D52}"/>
              </a:ext>
            </a:extLst>
          </p:cNvPr>
          <p:cNvSpPr txBox="1"/>
          <p:nvPr/>
        </p:nvSpPr>
        <p:spPr>
          <a:xfrm>
            <a:off x="2701290" y="2660650"/>
            <a:ext cx="54864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are the sample proportion and sample</a:t>
            </a:r>
            <a:endParaRPr lang="en-IN" sz="2600" dirty="0"/>
          </a:p>
        </p:txBody>
      </p:sp>
      <p:sp>
        <p:nvSpPr>
          <p:cNvPr id="9" name="TextBox 8">
            <a:extLst>
              <a:ext uri="{FF2B5EF4-FFF2-40B4-BE49-F238E27FC236}">
                <a16:creationId xmlns:a16="http://schemas.microsoft.com/office/drawing/2014/main" id="{71DB816C-5B20-D676-201A-F4D6DE05618F}"/>
              </a:ext>
            </a:extLst>
          </p:cNvPr>
          <p:cNvSpPr txBox="1"/>
          <p:nvPr/>
        </p:nvSpPr>
        <p:spPr>
          <a:xfrm>
            <a:off x="457200" y="3047961"/>
            <a:ext cx="60198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size, respectively, from the first population,</a:t>
            </a:r>
            <a:endParaRPr lang="en-IN" sz="2600" dirty="0"/>
          </a:p>
        </p:txBody>
      </p:sp>
      <p:pic>
        <p:nvPicPr>
          <p:cNvPr id="12" name="Picture 11" descr="p hat subscript 2 and n subscript 2 are">
            <a:extLst>
              <a:ext uri="{FF2B5EF4-FFF2-40B4-BE49-F238E27FC236}">
                <a16:creationId xmlns:a16="http://schemas.microsoft.com/office/drawing/2014/main" id="{8C44B20B-1A2C-A21D-3660-617B16BEACD6}"/>
              </a:ext>
            </a:extLst>
          </p:cNvPr>
          <p:cNvPicPr>
            <a:picLocks noChangeAspect="1"/>
          </p:cNvPicPr>
          <p:nvPr/>
        </p:nvPicPr>
        <p:blipFill>
          <a:blip r:embed="rId5"/>
          <a:stretch>
            <a:fillRect/>
          </a:stretch>
        </p:blipFill>
        <p:spPr>
          <a:xfrm>
            <a:off x="6391279" y="3122497"/>
            <a:ext cx="1781175" cy="419100"/>
          </a:xfrm>
          <a:prstGeom prst="rect">
            <a:avLst/>
          </a:prstGeom>
        </p:spPr>
      </p:pic>
      <p:sp>
        <p:nvSpPr>
          <p:cNvPr id="14" name="TextBox 13">
            <a:extLst>
              <a:ext uri="{FF2B5EF4-FFF2-40B4-BE49-F238E27FC236}">
                <a16:creationId xmlns:a16="http://schemas.microsoft.com/office/drawing/2014/main" id="{4D3AFC1D-F746-1B6C-934A-FE5F22FE87EB}"/>
              </a:ext>
            </a:extLst>
          </p:cNvPr>
          <p:cNvSpPr txBox="1"/>
          <p:nvPr/>
        </p:nvSpPr>
        <p:spPr>
          <a:xfrm>
            <a:off x="457200" y="3445666"/>
            <a:ext cx="80772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the sample proportion and sample size, respectively, from</a:t>
            </a:r>
            <a:endParaRPr lang="en-IN" sz="2600" dirty="0"/>
          </a:p>
        </p:txBody>
      </p:sp>
      <p:sp>
        <p:nvSpPr>
          <p:cNvPr id="16" name="TextBox 15">
            <a:extLst>
              <a:ext uri="{FF2B5EF4-FFF2-40B4-BE49-F238E27FC236}">
                <a16:creationId xmlns:a16="http://schemas.microsoft.com/office/drawing/2014/main" id="{8A034136-3A3C-1221-92BB-E0333E7F708C}"/>
              </a:ext>
            </a:extLst>
          </p:cNvPr>
          <p:cNvSpPr txBox="1"/>
          <p:nvPr/>
        </p:nvSpPr>
        <p:spPr>
          <a:xfrm>
            <a:off x="457200" y="3843155"/>
            <a:ext cx="32766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000000"/>
                </a:solidFill>
                <a:effectLst/>
                <a:uLnTx/>
                <a:uFillTx/>
                <a:latin typeface="Calibri"/>
                <a:ea typeface="+mn-ea"/>
                <a:cs typeface="+mn-cs"/>
              </a:rPr>
              <a:t>the second population,</a:t>
            </a:r>
            <a:endParaRPr lang="en-IN" sz="2600" dirty="0"/>
          </a:p>
        </p:txBody>
      </p:sp>
      <p:pic>
        <p:nvPicPr>
          <p:cNvPr id="18" name="Picture 17" descr="n subscript one times p hat subscript 1 greater than or equal to 5, n subscript 1 times open parentheses 1 minus p hat subscript 1 close parentheses greater than or equal to 5, ">
            <a:extLst>
              <a:ext uri="{FF2B5EF4-FFF2-40B4-BE49-F238E27FC236}">
                <a16:creationId xmlns:a16="http://schemas.microsoft.com/office/drawing/2014/main" id="{E380AB27-CA2D-B623-7F41-83A764B915A3}"/>
              </a:ext>
            </a:extLst>
          </p:cNvPr>
          <p:cNvPicPr>
            <a:picLocks noChangeAspect="1"/>
          </p:cNvPicPr>
          <p:nvPr/>
        </p:nvPicPr>
        <p:blipFill>
          <a:blip r:embed="rId6"/>
          <a:stretch>
            <a:fillRect/>
          </a:stretch>
        </p:blipFill>
        <p:spPr>
          <a:xfrm>
            <a:off x="3709987" y="3869946"/>
            <a:ext cx="2905125" cy="466725"/>
          </a:xfrm>
          <a:prstGeom prst="rect">
            <a:avLst/>
          </a:prstGeom>
        </p:spPr>
      </p:pic>
      <p:pic>
        <p:nvPicPr>
          <p:cNvPr id="24" name="Picture 23" descr="n subscript two times p hat subscript two greater than or equal to 5, n subscript two times open parenthesis one minus p hat subscript two close parenthesis greater than or equal to 5 and z alpha divided by 2.">
            <a:extLst>
              <a:ext uri="{FF2B5EF4-FFF2-40B4-BE49-F238E27FC236}">
                <a16:creationId xmlns:a16="http://schemas.microsoft.com/office/drawing/2014/main" id="{B77819E7-810C-D739-1D8E-554C25AD3505}"/>
              </a:ext>
            </a:extLst>
          </p:cNvPr>
          <p:cNvPicPr>
            <a:picLocks noChangeAspect="1"/>
          </p:cNvPicPr>
          <p:nvPr/>
        </p:nvPicPr>
        <p:blipFill>
          <a:blip r:embed="rId7"/>
          <a:stretch>
            <a:fillRect/>
          </a:stretch>
        </p:blipFill>
        <p:spPr>
          <a:xfrm>
            <a:off x="582996" y="4309854"/>
            <a:ext cx="3895725" cy="485775"/>
          </a:xfrm>
          <a:prstGeom prst="rect">
            <a:avLst/>
          </a:prstGeom>
        </p:spPr>
      </p:pic>
      <p:sp>
        <p:nvSpPr>
          <p:cNvPr id="23" name="TextBox 22">
            <a:extLst>
              <a:ext uri="{FF2B5EF4-FFF2-40B4-BE49-F238E27FC236}">
                <a16:creationId xmlns:a16="http://schemas.microsoft.com/office/drawing/2014/main" id="{298C6470-0BDA-65A1-3BBD-9466EBF9F582}"/>
              </a:ext>
            </a:extLst>
          </p:cNvPr>
          <p:cNvSpPr txBox="1"/>
          <p:nvPr/>
        </p:nvSpPr>
        <p:spPr>
          <a:xfrm>
            <a:off x="4604517" y="4289107"/>
            <a:ext cx="38100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is the critical value for the</a:t>
            </a:r>
            <a:endParaRPr lang="en-IN" sz="2600" dirty="0"/>
          </a:p>
        </p:txBody>
      </p:sp>
      <p:sp>
        <p:nvSpPr>
          <p:cNvPr id="25" name="TextBox 24">
            <a:extLst>
              <a:ext uri="{FF2B5EF4-FFF2-40B4-BE49-F238E27FC236}">
                <a16:creationId xmlns:a16="http://schemas.microsoft.com/office/drawing/2014/main" id="{DC1059AC-3028-F0C7-1B4D-B44A2AF2ADC6}"/>
              </a:ext>
            </a:extLst>
          </p:cNvPr>
          <p:cNvSpPr txBox="1"/>
          <p:nvPr/>
        </p:nvSpPr>
        <p:spPr>
          <a:xfrm>
            <a:off x="457200" y="4837076"/>
            <a:ext cx="2667000" cy="492443"/>
          </a:xfrm>
          <a:prstGeom prst="rect">
            <a:avLst/>
          </a:prstGeom>
          <a:noFill/>
        </p:spPr>
        <p:txBody>
          <a:bodyPr wrap="square">
            <a:spAutoFit/>
          </a:bodyPr>
          <a:lstStyle/>
          <a:p>
            <a:r>
              <a:rPr kumimoji="0" lang="en-US" sz="2600" b="0" i="1" u="none" strike="noStrike" kern="1200" cap="none" spc="0" normalizeH="0" baseline="0" noProof="0" dirty="0">
                <a:ln>
                  <a:noFill/>
                </a:ln>
                <a:solidFill>
                  <a:srgbClr val="000000"/>
                </a:solidFill>
                <a:effectLst/>
                <a:uLnTx/>
                <a:uFillTx/>
                <a:latin typeface="Calibri"/>
                <a:ea typeface="+mn-ea"/>
                <a:cs typeface="+mn-cs"/>
              </a:rPr>
              <a:t>z</a:t>
            </a:r>
            <a:r>
              <a:rPr kumimoji="0" lang="en-US" sz="2600" b="0" i="0" u="none" strike="noStrike" kern="1200" cap="none" spc="0" normalizeH="0" baseline="0" noProof="0" dirty="0">
                <a:ln>
                  <a:noFill/>
                </a:ln>
                <a:solidFill>
                  <a:srgbClr val="000000"/>
                </a:solidFill>
                <a:effectLst/>
                <a:uLnTx/>
                <a:uFillTx/>
                <a:latin typeface="Calibri"/>
                <a:ea typeface="+mn-ea"/>
                <a:cs typeface="+mn-cs"/>
              </a:rPr>
              <a:t>-distribution, and</a:t>
            </a:r>
            <a:endParaRPr lang="en-IN" sz="2600" dirty="0"/>
          </a:p>
        </p:txBody>
      </p:sp>
      <p:pic>
        <p:nvPicPr>
          <p:cNvPr id="28" name="Picture 27" descr="p bar equals the fraction x subscript 1 plus x subscript 2 all divided by n subscript 1 plus n subscript 2">
            <a:extLst>
              <a:ext uri="{FF2B5EF4-FFF2-40B4-BE49-F238E27FC236}">
                <a16:creationId xmlns:a16="http://schemas.microsoft.com/office/drawing/2014/main" id="{AB70AF3E-0DB1-4254-23D7-68959C4C8FAB}"/>
              </a:ext>
            </a:extLst>
          </p:cNvPr>
          <p:cNvPicPr>
            <a:picLocks noChangeAspect="1"/>
          </p:cNvPicPr>
          <p:nvPr/>
        </p:nvPicPr>
        <p:blipFill>
          <a:blip r:embed="rId8"/>
          <a:stretch>
            <a:fillRect/>
          </a:stretch>
        </p:blipFill>
        <p:spPr>
          <a:xfrm>
            <a:off x="3069623" y="4694400"/>
            <a:ext cx="1305494" cy="792000"/>
          </a:xfrm>
          <a:prstGeom prst="rect">
            <a:avLst/>
          </a:prstGeom>
        </p:spPr>
      </p:pic>
      <p:sp>
        <p:nvSpPr>
          <p:cNvPr id="19" name="TextBox 18">
            <a:extLst>
              <a:ext uri="{FF2B5EF4-FFF2-40B4-BE49-F238E27FC236}">
                <a16:creationId xmlns:a16="http://schemas.microsoft.com/office/drawing/2014/main" id="{0C80FC12-AAB4-21A0-B635-8975D187243A}"/>
              </a:ext>
            </a:extLst>
          </p:cNvPr>
          <p:cNvSpPr txBox="1"/>
          <p:nvPr/>
        </p:nvSpPr>
        <p:spPr>
          <a:xfrm>
            <a:off x="4417690" y="4824591"/>
            <a:ext cx="426911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is the weighted average of the</a:t>
            </a:r>
            <a:endParaRPr lang="en-IN" sz="2600" dirty="0"/>
          </a:p>
        </p:txBody>
      </p:sp>
      <p:sp>
        <p:nvSpPr>
          <p:cNvPr id="21" name="TextBox 20">
            <a:extLst>
              <a:ext uri="{FF2B5EF4-FFF2-40B4-BE49-F238E27FC236}">
                <a16:creationId xmlns:a16="http://schemas.microsoft.com/office/drawing/2014/main" id="{9E8F21CF-D6FC-371A-2FA9-80904D87BC26}"/>
              </a:ext>
            </a:extLst>
          </p:cNvPr>
          <p:cNvSpPr txBox="1"/>
          <p:nvPr/>
        </p:nvSpPr>
        <p:spPr>
          <a:xfrm>
            <a:off x="457200" y="5374957"/>
            <a:ext cx="48006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000000"/>
                </a:solidFill>
                <a:effectLst/>
                <a:uLnTx/>
                <a:uFillTx/>
                <a:latin typeface="Calibri"/>
                <a:ea typeface="+mn-ea"/>
                <a:cs typeface="+mn-cs"/>
              </a:rPr>
              <a:t>two sample proportion estimates,</a:t>
            </a:r>
            <a:endParaRPr lang="en-IN" sz="2600" dirty="0"/>
          </a:p>
        </p:txBody>
      </p:sp>
      <p:pic>
        <p:nvPicPr>
          <p:cNvPr id="30" name="Picture 29" descr="p hat subscript one and p hat subscript 2.">
            <a:extLst>
              <a:ext uri="{FF2B5EF4-FFF2-40B4-BE49-F238E27FC236}">
                <a16:creationId xmlns:a16="http://schemas.microsoft.com/office/drawing/2014/main" id="{7D2A0F42-3790-6494-6429-9AE7431D9BC1}"/>
              </a:ext>
            </a:extLst>
          </p:cNvPr>
          <p:cNvPicPr>
            <a:picLocks noChangeAspect="1"/>
          </p:cNvPicPr>
          <p:nvPr/>
        </p:nvPicPr>
        <p:blipFill>
          <a:blip r:embed="rId9"/>
          <a:stretch>
            <a:fillRect/>
          </a:stretch>
        </p:blipFill>
        <p:spPr>
          <a:xfrm>
            <a:off x="5162550" y="5446153"/>
            <a:ext cx="1323975" cy="419100"/>
          </a:xfrm>
          <a:prstGeom prst="rect">
            <a:avLst/>
          </a:prstGeom>
        </p:spPr>
      </p:pic>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300" dirty="0"/>
              <a:t>Example 1</a:t>
            </a:r>
            <a:r>
              <a:rPr sz="2300" dirty="0"/>
              <a:t>: Calculating a Confidence Interval and Performing a Hypothesis Test for the Difference in Two Proportions</a:t>
            </a:r>
            <a:r>
              <a:rPr lang="en-US" sz="2300" dirty="0"/>
              <a:t>—Slide 1</a:t>
            </a:r>
            <a:endParaRPr sz="2300" dirty="0"/>
          </a:p>
        </p:txBody>
      </p:sp>
      <p:sp>
        <p:nvSpPr>
          <p:cNvPr id="3" name="Text Placeholder 2"/>
          <p:cNvSpPr>
            <a:spLocks noGrp="1"/>
          </p:cNvSpPr>
          <p:nvPr>
            <p:ph type="body" sz="quarter" idx="10"/>
          </p:nvPr>
        </p:nvSpPr>
        <p:spPr/>
        <p:txBody>
          <a:bodyPr>
            <a:normAutofit lnSpcReduction="10000"/>
          </a:bodyPr>
          <a:lstStyle/>
          <a:p>
            <a:r>
              <a:rPr sz="2800" dirty="0"/>
              <a:t>A </a:t>
            </a:r>
            <a:r>
              <a:rPr lang="en-US" sz="2800" dirty="0"/>
              <a:t>cell phone</a:t>
            </a:r>
            <a:r>
              <a:rPr sz="2800" dirty="0"/>
              <a:t> executive has recently been bombarded with complaints from his customers about defective phones. He has two plants that produce the </a:t>
            </a:r>
            <a:r>
              <a:rPr lang="en-US" sz="2800" dirty="0"/>
              <a:t>cell </a:t>
            </a:r>
            <a:r>
              <a:rPr sz="2800" dirty="0"/>
              <a:t>phones, and he is not sure where the defective phones are coming from. In the past, the plants have had good control over the number of defective phones produced. Because of the recent flurry of complaints, he thinks that one of the plants may have lost control over its production process. To test this theory, he randomly selects </a:t>
            </a:r>
            <a:r>
              <a:rPr sz="2800" dirty="0">
                <a:latin typeface="Cambria Math"/>
              </a:rPr>
              <a:t>200</a:t>
            </a:r>
            <a:r>
              <a:rPr sz="2800" dirty="0"/>
              <a:t> phones from each of the plants and counts the number of defective phones. The results of the survey are displayed in Table 1.</a:t>
            </a: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sz="2300" dirty="0"/>
              <a:t>Example 1</a:t>
            </a:r>
            <a:r>
              <a:rPr sz="2300" dirty="0"/>
              <a:t>: Calculating a Confidence Interval and Performing a Hypothesis Test for the Difference in Two Proportions</a:t>
            </a:r>
            <a:r>
              <a:rPr lang="en-US" sz="2300" dirty="0"/>
              <a:t>—Slide 2</a:t>
            </a:r>
            <a:endParaRPr sz="2300" dirty="0"/>
          </a:p>
        </p:txBody>
      </p:sp>
      <p:sp>
        <p:nvSpPr>
          <p:cNvPr id="6" name="TextBox 5">
            <a:extLst>
              <a:ext uri="{FF2B5EF4-FFF2-40B4-BE49-F238E27FC236}">
                <a16:creationId xmlns:a16="http://schemas.microsoft.com/office/drawing/2014/main" id="{99E17D73-E6CB-562A-C3A4-2691C10EBB56}"/>
              </a:ext>
            </a:extLst>
          </p:cNvPr>
          <p:cNvSpPr txBox="1"/>
          <p:nvPr/>
        </p:nvSpPr>
        <p:spPr>
          <a:xfrm>
            <a:off x="457200" y="1202007"/>
            <a:ext cx="8229600" cy="369332"/>
          </a:xfrm>
          <a:prstGeom prst="rect">
            <a:avLst/>
          </a:prstGeom>
          <a:noFill/>
        </p:spPr>
        <p:txBody>
          <a:bodyPr wrap="square">
            <a:spAutoFit/>
          </a:bodyPr>
          <a:lstStyle/>
          <a:p>
            <a:pPr algn="ctr"/>
            <a:r>
              <a:rPr kumimoji="0" lang="en-US" sz="1800" b="1" i="0" u="none" strike="noStrike" kern="1200" cap="none" spc="0" normalizeH="0" baseline="0" noProof="0" dirty="0">
                <a:ln>
                  <a:noFill/>
                </a:ln>
                <a:solidFill>
                  <a:srgbClr val="366092"/>
                </a:solidFill>
                <a:effectLst/>
                <a:uLnTx/>
                <a:uFillTx/>
                <a:latin typeface="Calibri"/>
                <a:ea typeface="+mn-ea"/>
                <a:cs typeface="+mn-cs"/>
              </a:rPr>
              <a:t>Table 1 – Cell Phone Survey Data</a:t>
            </a:r>
            <a:endParaRPr lang="en-IN" b="1" dirty="0">
              <a:solidFill>
                <a:srgbClr val="366092"/>
              </a:solidFill>
            </a:endParaRPr>
          </a:p>
        </p:txBody>
      </p:sp>
      <p:graphicFrame>
        <p:nvGraphicFramePr>
          <p:cNvPr id="4" name="Table Placeholder 2" descr="This table compares defect rates between two plants. Plant A sampled 200 items and found 8 defectives, while Plant B also sampled 200 items and found 10 defectives. This data can be used to compare proportions of defective items between the two plants.">
            <a:extLst>
              <a:ext uri="{FF2B5EF4-FFF2-40B4-BE49-F238E27FC236}">
                <a16:creationId xmlns:a16="http://schemas.microsoft.com/office/drawing/2014/main" id="{18011CB1-1F4E-4F89-AB82-D85441B247B4}"/>
              </a:ext>
            </a:extLst>
          </p:cNvPr>
          <p:cNvGraphicFramePr>
            <a:graphicFrameLocks/>
          </p:cNvGraphicFramePr>
          <p:nvPr>
            <p:extLst>
              <p:ext uri="{D42A27DB-BD31-4B8C-83A1-F6EECF244321}">
                <p14:modId xmlns:p14="http://schemas.microsoft.com/office/powerpoint/2010/main" val="3000246876"/>
              </p:ext>
            </p:extLst>
          </p:nvPr>
        </p:nvGraphicFramePr>
        <p:xfrm>
          <a:off x="457200" y="1630680"/>
          <a:ext cx="8229600" cy="11125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b="1"/>
                      </a:pPr>
                      <a:endParaRPr dirty="0"/>
                    </a:p>
                  </a:txBody>
                  <a:tcPr/>
                </a:tc>
                <a:tc>
                  <a:txBody>
                    <a:bodyPr/>
                    <a:lstStyle/>
                    <a:p>
                      <a:pPr algn="ctr">
                        <a:defRPr sz="1800" b="1"/>
                      </a:pPr>
                      <a:r>
                        <a:rPr dirty="0"/>
                        <a:t>Number Sampled</a:t>
                      </a:r>
                    </a:p>
                  </a:txBody>
                  <a:tcPr/>
                </a:tc>
                <a:tc>
                  <a:txBody>
                    <a:bodyPr/>
                    <a:lstStyle/>
                    <a:p>
                      <a:pPr algn="ctr">
                        <a:defRPr sz="1800" b="1"/>
                      </a:pPr>
                      <a:r>
                        <a:rPr dirty="0"/>
                        <a:t>Number of Defectives</a:t>
                      </a:r>
                    </a:p>
                  </a:txBody>
                  <a:tcPr/>
                </a:tc>
                <a:extLst>
                  <a:ext uri="{0D108BD9-81ED-4DB2-BD59-A6C34878D82A}">
                    <a16:rowId xmlns:a16="http://schemas.microsoft.com/office/drawing/2014/main" val="10001"/>
                  </a:ext>
                </a:extLst>
              </a:tr>
              <a:tr h="370840">
                <a:tc>
                  <a:txBody>
                    <a:bodyPr/>
                    <a:lstStyle/>
                    <a:p>
                      <a:pPr algn="ctr">
                        <a:defRPr sz="1800" b="1"/>
                      </a:pPr>
                      <a:r>
                        <a:t>Plant A</a:t>
                      </a:r>
                    </a:p>
                  </a:txBody>
                  <a:tcPr/>
                </a:tc>
                <a:tc>
                  <a:txBody>
                    <a:bodyPr/>
                    <a:lstStyle/>
                    <a:p>
                      <a:pPr algn="ctr"/>
                      <a:r>
                        <a:rPr sz="1800"/>
                        <a:t>200</a:t>
                      </a:r>
                      <a:endParaRPr sz="1800">
                        <a:latin typeface="Cambria Math"/>
                      </a:endParaRPr>
                    </a:p>
                  </a:txBody>
                  <a:tcPr/>
                </a:tc>
                <a:tc>
                  <a:txBody>
                    <a:bodyPr/>
                    <a:lstStyle/>
                    <a:p>
                      <a:pPr algn="ctr"/>
                      <a:r>
                        <a:rPr sz="1800"/>
                        <a:t>8</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b="1"/>
                      </a:pPr>
                      <a:r>
                        <a:t>Plant B</a:t>
                      </a:r>
                    </a:p>
                  </a:txBody>
                  <a:tcPr/>
                </a:tc>
                <a:tc>
                  <a:txBody>
                    <a:bodyPr/>
                    <a:lstStyle/>
                    <a:p>
                      <a:pPr algn="ctr"/>
                      <a:r>
                        <a:rPr sz="1800" dirty="0"/>
                        <a:t>200</a:t>
                      </a:r>
                      <a:endParaRPr sz="1800" dirty="0">
                        <a:latin typeface="Cambria Math"/>
                      </a:endParaRPr>
                    </a:p>
                  </a:txBody>
                  <a:tcPr/>
                </a:tc>
                <a:tc>
                  <a:txBody>
                    <a:bodyPr/>
                    <a:lstStyle/>
                    <a:p>
                      <a:pPr algn="ctr"/>
                      <a:r>
                        <a:rPr sz="1800" dirty="0"/>
                        <a:t>10</a:t>
                      </a:r>
                      <a:endParaRPr sz="1800" dirty="0">
                        <a:latin typeface="Cambria Math"/>
                      </a:endParaRPr>
                    </a:p>
                  </a:txBody>
                  <a:tcPr/>
                </a:tc>
                <a:extLst>
                  <a:ext uri="{0D108BD9-81ED-4DB2-BD59-A6C34878D82A}">
                    <a16:rowId xmlns:a16="http://schemas.microsoft.com/office/drawing/2014/main" val="10003"/>
                  </a:ext>
                </a:extLst>
              </a:tr>
            </a:tbl>
          </a:graphicData>
        </a:graphic>
      </p:graphicFrame>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356C6A74-758C-41D4-97A8-022B3F077D6E}"/>
                  </a:ext>
                </a:extLst>
              </p:cNvPr>
              <p:cNvSpPr txBox="1"/>
              <p:nvPr/>
            </p:nvSpPr>
            <p:spPr>
              <a:xfrm>
                <a:off x="469900" y="2971800"/>
                <a:ext cx="8216900" cy="2936188"/>
              </a:xfrm>
              <a:prstGeom prst="rect">
                <a:avLst/>
              </a:prstGeom>
              <a:noFill/>
            </p:spPr>
            <p:txBody>
              <a:bodyPr wrap="square">
                <a:spAutoFit/>
              </a:bodyPr>
              <a:lstStyle/>
              <a:p>
                <a:pPr marR="0" lvl="0" algn="l" defTabSz="541338" rtl="0" eaLnBrk="1" fontAlgn="auto" latinLnBrk="0" hangingPunct="1">
                  <a:lnSpc>
                    <a:spcPct val="100000"/>
                  </a:lnSpc>
                  <a:spcBef>
                    <a:spcPct val="20000"/>
                  </a:spcBef>
                  <a:spcAft>
                    <a:spcPts val="0"/>
                  </a:spcAft>
                  <a:buClrTx/>
                  <a:buSzTx/>
                  <a:tabLst/>
                  <a:defRPr sz="2800"/>
                </a:pPr>
                <a:r>
                  <a:rPr kumimoji="0" lang="en-US" sz="2200" b="0" i="0" u="none" strike="noStrike" kern="1200" cap="none" spc="0" normalizeH="0" baseline="0" noProof="0" dirty="0">
                    <a:ln>
                      <a:noFill/>
                    </a:ln>
                    <a:solidFill>
                      <a:srgbClr val="366092"/>
                    </a:solidFill>
                    <a:effectLst/>
                    <a:uLnTx/>
                    <a:uFillTx/>
                    <a:latin typeface="Calibri"/>
                    <a:ea typeface="+mn-ea"/>
                    <a:cs typeface="+mn-cs"/>
                  </a:rPr>
                  <a:t>a.	Are the sample sizes large enough to assume that the sample 	proportions are approximately normally distributed? Why is this 	necessary?</a:t>
                </a:r>
              </a:p>
              <a:p>
                <a:pPr marR="0" lvl="0" algn="l" defTabSz="914400" rtl="0" eaLnBrk="1" fontAlgn="auto" latinLnBrk="0" hangingPunct="1">
                  <a:lnSpc>
                    <a:spcPct val="100000"/>
                  </a:lnSpc>
                  <a:spcBef>
                    <a:spcPct val="20000"/>
                  </a:spcBef>
                  <a:spcAft>
                    <a:spcPts val="0"/>
                  </a:spcAft>
                  <a:buClrTx/>
                  <a:buSzTx/>
                  <a:tabLst>
                    <a:tab pos="541338" algn="l"/>
                  </a:tabLst>
                  <a:defRPr sz="2800"/>
                </a:pPr>
                <a:r>
                  <a:rPr kumimoji="0" lang="en-US" sz="2200" b="0" i="0" u="none" strike="noStrike" kern="1200" cap="none" spc="0" normalizeH="0" baseline="0" noProof="0" dirty="0">
                    <a:ln>
                      <a:noFill/>
                    </a:ln>
                    <a:solidFill>
                      <a:srgbClr val="366092"/>
                    </a:solidFill>
                    <a:effectLst/>
                    <a:uLnTx/>
                    <a:uFillTx/>
                    <a:latin typeface="Calibri"/>
                    <a:ea typeface="+mn-ea"/>
                    <a:cs typeface="+mn-cs"/>
                  </a:rPr>
                  <a:t>b.	Calculate a </a:t>
                </a:r>
                <a14:m>
                  <m:oMath xmlns:m="http://schemas.openxmlformats.org/officeDocument/2006/math">
                    <m:r>
                      <a:rPr kumimoji="0" lang="en-US"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95</m:t>
                    </m:r>
                    <m:r>
                      <a:rPr kumimoji="0" lang="en-US"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oMath>
                </a14:m>
                <a:r>
                  <a:rPr kumimoji="0" lang="en-US" sz="2200" b="0" i="0" u="none" strike="noStrike" kern="1200" cap="none" spc="0" normalizeH="0" baseline="0" noProof="0" dirty="0">
                    <a:ln>
                      <a:noFill/>
                    </a:ln>
                    <a:solidFill>
                      <a:srgbClr val="366092"/>
                    </a:solidFill>
                    <a:effectLst/>
                    <a:uLnTx/>
                    <a:uFillTx/>
                    <a:latin typeface="Calibri"/>
                    <a:ea typeface="+mn-ea"/>
                    <a:cs typeface="+mn-cs"/>
                  </a:rPr>
                  <a:t> confidence interval for the difference between 	the proportions of defective phones from Plant A and Plant B.</a:t>
                </a:r>
              </a:p>
              <a:p>
                <a:pPr marR="0" lvl="0" algn="l" defTabSz="541338" rtl="0" eaLnBrk="1" fontAlgn="auto" latinLnBrk="0" hangingPunct="1">
                  <a:lnSpc>
                    <a:spcPct val="100000"/>
                  </a:lnSpc>
                  <a:spcBef>
                    <a:spcPct val="20000"/>
                  </a:spcBef>
                  <a:spcAft>
                    <a:spcPts val="0"/>
                  </a:spcAft>
                  <a:buClrTx/>
                  <a:buSzTx/>
                  <a:tabLst/>
                  <a:defRPr sz="2800"/>
                </a:pPr>
                <a:r>
                  <a:rPr kumimoji="0" lang="en-US" sz="2200" b="0" i="0" u="none" strike="noStrike" kern="1200" cap="none" spc="0" normalizeH="0" baseline="0" noProof="0" dirty="0">
                    <a:ln>
                      <a:noFill/>
                    </a:ln>
                    <a:solidFill>
                      <a:srgbClr val="366092"/>
                    </a:solidFill>
                    <a:effectLst/>
                    <a:uLnTx/>
                    <a:uFillTx/>
                    <a:latin typeface="Calibri"/>
                    <a:ea typeface="+mn-ea"/>
                    <a:cs typeface="+mn-cs"/>
                  </a:rPr>
                  <a:t>c.	​Is there sufficient evidence for the cell phone executive to 	conclude that there is a difference in the proportion of defective 	cell phones produced by the two plants at α = 0.10?</a:t>
                </a:r>
                <a:endParaRPr lang="en-IN" sz="2200" dirty="0"/>
              </a:p>
            </p:txBody>
          </p:sp>
        </mc:Choice>
        <mc:Fallback xmlns="">
          <p:sp>
            <p:nvSpPr>
              <p:cNvPr id="8" name="TextBox 7">
                <a:extLst>
                  <a:ext uri="{FF2B5EF4-FFF2-40B4-BE49-F238E27FC236}">
                    <a16:creationId xmlns:a16="http://schemas.microsoft.com/office/drawing/2014/main" id="{356C6A74-758C-41D4-97A8-022B3F077D6E}"/>
                  </a:ext>
                </a:extLst>
              </p:cNvPr>
              <p:cNvSpPr txBox="1">
                <a:spLocks noRot="1" noChangeAspect="1" noMove="1" noResize="1" noEditPoints="1" noAdjustHandles="1" noChangeArrowheads="1" noChangeShapeType="1" noTextEdit="1"/>
              </p:cNvSpPr>
              <p:nvPr/>
            </p:nvSpPr>
            <p:spPr>
              <a:xfrm>
                <a:off x="469900" y="2971800"/>
                <a:ext cx="8216900" cy="2936188"/>
              </a:xfrm>
              <a:prstGeom prst="rect">
                <a:avLst/>
              </a:prstGeom>
              <a:blipFill>
                <a:blip r:embed="rId3"/>
                <a:stretch>
                  <a:fillRect l="-964" t="-1455" b="-3326"/>
                </a:stretch>
              </a:blipFill>
            </p:spPr>
            <p:txBody>
              <a:bodyPr/>
              <a:lstStyle/>
              <a:p>
                <a:r>
                  <a:rPr lang="en-IN">
                    <a:noFill/>
                  </a:rPr>
                  <a:t> </a:t>
                </a:r>
              </a:p>
            </p:txBody>
          </p:sp>
        </mc:Fallback>
      </mc:AlternateContent>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sz="2300" dirty="0"/>
              <a:t>Example 1</a:t>
            </a:r>
            <a:r>
              <a:rPr sz="2300" dirty="0"/>
              <a:t>: Calculating a Confidence Interval and Performing a Hypothesis Test for the Difference in Two Proportions</a:t>
            </a:r>
            <a:r>
              <a:rPr lang="en-US" sz="2300" dirty="0"/>
              <a:t>—Slide 3</a:t>
            </a:r>
            <a:endParaRPr sz="2300" dirty="0"/>
          </a:p>
        </p:txBody>
      </p:sp>
      <p:sp>
        <p:nvSpPr>
          <p:cNvPr id="3" name="Text Placeholder 2"/>
          <p:cNvSpPr>
            <a:spLocks noGrp="1"/>
          </p:cNvSpPr>
          <p:nvPr>
            <p:ph type="body" sz="quarter" idx="10"/>
          </p:nvPr>
        </p:nvSpPr>
        <p:spPr/>
        <p:txBody>
          <a:bodyPr>
            <a:normAutofit/>
          </a:bodyPr>
          <a:lstStyle/>
          <a:p>
            <a:r>
              <a:rPr sz="2600" b="1" dirty="0"/>
              <a:t>Solution</a:t>
            </a:r>
            <a:endParaRPr sz="2600" dirty="0"/>
          </a:p>
        </p:txBody>
      </p:sp>
      <p:sp>
        <p:nvSpPr>
          <p:cNvPr id="15" name="TextBox 14">
            <a:extLst>
              <a:ext uri="{FF2B5EF4-FFF2-40B4-BE49-F238E27FC236}">
                <a16:creationId xmlns:a16="http://schemas.microsoft.com/office/drawing/2014/main" id="{8652DA3F-2BEF-6989-4E17-F7EA48198437}"/>
              </a:ext>
            </a:extLst>
          </p:cNvPr>
          <p:cNvSpPr txBox="1"/>
          <p:nvPr/>
        </p:nvSpPr>
        <p:spPr>
          <a:xfrm>
            <a:off x="459297" y="1388153"/>
            <a:ext cx="1521903" cy="492443"/>
          </a:xfrm>
          <a:prstGeom prst="rect">
            <a:avLst/>
          </a:prstGeom>
          <a:noFill/>
        </p:spPr>
        <p:txBody>
          <a:bodyPr wrap="square">
            <a:spAutoFit/>
          </a:bodyPr>
          <a:lstStyle/>
          <a:p>
            <a:pPr defTabSz="719138"/>
            <a:r>
              <a:rPr kumimoji="0" lang="en-US" sz="2600" b="0" i="0" u="none" strike="noStrike" kern="1200" cap="none" spc="0" normalizeH="0" baseline="0" noProof="0" dirty="0">
                <a:ln>
                  <a:noFill/>
                </a:ln>
                <a:solidFill>
                  <a:srgbClr val="366092"/>
                </a:solidFill>
                <a:effectLst/>
                <a:uLnTx/>
                <a:uFillTx/>
                <a:latin typeface="Calibri"/>
                <a:ea typeface="+mn-ea"/>
                <a:cs typeface="+mn-cs"/>
              </a:rPr>
              <a:t>a.</a:t>
            </a:r>
            <a:r>
              <a:rPr lang="en-US" sz="2600" dirty="0">
                <a:solidFill>
                  <a:srgbClr val="366092"/>
                </a:solidFill>
                <a:latin typeface="Calibri"/>
              </a:rPr>
              <a:t>	</a:t>
            </a:r>
            <a:r>
              <a:rPr kumimoji="0" lang="en-US" sz="2600" b="0" i="0" u="none" strike="noStrike" kern="1200" cap="none" spc="0" normalizeH="0" baseline="0" noProof="0" dirty="0">
                <a:ln>
                  <a:noFill/>
                </a:ln>
                <a:solidFill>
                  <a:srgbClr val="366092"/>
                </a:solidFill>
                <a:effectLst/>
                <a:uLnTx/>
                <a:uFillTx/>
                <a:latin typeface="Calibri"/>
                <a:ea typeface="+mn-ea"/>
                <a:cs typeface="+mn-cs"/>
              </a:rPr>
              <a:t>Let</a:t>
            </a:r>
            <a:endParaRPr lang="en-IN" dirty="0"/>
          </a:p>
        </p:txBody>
      </p:sp>
      <p:pic>
        <p:nvPicPr>
          <p:cNvPr id="7" name="Picture 6" descr="p hat subscript 1 equals">
            <a:extLst>
              <a:ext uri="{FF2B5EF4-FFF2-40B4-BE49-F238E27FC236}">
                <a16:creationId xmlns:a16="http://schemas.microsoft.com/office/drawing/2014/main" id="{2C6FA20F-FA97-FDBE-75D8-5F288702BFF5}"/>
              </a:ext>
            </a:extLst>
          </p:cNvPr>
          <p:cNvPicPr>
            <a:picLocks noChangeAspect="1"/>
          </p:cNvPicPr>
          <p:nvPr/>
        </p:nvPicPr>
        <p:blipFill>
          <a:blip r:embed="rId3"/>
          <a:stretch>
            <a:fillRect/>
          </a:stretch>
        </p:blipFill>
        <p:spPr>
          <a:xfrm>
            <a:off x="522685" y="1893516"/>
            <a:ext cx="581025" cy="419100"/>
          </a:xfrm>
          <a:prstGeom prst="rect">
            <a:avLst/>
          </a:prstGeom>
        </p:spPr>
      </p:pic>
      <p:sp>
        <p:nvSpPr>
          <p:cNvPr id="5" name="TextBox 4">
            <a:extLst>
              <a:ext uri="{FF2B5EF4-FFF2-40B4-BE49-F238E27FC236}">
                <a16:creationId xmlns:a16="http://schemas.microsoft.com/office/drawing/2014/main" id="{1E4B28CA-5649-8E94-AB54-BB0620EC6531}"/>
              </a:ext>
            </a:extLst>
          </p:cNvPr>
          <p:cNvSpPr txBox="1"/>
          <p:nvPr/>
        </p:nvSpPr>
        <p:spPr>
          <a:xfrm>
            <a:off x="1188246" y="1819558"/>
            <a:ext cx="7467600" cy="89255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the sample proportion of defective phones produced by Plant A</a:t>
            </a:r>
            <a:endParaRPr lang="en-IN" sz="2600" dirty="0"/>
          </a:p>
        </p:txBody>
      </p:sp>
      <p:pic>
        <p:nvPicPr>
          <p:cNvPr id="17" name="Picture 16" descr="p hat subscript 2 eqauls">
            <a:extLst>
              <a:ext uri="{FF2B5EF4-FFF2-40B4-BE49-F238E27FC236}">
                <a16:creationId xmlns:a16="http://schemas.microsoft.com/office/drawing/2014/main" id="{5219D0F4-569C-41E7-1997-BF4644E2D845}"/>
              </a:ext>
            </a:extLst>
          </p:cNvPr>
          <p:cNvPicPr>
            <a:picLocks noChangeAspect="1"/>
          </p:cNvPicPr>
          <p:nvPr/>
        </p:nvPicPr>
        <p:blipFill>
          <a:blip r:embed="rId4"/>
          <a:stretch>
            <a:fillRect/>
          </a:stretch>
        </p:blipFill>
        <p:spPr>
          <a:xfrm>
            <a:off x="532211" y="2630367"/>
            <a:ext cx="581025" cy="419100"/>
          </a:xfrm>
          <a:prstGeom prst="rect">
            <a:avLst/>
          </a:prstGeom>
        </p:spPr>
      </p:pic>
      <p:sp>
        <p:nvSpPr>
          <p:cNvPr id="9" name="TextBox 8">
            <a:extLst>
              <a:ext uri="{FF2B5EF4-FFF2-40B4-BE49-F238E27FC236}">
                <a16:creationId xmlns:a16="http://schemas.microsoft.com/office/drawing/2014/main" id="{593BEC53-7F33-7C52-5FE8-FE0CDE50BA05}"/>
              </a:ext>
            </a:extLst>
          </p:cNvPr>
          <p:cNvSpPr txBox="1"/>
          <p:nvPr/>
        </p:nvSpPr>
        <p:spPr>
          <a:xfrm>
            <a:off x="1188246" y="2536387"/>
            <a:ext cx="7346154" cy="883715"/>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the sample proportion of defective phones produced by Plant B,</a:t>
            </a:r>
            <a:endParaRPr lang="en-IN" sz="2600" dirty="0"/>
          </a:p>
        </p:txBody>
      </p:sp>
      <p:sp>
        <p:nvSpPr>
          <p:cNvPr id="11" name="TextBox 10">
            <a:extLst>
              <a:ext uri="{FF2B5EF4-FFF2-40B4-BE49-F238E27FC236}">
                <a16:creationId xmlns:a16="http://schemas.microsoft.com/office/drawing/2014/main" id="{FCDAB76D-A923-FB83-6D65-372EF9242542}"/>
              </a:ext>
            </a:extLst>
          </p:cNvPr>
          <p:cNvSpPr txBox="1"/>
          <p:nvPr/>
        </p:nvSpPr>
        <p:spPr>
          <a:xfrm>
            <a:off x="457200" y="3286158"/>
            <a:ext cx="8229600" cy="2733056"/>
          </a:xfrm>
          <a:prstGeom prst="rect">
            <a:avLst/>
          </a:prstGeom>
          <a:noFill/>
        </p:spPr>
        <p:txBody>
          <a:bodyPr wrap="square">
            <a:spAutoFit/>
          </a:bodyPr>
          <a:lstStyle/>
          <a:p>
            <a:pPr marL="0" marR="0" lvl="0" indent="0" algn="l" defTabSz="628650" rtl="0" eaLnBrk="1" fontAlgn="auto" latinLnBrk="0" hangingPunct="1">
              <a:lnSpc>
                <a:spcPct val="100000"/>
              </a:lnSpc>
              <a:spcBef>
                <a:spcPct val="20000"/>
              </a:spcBef>
              <a:spcAft>
                <a:spcPts val="0"/>
              </a:spcAft>
              <a:buClrTx/>
              <a:buSzTx/>
              <a:buFont typeface="Arial" pitchFamily="34" charset="0"/>
              <a:buNone/>
              <a:tabLst>
                <a:tab pos="538163" algn="l"/>
              </a:tabLst>
              <a:defRPr sz="2800"/>
            </a:pPr>
            <a:r>
              <a:rPr kumimoji="0" lang="ar-AE" sz="2600" b="0" i="0" u="none" strike="noStrike" kern="1200" cap="none" spc="0" normalizeH="0" baseline="0" noProof="0" dirty="0">
                <a:ln>
                  <a:noFill/>
                </a:ln>
                <a:solidFill>
                  <a:srgbClr val="366092"/>
                </a:solidFill>
                <a:effectLst/>
                <a:uLnTx/>
                <a:uFillTx/>
                <a:latin typeface="Calibri"/>
              </a:rPr>
              <a:t>​</a:t>
            </a:r>
            <a:r>
              <a:rPr lang="en-US" sz="2600" i="1" dirty="0">
                <a:solidFill>
                  <a:srgbClr val="366092"/>
                </a:solidFill>
                <a:latin typeface="Calibri"/>
              </a:rPr>
              <a:t>x</a:t>
            </a:r>
            <a:r>
              <a:rPr lang="en-US" sz="2600" dirty="0">
                <a:solidFill>
                  <a:srgbClr val="366092"/>
                </a:solidFill>
                <a:latin typeface="Calibri"/>
              </a:rPr>
              <a:t>₁ = </a:t>
            </a:r>
            <a:r>
              <a:rPr kumimoji="0" lang="en-IN" sz="2600" b="0" i="0" u="none" strike="noStrike" kern="1200" cap="none" spc="0" normalizeH="0" baseline="0" noProof="0" dirty="0">
                <a:ln>
                  <a:noFill/>
                </a:ln>
                <a:solidFill>
                  <a:srgbClr val="366092"/>
                </a:solidFill>
                <a:effectLst/>
                <a:uLnTx/>
                <a:uFillTx/>
                <a:latin typeface="Calibri"/>
              </a:rPr>
              <a:t>the sample number of defective phones produced in 	 	Plant A,</a:t>
            </a:r>
          </a:p>
          <a:p>
            <a:pPr lvl="0" defTabSz="628650">
              <a:spcBef>
                <a:spcPct val="20000"/>
              </a:spcBef>
              <a:tabLst>
                <a:tab pos="628650" algn="l"/>
              </a:tabLst>
              <a:defRPr sz="2800"/>
            </a:pPr>
            <a:r>
              <a:rPr lang="en-US" sz="2600" i="1" dirty="0">
                <a:solidFill>
                  <a:srgbClr val="366092"/>
                </a:solidFill>
              </a:rPr>
              <a:t>x</a:t>
            </a:r>
            <a:r>
              <a:rPr lang="en-US" sz="2600" dirty="0">
                <a:solidFill>
                  <a:srgbClr val="366092"/>
                </a:solidFill>
              </a:rPr>
              <a:t>₂ = </a:t>
            </a:r>
            <a:r>
              <a:rPr kumimoji="0" lang="en-IN" sz="2600" b="0" i="0" u="none" strike="noStrike" kern="1200" cap="none" spc="0" normalizeH="0" baseline="0" noProof="0" dirty="0">
                <a:ln>
                  <a:noFill/>
                </a:ln>
                <a:solidFill>
                  <a:srgbClr val="366092"/>
                </a:solidFill>
                <a:effectLst/>
                <a:uLnTx/>
                <a:uFillTx/>
                <a:latin typeface="Calibri"/>
              </a:rPr>
              <a:t>the sample number of defective phones produced in 	Plant B,</a:t>
            </a:r>
          </a:p>
          <a:p>
            <a:pPr lvl="0">
              <a:spcBef>
                <a:spcPct val="20000"/>
              </a:spcBef>
              <a:defRPr sz="2800"/>
            </a:pPr>
            <a:r>
              <a:rPr lang="en-US" sz="2600" i="1" dirty="0">
                <a:solidFill>
                  <a:srgbClr val="366092"/>
                </a:solidFill>
              </a:rPr>
              <a:t>n</a:t>
            </a:r>
            <a:r>
              <a:rPr lang="en-US" sz="2600" dirty="0">
                <a:solidFill>
                  <a:srgbClr val="366092"/>
                </a:solidFill>
              </a:rPr>
              <a:t>₁ = </a:t>
            </a:r>
            <a:r>
              <a:rPr kumimoji="0" lang="en-IN" sz="2600" b="0" i="0" u="none" strike="noStrike" kern="1200" cap="none" spc="0" normalizeH="0" baseline="0" noProof="0" dirty="0">
                <a:ln>
                  <a:noFill/>
                </a:ln>
                <a:solidFill>
                  <a:srgbClr val="366092"/>
                </a:solidFill>
                <a:effectLst/>
                <a:uLnTx/>
                <a:uFillTx/>
                <a:latin typeface="Calibri"/>
              </a:rPr>
              <a:t>the number of phones sampled from Plant A, and</a:t>
            </a:r>
          </a:p>
          <a:p>
            <a:pPr lvl="0">
              <a:spcBef>
                <a:spcPct val="20000"/>
              </a:spcBef>
              <a:defRPr sz="2800"/>
            </a:pPr>
            <a:r>
              <a:rPr lang="en-US" sz="2600" i="1" dirty="0">
                <a:solidFill>
                  <a:srgbClr val="366092"/>
                </a:solidFill>
              </a:rPr>
              <a:t>n</a:t>
            </a:r>
            <a:r>
              <a:rPr lang="en-US" sz="2600" dirty="0">
                <a:solidFill>
                  <a:srgbClr val="366092"/>
                </a:solidFill>
              </a:rPr>
              <a:t>₂ = </a:t>
            </a:r>
            <a:r>
              <a:rPr kumimoji="0" lang="en-IN" sz="2600" b="0" i="0" u="none" strike="noStrike" kern="1200" cap="none" spc="0" normalizeH="0" baseline="0" noProof="0" dirty="0">
                <a:ln>
                  <a:noFill/>
                </a:ln>
                <a:solidFill>
                  <a:srgbClr val="366092"/>
                </a:solidFill>
                <a:effectLst/>
                <a:uLnTx/>
                <a:uFillTx/>
                <a:latin typeface="Calibri"/>
              </a:rPr>
              <a:t>the number of phones sampled from Plant B.</a:t>
            </a:r>
            <a:endParaRPr lang="en-IN" sz="2600" dirty="0"/>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sz="2300" dirty="0"/>
              <a:t>Example 1</a:t>
            </a:r>
            <a:r>
              <a:rPr sz="2300" dirty="0"/>
              <a:t>: Calculating a Confidence Interval and Performing a Hypothesis Test for the Difference in Two Proportions</a:t>
            </a:r>
            <a:r>
              <a:rPr lang="en-US" sz="2300" dirty="0"/>
              <a:t>—Slide 4</a:t>
            </a:r>
            <a:endParaRPr sz="2300"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Before we can determine a confidence interval or perform a hypothesis test for the difference between the population proportions, we need to be sure that the sample sizes are large enough. You may recall that when dealing with single samples of proportions, the sample size, </a:t>
            </a:r>
            <a:r>
              <a:rPr lang="en-US" sz="2800" i="1" dirty="0"/>
              <a:t>n</a:t>
            </a:r>
            <a:r>
              <a:rPr sz="2800" dirty="0"/>
              <a:t> must be large enough such that the sampling distribution of the sample proportion will be approximately normal. To determine whether the sample sizes are large enough, we need to show that</a:t>
            </a:r>
          </a:p>
        </p:txBody>
      </p:sp>
      <p:pic>
        <p:nvPicPr>
          <p:cNvPr id="9" name="Picture 8" descr="n subscript one times p hat subscript one, n subscript one times open parentheses one minus p hat subscript one close parentheses, n subscript two times p hat subscript two, and n subscript 2 times open parentheses one minus p hat subscript two close parentheses are all greater">
            <a:extLst>
              <a:ext uri="{FF2B5EF4-FFF2-40B4-BE49-F238E27FC236}">
                <a16:creationId xmlns:a16="http://schemas.microsoft.com/office/drawing/2014/main" id="{8C5B18DF-9C0E-BB63-998E-5A1A5E885B69}"/>
              </a:ext>
            </a:extLst>
          </p:cNvPr>
          <p:cNvPicPr>
            <a:picLocks noChangeAspect="1"/>
          </p:cNvPicPr>
          <p:nvPr/>
        </p:nvPicPr>
        <p:blipFill>
          <a:blip r:embed="rId3"/>
          <a:stretch>
            <a:fillRect/>
          </a:stretch>
        </p:blipFill>
        <p:spPr>
          <a:xfrm>
            <a:off x="533400" y="4895852"/>
            <a:ext cx="7692244" cy="540000"/>
          </a:xfrm>
          <a:prstGeom prst="rect">
            <a:avLst/>
          </a:prstGeom>
        </p:spPr>
      </p:pic>
      <p:sp>
        <p:nvSpPr>
          <p:cNvPr id="5" name="TextBox 4">
            <a:extLst>
              <a:ext uri="{FF2B5EF4-FFF2-40B4-BE49-F238E27FC236}">
                <a16:creationId xmlns:a16="http://schemas.microsoft.com/office/drawing/2014/main" id="{2594456D-7154-697C-1EE5-03EE66C9415B}"/>
              </a:ext>
            </a:extLst>
          </p:cNvPr>
          <p:cNvSpPr txBox="1"/>
          <p:nvPr/>
        </p:nvSpPr>
        <p:spPr>
          <a:xfrm>
            <a:off x="457200" y="5343593"/>
            <a:ext cx="29718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than or equal to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5</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ustDataLst>
      <p:tags r:id="rId1"/>
    </p:custDataLst>
    <p:extLst>
      <p:ext uri="{BB962C8B-B14F-4D97-AF65-F5344CB8AC3E}">
        <p14:creationId xmlns:p14="http://schemas.microsoft.com/office/powerpoint/2010/main" val="466477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9B265-CB1A-3C56-D294-9A0479F910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FF40C7-052F-B394-D1C0-C9993C4FF383}"/>
              </a:ext>
            </a:extLst>
          </p:cNvPr>
          <p:cNvSpPr>
            <a:spLocks noGrp="1"/>
          </p:cNvSpPr>
          <p:nvPr>
            <p:ph type="title"/>
          </p:nvPr>
        </p:nvSpPr>
        <p:spPr/>
        <p:txBody>
          <a:bodyPr>
            <a:normAutofit/>
          </a:bodyPr>
          <a:lstStyle/>
          <a:p>
            <a:pPr>
              <a:defRPr sz="3200"/>
            </a:pPr>
            <a:r>
              <a:rPr lang="en-IN" sz="2300" dirty="0"/>
              <a:t>Example 1</a:t>
            </a:r>
            <a:r>
              <a:rPr sz="2300" dirty="0"/>
              <a:t>: Calculating a Confidence Interval and Performing a Hypothesis Test for the Difference in Two Proportions</a:t>
            </a:r>
            <a:r>
              <a:rPr lang="en-US" sz="2300" dirty="0"/>
              <a:t>—Slide 5</a:t>
            </a:r>
            <a:endParaRPr sz="2300" dirty="0"/>
          </a:p>
        </p:txBody>
      </p:sp>
      <p:sp>
        <p:nvSpPr>
          <p:cNvPr id="3" name="Text Placeholder 2">
            <a:extLst>
              <a:ext uri="{FF2B5EF4-FFF2-40B4-BE49-F238E27FC236}">
                <a16:creationId xmlns:a16="http://schemas.microsoft.com/office/drawing/2014/main" id="{5096EA43-3044-2A8C-A6A6-FF2247929753}"/>
              </a:ext>
            </a:extLst>
          </p:cNvPr>
          <p:cNvSpPr>
            <a:spLocks noGrp="1"/>
          </p:cNvSpPr>
          <p:nvPr>
            <p:ph type="body" sz="quarter" idx="10"/>
          </p:nvPr>
        </p:nvSpPr>
        <p:spPr/>
        <p:txBody>
          <a:bodyPr>
            <a:normAutofit/>
          </a:bodyPr>
          <a:lstStyle/>
          <a:p>
            <a:pPr>
              <a:defRPr sz="2800"/>
            </a:pPr>
            <a:r>
              <a:rPr sz="2800" dirty="0"/>
              <a:t>If both samples are large enough, then we know that the sampling distribution of the difference between the sample proportions is approximately normal, and we can proceed with constructing the confidence interval and performing the hypothesis test. First, we need to calculate the sample proportions for the defective phones produced in Plant A and Plant B.</a:t>
            </a:r>
          </a:p>
        </p:txBody>
      </p:sp>
      <p:pic>
        <p:nvPicPr>
          <p:cNvPr id="5" name="Picture 4" descr="p hat subscript 1 equals x subscript 1 divided by n subscript 1 which equals 8 divided by 200 which equals 0.04&#10;&#10;p hat subscript 2 equals x subscript 2 divided by n subscript 2 which equals 10 divided by 200 which equals 0.05">
            <a:extLst>
              <a:ext uri="{FF2B5EF4-FFF2-40B4-BE49-F238E27FC236}">
                <a16:creationId xmlns:a16="http://schemas.microsoft.com/office/drawing/2014/main" id="{D12E2C81-8746-7E7C-FE4E-D3C5F3F5684F}"/>
              </a:ext>
            </a:extLst>
          </p:cNvPr>
          <p:cNvPicPr>
            <a:picLocks noChangeAspect="1"/>
          </p:cNvPicPr>
          <p:nvPr/>
        </p:nvPicPr>
        <p:blipFill>
          <a:blip r:embed="rId3"/>
          <a:stretch>
            <a:fillRect/>
          </a:stretch>
        </p:blipFill>
        <p:spPr>
          <a:xfrm>
            <a:off x="3233737" y="4159150"/>
            <a:ext cx="2676525" cy="1819275"/>
          </a:xfrm>
          <a:prstGeom prst="rect">
            <a:avLst/>
          </a:prstGeom>
        </p:spPr>
      </p:pic>
    </p:spTree>
    <p:custDataLst>
      <p:tags r:id="rId1"/>
    </p:custDataLst>
    <p:extLst>
      <p:ext uri="{BB962C8B-B14F-4D97-AF65-F5344CB8AC3E}">
        <p14:creationId xmlns:p14="http://schemas.microsoft.com/office/powerpoint/2010/main" val="357115188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0"/>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B03DDE3-7732-4919-A95C-B4CB5B4E192C}"/>
</file>

<file path=customXml/itemProps2.xml><?xml version="1.0" encoding="utf-8"?>
<ds:datastoreItem xmlns:ds="http://schemas.openxmlformats.org/officeDocument/2006/customXml" ds:itemID="{8FE68AE7-6D6A-4631-8F0D-56E5D342B38A}"/>
</file>

<file path=customXml/itemProps3.xml><?xml version="1.0" encoding="utf-8"?>
<ds:datastoreItem xmlns:ds="http://schemas.openxmlformats.org/officeDocument/2006/customXml" ds:itemID="{77DE1F7E-C5DB-48F4-9386-101E2C490521}"/>
</file>

<file path=docProps/app.xml><?xml version="1.0" encoding="utf-8"?>
<Properties xmlns="http://schemas.openxmlformats.org/officeDocument/2006/extended-properties" xmlns:vt="http://schemas.openxmlformats.org/officeDocument/2006/docPropsVTypes">
  <TotalTime>1854</TotalTime>
  <Words>2157</Words>
  <Application>Microsoft Office PowerPoint</Application>
  <PresentationFormat>On-screen Show (4:3)</PresentationFormat>
  <Paragraphs>118</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Courier New</vt:lpstr>
      <vt:lpstr>Cambria Math</vt:lpstr>
      <vt:lpstr>Office Theme</vt:lpstr>
      <vt:lpstr>Section 11.4</vt:lpstr>
      <vt:lpstr>Assumptions for Comparing Two Population Proportions</vt:lpstr>
      <vt:lpstr>Formula: 100 (1 − α)% Confidence Interval for p subscript 1 minus p subscript 2</vt:lpstr>
      <vt:lpstr>Formula: Inferences about p subscript 1 minus p subscript 2</vt:lpstr>
      <vt:lpstr>Example 1: Calculating a Confidence Interval and Performing a Hypothesis Test for the Difference in Two Proportions—Slide 1</vt:lpstr>
      <vt:lpstr>Example 1: Calculating a Confidence Interval and Performing a Hypothesis Test for the Difference in Two Proportions—Slide 2</vt:lpstr>
      <vt:lpstr>Example 1: Calculating a Confidence Interval and Performing a Hypothesis Test for the Difference in Two Proportions—Slide 3</vt:lpstr>
      <vt:lpstr>Example 1: Calculating a Confidence Interval and Performing a Hypothesis Test for the Difference in Two Proportions—Slide 4</vt:lpstr>
      <vt:lpstr>Example 1: Calculating a Confidence Interval and Performing a Hypothesis Test for the Difference in Two Proportions—Slide 5</vt:lpstr>
      <vt:lpstr>Example 1: Calculating a Confidence Interval and Performing a Hypothesis Test for the Difference in Two Proportions—Slide 6</vt:lpstr>
      <vt:lpstr>Example 1: Calculating a Confidence Interval and Performing a Hypothesis Test for the Difference in Two Proportions—Slide 7</vt:lpstr>
      <vt:lpstr>Example 1: Calculating a Confidence Interval and Performing a Hypothesis Test for the Difference in Two Proportions—Slide 8</vt:lpstr>
      <vt:lpstr>Example 1: Calculating a Confidence Interval and Performing a Hypothesis Test for the Difference in Two Proportions—Slide 9</vt:lpstr>
      <vt:lpstr>Example 1: Calculating a Confidence Interval and Performing a Hypothesis Test for the Difference in Two Proportions—Slide 10</vt:lpstr>
      <vt:lpstr>Example 1: Calculating a Confidence Interval and Performing a Hypothesis Test for the Difference in Two Proportions—Slide 11</vt:lpstr>
      <vt:lpstr>Example 1: Calculating a Confidence Interval and Performing a Hypothesis Test for the Difference in Two Proportions—Slide 12</vt:lpstr>
      <vt:lpstr>Example 1: Calculating a Confidence Interval and Performing a Hypothesis Test for the Difference in Two Proportions—Slide 13</vt:lpstr>
      <vt:lpstr>Example 1: Calculating a Confidence Interval and Performing a Hypothesis Test for the Difference in Two Proportions—Slide 14</vt:lpstr>
      <vt:lpstr>Example 1: Calculating a Confidence Interval and Performing a Hypothesis Test for the Difference in Two Proportions—Slide 15</vt:lpstr>
      <vt:lpstr>Example 1: Calculating a Confidence Interval and Performing a Hypothesis Test for the Difference in Two Proportions—Slide 16</vt:lpstr>
      <vt:lpstr>Example 1: Calculating a Confidence Interval and Performing a Hypothesis Test for the Difference in Two Proportions—Slide 17</vt:lpstr>
      <vt:lpstr>Example 1: Calculating a Confidence Interval and Performing a Hypothesis Test for the Difference in Two Proportions—Slide 18</vt:lpstr>
      <vt:lpstr>Example 1: Calculating a Confidence Interval and Performing a Hypothesis Test for the Difference in Two Proportions—Slide 19</vt:lpstr>
      <vt:lpstr>Example 1: Calculating a Confidence Interval and Performing a Hypothesis Test for the Difference in Two Proportions—Slide 20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- 11.4 - Comparing Two Population Proportions</dc:title>
  <dc:creator>Hawkes Learning</dc:creator>
  <cp:lastModifiedBy>Casey Luquet</cp:lastModifiedBy>
  <cp:revision>308</cp:revision>
  <dcterms:created xsi:type="dcterms:W3CDTF">2013-04-26T14:43:13Z</dcterms:created>
  <dcterms:modified xsi:type="dcterms:W3CDTF">2025-07-31T20:51:20Z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3D0A4D5C-0830-489F-BC00-34876F2C437E</vt:lpwstr>
  </property>
  <property fmtid="{D5CDD505-2E9C-101B-9397-08002B2CF9AE}" pid="3" name="ArticulatePath">
    <vt:lpwstr>11.4 HT2PROPORTION</vt:lpwstr>
  </property>
  <property fmtid="{D5CDD505-2E9C-101B-9397-08002B2CF9AE}" pid="4" name="ContentTypeId">
    <vt:lpwstr>0x010100B327C35045E9A749BE72BEEA1A150D0C</vt:lpwstr>
  </property>
  <property fmtid="{D5CDD505-2E9C-101B-9397-08002B2CF9AE}" pid="5" name="Order">
    <vt:r8>100</vt:r8>
  </property>
</Properties>
</file>