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tags/tag2.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xml" ContentType="application/vnd.openxmlformats-officedocument.presentationml.tags+xml"/>
  <Override PartName="/ppt/tags/tag15.xml" ContentType="application/vnd.openxmlformats-officedocument.presentationml.tags+xml"/>
  <Override PartName="/docProps/custom.xml" ContentType="application/vnd.openxmlformats-officedocument.custom-properties+xml"/>
  <Override PartName="/ppt/tags/tag12.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3.xml" ContentType="application/vnd.openxmlformats-officedocument.presentationml.tags+xml"/>
  <Override PartName="/ppt/tags/tag14.xml" ContentType="application/vnd.openxmlformats-officedocument.presentationml.tags+xml"/>
  <Override PartName="/ppt/tags/tag20.xml" ContentType="application/vnd.openxmlformats-officedocument.presentationml.tags+xml"/>
  <Override PartName="/ppt/tags/tag9.xml" ContentType="application/vnd.openxmlformats-officedocument.presentationml.tags+xml"/>
  <Override PartName="/ppt/tags/tag13.xml" ContentType="application/vnd.openxmlformats-officedocument.presentationml.tags+xml"/>
  <Override PartName="/ppt/tags/tag21.xml" ContentType="application/vnd.openxmlformats-officedocument.presentationml.tags+xml"/>
  <Override PartName="/docProps/app.xml" ContentType="application/vnd.openxmlformats-officedocument.extended-properties+xml"/>
  <Override PartName="/ppt/tags/tag11.xml" ContentType="application/vnd.openxmlformats-officedocument.presentationml.tags+xml"/>
  <Override PartName="/ppt/tags/tag10.xml" ContentType="application/vnd.openxmlformats-officedocument.presentationml.tags+xml"/>
  <Override PartName="/ppt/tags/tag22.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74" r:id="rId6"/>
    <p:sldId id="261" r:id="rId7"/>
    <p:sldId id="262" r:id="rId8"/>
    <p:sldId id="263" r:id="rId9"/>
    <p:sldId id="264" r:id="rId10"/>
    <p:sldId id="266" r:id="rId11"/>
    <p:sldId id="276" r:id="rId12"/>
    <p:sldId id="275" r:id="rId13"/>
    <p:sldId id="282" r:id="rId14"/>
    <p:sldId id="267" r:id="rId15"/>
    <p:sldId id="268" r:id="rId16"/>
    <p:sldId id="269" r:id="rId17"/>
    <p:sldId id="270" r:id="rId18"/>
    <p:sldId id="281" r:id="rId19"/>
    <p:sldId id="277" r:id="rId20"/>
    <p:sldId id="273" r:id="rId21"/>
    <p:sldId id="278" r:id="rId22"/>
    <p:sldId id="279" r:id="rId23"/>
  </p:sldIdLst>
  <p:sldSz cx="9144000" cy="6858000" type="screen4x3"/>
  <p:notesSz cx="6858000" cy="9144000"/>
  <p:embeddedFontLst>
    <p:embeddedFont>
      <p:font typeface="Cambria Math" panose="02040503050406030204" pitchFamily="18" charset="0"/>
      <p:regular r:id="rId26"/>
    </p:embeddedFont>
  </p:embeddedFontLst>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54" autoAdjust="0"/>
    <p:restoredTop sz="94673" autoAdjust="0"/>
  </p:normalViewPr>
  <p:slideViewPr>
    <p:cSldViewPr>
      <p:cViewPr varScale="1">
        <p:scale>
          <a:sx n="101" d="100"/>
          <a:sy n="101" d="100"/>
        </p:scale>
        <p:origin x="132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image" Target="../media/image15.png"/><Relationship Id="rId7" Type="http://schemas.openxmlformats.org/officeDocument/2006/relationships/image" Target="../media/image18.emf"/><Relationship Id="rId2" Type="http://schemas.openxmlformats.org/officeDocument/2006/relationships/slideLayout" Target="../slideLayouts/slideLayout3.xml"/><Relationship Id="rId1" Type="http://schemas.openxmlformats.org/officeDocument/2006/relationships/tags" Target="../tags/tag11.xml"/><Relationship Id="rId6" Type="http://schemas.openxmlformats.org/officeDocument/2006/relationships/image" Target="../media/image17.emf"/><Relationship Id="rId5" Type="http://schemas.openxmlformats.org/officeDocument/2006/relationships/image" Target="../media/image16.emf"/><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3.xml"/><Relationship Id="rId1" Type="http://schemas.openxmlformats.org/officeDocument/2006/relationships/tags" Target="../tags/tag12.xml"/><Relationship Id="rId4" Type="http://schemas.openxmlformats.org/officeDocument/2006/relationships/image" Target="../media/image20.emf"/></Relationships>
</file>

<file path=ppt/slides/_rels/slide1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3.xml"/><Relationship Id="rId1" Type="http://schemas.openxmlformats.org/officeDocument/2006/relationships/tags" Target="../tags/tag13.xml"/><Relationship Id="rId5" Type="http://schemas.openxmlformats.org/officeDocument/2006/relationships/image" Target="../media/image23.emf"/><Relationship Id="rId4" Type="http://schemas.openxmlformats.org/officeDocument/2006/relationships/image" Target="../media/image22.emf"/></Relationships>
</file>

<file path=ppt/slides/_rels/slide13.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slideLayout" Target="../slideLayouts/slideLayout7.xml"/><Relationship Id="rId1" Type="http://schemas.openxmlformats.org/officeDocument/2006/relationships/tags" Target="../tags/tag15.xml"/><Relationship Id="rId5" Type="http://schemas.openxmlformats.org/officeDocument/2006/relationships/image" Target="../media/image27.emf"/><Relationship Id="rId4" Type="http://schemas.openxmlformats.org/officeDocument/2006/relationships/image" Target="../media/image26.emf"/></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image" Target="../media/image28.emf"/><Relationship Id="rId7" Type="http://schemas.openxmlformats.org/officeDocument/2006/relationships/image" Target="../media/image32.emf"/><Relationship Id="rId2" Type="http://schemas.openxmlformats.org/officeDocument/2006/relationships/slideLayout" Target="../slideLayouts/slideLayout3.xml"/><Relationship Id="rId1" Type="http://schemas.openxmlformats.org/officeDocument/2006/relationships/tags" Target="../tags/tag17.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image" Target="../media/image29.emf"/></Relationships>
</file>

<file path=ppt/slides/_rels/slide17.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34.emf"/></Relationships>
</file>

<file path=ppt/slides/_rels/slide1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36.emf"/><Relationship Id="rId4" Type="http://schemas.openxmlformats.org/officeDocument/2006/relationships/image" Target="../media/image35.emf"/></Relationships>
</file>

<file path=ppt/slides/_rels/slide1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slideLayout" Target="../slideLayouts/slideLayout3.xml"/><Relationship Id="rId1" Type="http://schemas.openxmlformats.org/officeDocument/2006/relationships/tags" Target="../tags/tag21.xml"/><Relationship Id="rId4" Type="http://schemas.openxmlformats.org/officeDocument/2006/relationships/image" Target="../media/image38.png"/></Relationships>
</file>

<file path=ppt/slides/_rels/slide21.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3.xml"/><Relationship Id="rId1" Type="http://schemas.openxmlformats.org/officeDocument/2006/relationships/tags" Target="../tags/tag8.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8.emf"/><Relationship Id="rId7" Type="http://schemas.openxmlformats.org/officeDocument/2006/relationships/image" Target="../media/image12.emf"/><Relationship Id="rId2" Type="http://schemas.openxmlformats.org/officeDocument/2006/relationships/slideLayout" Target="../slideLayouts/slideLayout7.xml"/><Relationship Id="rId1" Type="http://schemas.openxmlformats.org/officeDocument/2006/relationships/tags" Target="../tags/tag9.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 Id="rId9" Type="http://schemas.openxmlformats.org/officeDocument/2006/relationships/image" Target="../media/image14.emf"/></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11.5</a:t>
            </a:r>
          </a:p>
        </p:txBody>
      </p:sp>
      <p:sp>
        <p:nvSpPr>
          <p:cNvPr id="2" name="Text Placeholder 1"/>
          <p:cNvSpPr>
            <a:spLocks noGrp="1"/>
          </p:cNvSpPr>
          <p:nvPr>
            <p:ph type="body" sz="quarter" idx="10"/>
          </p:nvPr>
        </p:nvSpPr>
        <p:spPr/>
        <p:txBody>
          <a:bodyPr/>
          <a:lstStyle/>
          <a:p>
            <a:pPr algn="ctr"/>
            <a:r>
              <a:t>Comparing Two Population Variances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800" dirty="0"/>
              <a:t>Example 3</a:t>
            </a:r>
            <a:r>
              <a:rPr sz="2800" dirty="0"/>
              <a:t>: Constructing a Confidence Interval for the Ratio of Variation in Box Office Revenues</a:t>
            </a:r>
            <a:r>
              <a:rPr lang="en-US" sz="2800" dirty="0"/>
              <a:t>—Slide 2</a:t>
            </a:r>
            <a:endParaRPr sz="2800" dirty="0"/>
          </a:p>
        </p:txBody>
      </p:sp>
      <p:sp>
        <p:nvSpPr>
          <p:cNvPr id="6" name="TextBox 5">
            <a:extLst>
              <a:ext uri="{FF2B5EF4-FFF2-40B4-BE49-F238E27FC236}">
                <a16:creationId xmlns:a16="http://schemas.microsoft.com/office/drawing/2014/main" id="{6DABDE96-C49A-571C-4971-B3C2516C917F}"/>
              </a:ext>
            </a:extLst>
          </p:cNvPr>
          <p:cNvSpPr txBox="1"/>
          <p:nvPr/>
        </p:nvSpPr>
        <p:spPr>
          <a:xfrm>
            <a:off x="2286000" y="1105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1"/>
            </a:pPr>
            <a:r>
              <a:rPr kumimoji="0" lang="en-US" sz="1800" b="1" i="0" u="none" strike="noStrike" kern="1200" cap="none" spc="0" normalizeH="0" baseline="0" noProof="0" dirty="0">
                <a:ln>
                  <a:noFill/>
                </a:ln>
                <a:solidFill>
                  <a:srgbClr val="366092"/>
                </a:solidFill>
                <a:effectLst/>
                <a:uLnTx/>
                <a:uFillTx/>
                <a:latin typeface="Calibri"/>
                <a:ea typeface="+mn-ea"/>
                <a:cs typeface="+mn-cs"/>
              </a:rPr>
              <a:t>Box Office Revenues (Millions of Dollars)</a:t>
            </a:r>
          </a:p>
        </p:txBody>
      </p:sp>
      <mc:AlternateContent xmlns:mc="http://schemas.openxmlformats.org/markup-compatibility/2006" xmlns:a14="http://schemas.microsoft.com/office/drawing/2010/main">
        <mc:Choice Requires="a14">
          <p:graphicFrame>
            <p:nvGraphicFramePr>
              <p:cNvPr id="4" name="Table Placeholder 2" descr="This table compares summary statistics for Drama and Comedy categories. It has 3 columns n sample size, x bar mean, and s squared variance and 2 rows for the two categories.&#10;&#10;For Drama, the sample size is 20, the mean is 180, and the variance is 2500.&#10;&#10;For Comedy, the sample size is 15, the mean is 150, and the variance is 900.">
                <a:extLst>
                  <a:ext uri="{FF2B5EF4-FFF2-40B4-BE49-F238E27FC236}">
                    <a16:creationId xmlns:a16="http://schemas.microsoft.com/office/drawing/2014/main" id="{BB2DDE25-2029-4264-8302-5EA953D94DC1}"/>
                  </a:ext>
                </a:extLst>
              </p:cNvPr>
              <p:cNvGraphicFramePr>
                <a:graphicFrameLocks/>
              </p:cNvGraphicFramePr>
              <p:nvPr>
                <p:extLst>
                  <p:ext uri="{D42A27DB-BD31-4B8C-83A1-F6EECF244321}">
                    <p14:modId xmlns:p14="http://schemas.microsoft.com/office/powerpoint/2010/main" val="4170255020"/>
                  </p:ext>
                </p:extLst>
              </p:nvPr>
            </p:nvGraphicFramePr>
            <p:xfrm>
              <a:off x="457200" y="1524000"/>
              <a:ext cx="8229600" cy="11125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r>
                            <a:t>n</a:t>
                          </a:r>
                        </a:p>
                      </a:txBody>
                      <a:tcPr/>
                    </a:tc>
                    <a:tc>
                      <a:txBody>
                        <a:bodyPr/>
                        <a:lstStyle/>
                        <a:p>
                          <a:pPr algn="ctr">
                            <a:defRPr sz="1600" b="1"/>
                          </a:pPr>
                          <a14:m>
                            <m:oMathPara xmlns:m="http://schemas.openxmlformats.org/officeDocument/2006/math">
                              <m:oMathParaPr>
                                <m:jc m:val="centerGroup"/>
                              </m:oMathParaPr>
                              <m:oMath xmlns:m="http://schemas.openxmlformats.org/officeDocument/2006/math">
                                <m:acc>
                                  <m:accPr>
                                    <m:chr m:val="̅"/>
                                    <m:ctrlPr>
                                      <a:rPr sz="1600" i="1">
                                        <a:latin typeface="Cambria Math" panose="02040503050406030204" pitchFamily="18" charset="0"/>
                                      </a:rPr>
                                    </m:ctrlPr>
                                  </m:accPr>
                                  <m:e>
                                    <m:r>
                                      <a:rPr sz="1600">
                                        <a:latin typeface="Cambria Math" panose="02040503050406030204" pitchFamily="18" charset="0"/>
                                      </a:rPr>
                                      <m:t>𝑥</m:t>
                                    </m:r>
                                  </m:e>
                                </m:acc>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i="1">
                                        <a:latin typeface="Cambria Math" panose="02040503050406030204" pitchFamily="18" charset="0"/>
                                      </a:rPr>
                                    </m:ctrlPr>
                                  </m:sSupPr>
                                  <m:e>
                                    <m:r>
                                      <a:rPr sz="1600">
                                        <a:latin typeface="Cambria Math" panose="02040503050406030204" pitchFamily="18" charset="0"/>
                                      </a:rPr>
                                      <m:t>𝑠</m:t>
                                    </m:r>
                                  </m:e>
                                  <m:sup>
                                    <m:r>
                                      <a:rPr sz="1600">
                                        <a:latin typeface="Cambria Math" panose="02040503050406030204" pitchFamily="18" charset="0"/>
                                      </a:rPr>
                                      <m:t>2</m:t>
                                    </m:r>
                                  </m:sup>
                                </m:sSup>
                              </m:oMath>
                            </m:oMathPara>
                          </a14:m>
                          <a:endParaRPr dirty="0"/>
                        </a:p>
                      </a:txBody>
                      <a:tcPr/>
                    </a:tc>
                    <a:extLst>
                      <a:ext uri="{0D108BD9-81ED-4DB2-BD59-A6C34878D82A}">
                        <a16:rowId xmlns:a16="http://schemas.microsoft.com/office/drawing/2014/main" val="10001"/>
                      </a:ext>
                    </a:extLst>
                  </a:tr>
                  <a:tr h="370840">
                    <a:tc>
                      <a:txBody>
                        <a:bodyPr/>
                        <a:lstStyle/>
                        <a:p>
                          <a:pPr algn="ctr">
                            <a:defRPr sz="1600" b="1"/>
                          </a:pPr>
                          <a:r>
                            <a:t>Drama</a:t>
                          </a:r>
                        </a:p>
                      </a:txBody>
                      <a:tcPr/>
                    </a:tc>
                    <a:tc>
                      <a:txBody>
                        <a:bodyPr/>
                        <a:lstStyle/>
                        <a:p>
                          <a:pPr algn="ctr"/>
                          <a:r>
                            <a:rPr sz="1600" dirty="0"/>
                            <a:t>20</a:t>
                          </a:r>
                          <a:endParaRPr sz="1600" dirty="0">
                            <a:latin typeface="Cambria Math"/>
                          </a:endParaRPr>
                        </a:p>
                      </a:txBody>
                      <a:tcPr/>
                    </a:tc>
                    <a:tc>
                      <a:txBody>
                        <a:bodyPr/>
                        <a:lstStyle/>
                        <a:p>
                          <a:pPr algn="ctr"/>
                          <a:r>
                            <a:rPr sz="1600"/>
                            <a:t>180</a:t>
                          </a:r>
                          <a:endParaRPr sz="1600">
                            <a:latin typeface="Cambria Math"/>
                          </a:endParaRPr>
                        </a:p>
                      </a:txBody>
                      <a:tcPr/>
                    </a:tc>
                    <a:tc>
                      <a:txBody>
                        <a:bodyPr/>
                        <a:lstStyle/>
                        <a:p>
                          <a:pPr algn="ctr"/>
                          <a:r>
                            <a:rPr sz="1600"/>
                            <a:t>2500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Comedy</a:t>
                          </a:r>
                        </a:p>
                      </a:txBody>
                      <a:tcPr/>
                    </a:tc>
                    <a:tc>
                      <a:txBody>
                        <a:bodyPr/>
                        <a:lstStyle/>
                        <a:p>
                          <a:pPr algn="ctr"/>
                          <a:r>
                            <a:rPr sz="1600"/>
                            <a:t>15</a:t>
                          </a:r>
                          <a:endParaRPr sz="1600">
                            <a:latin typeface="Cambria Math"/>
                          </a:endParaRPr>
                        </a:p>
                      </a:txBody>
                      <a:tcPr/>
                    </a:tc>
                    <a:tc>
                      <a:txBody>
                        <a:bodyPr/>
                        <a:lstStyle/>
                        <a:p>
                          <a:pPr algn="ctr"/>
                          <a:r>
                            <a:rPr sz="1600"/>
                            <a:t>150</a:t>
                          </a:r>
                          <a:endParaRPr sz="1600">
                            <a:latin typeface="Cambria Math"/>
                          </a:endParaRPr>
                        </a:p>
                      </a:txBody>
                      <a:tcPr/>
                    </a:tc>
                    <a:tc>
                      <a:txBody>
                        <a:bodyPr/>
                        <a:lstStyle/>
                        <a:p>
                          <a:pPr algn="ctr"/>
                          <a:r>
                            <a:rPr sz="1600" dirty="0"/>
                            <a:t>900</a:t>
                          </a:r>
                          <a:endParaRPr sz="1600" dirty="0">
                            <a:latin typeface="Cambria Math"/>
                          </a:endParaRPr>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This table compares summary statistics for Drama and Comedy categories. It has 3 columns n sample size, x bar mean, and s squared variance and 2 rows for the two categories.&#10;&#10;For Drama, the sample size is 20, the mean is 180, and the variance is 2500.&#10;&#10;For Comedy, the sample size is 15, the mean is 150, and the variance is 900.">
                <a:extLst>
                  <a:ext uri="{FF2B5EF4-FFF2-40B4-BE49-F238E27FC236}">
                    <a16:creationId xmlns:a16="http://schemas.microsoft.com/office/drawing/2014/main" id="{BB2DDE25-2029-4264-8302-5EA953D94DC1}"/>
                  </a:ext>
                </a:extLst>
              </p:cNvPr>
              <p:cNvGraphicFramePr>
                <a:graphicFrameLocks/>
              </p:cNvGraphicFramePr>
              <p:nvPr>
                <p:extLst>
                  <p:ext uri="{D42A27DB-BD31-4B8C-83A1-F6EECF244321}">
                    <p14:modId xmlns:p14="http://schemas.microsoft.com/office/powerpoint/2010/main" val="4170255020"/>
                  </p:ext>
                </p:extLst>
              </p:nvPr>
            </p:nvGraphicFramePr>
            <p:xfrm>
              <a:off x="457200" y="1524000"/>
              <a:ext cx="8229600" cy="11125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r>
                            <a:t>n</a:t>
                          </a:r>
                        </a:p>
                      </a:txBody>
                      <a:tcPr/>
                    </a:tc>
                    <a:tc>
                      <a:txBody>
                        <a:bodyPr/>
                        <a:lstStyle/>
                        <a:p>
                          <a:endParaRPr lang="en-US"/>
                        </a:p>
                      </a:txBody>
                      <a:tcPr>
                        <a:blipFill>
                          <a:blip r:embed="rId3"/>
                          <a:stretch>
                            <a:fillRect l="-200296" t="-4918" r="-100592" b="-211475"/>
                          </a:stretch>
                        </a:blipFill>
                      </a:tcPr>
                    </a:tc>
                    <a:tc>
                      <a:txBody>
                        <a:bodyPr/>
                        <a:lstStyle/>
                        <a:p>
                          <a:endParaRPr lang="en-US"/>
                        </a:p>
                      </a:txBody>
                      <a:tcPr>
                        <a:blipFill>
                          <a:blip r:embed="rId3"/>
                          <a:stretch>
                            <a:fillRect l="-301187" t="-4918" r="-890" b="-211475"/>
                          </a:stretch>
                        </a:blipFill>
                      </a:tcPr>
                    </a:tc>
                    <a:extLst>
                      <a:ext uri="{0D108BD9-81ED-4DB2-BD59-A6C34878D82A}">
                        <a16:rowId xmlns:a16="http://schemas.microsoft.com/office/drawing/2014/main" val="10001"/>
                      </a:ext>
                    </a:extLst>
                  </a:tr>
                  <a:tr h="370840">
                    <a:tc>
                      <a:txBody>
                        <a:bodyPr/>
                        <a:lstStyle/>
                        <a:p>
                          <a:pPr algn="ctr">
                            <a:defRPr sz="1600" b="1"/>
                          </a:pPr>
                          <a:r>
                            <a:t>Drama</a:t>
                          </a:r>
                        </a:p>
                      </a:txBody>
                      <a:tcPr/>
                    </a:tc>
                    <a:tc>
                      <a:txBody>
                        <a:bodyPr/>
                        <a:lstStyle/>
                        <a:p>
                          <a:pPr algn="ctr"/>
                          <a:r>
                            <a:rPr sz="1600" dirty="0"/>
                            <a:t>20</a:t>
                          </a:r>
                          <a:endParaRPr sz="1600" dirty="0">
                            <a:latin typeface="Cambria Math"/>
                          </a:endParaRPr>
                        </a:p>
                      </a:txBody>
                      <a:tcPr/>
                    </a:tc>
                    <a:tc>
                      <a:txBody>
                        <a:bodyPr/>
                        <a:lstStyle/>
                        <a:p>
                          <a:pPr algn="ctr"/>
                          <a:r>
                            <a:rPr sz="1600"/>
                            <a:t>180</a:t>
                          </a:r>
                          <a:endParaRPr sz="1600">
                            <a:latin typeface="Cambria Math"/>
                          </a:endParaRPr>
                        </a:p>
                      </a:txBody>
                      <a:tcPr/>
                    </a:tc>
                    <a:tc>
                      <a:txBody>
                        <a:bodyPr/>
                        <a:lstStyle/>
                        <a:p>
                          <a:pPr algn="ctr"/>
                          <a:r>
                            <a:rPr sz="1600"/>
                            <a:t>2500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Comedy</a:t>
                          </a:r>
                        </a:p>
                      </a:txBody>
                      <a:tcPr/>
                    </a:tc>
                    <a:tc>
                      <a:txBody>
                        <a:bodyPr/>
                        <a:lstStyle/>
                        <a:p>
                          <a:pPr algn="ctr"/>
                          <a:r>
                            <a:rPr sz="1600"/>
                            <a:t>15</a:t>
                          </a:r>
                          <a:endParaRPr sz="1600">
                            <a:latin typeface="Cambria Math"/>
                          </a:endParaRPr>
                        </a:p>
                      </a:txBody>
                      <a:tcPr/>
                    </a:tc>
                    <a:tc>
                      <a:txBody>
                        <a:bodyPr/>
                        <a:lstStyle/>
                        <a:p>
                          <a:pPr algn="ctr"/>
                          <a:r>
                            <a:rPr sz="1600"/>
                            <a:t>150</a:t>
                          </a:r>
                          <a:endParaRPr sz="1600">
                            <a:latin typeface="Cambria Math"/>
                          </a:endParaRPr>
                        </a:p>
                      </a:txBody>
                      <a:tcPr/>
                    </a:tc>
                    <a:tc>
                      <a:txBody>
                        <a:bodyPr/>
                        <a:lstStyle/>
                        <a:p>
                          <a:pPr algn="ctr"/>
                          <a:r>
                            <a:rPr sz="1600" dirty="0"/>
                            <a:t>900</a:t>
                          </a:r>
                          <a:endParaRPr sz="1600" dirty="0">
                            <a:latin typeface="Cambria Math"/>
                          </a:endParaRPr>
                        </a:p>
                      </a:txBody>
                      <a:tcPr/>
                    </a:tc>
                    <a:extLst>
                      <a:ext uri="{0D108BD9-81ED-4DB2-BD59-A6C34878D82A}">
                        <a16:rowId xmlns:a16="http://schemas.microsoft.com/office/drawing/2014/main" val="10003"/>
                      </a:ext>
                    </a:extLst>
                  </a:tr>
                </a:tbl>
              </a:graphicData>
            </a:graphic>
          </p:graphicFrame>
        </mc:Fallback>
      </mc:AlternateContent>
      <p:sp>
        <p:nvSpPr>
          <p:cNvPr id="22" name="TextBox 21">
            <a:extLst>
              <a:ext uri="{FF2B5EF4-FFF2-40B4-BE49-F238E27FC236}">
                <a16:creationId xmlns:a16="http://schemas.microsoft.com/office/drawing/2014/main" id="{C1DB879B-091E-B08F-E1CD-F1A40E91DA99}"/>
              </a:ext>
            </a:extLst>
          </p:cNvPr>
          <p:cNvSpPr txBox="1"/>
          <p:nvPr/>
        </p:nvSpPr>
        <p:spPr>
          <a:xfrm>
            <a:off x="457200" y="2999433"/>
            <a:ext cx="4055135" cy="90486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Before solving the problem, let</a:t>
            </a:r>
            <a:endParaRPr lang="en-IN" sz="2400" dirty="0"/>
          </a:p>
        </p:txBody>
      </p:sp>
      <p:pic>
        <p:nvPicPr>
          <p:cNvPr id="8" name="Picture 7" descr="s subscript one squared equals s subscript drama squared ">
            <a:extLst>
              <a:ext uri="{FF2B5EF4-FFF2-40B4-BE49-F238E27FC236}">
                <a16:creationId xmlns:a16="http://schemas.microsoft.com/office/drawing/2014/main" id="{5613EE52-826A-BCBA-24FC-AA0E2F558FCB}"/>
              </a:ext>
            </a:extLst>
          </p:cNvPr>
          <p:cNvPicPr>
            <a:picLocks noChangeAspect="1"/>
          </p:cNvPicPr>
          <p:nvPr/>
        </p:nvPicPr>
        <p:blipFill>
          <a:blip r:embed="rId4"/>
          <a:stretch>
            <a:fillRect/>
          </a:stretch>
        </p:blipFill>
        <p:spPr>
          <a:xfrm>
            <a:off x="4413250" y="3437571"/>
            <a:ext cx="1285875" cy="457200"/>
          </a:xfrm>
          <a:prstGeom prst="rect">
            <a:avLst/>
          </a:prstGeom>
        </p:spPr>
      </p:pic>
      <p:sp>
        <p:nvSpPr>
          <p:cNvPr id="39" name="TextBox 38">
            <a:extLst>
              <a:ext uri="{FF2B5EF4-FFF2-40B4-BE49-F238E27FC236}">
                <a16:creationId xmlns:a16="http://schemas.microsoft.com/office/drawing/2014/main" id="{B1F1F90F-8DF4-C5EE-9CFE-49059AF54F32}"/>
              </a:ext>
            </a:extLst>
          </p:cNvPr>
          <p:cNvSpPr txBox="1"/>
          <p:nvPr/>
        </p:nvSpPr>
        <p:spPr>
          <a:xfrm>
            <a:off x="5657850" y="3434060"/>
            <a:ext cx="10668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let</a:t>
            </a:r>
            <a:endParaRPr lang="en-IN" sz="2400" dirty="0"/>
          </a:p>
        </p:txBody>
      </p:sp>
      <p:pic>
        <p:nvPicPr>
          <p:cNvPr id="10" name="Picture 9" descr="s subscript two squared equals s subscript comedy squared.">
            <a:extLst>
              <a:ext uri="{FF2B5EF4-FFF2-40B4-BE49-F238E27FC236}">
                <a16:creationId xmlns:a16="http://schemas.microsoft.com/office/drawing/2014/main" id="{6A46E617-0FE1-7E18-63A7-FF805413FC6C}"/>
              </a:ext>
            </a:extLst>
          </p:cNvPr>
          <p:cNvPicPr>
            <a:picLocks noChangeAspect="1"/>
          </p:cNvPicPr>
          <p:nvPr/>
        </p:nvPicPr>
        <p:blipFill>
          <a:blip r:embed="rId5"/>
          <a:stretch>
            <a:fillRect/>
          </a:stretch>
        </p:blipFill>
        <p:spPr>
          <a:xfrm>
            <a:off x="6680200" y="3440947"/>
            <a:ext cx="1476375" cy="485775"/>
          </a:xfrm>
          <a:prstGeom prst="rect">
            <a:avLst/>
          </a:prstGeom>
        </p:spPr>
      </p:pic>
      <p:sp>
        <p:nvSpPr>
          <p:cNvPr id="12" name="TextBox 11">
            <a:extLst>
              <a:ext uri="{FF2B5EF4-FFF2-40B4-BE49-F238E27FC236}">
                <a16:creationId xmlns:a16="http://schemas.microsoft.com/office/drawing/2014/main" id="{FB4F4ACD-CD2A-9685-C74D-8DA9142E466D}"/>
              </a:ext>
            </a:extLst>
          </p:cNvPr>
          <p:cNvSpPr txBox="1"/>
          <p:nvPr/>
        </p:nvSpPr>
        <p:spPr>
          <a:xfrm>
            <a:off x="457200" y="3783311"/>
            <a:ext cx="4662487"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Also note that the sample variances</a:t>
            </a:r>
            <a:endParaRPr lang="en-IN" sz="2400" dirty="0"/>
          </a:p>
        </p:txBody>
      </p:sp>
      <p:pic>
        <p:nvPicPr>
          <p:cNvPr id="32" name="Picture 31" descr="open parenthesis s subscript one squared and s subscript two squared  close parenthesis.&#10;&#10;&#10;&#10;&#10;&#10;&#10;&#10;&#10;&#10;Ask ChatGPT&#10;">
            <a:extLst>
              <a:ext uri="{FF2B5EF4-FFF2-40B4-BE49-F238E27FC236}">
                <a16:creationId xmlns:a16="http://schemas.microsoft.com/office/drawing/2014/main" id="{2ECB55D2-EB93-E518-D3D2-E6F989CD4B60}"/>
              </a:ext>
            </a:extLst>
          </p:cNvPr>
          <p:cNvPicPr>
            <a:picLocks noChangeAspect="1"/>
          </p:cNvPicPr>
          <p:nvPr/>
        </p:nvPicPr>
        <p:blipFill>
          <a:blip r:embed="rId6"/>
          <a:stretch>
            <a:fillRect/>
          </a:stretch>
        </p:blipFill>
        <p:spPr>
          <a:xfrm>
            <a:off x="5018219" y="3808012"/>
            <a:ext cx="1258759" cy="468000"/>
          </a:xfrm>
          <a:prstGeom prst="rect">
            <a:avLst/>
          </a:prstGeom>
        </p:spPr>
      </p:pic>
      <p:sp>
        <p:nvSpPr>
          <p:cNvPr id="14" name="TextBox 13">
            <a:extLst>
              <a:ext uri="{FF2B5EF4-FFF2-40B4-BE49-F238E27FC236}">
                <a16:creationId xmlns:a16="http://schemas.microsoft.com/office/drawing/2014/main" id="{F580231E-0566-6E64-845E-DBAD3361A1A3}"/>
              </a:ext>
            </a:extLst>
          </p:cNvPr>
          <p:cNvSpPr txBox="1"/>
          <p:nvPr/>
        </p:nvSpPr>
        <p:spPr>
          <a:xfrm>
            <a:off x="6286499" y="3779343"/>
            <a:ext cx="2224087"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are estimates of</a:t>
            </a:r>
            <a:endParaRPr lang="en-IN" sz="2400" dirty="0"/>
          </a:p>
        </p:txBody>
      </p:sp>
      <p:sp>
        <p:nvSpPr>
          <p:cNvPr id="16" name="TextBox 15">
            <a:extLst>
              <a:ext uri="{FF2B5EF4-FFF2-40B4-BE49-F238E27FC236}">
                <a16:creationId xmlns:a16="http://schemas.microsoft.com/office/drawing/2014/main" id="{A097C814-749D-1010-C315-C49E971EDB45}"/>
              </a:ext>
            </a:extLst>
          </p:cNvPr>
          <p:cNvSpPr txBox="1"/>
          <p:nvPr/>
        </p:nvSpPr>
        <p:spPr>
          <a:xfrm>
            <a:off x="457200" y="4114182"/>
            <a:ext cx="3290887"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the population variances</a:t>
            </a:r>
            <a:endParaRPr lang="en-IN" sz="2400" dirty="0"/>
          </a:p>
        </p:txBody>
      </p:sp>
      <p:pic>
        <p:nvPicPr>
          <p:cNvPr id="5" name="Picture 4" descr="open parenthesis sigma subscript one squared and sigma subscript two squared close parenthesis.">
            <a:extLst>
              <a:ext uri="{FF2B5EF4-FFF2-40B4-BE49-F238E27FC236}">
                <a16:creationId xmlns:a16="http://schemas.microsoft.com/office/drawing/2014/main" id="{D91F54ED-8F9B-E731-F773-5374A15637EE}"/>
              </a:ext>
            </a:extLst>
          </p:cNvPr>
          <p:cNvPicPr>
            <a:picLocks noChangeAspect="1"/>
          </p:cNvPicPr>
          <p:nvPr/>
        </p:nvPicPr>
        <p:blipFill>
          <a:blip r:embed="rId7"/>
          <a:stretch>
            <a:fillRect/>
          </a:stretch>
        </p:blipFill>
        <p:spPr>
          <a:xfrm>
            <a:off x="3683403" y="4135834"/>
            <a:ext cx="1412068" cy="468000"/>
          </a:xfrm>
          <a:prstGeom prst="rect">
            <a:avLst/>
          </a:prstGeom>
        </p:spPr>
      </p:pic>
      <p:sp>
        <p:nvSpPr>
          <p:cNvPr id="18" name="TextBox 17">
            <a:extLst>
              <a:ext uri="{FF2B5EF4-FFF2-40B4-BE49-F238E27FC236}">
                <a16:creationId xmlns:a16="http://schemas.microsoft.com/office/drawing/2014/main" id="{47103B8C-3694-2750-8502-AF9E48B28F85}"/>
              </a:ext>
            </a:extLst>
          </p:cNvPr>
          <p:cNvSpPr txBox="1"/>
          <p:nvPr/>
        </p:nvSpPr>
        <p:spPr>
          <a:xfrm>
            <a:off x="5035549" y="4113698"/>
            <a:ext cx="3443287"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 point estimate for the</a:t>
            </a:r>
            <a:endParaRPr lang="en-IN" sz="2400" dirty="0"/>
          </a:p>
        </p:txBody>
      </p:sp>
      <p:sp>
        <p:nvSpPr>
          <p:cNvPr id="20" name="TextBox 19">
            <a:extLst>
              <a:ext uri="{FF2B5EF4-FFF2-40B4-BE49-F238E27FC236}">
                <a16:creationId xmlns:a16="http://schemas.microsoft.com/office/drawing/2014/main" id="{738C0F6C-D104-43C6-57ED-60A633D5E3A8}"/>
              </a:ext>
            </a:extLst>
          </p:cNvPr>
          <p:cNvSpPr txBox="1"/>
          <p:nvPr/>
        </p:nvSpPr>
        <p:spPr>
          <a:xfrm>
            <a:off x="457200" y="4443189"/>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ratio of the two population variances is the ratio of the sample variances and would be calculated as</a:t>
            </a:r>
            <a:endParaRPr lang="en-IN" sz="2400" dirty="0"/>
          </a:p>
        </p:txBody>
      </p:sp>
      <p:pic>
        <p:nvPicPr>
          <p:cNvPr id="24" name="Picture 23" descr="s subscript one squared divided by s subscript two squared equals 2500 divided by 900 equals 2.7778">
            <a:extLst>
              <a:ext uri="{FF2B5EF4-FFF2-40B4-BE49-F238E27FC236}">
                <a16:creationId xmlns:a16="http://schemas.microsoft.com/office/drawing/2014/main" id="{458A2C97-B61B-6ABD-F82A-759CD1840B80}"/>
              </a:ext>
            </a:extLst>
          </p:cNvPr>
          <p:cNvPicPr>
            <a:picLocks noChangeAspect="1"/>
          </p:cNvPicPr>
          <p:nvPr/>
        </p:nvPicPr>
        <p:blipFill>
          <a:blip r:embed="rId8"/>
          <a:stretch>
            <a:fillRect/>
          </a:stretch>
        </p:blipFill>
        <p:spPr>
          <a:xfrm>
            <a:off x="3391030" y="5207677"/>
            <a:ext cx="2242610" cy="792000"/>
          </a:xfrm>
          <a:prstGeom prst="rect">
            <a:avLst/>
          </a:prstGeom>
        </p:spPr>
      </p:pic>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800" dirty="0"/>
              <a:t>Example 3</a:t>
            </a:r>
            <a:r>
              <a:rPr sz="2800" dirty="0"/>
              <a:t>: Constructing a Confidence Interval for the Ratio of Variation in Box Office Revenues</a:t>
            </a:r>
            <a:r>
              <a:rPr lang="en-US" sz="2800" dirty="0"/>
              <a:t>—Slide 3</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While it appears that the variability of the revenue for dramas is more than twice that of the revenue for comedies, let's examine the confidence interval to see if that gives us a bit more information. The following formula is used to construct a </a:t>
                </a:r>
                <a14:m>
                  <m:oMath xmlns:m="http://schemas.openxmlformats.org/officeDocument/2006/math">
                    <m:r>
                      <a:rPr>
                        <a:latin typeface="Cambria Math" panose="02040503050406030204" pitchFamily="18" charset="0"/>
                      </a:rPr>
                      <m:t>95%</m:t>
                    </m:r>
                  </m:oMath>
                </a14:m>
                <a:r>
                  <a:rPr sz="2800" dirty="0"/>
                  <a:t> confidence interval on the ratio of variances for the box office revenues.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815"/>
                </a:stretch>
              </a:blipFill>
            </p:spPr>
            <p:txBody>
              <a:bodyPr/>
              <a:lstStyle/>
              <a:p>
                <a:r>
                  <a:rPr lang="en-IN">
                    <a:noFill/>
                  </a:rPr>
                  <a:t> </a:t>
                </a:r>
              </a:p>
            </p:txBody>
          </p:sp>
        </mc:Fallback>
      </mc:AlternateContent>
      <p:pic>
        <p:nvPicPr>
          <p:cNvPr id="6" name="Picture 5" descr="the order pair of elements open parentheses s subscript 1 squared divided by s subscript 2 squared close parentheses times open fraction 1 divided by F subscript alpha by 2 comma df subscript numerator comma df subscript denominator and open parentheses numerator s subscript 1 squared divided by s subscript 2 squared close parentheses times 1 divided by F subscript 1 minus alpha by 2 comma df subscript numerator comma df subscript denominator">
            <a:extLst>
              <a:ext uri="{FF2B5EF4-FFF2-40B4-BE49-F238E27FC236}">
                <a16:creationId xmlns:a16="http://schemas.microsoft.com/office/drawing/2014/main" id="{04EB3B5C-0321-B444-BF0B-B6D85376D9C3}"/>
              </a:ext>
            </a:extLst>
          </p:cNvPr>
          <p:cNvPicPr>
            <a:picLocks noChangeAspect="1"/>
          </p:cNvPicPr>
          <p:nvPr/>
        </p:nvPicPr>
        <p:blipFill>
          <a:blip r:embed="rId4"/>
          <a:stretch>
            <a:fillRect/>
          </a:stretch>
        </p:blipFill>
        <p:spPr>
          <a:xfrm>
            <a:off x="1518429" y="4038600"/>
            <a:ext cx="6107141" cy="1368000"/>
          </a:xfrm>
          <a:prstGeom prst="rect">
            <a:avLst/>
          </a:prstGeom>
        </p:spPr>
      </p:pic>
    </p:spTree>
    <p:custDataLst>
      <p:tags r:id="rId1"/>
    </p:custDataLst>
    <p:extLst>
      <p:ext uri="{BB962C8B-B14F-4D97-AF65-F5344CB8AC3E}">
        <p14:creationId xmlns:p14="http://schemas.microsoft.com/office/powerpoint/2010/main" val="4284505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800" dirty="0"/>
              <a:t>Example 3</a:t>
            </a:r>
            <a:r>
              <a:rPr sz="2800" dirty="0"/>
              <a:t>: Constructing a Confidence Interval for the Ratio of Variation in Box Office Revenues</a:t>
            </a:r>
            <a:r>
              <a:rPr lang="en-US" sz="2800" dirty="0"/>
              <a:t>—Slide 4</a:t>
            </a:r>
            <a:endParaRPr sz="2800" dirty="0"/>
          </a:p>
        </p:txBody>
      </p:sp>
      <p:sp>
        <p:nvSpPr>
          <p:cNvPr id="3" name="Text Placeholder 2"/>
          <p:cNvSpPr>
            <a:spLocks noGrp="1"/>
          </p:cNvSpPr>
          <p:nvPr>
            <p:ph type="body" sz="quarter" idx="10"/>
          </p:nvPr>
        </p:nvSpPr>
        <p:spPr/>
        <p:txBody>
          <a:bodyPr>
            <a:normAutofit/>
          </a:bodyPr>
          <a:lstStyle/>
          <a:p>
            <a:pPr>
              <a:defRPr sz="2800"/>
            </a:pPr>
            <a:r>
              <a:rPr dirty="0"/>
              <a:t>We will let drama be Population 1 and comedy be Population 2, so that</a:t>
            </a:r>
          </a:p>
        </p:txBody>
      </p:sp>
      <p:pic>
        <p:nvPicPr>
          <p:cNvPr id="11" name="Picture 10" descr="n subscript one equals 20, s subscript one squared equals 2500, n subscript 2 equals 15, and s subscript 2 squared equals 900.">
            <a:extLst>
              <a:ext uri="{FF2B5EF4-FFF2-40B4-BE49-F238E27FC236}">
                <a16:creationId xmlns:a16="http://schemas.microsoft.com/office/drawing/2014/main" id="{331DAE57-F3BE-B6CA-21D4-E5B9A4D78459}"/>
              </a:ext>
            </a:extLst>
          </p:cNvPr>
          <p:cNvPicPr>
            <a:picLocks noChangeAspect="1"/>
          </p:cNvPicPr>
          <p:nvPr/>
        </p:nvPicPr>
        <p:blipFill>
          <a:blip r:embed="rId3"/>
          <a:stretch>
            <a:fillRect/>
          </a:stretch>
        </p:blipFill>
        <p:spPr>
          <a:xfrm>
            <a:off x="3613149" y="1533612"/>
            <a:ext cx="5200650" cy="457200"/>
          </a:xfrm>
          <a:prstGeom prst="rect">
            <a:avLst/>
          </a:prstGeom>
        </p:spPr>
      </p:pic>
      <p:sp>
        <p:nvSpPr>
          <p:cNvPr id="5" name="TextBox 4">
            <a:extLst>
              <a:ext uri="{FF2B5EF4-FFF2-40B4-BE49-F238E27FC236}">
                <a16:creationId xmlns:a16="http://schemas.microsoft.com/office/drawing/2014/main" id="{E1B5B045-CBB7-A17B-AD42-F52568635CA7}"/>
              </a:ext>
            </a:extLst>
          </p:cNvPr>
          <p:cNvSpPr txBox="1"/>
          <p:nvPr/>
        </p:nvSpPr>
        <p:spPr>
          <a:xfrm>
            <a:off x="457200" y="1911244"/>
            <a:ext cx="8229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Given the different sample sizes, we can find </a:t>
            </a:r>
            <a:endParaRPr lang="en-IN" dirty="0"/>
          </a:p>
        </p:txBody>
      </p:sp>
      <p:pic>
        <p:nvPicPr>
          <p:cNvPr id="9" name="Picture 8" descr="df subscript numerator equals n subscript 1 minus 1 equals 20 minus 1 equals 19, and df subscript denominator equals n subscript 2 minus 1 equals 15 minus 1 equals 14. ">
            <a:extLst>
              <a:ext uri="{FF2B5EF4-FFF2-40B4-BE49-F238E27FC236}">
                <a16:creationId xmlns:a16="http://schemas.microsoft.com/office/drawing/2014/main" id="{B9AA0C69-3E06-0C64-9DFF-E0B50DC895A0}"/>
              </a:ext>
            </a:extLst>
          </p:cNvPr>
          <p:cNvPicPr>
            <a:picLocks noChangeAspect="1"/>
          </p:cNvPicPr>
          <p:nvPr/>
        </p:nvPicPr>
        <p:blipFill>
          <a:blip r:embed="rId4"/>
          <a:stretch>
            <a:fillRect/>
          </a:stretch>
        </p:blipFill>
        <p:spPr>
          <a:xfrm>
            <a:off x="514349" y="2495130"/>
            <a:ext cx="4464000" cy="1029321"/>
          </a:xfrm>
          <a:prstGeom prst="rect">
            <a:avLst/>
          </a:prstGeom>
        </p:spPr>
      </p:pic>
      <p:sp>
        <p:nvSpPr>
          <p:cNvPr id="13" name="TextBox 12">
            <a:extLst>
              <a:ext uri="{FF2B5EF4-FFF2-40B4-BE49-F238E27FC236}">
                <a16:creationId xmlns:a16="http://schemas.microsoft.com/office/drawing/2014/main" id="{BC2EDA05-81E9-8CC6-C50F-63831D826FB1}"/>
              </a:ext>
            </a:extLst>
          </p:cNvPr>
          <p:cNvSpPr txBox="1"/>
          <p:nvPr/>
        </p:nvSpPr>
        <p:spPr>
          <a:xfrm>
            <a:off x="466724" y="3694093"/>
            <a:ext cx="8347075"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rPr>
              <a:t>Since </a:t>
            </a:r>
            <a:r>
              <a:rPr kumimoji="0" lang="en-IN" sz="2800" b="0" i="1" u="none" strike="noStrike" kern="1200" cap="none" spc="0" normalizeH="0" baseline="0" noProof="0" dirty="0">
                <a:ln>
                  <a:noFill/>
                </a:ln>
                <a:solidFill>
                  <a:srgbClr val="366092"/>
                </a:solidFill>
                <a:effectLst/>
                <a:uLnTx/>
                <a:uFillTx/>
                <a:latin typeface="Calibri"/>
              </a:rPr>
              <a:t>α</a:t>
            </a:r>
            <a:r>
              <a:rPr kumimoji="0" lang="en-IN" sz="2800" b="0" i="0" u="none" strike="noStrike" kern="1200" cap="none" spc="0" normalizeH="0" baseline="0" noProof="0" dirty="0">
                <a:ln>
                  <a:noFill/>
                </a:ln>
                <a:solidFill>
                  <a:srgbClr val="366092"/>
                </a:solidFill>
                <a:effectLst/>
                <a:uLnTx/>
                <a:uFillTx/>
                <a:latin typeface="Calibri"/>
              </a:rPr>
              <a:t> = 0.05, we need to find the </a:t>
            </a:r>
            <a:r>
              <a:rPr kumimoji="0" lang="en-IN" sz="2800" b="0" i="1" u="none" strike="noStrike" kern="1200" cap="none" spc="0" normalizeH="0" baseline="0" noProof="0" dirty="0">
                <a:ln>
                  <a:noFill/>
                </a:ln>
                <a:solidFill>
                  <a:srgbClr val="366092"/>
                </a:solidFill>
                <a:effectLst/>
                <a:uLnTx/>
                <a:uFillTx/>
                <a:latin typeface="Calibri"/>
              </a:rPr>
              <a:t>F</a:t>
            </a:r>
            <a:r>
              <a:rPr kumimoji="0" lang="en-IN" sz="2800" b="0" i="0" u="none" strike="noStrike" kern="1200" cap="none" spc="0" normalizeH="0" baseline="0" noProof="0" dirty="0">
                <a:ln>
                  <a:noFill/>
                </a:ln>
                <a:solidFill>
                  <a:srgbClr val="366092"/>
                </a:solidFill>
                <a:effectLst/>
                <a:uLnTx/>
                <a:uFillTx/>
                <a:latin typeface="Calibri"/>
              </a:rPr>
              <a:t> - table values that correspond to</a:t>
            </a:r>
            <a:endParaRPr lang="en-IN" sz="2800" dirty="0"/>
          </a:p>
        </p:txBody>
      </p:sp>
      <p:pic>
        <p:nvPicPr>
          <p:cNvPr id="4" name="Picture 3" descr="F subscript 0.025 comma 19 comma 14 equals 2.8607 and F subscript 0.975 comma 19 comma 14 equals 0.3778. ">
            <a:extLst>
              <a:ext uri="{FF2B5EF4-FFF2-40B4-BE49-F238E27FC236}">
                <a16:creationId xmlns:a16="http://schemas.microsoft.com/office/drawing/2014/main" id="{83462E28-F87F-F8FB-425A-DC5FD82D1457}"/>
              </a:ext>
            </a:extLst>
          </p:cNvPr>
          <p:cNvPicPr>
            <a:picLocks noChangeAspect="1"/>
          </p:cNvPicPr>
          <p:nvPr/>
        </p:nvPicPr>
        <p:blipFill>
          <a:blip r:embed="rId5"/>
          <a:stretch>
            <a:fillRect/>
          </a:stretch>
        </p:blipFill>
        <p:spPr>
          <a:xfrm>
            <a:off x="2667000" y="4233735"/>
            <a:ext cx="4953000" cy="414465"/>
          </a:xfrm>
          <a:prstGeom prst="rect">
            <a:avLst/>
          </a:prstGeom>
        </p:spPr>
      </p:pic>
    </p:spTree>
    <p:custDataLst>
      <p:tags r:id="rId1"/>
    </p:custDataLst>
    <p:extLst>
      <p:ext uri="{BB962C8B-B14F-4D97-AF65-F5344CB8AC3E}">
        <p14:creationId xmlns:p14="http://schemas.microsoft.com/office/powerpoint/2010/main" val="4107448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AD075-7093-51AC-FD7B-B628CDC5FE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B1D87-6CBC-0951-52D6-816854800CCD}"/>
              </a:ext>
            </a:extLst>
          </p:cNvPr>
          <p:cNvSpPr>
            <a:spLocks noGrp="1"/>
          </p:cNvSpPr>
          <p:nvPr>
            <p:ph type="title"/>
          </p:nvPr>
        </p:nvSpPr>
        <p:spPr/>
        <p:txBody>
          <a:bodyPr>
            <a:normAutofit/>
          </a:bodyPr>
          <a:lstStyle/>
          <a:p>
            <a:pPr>
              <a:defRPr sz="3200"/>
            </a:pPr>
            <a:r>
              <a:rPr lang="en-IN" sz="2800" dirty="0"/>
              <a:t>Example 3</a:t>
            </a:r>
            <a:r>
              <a:rPr sz="2800" dirty="0"/>
              <a:t>: Constructing a Confidence Interval for the Ratio of Variation in Box Office Revenues</a:t>
            </a:r>
            <a:r>
              <a:rPr lang="en-US" sz="2800" dirty="0"/>
              <a:t>—Slide 5</a:t>
            </a:r>
            <a:endParaRPr sz="2800" dirty="0"/>
          </a:p>
        </p:txBody>
      </p:sp>
      <p:sp>
        <p:nvSpPr>
          <p:cNvPr id="13" name="TextBox 12">
            <a:extLst>
              <a:ext uri="{FF2B5EF4-FFF2-40B4-BE49-F238E27FC236}">
                <a16:creationId xmlns:a16="http://schemas.microsoft.com/office/drawing/2014/main" id="{21CE6A5B-DB46-C0C5-9749-0ECE7DD169BA}"/>
              </a:ext>
            </a:extLst>
          </p:cNvPr>
          <p:cNvSpPr txBox="1"/>
          <p:nvPr/>
        </p:nvSpPr>
        <p:spPr>
          <a:xfrm>
            <a:off x="339725" y="1029287"/>
            <a:ext cx="8347075"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rPr>
              <a:t>Using these two </a:t>
            </a:r>
            <a:r>
              <a:rPr kumimoji="0" lang="en-IN" sz="2800" b="0" i="1" u="none" strike="noStrike" kern="1200" cap="none" spc="0" normalizeH="0" baseline="0" noProof="0" dirty="0">
                <a:ln>
                  <a:noFill/>
                </a:ln>
                <a:solidFill>
                  <a:srgbClr val="366092"/>
                </a:solidFill>
                <a:effectLst/>
                <a:uLnTx/>
                <a:uFillTx/>
                <a:latin typeface="Calibri"/>
              </a:rPr>
              <a:t>F</a:t>
            </a:r>
            <a:r>
              <a:rPr kumimoji="0" lang="en-IN" sz="2800" b="0" i="0" u="none" strike="noStrike" kern="1200" cap="none" spc="0" normalizeH="0" baseline="0" noProof="0" dirty="0">
                <a:ln>
                  <a:noFill/>
                </a:ln>
                <a:solidFill>
                  <a:srgbClr val="366092"/>
                </a:solidFill>
                <a:effectLst/>
                <a:uLnTx/>
                <a:uFillTx/>
                <a:latin typeface="Calibri"/>
              </a:rPr>
              <a:t> values, the confidence interval is as follows:</a:t>
            </a:r>
            <a:endParaRPr lang="en-IN" sz="2800" dirty="0"/>
          </a:p>
        </p:txBody>
      </p:sp>
      <p:pic>
        <p:nvPicPr>
          <p:cNvPr id="7" name="Picture 6" descr="open parenthesis open parenthesis 2500 divided by 900 close parenthesis times one divided by 2.8607 comma open parenthesis 2500 divided by 900 close parenthesis times one divided by 0.3778 close parenthesis equals open parenthesis 0.9710, 7.3525 close parenthesis.">
            <a:extLst>
              <a:ext uri="{FF2B5EF4-FFF2-40B4-BE49-F238E27FC236}">
                <a16:creationId xmlns:a16="http://schemas.microsoft.com/office/drawing/2014/main" id="{CADBC19E-C8B5-015E-56AE-A7F52C0EE530}"/>
              </a:ext>
            </a:extLst>
          </p:cNvPr>
          <p:cNvPicPr>
            <a:picLocks noChangeAspect="1"/>
          </p:cNvPicPr>
          <p:nvPr/>
        </p:nvPicPr>
        <p:blipFill>
          <a:blip r:embed="rId3"/>
          <a:stretch>
            <a:fillRect/>
          </a:stretch>
        </p:blipFill>
        <p:spPr>
          <a:xfrm>
            <a:off x="1295400" y="1981200"/>
            <a:ext cx="6553200" cy="891963"/>
          </a:xfrm>
          <a:prstGeom prst="rect">
            <a:avLst/>
          </a:prstGeom>
        </p:spPr>
      </p:pic>
      <p:sp>
        <p:nvSpPr>
          <p:cNvPr id="4" name="TextBox 3">
            <a:extLst>
              <a:ext uri="{FF2B5EF4-FFF2-40B4-BE49-F238E27FC236}">
                <a16:creationId xmlns:a16="http://schemas.microsoft.com/office/drawing/2014/main" id="{963E21E3-73C4-8F44-4979-932130C52FE2}"/>
              </a:ext>
            </a:extLst>
          </p:cNvPr>
          <p:cNvSpPr txBox="1"/>
          <p:nvPr/>
        </p:nvSpPr>
        <p:spPr>
          <a:xfrm>
            <a:off x="342900" y="2895600"/>
            <a:ext cx="8458200" cy="3108543"/>
          </a:xfrm>
          <a:prstGeom prst="rect">
            <a:avLst/>
          </a:prstGeom>
          <a:noFill/>
        </p:spPr>
        <p:txBody>
          <a:bodyPr wrap="square">
            <a:spAutoFit/>
          </a:bodyPr>
          <a:lstStyle/>
          <a:p>
            <a:r>
              <a:rPr lang="en-US" sz="2800" dirty="0"/>
              <a:t>Thus, we are 95% confident that the ratio of the two population variances is between 0.9710 and 7.3525. Note that the interval (0.9710, 7.3525) includes 1. This means that the ratio of the two variances is not significantly different from 1. Therefore, there is insufficient evidence of a difference between the population variances. </a:t>
            </a:r>
          </a:p>
        </p:txBody>
      </p:sp>
    </p:spTree>
    <p:custDataLst>
      <p:tags r:id="rId1"/>
    </p:custDataLst>
    <p:extLst>
      <p:ext uri="{BB962C8B-B14F-4D97-AF65-F5344CB8AC3E}">
        <p14:creationId xmlns:p14="http://schemas.microsoft.com/office/powerpoint/2010/main" val="1770929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Inferences about</a:t>
            </a:r>
            <a:endParaRPr sz="2800" dirty="0"/>
          </a:p>
        </p:txBody>
      </p:sp>
      <p:pic>
        <p:nvPicPr>
          <p:cNvPr id="7" name="Picture 6" descr="sigma subscript 1 squared divided by sigma subscript 2 squared ">
            <a:extLst>
              <a:ext uri="{FF2B5EF4-FFF2-40B4-BE49-F238E27FC236}">
                <a16:creationId xmlns:a16="http://schemas.microsoft.com/office/drawing/2014/main" id="{ADE8500A-5757-1006-CDBA-DCE083C896BC}"/>
              </a:ext>
            </a:extLst>
          </p:cNvPr>
          <p:cNvPicPr>
            <a:picLocks noChangeAspect="1"/>
          </p:cNvPicPr>
          <p:nvPr/>
        </p:nvPicPr>
        <p:blipFill>
          <a:blip r:embed="rId3"/>
          <a:stretch>
            <a:fillRect/>
          </a:stretch>
        </p:blipFill>
        <p:spPr>
          <a:xfrm>
            <a:off x="6904544" y="177226"/>
            <a:ext cx="366820" cy="792000"/>
          </a:xfrm>
          <a:prstGeom prst="rect">
            <a:avLst/>
          </a:prstGeom>
        </p:spPr>
      </p:pic>
      <p:sp>
        <p:nvSpPr>
          <p:cNvPr id="3" name="Text Placeholder 2"/>
          <p:cNvSpPr>
            <a:spLocks noGrp="1"/>
          </p:cNvSpPr>
          <p:nvPr>
            <p:ph type="body" sz="quarter" idx="10"/>
          </p:nvPr>
        </p:nvSpPr>
        <p:spPr/>
        <p:txBody>
          <a:bodyPr>
            <a:normAutofit/>
          </a:bodyPr>
          <a:lstStyle/>
          <a:p>
            <a:r>
              <a:rPr sz="2800" b="1" dirty="0"/>
              <a:t>Test Statistic:</a:t>
            </a:r>
            <a:endParaRPr sz="2800" dirty="0"/>
          </a:p>
        </p:txBody>
      </p:sp>
      <p:pic>
        <p:nvPicPr>
          <p:cNvPr id="6" name="Picture 5" descr="F equals s subscript one squared divided by s subscript two squared ">
            <a:extLst>
              <a:ext uri="{FF2B5EF4-FFF2-40B4-BE49-F238E27FC236}">
                <a16:creationId xmlns:a16="http://schemas.microsoft.com/office/drawing/2014/main" id="{4A491936-F68B-55F1-59C3-1D68CCE6A57C}"/>
              </a:ext>
            </a:extLst>
          </p:cNvPr>
          <p:cNvPicPr>
            <a:picLocks noChangeAspect="1"/>
          </p:cNvPicPr>
          <p:nvPr/>
        </p:nvPicPr>
        <p:blipFill>
          <a:blip r:embed="rId4"/>
          <a:stretch>
            <a:fillRect/>
          </a:stretch>
        </p:blipFill>
        <p:spPr>
          <a:xfrm>
            <a:off x="4038600" y="1593850"/>
            <a:ext cx="900379" cy="972000"/>
          </a:xfrm>
          <a:prstGeom prst="rect">
            <a:avLst/>
          </a:prstGeom>
        </p:spPr>
      </p:pic>
      <p:pic>
        <p:nvPicPr>
          <p:cNvPr id="8" name="Picture 7" descr="where s subscript 1 squared and s subscript 2 squared ">
            <a:extLst>
              <a:ext uri="{FF2B5EF4-FFF2-40B4-BE49-F238E27FC236}">
                <a16:creationId xmlns:a16="http://schemas.microsoft.com/office/drawing/2014/main" id="{434C03A4-BAAA-9E2F-F9F6-6B1AC918FD19}"/>
              </a:ext>
            </a:extLst>
          </p:cNvPr>
          <p:cNvPicPr>
            <a:picLocks noChangeAspect="1"/>
          </p:cNvPicPr>
          <p:nvPr/>
        </p:nvPicPr>
        <p:blipFill>
          <a:blip r:embed="rId5"/>
          <a:stretch>
            <a:fillRect/>
          </a:stretch>
        </p:blipFill>
        <p:spPr>
          <a:xfrm>
            <a:off x="545305" y="2614612"/>
            <a:ext cx="2114550" cy="457200"/>
          </a:xfrm>
          <a:prstGeom prst="rect">
            <a:avLst/>
          </a:prstGeom>
        </p:spPr>
      </p:pic>
      <p:sp>
        <p:nvSpPr>
          <p:cNvPr id="10" name="TextBox 9">
            <a:extLst>
              <a:ext uri="{FF2B5EF4-FFF2-40B4-BE49-F238E27FC236}">
                <a16:creationId xmlns:a16="http://schemas.microsoft.com/office/drawing/2014/main" id="{7D41FF3E-D29E-0F80-9B9D-150D8358166C}"/>
              </a:ext>
            </a:extLst>
          </p:cNvPr>
          <p:cNvSpPr txBox="1"/>
          <p:nvPr/>
        </p:nvSpPr>
        <p:spPr>
          <a:xfrm>
            <a:off x="2625725" y="2565850"/>
            <a:ext cx="5756275"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are the sample variances from the two</a:t>
            </a:r>
            <a:endParaRPr lang="en-IN" dirty="0"/>
          </a:p>
        </p:txBody>
      </p:sp>
      <p:sp>
        <p:nvSpPr>
          <p:cNvPr id="12" name="TextBox 11">
            <a:extLst>
              <a:ext uri="{FF2B5EF4-FFF2-40B4-BE49-F238E27FC236}">
                <a16:creationId xmlns:a16="http://schemas.microsoft.com/office/drawing/2014/main" id="{F8629DA2-48AE-92B4-B7BB-660D20A70716}"/>
              </a:ext>
            </a:extLst>
          </p:cNvPr>
          <p:cNvSpPr txBox="1"/>
          <p:nvPr/>
        </p:nvSpPr>
        <p:spPr>
          <a:xfrm>
            <a:off x="457200" y="3011031"/>
            <a:ext cx="8239124" cy="1815882"/>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samples of sizes </a:t>
            </a:r>
            <a:r>
              <a:rPr lang="en-IN" sz="2800" i="1" dirty="0">
                <a:solidFill>
                  <a:srgbClr val="000000"/>
                </a:solidFill>
              </a:rPr>
              <a:t>n</a:t>
            </a:r>
            <a:r>
              <a:rPr lang="en-IN" sz="2800" dirty="0">
                <a:solidFill>
                  <a:srgbClr val="000000"/>
                </a:solidFill>
              </a:rPr>
              <a:t>₁ </a:t>
            </a:r>
            <a:r>
              <a:rPr kumimoji="0" lang="en-IN" sz="2800" b="0" i="0" u="none" strike="noStrike" kern="1200" cap="none" spc="0" normalizeH="0" baseline="0" noProof="0" dirty="0">
                <a:ln>
                  <a:noFill/>
                </a:ln>
                <a:solidFill>
                  <a:srgbClr val="000000"/>
                </a:solidFill>
                <a:effectLst/>
                <a:uLnTx/>
                <a:uFillTx/>
                <a:latin typeface="Calibri"/>
                <a:ea typeface="+mn-ea"/>
                <a:cs typeface="+mn-cs"/>
              </a:rPr>
              <a:t>and </a:t>
            </a:r>
            <a:r>
              <a:rPr lang="en-IN" sz="2800" i="1" dirty="0">
                <a:solidFill>
                  <a:srgbClr val="000000"/>
                </a:solidFill>
              </a:rPr>
              <a:t>n</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2800" dirty="0">
                <a:solidFill>
                  <a:srgbClr val="000000"/>
                </a:solidFill>
              </a:rPr>
              <a:t> respectively, collected from two independent normally distributed populations. The degrees of freedom for the </a:t>
            </a:r>
            <a:r>
              <a:rPr lang="en-IN" sz="2800" i="1" dirty="0">
                <a:solidFill>
                  <a:srgbClr val="000000"/>
                </a:solidFill>
              </a:rPr>
              <a:t>F</a:t>
            </a:r>
            <a:r>
              <a:rPr lang="en-IN" sz="2800" dirty="0">
                <a:solidFill>
                  <a:srgbClr val="000000"/>
                </a:solidFill>
              </a:rPr>
              <a:t>-test are </a:t>
            </a:r>
            <a:r>
              <a:rPr lang="en-IN" sz="2800" i="1" dirty="0" err="1">
                <a:solidFill>
                  <a:srgbClr val="000000"/>
                </a:solidFill>
              </a:rPr>
              <a:t>df</a:t>
            </a:r>
            <a:r>
              <a:rPr lang="en-IN" sz="1050" i="1" dirty="0">
                <a:solidFill>
                  <a:srgbClr val="000000"/>
                </a:solidFill>
              </a:rPr>
              <a:t> </a:t>
            </a:r>
            <a:r>
              <a:rPr lang="en-IN" sz="2800" baseline="-25000" dirty="0" err="1">
                <a:solidFill>
                  <a:srgbClr val="000000"/>
                </a:solidFill>
              </a:rPr>
              <a:t>num</a:t>
            </a:r>
            <a:r>
              <a:rPr lang="en-IN" sz="2800" dirty="0">
                <a:solidFill>
                  <a:srgbClr val="000000"/>
                </a:solidFill>
              </a:rPr>
              <a:t> = </a:t>
            </a:r>
            <a:r>
              <a:rPr lang="en-IN" sz="2800" i="1" dirty="0">
                <a:solidFill>
                  <a:srgbClr val="000000"/>
                </a:solidFill>
              </a:rPr>
              <a:t>n</a:t>
            </a:r>
            <a:r>
              <a:rPr lang="en-IN" sz="2800" dirty="0">
                <a:solidFill>
                  <a:srgbClr val="000000"/>
                </a:solidFill>
              </a:rPr>
              <a:t>₁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IN" sz="2800" dirty="0">
                <a:solidFill>
                  <a:srgbClr val="000000"/>
                </a:solidFill>
              </a:rPr>
              <a:t> 1 and </a:t>
            </a:r>
            <a:r>
              <a:rPr lang="en-IN" sz="2800" i="1" dirty="0">
                <a:solidFill>
                  <a:srgbClr val="000000"/>
                </a:solidFill>
              </a:rPr>
              <a:t>df</a:t>
            </a:r>
            <a:r>
              <a:rPr lang="en-IN" sz="1050" i="1" dirty="0">
                <a:solidFill>
                  <a:srgbClr val="000000"/>
                </a:solidFill>
              </a:rPr>
              <a:t> </a:t>
            </a:r>
            <a:r>
              <a:rPr lang="en-IN" sz="2800" baseline="-25000" dirty="0">
                <a:solidFill>
                  <a:srgbClr val="000000"/>
                </a:solidFill>
              </a:rPr>
              <a:t>den</a:t>
            </a:r>
            <a:r>
              <a:rPr lang="en-IN" sz="2800" dirty="0">
                <a:solidFill>
                  <a:srgbClr val="000000"/>
                </a:solidFill>
              </a:rPr>
              <a:t> = </a:t>
            </a:r>
            <a:r>
              <a:rPr lang="en-IN" sz="2800" i="1" dirty="0">
                <a:solidFill>
                  <a:srgbClr val="000000"/>
                </a:solidFill>
              </a:rPr>
              <a:t>n</a:t>
            </a:r>
            <a:r>
              <a:rPr lang="en-IN" sz="2800" dirty="0">
                <a:solidFill>
                  <a:srgbClr val="000000"/>
                </a:solidFill>
              </a:rPr>
              <a:t>₂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IN" sz="2800" dirty="0">
                <a:solidFill>
                  <a:srgbClr val="000000"/>
                </a:solidFill>
              </a:rPr>
              <a:t> 2</a:t>
            </a:r>
            <a:r>
              <a:rPr lang="ar-AE" sz="2800" dirty="0">
                <a:solidFill>
                  <a:srgbClr val="000000"/>
                </a:solidFill>
              </a:rPr>
              <a:t>.</a:t>
            </a:r>
            <a:endParaRPr lang="en-IN" sz="2800" dirty="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Performing a Hypothesis Test of Variances for Box Office Revenues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sz="2800" dirty="0"/>
                  <a:t>Using the Hollywood studio data in </a:t>
                </a:r>
                <a:r>
                  <a:rPr lang="en-IN" sz="2800" dirty="0"/>
                  <a:t>Example 3</a:t>
                </a:r>
                <a:r>
                  <a:rPr sz="2800" dirty="0"/>
                  <a:t>, determine whether the variances of the two revenue streams (drama and comedy) differ using a </a:t>
                </a:r>
                <a14:m>
                  <m:oMath xmlns:m="http://schemas.openxmlformats.org/officeDocument/2006/math">
                    <m:r>
                      <a:rPr>
                        <a:latin typeface="Cambria Math" panose="02040503050406030204" pitchFamily="18" charset="0"/>
                      </a:rPr>
                      <m:t>5%</m:t>
                    </m:r>
                  </m:oMath>
                </a14:m>
                <a:r>
                  <a:rPr sz="2800" dirty="0"/>
                  <a:t> level of significance.</a:t>
                </a:r>
                <a:endParaRPr lang="en-US" sz="2800" dirty="0"/>
              </a:p>
              <a:p>
                <a:r>
                  <a:rPr lang="en-US" sz="2800" b="1" dirty="0"/>
                  <a:t>Solution</a:t>
                </a:r>
              </a:p>
              <a:p>
                <a:r>
                  <a:rPr lang="en-US" sz="2800" dirty="0"/>
                  <a:t>We will follow the same six steps as we did in the previous sections of this chapter (as well as in Chapter 10) to work through this example.</a:t>
                </a:r>
              </a:p>
              <a:p>
                <a:r>
                  <a:rPr lang="en-US" b="1" dirty="0"/>
                  <a:t>Step 1</a:t>
                </a:r>
                <a:r>
                  <a:rPr lang="en-US" dirty="0"/>
                  <a:t>: Determine the null hypothesis. In this process, select the appropriate statistical measure, such as the population mean, proportion, or variance. </a:t>
                </a:r>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2086" r="-519"/>
                </a:stretch>
              </a:blipFill>
            </p:spPr>
            <p:txBody>
              <a:bodyPr/>
              <a:lstStyle/>
              <a:p>
                <a:r>
                  <a:rPr lang="en-IN">
                    <a:noFill/>
                  </a:rPr>
                  <a:t> </a:t>
                </a:r>
              </a:p>
            </p:txBody>
          </p:sp>
        </mc:Fallback>
      </mc:AlternateContent>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normAutofit/>
          </a:bodyPr>
          <a:lstStyle/>
          <a:p>
            <a:pPr>
              <a:defRPr sz="3200"/>
            </a:pPr>
            <a:r>
              <a:rPr lang="en-IN" dirty="0"/>
              <a:t>Example 4</a:t>
            </a:r>
            <a:r>
              <a:rPr dirty="0"/>
              <a:t>: Performing a Hypothesis Test of Variances for Box Office Revenues</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sz="2600" dirty="0"/>
              <a:t>The population consists of all revenue generated from movies that were dramas and comedies. The test specifies that we want to compare the population variance in revenues generated from movies that were dramas to the population variance of revenues generated from movies that were comedies. The parameters of interest in this case are</a:t>
            </a:r>
          </a:p>
        </p:txBody>
      </p:sp>
      <p:pic>
        <p:nvPicPr>
          <p:cNvPr id="6" name="Picture 5" descr="sigma subscript one squared and sigma subscript two squared.">
            <a:extLst>
              <a:ext uri="{FF2B5EF4-FFF2-40B4-BE49-F238E27FC236}">
                <a16:creationId xmlns:a16="http://schemas.microsoft.com/office/drawing/2014/main" id="{DF53649E-E6B8-4227-F69F-FC5FF68C7984}"/>
              </a:ext>
            </a:extLst>
          </p:cNvPr>
          <p:cNvPicPr>
            <a:picLocks noChangeAspect="1"/>
          </p:cNvPicPr>
          <p:nvPr/>
        </p:nvPicPr>
        <p:blipFill>
          <a:blip r:embed="rId3"/>
          <a:stretch>
            <a:fillRect/>
          </a:stretch>
        </p:blipFill>
        <p:spPr>
          <a:xfrm>
            <a:off x="1101725" y="3449967"/>
            <a:ext cx="1390650" cy="457200"/>
          </a:xfrm>
          <a:prstGeom prst="rect">
            <a:avLst/>
          </a:prstGeom>
        </p:spPr>
      </p:pic>
      <p:sp>
        <p:nvSpPr>
          <p:cNvPr id="5" name="TextBox 4">
            <a:extLst>
              <a:ext uri="{FF2B5EF4-FFF2-40B4-BE49-F238E27FC236}">
                <a16:creationId xmlns:a16="http://schemas.microsoft.com/office/drawing/2014/main" id="{33BC470B-DA50-AE15-A5E7-FE8BC2723B39}"/>
              </a:ext>
            </a:extLst>
          </p:cNvPr>
          <p:cNvSpPr txBox="1"/>
          <p:nvPr/>
        </p:nvSpPr>
        <p:spPr>
          <a:xfrm>
            <a:off x="2514600" y="3429000"/>
            <a:ext cx="56388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null hypothesis should be written as</a:t>
            </a:r>
            <a:endParaRPr lang="en-IN" sz="2600" dirty="0"/>
          </a:p>
        </p:txBody>
      </p:sp>
      <p:pic>
        <p:nvPicPr>
          <p:cNvPr id="10" name="Picture 9" descr="null hypothesis H naught is sigma subscript one squared equals sigma subscript two squared.">
            <a:extLst>
              <a:ext uri="{FF2B5EF4-FFF2-40B4-BE49-F238E27FC236}">
                <a16:creationId xmlns:a16="http://schemas.microsoft.com/office/drawing/2014/main" id="{83B579B6-2F7A-0D10-06BB-FE187D70D302}"/>
              </a:ext>
            </a:extLst>
          </p:cNvPr>
          <p:cNvPicPr>
            <a:picLocks noChangeAspect="1"/>
          </p:cNvPicPr>
          <p:nvPr/>
        </p:nvPicPr>
        <p:blipFill>
          <a:blip r:embed="rId4"/>
          <a:stretch>
            <a:fillRect/>
          </a:stretch>
        </p:blipFill>
        <p:spPr>
          <a:xfrm>
            <a:off x="520698" y="3990890"/>
            <a:ext cx="1504950" cy="457200"/>
          </a:xfrm>
          <a:prstGeom prst="rect">
            <a:avLst/>
          </a:prstGeom>
        </p:spPr>
      </p:pic>
      <p:sp>
        <p:nvSpPr>
          <p:cNvPr id="11" name="TextBox 10">
            <a:extLst>
              <a:ext uri="{FF2B5EF4-FFF2-40B4-BE49-F238E27FC236}">
                <a16:creationId xmlns:a16="http://schemas.microsoft.com/office/drawing/2014/main" id="{FC399186-C586-B5D8-62D8-81D85C5AFBAC}"/>
              </a:ext>
            </a:extLst>
          </p:cNvPr>
          <p:cNvSpPr txBox="1"/>
          <p:nvPr/>
        </p:nvSpPr>
        <p:spPr>
          <a:xfrm>
            <a:off x="2071682" y="3962400"/>
            <a:ext cx="32004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which is equivalent to</a:t>
            </a:r>
            <a:endParaRPr lang="en-IN" sz="2600" dirty="0"/>
          </a:p>
        </p:txBody>
      </p:sp>
      <p:pic>
        <p:nvPicPr>
          <p:cNvPr id="14" name="Picture 13" descr="null hypothesis H naught is sigma subscript one squared divided by sigma subscript two squared equals one.">
            <a:extLst>
              <a:ext uri="{FF2B5EF4-FFF2-40B4-BE49-F238E27FC236}">
                <a16:creationId xmlns:a16="http://schemas.microsoft.com/office/drawing/2014/main" id="{A633E186-7B54-5D9C-AF9A-E7B7186A12F9}"/>
              </a:ext>
            </a:extLst>
          </p:cNvPr>
          <p:cNvPicPr>
            <a:picLocks noChangeAspect="1"/>
          </p:cNvPicPr>
          <p:nvPr/>
        </p:nvPicPr>
        <p:blipFill>
          <a:blip r:embed="rId5"/>
          <a:stretch>
            <a:fillRect/>
          </a:stretch>
        </p:blipFill>
        <p:spPr>
          <a:xfrm>
            <a:off x="5236367" y="3785391"/>
            <a:ext cx="1421053" cy="900000"/>
          </a:xfrm>
          <a:prstGeom prst="rect">
            <a:avLst/>
          </a:prstGeom>
        </p:spPr>
      </p:pic>
      <p:sp>
        <p:nvSpPr>
          <p:cNvPr id="7" name="TextBox 6">
            <a:extLst>
              <a:ext uri="{FF2B5EF4-FFF2-40B4-BE49-F238E27FC236}">
                <a16:creationId xmlns:a16="http://schemas.microsoft.com/office/drawing/2014/main" id="{CD039964-C972-7CA4-CD51-BBA0A041FD1C}"/>
              </a:ext>
            </a:extLst>
          </p:cNvPr>
          <p:cNvSpPr txBox="1"/>
          <p:nvPr/>
        </p:nvSpPr>
        <p:spPr>
          <a:xfrm>
            <a:off x="6700834" y="3957637"/>
            <a:ext cx="19050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Please note</a:t>
            </a:r>
            <a:endParaRPr lang="en-IN" sz="2600" dirty="0"/>
          </a:p>
        </p:txBody>
      </p:sp>
      <p:sp>
        <p:nvSpPr>
          <p:cNvPr id="9" name="TextBox 8">
            <a:extLst>
              <a:ext uri="{FF2B5EF4-FFF2-40B4-BE49-F238E27FC236}">
                <a16:creationId xmlns:a16="http://schemas.microsoft.com/office/drawing/2014/main" id="{A48B8BD6-B703-93A2-8D1D-6419851ED060}"/>
              </a:ext>
            </a:extLst>
          </p:cNvPr>
          <p:cNvSpPr txBox="1"/>
          <p:nvPr/>
        </p:nvSpPr>
        <p:spPr>
          <a:xfrm>
            <a:off x="457200" y="4533900"/>
            <a:ext cx="2209799"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that we will let</a:t>
            </a:r>
            <a:endParaRPr lang="en-IN" sz="2600" dirty="0"/>
          </a:p>
        </p:txBody>
      </p:sp>
      <p:pic>
        <p:nvPicPr>
          <p:cNvPr id="27" name="Picture 26" descr="s subscript one squared equals s subscript drama squared.&#10;&#10;&#10;&#10;&#10;&#10;&#10;&#10;&#10;&#10;Ask ChatGPT&#10;">
            <a:extLst>
              <a:ext uri="{FF2B5EF4-FFF2-40B4-BE49-F238E27FC236}">
                <a16:creationId xmlns:a16="http://schemas.microsoft.com/office/drawing/2014/main" id="{9866F84A-1C79-7DCC-C484-F7C688B65EB8}"/>
              </a:ext>
            </a:extLst>
          </p:cNvPr>
          <p:cNvPicPr>
            <a:picLocks noChangeAspect="1"/>
          </p:cNvPicPr>
          <p:nvPr/>
        </p:nvPicPr>
        <p:blipFill>
          <a:blip r:embed="rId6"/>
          <a:stretch>
            <a:fillRect/>
          </a:stretch>
        </p:blipFill>
        <p:spPr>
          <a:xfrm>
            <a:off x="2614609" y="4571902"/>
            <a:ext cx="1257300" cy="457200"/>
          </a:xfrm>
          <a:prstGeom prst="rect">
            <a:avLst/>
          </a:prstGeom>
        </p:spPr>
      </p:pic>
      <p:sp>
        <p:nvSpPr>
          <p:cNvPr id="13" name="TextBox 12">
            <a:extLst>
              <a:ext uri="{FF2B5EF4-FFF2-40B4-BE49-F238E27FC236}">
                <a16:creationId xmlns:a16="http://schemas.microsoft.com/office/drawing/2014/main" id="{AC3B917F-B830-08D2-4405-5A62571C9F31}"/>
              </a:ext>
            </a:extLst>
          </p:cNvPr>
          <p:cNvSpPr txBox="1"/>
          <p:nvPr/>
        </p:nvSpPr>
        <p:spPr>
          <a:xfrm>
            <a:off x="3824291" y="4535646"/>
            <a:ext cx="4252909"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(the variance associated with</a:t>
            </a:r>
            <a:endParaRPr lang="en-IN" sz="2600" dirty="0"/>
          </a:p>
        </p:txBody>
      </p:sp>
      <p:sp>
        <p:nvSpPr>
          <p:cNvPr id="15" name="TextBox 14">
            <a:extLst>
              <a:ext uri="{FF2B5EF4-FFF2-40B4-BE49-F238E27FC236}">
                <a16:creationId xmlns:a16="http://schemas.microsoft.com/office/drawing/2014/main" id="{29B59C3C-A3D4-35C9-D080-5895C3C90CC8}"/>
              </a:ext>
            </a:extLst>
          </p:cNvPr>
          <p:cNvSpPr txBox="1"/>
          <p:nvPr/>
        </p:nvSpPr>
        <p:spPr>
          <a:xfrm>
            <a:off x="457200" y="4995886"/>
            <a:ext cx="4252909"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revenue from dramas) and let</a:t>
            </a:r>
            <a:endParaRPr lang="en-IN" sz="2600" dirty="0"/>
          </a:p>
        </p:txBody>
      </p:sp>
      <p:pic>
        <p:nvPicPr>
          <p:cNvPr id="29" name="Picture 28" descr="s subscript two squared equals s subscript comedy squared.">
            <a:extLst>
              <a:ext uri="{FF2B5EF4-FFF2-40B4-BE49-F238E27FC236}">
                <a16:creationId xmlns:a16="http://schemas.microsoft.com/office/drawing/2014/main" id="{4E0F54EE-AA23-2A8F-1B74-EC950FCEBB18}"/>
              </a:ext>
            </a:extLst>
          </p:cNvPr>
          <p:cNvPicPr>
            <a:picLocks noChangeAspect="1"/>
          </p:cNvPicPr>
          <p:nvPr/>
        </p:nvPicPr>
        <p:blipFill>
          <a:blip r:embed="rId7"/>
          <a:stretch>
            <a:fillRect/>
          </a:stretch>
        </p:blipFill>
        <p:spPr>
          <a:xfrm>
            <a:off x="4640584" y="5032387"/>
            <a:ext cx="1390650" cy="485775"/>
          </a:xfrm>
          <a:prstGeom prst="rect">
            <a:avLst/>
          </a:prstGeom>
        </p:spPr>
      </p:pic>
      <p:sp>
        <p:nvSpPr>
          <p:cNvPr id="17" name="TextBox 16">
            <a:extLst>
              <a:ext uri="{FF2B5EF4-FFF2-40B4-BE49-F238E27FC236}">
                <a16:creationId xmlns:a16="http://schemas.microsoft.com/office/drawing/2014/main" id="{EED85D03-011F-86FF-AE2A-807279D97DFF}"/>
              </a:ext>
            </a:extLst>
          </p:cNvPr>
          <p:cNvSpPr txBox="1"/>
          <p:nvPr/>
        </p:nvSpPr>
        <p:spPr>
          <a:xfrm>
            <a:off x="6038844" y="4994873"/>
            <a:ext cx="1981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(the variance</a:t>
            </a:r>
            <a:endParaRPr lang="en-IN" sz="2600" dirty="0"/>
          </a:p>
        </p:txBody>
      </p:sp>
      <p:sp>
        <p:nvSpPr>
          <p:cNvPr id="19" name="TextBox 18">
            <a:extLst>
              <a:ext uri="{FF2B5EF4-FFF2-40B4-BE49-F238E27FC236}">
                <a16:creationId xmlns:a16="http://schemas.microsoft.com/office/drawing/2014/main" id="{9BE5DF16-B0A1-8C1C-2A68-F2CDE283686B}"/>
              </a:ext>
            </a:extLst>
          </p:cNvPr>
          <p:cNvSpPr txBox="1"/>
          <p:nvPr/>
        </p:nvSpPr>
        <p:spPr>
          <a:xfrm>
            <a:off x="457200" y="5486302"/>
            <a:ext cx="5715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associated with revenue from comedies).</a:t>
            </a:r>
            <a:endParaRPr lang="en-IN" sz="2600" dirty="0"/>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Performing a Hypothesis Test of Variances for Box Office Revenues</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US" sz="2300" b="1" dirty="0"/>
              <a:t>Step 2</a:t>
            </a:r>
            <a:r>
              <a:rPr lang="en-US" sz="2300" dirty="0"/>
              <a:t>: Determine the alternative hypothesis and whether it should be one-sided or two-sided. </a:t>
            </a:r>
          </a:p>
          <a:p>
            <a:pPr>
              <a:defRPr sz="2800"/>
            </a:pPr>
            <a:r>
              <a:rPr sz="2300" dirty="0"/>
              <a:t>From the information provided, we are interested in whether the variances are different, thus, the alternative hypothesis should be </a:t>
            </a:r>
            <a:endParaRPr lang="en-US" sz="2300" dirty="0"/>
          </a:p>
          <a:p>
            <a:pPr>
              <a:defRPr sz="2800"/>
            </a:pPr>
            <a:r>
              <a:rPr sz="2300" dirty="0"/>
              <a:t>two-sided and written as</a:t>
            </a:r>
          </a:p>
        </p:txBody>
      </p:sp>
      <p:pic>
        <p:nvPicPr>
          <p:cNvPr id="6" name="Picture 5" descr="Alternate Hypothesis H subscript a is open fraction sigma subscript 1 squared divided by sigma subscript 2 squared close fraction not equals to 1">
            <a:extLst>
              <a:ext uri="{FF2B5EF4-FFF2-40B4-BE49-F238E27FC236}">
                <a16:creationId xmlns:a16="http://schemas.microsoft.com/office/drawing/2014/main" id="{A4260D98-E04F-E45B-4B72-FE3E9A1B79B4}"/>
              </a:ext>
            </a:extLst>
          </p:cNvPr>
          <p:cNvPicPr>
            <a:picLocks noChangeAspect="1"/>
          </p:cNvPicPr>
          <p:nvPr/>
        </p:nvPicPr>
        <p:blipFill>
          <a:blip r:embed="rId3"/>
          <a:stretch>
            <a:fillRect/>
          </a:stretch>
        </p:blipFill>
        <p:spPr>
          <a:xfrm>
            <a:off x="3549912" y="2469663"/>
            <a:ext cx="1152000" cy="720000"/>
          </a:xfrm>
          <a:prstGeom prst="rect">
            <a:avLst/>
          </a:prstGeom>
        </p:spPr>
      </p:pic>
      <p:sp>
        <p:nvSpPr>
          <p:cNvPr id="5" name="TextBox 4">
            <a:extLst>
              <a:ext uri="{FF2B5EF4-FFF2-40B4-BE49-F238E27FC236}">
                <a16:creationId xmlns:a16="http://schemas.microsoft.com/office/drawing/2014/main" id="{17B44E5B-B05A-2D8E-9894-6FCE4F6A3DC0}"/>
              </a:ext>
            </a:extLst>
          </p:cNvPr>
          <p:cNvSpPr txBox="1"/>
          <p:nvPr/>
        </p:nvSpPr>
        <p:spPr>
          <a:xfrm>
            <a:off x="457200" y="3172563"/>
            <a:ext cx="8229600" cy="193283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300" b="1" i="0" u="none" strike="noStrike" kern="1200" cap="none" spc="0" normalizeH="0" baseline="0" noProof="0" dirty="0">
                <a:ln>
                  <a:noFill/>
                </a:ln>
                <a:solidFill>
                  <a:srgbClr val="366092"/>
                </a:solidFill>
                <a:effectLst/>
                <a:uLnTx/>
                <a:uFillTx/>
                <a:latin typeface="Calibri"/>
                <a:ea typeface="+mn-ea"/>
                <a:cs typeface="+mn-cs"/>
              </a:rPr>
              <a:t>Step 3</a:t>
            </a:r>
            <a:r>
              <a:rPr kumimoji="0" lang="en-IN" sz="2300" b="0" i="0" u="none" strike="noStrike" kern="1200" cap="none" spc="0" normalizeH="0" baseline="0" noProof="0" dirty="0">
                <a:ln>
                  <a:noFill/>
                </a:ln>
                <a:solidFill>
                  <a:srgbClr val="366092"/>
                </a:solidFill>
                <a:effectLst/>
                <a:uLnTx/>
                <a:uFillTx/>
                <a:latin typeface="Calibri"/>
                <a:ea typeface="+mn-ea"/>
                <a:cs typeface="+mn-cs"/>
              </a:rPr>
              <a:t>: </a:t>
            </a:r>
            <a:r>
              <a:rPr kumimoji="0" lang="en-US" sz="2300" b="0" i="0" u="none" strike="noStrike" kern="1200" cap="none" spc="0" normalizeH="0" baseline="0" noProof="0" dirty="0">
                <a:ln>
                  <a:noFill/>
                </a:ln>
                <a:solidFill>
                  <a:srgbClr val="366092"/>
                </a:solidFill>
                <a:effectLst/>
                <a:uLnTx/>
                <a:uFillTx/>
                <a:latin typeface="Calibri"/>
                <a:ea typeface="+mn-ea"/>
                <a:cs typeface="+mn-cs"/>
              </a:rPr>
              <a:t>Select the appropriate test statistic based on the information at hand and the assumptions you are willing to make. </a:t>
            </a:r>
            <a:endParaRPr kumimoji="0" lang="en-IN" sz="23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300" b="0" i="0" u="none" strike="noStrike" kern="1200" cap="none" spc="0" normalizeH="0" baseline="0" noProof="0" dirty="0">
                <a:ln>
                  <a:noFill/>
                </a:ln>
                <a:solidFill>
                  <a:srgbClr val="366092"/>
                </a:solidFill>
                <a:effectLst/>
                <a:uLnTx/>
                <a:uFillTx/>
                <a:latin typeface="Calibri"/>
                <a:ea typeface="+mn-ea"/>
                <a:cs typeface="+mn-cs"/>
              </a:rPr>
              <a:t>Understanding that the data are collected from two independent normally distributed observations and that we are testing the ratio of two variances, the test statistic is given by</a:t>
            </a:r>
            <a:endParaRPr lang="en-IN" sz="2300" dirty="0"/>
          </a:p>
        </p:txBody>
      </p:sp>
      <p:pic>
        <p:nvPicPr>
          <p:cNvPr id="7" name="Picture 6" descr="F equals s subscript 1 squared divided by s subscript 2 squared ">
            <a:extLst>
              <a:ext uri="{FF2B5EF4-FFF2-40B4-BE49-F238E27FC236}">
                <a16:creationId xmlns:a16="http://schemas.microsoft.com/office/drawing/2014/main" id="{F0BC5816-60F7-D903-EBB8-854C0EBF0524}"/>
              </a:ext>
            </a:extLst>
          </p:cNvPr>
          <p:cNvPicPr>
            <a:picLocks noChangeAspect="1"/>
          </p:cNvPicPr>
          <p:nvPr/>
        </p:nvPicPr>
        <p:blipFill>
          <a:blip r:embed="rId4"/>
          <a:stretch>
            <a:fillRect/>
          </a:stretch>
        </p:blipFill>
        <p:spPr>
          <a:xfrm>
            <a:off x="4114800" y="5114925"/>
            <a:ext cx="914400" cy="904875"/>
          </a:xfrm>
          <a:prstGeom prst="rect">
            <a:avLst/>
          </a:prstGeom>
        </p:spPr>
      </p:pic>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34337-A4D6-608F-D886-6F15FDC90A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0AD0E-F763-DABF-7076-03854EA978F8}"/>
              </a:ext>
            </a:extLst>
          </p:cNvPr>
          <p:cNvSpPr>
            <a:spLocks noGrp="1"/>
          </p:cNvSpPr>
          <p:nvPr>
            <p:ph type="title"/>
          </p:nvPr>
        </p:nvSpPr>
        <p:spPr/>
        <p:txBody>
          <a:bodyPr>
            <a:normAutofit/>
          </a:bodyPr>
          <a:lstStyle/>
          <a:p>
            <a:pPr>
              <a:defRPr sz="3200"/>
            </a:pPr>
            <a:r>
              <a:rPr lang="en-IN" dirty="0"/>
              <a:t>Example 4</a:t>
            </a:r>
            <a:r>
              <a:rPr dirty="0"/>
              <a:t>: Performing a Hypothesis Test of Variances for Box Office Revenues</a:t>
            </a:r>
            <a:r>
              <a:rPr lang="en-US" dirty="0"/>
              <a:t>—Slide 4</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08533107-402B-CEE1-E718-4F8730F4050E}"/>
                  </a:ext>
                </a:extLst>
              </p:cNvPr>
              <p:cNvSpPr>
                <a:spLocks noGrp="1"/>
              </p:cNvSpPr>
              <p:nvPr>
                <p:ph type="body" sz="quarter" idx="10"/>
              </p:nvPr>
            </p:nvSpPr>
            <p:spPr/>
            <p:txBody>
              <a:bodyPr>
                <a:normAutofit/>
              </a:bodyPr>
              <a:lstStyle/>
              <a:p>
                <a:pPr>
                  <a:defRPr sz="2800"/>
                </a:pPr>
                <a:r>
                  <a:rPr lang="en-US" sz="2600" b="1" dirty="0"/>
                  <a:t>Step 4</a:t>
                </a:r>
                <a:r>
                  <a:rPr lang="en-US" sz="2600" dirty="0"/>
                  <a:t>: Determine the critical value of the test statistic. </a:t>
                </a:r>
              </a:p>
              <a:p>
                <a:pPr>
                  <a:defRPr sz="2800"/>
                </a:pPr>
                <a:r>
                  <a:rPr lang="en-US" sz="2600" dirty="0"/>
                  <a:t>We know that we are testing at the </a:t>
                </a:r>
                <a14:m>
                  <m:oMath xmlns:m="http://schemas.openxmlformats.org/officeDocument/2006/math">
                    <m:r>
                      <a:rPr lang="en-US" sz="2600">
                        <a:latin typeface="Cambria Math" panose="02040503050406030204" pitchFamily="18" charset="0"/>
                      </a:rPr>
                      <m:t>5%</m:t>
                    </m:r>
                  </m:oMath>
                </a14:m>
                <a:r>
                  <a:rPr lang="en-US" sz="2600" dirty="0"/>
                  <a:t> level of significance (i.e., </a:t>
                </a:r>
                <a:r>
                  <a:rPr lang="en-US" sz="2600" i="1" dirty="0"/>
                  <a:t>α</a:t>
                </a:r>
                <a:r>
                  <a:rPr lang="en-US" sz="2600" dirty="0"/>
                  <a:t> = 0.05). Additionally, we know that we have a two-sided test based on the alternative hypothesis. Since the alternative hypothesis is two-sided, two tails of the</a:t>
                </a:r>
                <a:br>
                  <a:rPr lang="en-US" sz="2600" dirty="0"/>
                </a:br>
                <a:r>
                  <a:rPr lang="en-US" sz="2600" i="1" dirty="0"/>
                  <a:t>F</a:t>
                </a:r>
                <a:r>
                  <a:rPr lang="en-US" sz="2600" dirty="0"/>
                  <a:t>-distribution must be determined as rejection regions. That is, we want to determine if</a:t>
                </a:r>
                <a:endParaRPr lang="ar-AE" sz="2600" dirty="0"/>
              </a:p>
            </p:txBody>
          </p:sp>
        </mc:Choice>
        <mc:Fallback xmlns="">
          <p:sp>
            <p:nvSpPr>
              <p:cNvPr id="3" name="Text Placeholder 2">
                <a:extLst>
                  <a:ext uri="{FF2B5EF4-FFF2-40B4-BE49-F238E27FC236}">
                    <a16:creationId xmlns:a16="http://schemas.microsoft.com/office/drawing/2014/main" id="{08533107-402B-CEE1-E718-4F8730F4050E}"/>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333" t="-982" r="-963"/>
                </a:stretch>
              </a:blipFill>
            </p:spPr>
            <p:txBody>
              <a:bodyPr/>
              <a:lstStyle/>
              <a:p>
                <a:r>
                  <a:rPr lang="en-IN">
                    <a:noFill/>
                  </a:rPr>
                  <a:t> </a:t>
                </a:r>
              </a:p>
            </p:txBody>
          </p:sp>
        </mc:Fallback>
      </mc:AlternateContent>
      <p:pic>
        <p:nvPicPr>
          <p:cNvPr id="9" name="Picture 8" descr="F less than or equal to F subscript 1 minus alpha divided by 2 comma df subscript numerator comma df subscript denominator or if F greater than or equal to F subscript alpha divided by 2 comma df numerator comma df denominator.">
            <a:extLst>
              <a:ext uri="{FF2B5EF4-FFF2-40B4-BE49-F238E27FC236}">
                <a16:creationId xmlns:a16="http://schemas.microsoft.com/office/drawing/2014/main" id="{17DD464D-9E2C-2E7E-FDB9-B4BF750E43D9}"/>
              </a:ext>
            </a:extLst>
          </p:cNvPr>
          <p:cNvPicPr>
            <a:picLocks noChangeAspect="1"/>
          </p:cNvPicPr>
          <p:nvPr/>
        </p:nvPicPr>
        <p:blipFill>
          <a:blip r:embed="rId4"/>
          <a:stretch>
            <a:fillRect/>
          </a:stretch>
        </p:blipFill>
        <p:spPr>
          <a:xfrm>
            <a:off x="533400" y="3909232"/>
            <a:ext cx="4429264" cy="510368"/>
          </a:xfrm>
          <a:prstGeom prst="rect">
            <a:avLst/>
          </a:prstGeom>
        </p:spPr>
      </p:pic>
      <p:sp>
        <p:nvSpPr>
          <p:cNvPr id="7" name="TextBox 6">
            <a:extLst>
              <a:ext uri="{FF2B5EF4-FFF2-40B4-BE49-F238E27FC236}">
                <a16:creationId xmlns:a16="http://schemas.microsoft.com/office/drawing/2014/main" id="{9286BBAD-3510-283D-AD2A-0E918186F11C}"/>
              </a:ext>
            </a:extLst>
          </p:cNvPr>
          <p:cNvSpPr txBox="1"/>
          <p:nvPr/>
        </p:nvSpPr>
        <p:spPr>
          <a:xfrm>
            <a:off x="4824482" y="3896380"/>
            <a:ext cx="40005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 These critical values are</a:t>
            </a:r>
            <a:endParaRPr lang="en-IN" dirty="0"/>
          </a:p>
        </p:txBody>
      </p:sp>
      <p:pic>
        <p:nvPicPr>
          <p:cNvPr id="8" name="Picture 7" descr="F subscript 1 minus alpha divided by 2 comma df subscript numerator comma df subscript denominator equals F subscript 0.975 comma 19 comma 14 equals 0.3778,&#10;and&#10;F subscript alpha divided by 2 comma df subscript numerator comma df subscript denominator equals F subscript 0.025 comma 19 comma 14 equals 2.8607.">
            <a:extLst>
              <a:ext uri="{FF2B5EF4-FFF2-40B4-BE49-F238E27FC236}">
                <a16:creationId xmlns:a16="http://schemas.microsoft.com/office/drawing/2014/main" id="{1A8F63B8-9978-7832-397A-8473CE8869CA}"/>
              </a:ext>
            </a:extLst>
          </p:cNvPr>
          <p:cNvPicPr>
            <a:picLocks noChangeAspect="1"/>
          </p:cNvPicPr>
          <p:nvPr/>
        </p:nvPicPr>
        <p:blipFill>
          <a:blip r:embed="rId5"/>
          <a:stretch>
            <a:fillRect/>
          </a:stretch>
        </p:blipFill>
        <p:spPr>
          <a:xfrm>
            <a:off x="2700398" y="4455898"/>
            <a:ext cx="4081402" cy="1563902"/>
          </a:xfrm>
          <a:prstGeom prst="rect">
            <a:avLst/>
          </a:prstGeom>
        </p:spPr>
      </p:pic>
    </p:spTree>
    <p:custDataLst>
      <p:tags r:id="rId1"/>
    </p:custDataLst>
    <p:extLst>
      <p:ext uri="{BB962C8B-B14F-4D97-AF65-F5344CB8AC3E}">
        <p14:creationId xmlns:p14="http://schemas.microsoft.com/office/powerpoint/2010/main" val="251362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Performing a Hypothesis Test of Variances for Box Office Revenues</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US" sz="2200" dirty="0"/>
              <a:t>The rejection region is that we will reject the null hypothesis if the</a:t>
            </a:r>
            <a:br>
              <a:rPr lang="en-US" sz="2200" dirty="0"/>
            </a:br>
            <a:r>
              <a:rPr lang="en-US" sz="2200" i="1" dirty="0"/>
              <a:t>F-</a:t>
            </a:r>
            <a:r>
              <a:rPr lang="en-US" sz="2200" dirty="0"/>
              <a:t>test statistic is less than or equal to </a:t>
            </a:r>
            <a:r>
              <a:rPr lang="en-US" sz="2200" dirty="0">
                <a:latin typeface="Cambria Math"/>
              </a:rPr>
              <a:t>0.3778</a:t>
            </a:r>
            <a:r>
              <a:rPr lang="en-US" sz="2200" dirty="0"/>
              <a:t>, or if the </a:t>
            </a:r>
            <a:r>
              <a:rPr lang="en-US" sz="2200" i="1" dirty="0"/>
              <a:t>F</a:t>
            </a:r>
            <a:r>
              <a:rPr lang="en-US" sz="2200" dirty="0"/>
              <a:t> test statistic is greater than or equal to </a:t>
            </a:r>
            <a:r>
              <a:rPr lang="en-US" sz="2200" dirty="0">
                <a:latin typeface="Cambria Math"/>
              </a:rPr>
              <a:t>2.8607</a:t>
            </a:r>
            <a:r>
              <a:rPr lang="en-US" sz="2200" dirty="0"/>
              <a:t>.</a:t>
            </a:r>
            <a:endParaRPr sz="2200" dirty="0"/>
          </a:p>
        </p:txBody>
      </p:sp>
      <p:pic>
        <p:nvPicPr>
          <p:cNvPr id="5" name="Picture 4" descr="A graph titled as F-Distribution df numerator equals 19, df denominator equals 14. A graph depicts a right-skewed curve starting from the origin and rising to a maximum value at 0.5 and falling between 0.5 and 2.8607, and then decreasing along the horizontal axis. The region between the origin and  0.3778 is shaded red, the region is marked as alpha divided by 2 equals 0.025, and the region is labeled as Reject Null Hypothesis. The region between  0.3778 and 2.8607 is shaded blue and labeled as Fail to Reject Null Hypothesis. The region after 2.8607 on the horizontal axis is labeled as Reject Null Hypothesis, the region is marked as alpha divided by 2 equals 0.025.">
            <a:extLst>
              <a:ext uri="{FF2B5EF4-FFF2-40B4-BE49-F238E27FC236}">
                <a16:creationId xmlns:a16="http://schemas.microsoft.com/office/drawing/2014/main" id="{199CD6F1-BC66-4E59-97E9-C1127462BB35}"/>
              </a:ext>
            </a:extLst>
          </p:cNvPr>
          <p:cNvPicPr>
            <a:picLocks noChangeAspect="1"/>
          </p:cNvPicPr>
          <p:nvPr/>
        </p:nvPicPr>
        <p:blipFill>
          <a:blip r:embed="rId3"/>
          <a:srcRect b="8772"/>
          <a:stretch>
            <a:fillRect/>
          </a:stretch>
        </p:blipFill>
        <p:spPr>
          <a:xfrm>
            <a:off x="2259364" y="2269588"/>
            <a:ext cx="4625272" cy="3240000"/>
          </a:xfrm>
          <a:prstGeom prst="rect">
            <a:avLst/>
          </a:prstGeom>
        </p:spPr>
      </p:pic>
      <p:sp>
        <p:nvSpPr>
          <p:cNvPr id="4" name="TextBox 3">
            <a:extLst>
              <a:ext uri="{FF2B5EF4-FFF2-40B4-BE49-F238E27FC236}">
                <a16:creationId xmlns:a16="http://schemas.microsoft.com/office/drawing/2014/main" id="{74E6C4C3-31D7-8FA0-D8CF-0DB6C3FBD8F3}"/>
              </a:ext>
            </a:extLst>
          </p:cNvPr>
          <p:cNvSpPr txBox="1"/>
          <p:nvPr/>
        </p:nvSpPr>
        <p:spPr>
          <a:xfrm>
            <a:off x="3886200" y="5509588"/>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6</a:t>
            </a:r>
            <a:endParaRPr lang="en-IN" dirty="0"/>
          </a:p>
        </p:txBody>
      </p:sp>
    </p:spTree>
    <p:custDataLst>
      <p:tags r:id="rId1"/>
    </p:custDataLst>
    <p:extLst>
      <p:ext uri="{BB962C8B-B14F-4D97-AF65-F5344CB8AC3E}">
        <p14:creationId xmlns:p14="http://schemas.microsoft.com/office/powerpoint/2010/main" val="260183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Finding an</a:t>
            </a:r>
            <a:r>
              <a:rPr sz="2800" dirty="0"/>
              <a:t> </a:t>
            </a:r>
            <a:r>
              <a:rPr lang="en-US" i="1" dirty="0"/>
              <a:t>F</a:t>
            </a:r>
            <a:r>
              <a:rPr dirty="0"/>
              <a:t>-Critical Value</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Find a </a:t>
            </a:r>
            <a:r>
              <a:rPr lang="en-US" sz="2800" dirty="0"/>
              <a:t>value</a:t>
            </a:r>
            <a:r>
              <a:rPr sz="2800" dirty="0"/>
              <a:t> on the </a:t>
            </a:r>
            <a:r>
              <a:rPr lang="en-US" sz="2800" i="1" dirty="0"/>
              <a:t>F</a:t>
            </a:r>
            <a:r>
              <a:rPr sz="2800" dirty="0"/>
              <a:t>-distribution with</a:t>
            </a:r>
            <a:r>
              <a:rPr lang="en-US" sz="2800" dirty="0"/>
              <a:t> </a:t>
            </a:r>
            <a:r>
              <a:rPr lang="en-US" sz="2800" i="1" dirty="0" err="1"/>
              <a:t>df</a:t>
            </a:r>
            <a:r>
              <a:rPr lang="en-US" sz="1050" dirty="0"/>
              <a:t> </a:t>
            </a:r>
            <a:r>
              <a:rPr lang="en-US" sz="2800" baseline="-25000" dirty="0"/>
              <a:t>num</a:t>
            </a:r>
            <a:r>
              <a:rPr lang="en-US" sz="2800" dirty="0"/>
              <a:t> = 4</a:t>
            </a:r>
            <a:r>
              <a:rPr sz="2800" dirty="0"/>
              <a:t> and</a:t>
            </a:r>
            <a:br>
              <a:rPr lang="en-US" sz="2800" dirty="0"/>
            </a:br>
            <a:r>
              <a:rPr lang="en-US" i="1" dirty="0" err="1"/>
              <a:t>df</a:t>
            </a:r>
            <a:r>
              <a:rPr lang="en-US" sz="1050" dirty="0"/>
              <a:t> </a:t>
            </a:r>
            <a:r>
              <a:rPr lang="en-US" baseline="-25000" dirty="0"/>
              <a:t>den</a:t>
            </a:r>
            <a:r>
              <a:rPr lang="en-US" dirty="0"/>
              <a:t> = 20 </a:t>
            </a:r>
            <a:r>
              <a:rPr sz="2800" dirty="0"/>
              <a:t>such that </a:t>
            </a:r>
            <a:r>
              <a:rPr sz="2800" dirty="0">
                <a:latin typeface="Cambria Math"/>
              </a:rPr>
              <a:t>0.05</a:t>
            </a:r>
            <a:r>
              <a:rPr sz="2800" dirty="0"/>
              <a:t> of the area lies to the right of this value</a:t>
            </a:r>
            <a:r>
              <a:rPr lang="en-US" sz="2800" dirty="0"/>
              <a:t>,</a:t>
            </a:r>
            <a:r>
              <a:rPr sz="2800" dirty="0"/>
              <a:t> </a:t>
            </a:r>
            <a:r>
              <a:rPr lang="en-US" sz="2800" dirty="0"/>
              <a:t>as shown in</a:t>
            </a:r>
            <a:r>
              <a:rPr sz="2800" dirty="0"/>
              <a:t> </a:t>
            </a:r>
            <a:r>
              <a:rPr lang="en-US" sz="2800" dirty="0"/>
              <a:t>the following </a:t>
            </a:r>
            <a:r>
              <a:rPr sz="2800" dirty="0"/>
              <a:t>Figure 2</a:t>
            </a:r>
            <a:r>
              <a:rPr lang="en-US" sz="2800" dirty="0"/>
              <a:t>.</a:t>
            </a:r>
            <a:endParaRPr sz="2800" dirty="0"/>
          </a:p>
        </p:txBody>
      </p:sp>
      <p:pic>
        <p:nvPicPr>
          <p:cNvPr id="5" name="Picture 4" descr="A graph depicts the F Distribution for df subscript num equals 4 and df subscript den equals 20. The horizontal x axis is labeled as F. A curve is shown in red. The red curve starts at the origin and rises to the maximum value at F equals 0.02. It then falls between F equals 0.02 and F equals 0.05 and decreases gradually along the horizontal axis. A blue line is marked at the curve at F equals 0.05. The blue shaded area to the right after F equals 0.05 is labeled as alpha equals 0.05.">
            <a:extLst>
              <a:ext uri="{FF2B5EF4-FFF2-40B4-BE49-F238E27FC236}">
                <a16:creationId xmlns:a16="http://schemas.microsoft.com/office/drawing/2014/main" id="{FB007F0A-F4A0-45C7-9F5B-19A2F5B329F4}"/>
              </a:ext>
            </a:extLst>
          </p:cNvPr>
          <p:cNvPicPr>
            <a:picLocks noChangeAspect="1"/>
          </p:cNvPicPr>
          <p:nvPr/>
        </p:nvPicPr>
        <p:blipFill>
          <a:blip r:embed="rId3"/>
          <a:srcRect b="9846"/>
          <a:stretch>
            <a:fillRect/>
          </a:stretch>
        </p:blipFill>
        <p:spPr>
          <a:xfrm>
            <a:off x="1943100" y="2514600"/>
            <a:ext cx="5257800" cy="3134368"/>
          </a:xfrm>
          <a:prstGeom prst="rect">
            <a:avLst/>
          </a:prstGeom>
        </p:spPr>
      </p:pic>
      <p:sp>
        <p:nvSpPr>
          <p:cNvPr id="6" name="TextBox 5">
            <a:extLst>
              <a:ext uri="{FF2B5EF4-FFF2-40B4-BE49-F238E27FC236}">
                <a16:creationId xmlns:a16="http://schemas.microsoft.com/office/drawing/2014/main" id="{D968D7D6-3D57-7D89-5929-966609A0000C}"/>
              </a:ext>
            </a:extLst>
          </p:cNvPr>
          <p:cNvSpPr txBox="1"/>
          <p:nvPr/>
        </p:nvSpPr>
        <p:spPr>
          <a:xfrm>
            <a:off x="3886200" y="5538639"/>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2</a:t>
            </a:r>
            <a:endParaRPr lang="en-IN"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Performing a Hypothesis Test of Variances for Box Office Revenues</a:t>
            </a:r>
            <a:r>
              <a:rPr lang="en-US" dirty="0"/>
              <a:t>—Slide 6</a:t>
            </a:r>
            <a:endParaRPr dirty="0"/>
          </a:p>
        </p:txBody>
      </p:sp>
      <p:sp>
        <p:nvSpPr>
          <p:cNvPr id="3" name="Text Placeholder 2"/>
          <p:cNvSpPr>
            <a:spLocks noGrp="1"/>
          </p:cNvSpPr>
          <p:nvPr>
            <p:ph type="body" sz="quarter" idx="10"/>
          </p:nvPr>
        </p:nvSpPr>
        <p:spPr/>
        <p:txBody>
          <a:bodyPr>
            <a:normAutofit/>
          </a:bodyPr>
          <a:lstStyle/>
          <a:p>
            <a:r>
              <a:rPr lang="en-US" sz="2800" b="1" dirty="0"/>
              <a:t>Step 5</a:t>
            </a:r>
            <a:r>
              <a:rPr lang="en-US" sz="2800" dirty="0"/>
              <a:t>: </a:t>
            </a:r>
            <a:r>
              <a:rPr lang="en-US" dirty="0"/>
              <a:t>Collect sample data and compute the value of the test statistic. </a:t>
            </a:r>
          </a:p>
          <a:p>
            <a:r>
              <a:rPr sz="2800" dirty="0"/>
              <a:t>The test statistic is given by</a:t>
            </a:r>
            <a:endParaRPr sz="2800" b="1" dirty="0"/>
          </a:p>
        </p:txBody>
      </p:sp>
      <p:pic>
        <p:nvPicPr>
          <p:cNvPr id="5" name="Picture 4" descr="F equals s subscript 1 squared divided by s subscript 2 squared equals 2500 divided by 900 equals 2.7778">
            <a:extLst>
              <a:ext uri="{FF2B5EF4-FFF2-40B4-BE49-F238E27FC236}">
                <a16:creationId xmlns:a16="http://schemas.microsoft.com/office/drawing/2014/main" id="{42CE2137-FCA6-3188-4923-9A2B7A95DF3C}"/>
              </a:ext>
            </a:extLst>
          </p:cNvPr>
          <p:cNvPicPr>
            <a:picLocks noChangeAspect="1"/>
          </p:cNvPicPr>
          <p:nvPr/>
        </p:nvPicPr>
        <p:blipFill>
          <a:blip r:embed="rId3"/>
          <a:stretch>
            <a:fillRect/>
          </a:stretch>
        </p:blipFill>
        <p:spPr>
          <a:xfrm>
            <a:off x="2971800" y="2533650"/>
            <a:ext cx="3028950" cy="90487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2DE1C1D-6E6D-BDA1-5947-3696813C9074}"/>
                  </a:ext>
                </a:extLst>
              </p:cNvPr>
              <p:cNvSpPr txBox="1"/>
              <p:nvPr/>
            </p:nvSpPr>
            <p:spPr>
              <a:xfrm>
                <a:off x="457200" y="3372981"/>
                <a:ext cx="8229600" cy="2246769"/>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This statistic indicates that the variance of revenue for dramas is close to three times that of the variance of the revenue of comedies. Does that indicate that the ratio of the variances is significantly different at the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level? We will discuss in </a:t>
                </a:r>
                <a:r>
                  <a:rPr kumimoji="0" lang="en-US" sz="2800" b="1" i="0" u="none" strike="noStrike" kern="1200" cap="none" spc="0" normalizeH="0" baseline="0" noProof="0" dirty="0">
                    <a:ln>
                      <a:noFill/>
                    </a:ln>
                    <a:solidFill>
                      <a:srgbClr val="366092"/>
                    </a:solidFill>
                    <a:effectLst/>
                    <a:uLnTx/>
                    <a:uFillTx/>
                    <a:latin typeface="Calibri"/>
                    <a:ea typeface="+mn-ea"/>
                    <a:cs typeface="+mn-cs"/>
                  </a:rPr>
                  <a:t>Step 6.</a:t>
                </a:r>
                <a:endParaRPr lang="en-IN" dirty="0"/>
              </a:p>
            </p:txBody>
          </p:sp>
        </mc:Choice>
        <mc:Fallback xmlns="">
          <p:sp>
            <p:nvSpPr>
              <p:cNvPr id="7" name="TextBox 6">
                <a:extLst>
                  <a:ext uri="{FF2B5EF4-FFF2-40B4-BE49-F238E27FC236}">
                    <a16:creationId xmlns:a16="http://schemas.microsoft.com/office/drawing/2014/main" id="{E2DE1C1D-6E6D-BDA1-5947-3696813C9074}"/>
                  </a:ext>
                </a:extLst>
              </p:cNvPr>
              <p:cNvSpPr txBox="1">
                <a:spLocks noRot="1" noChangeAspect="1" noMove="1" noResize="1" noEditPoints="1" noAdjustHandles="1" noChangeArrowheads="1" noChangeShapeType="1" noTextEdit="1"/>
              </p:cNvSpPr>
              <p:nvPr/>
            </p:nvSpPr>
            <p:spPr>
              <a:xfrm>
                <a:off x="457200" y="3372981"/>
                <a:ext cx="8229600" cy="2246769"/>
              </a:xfrm>
              <a:prstGeom prst="rect">
                <a:avLst/>
              </a:prstGeom>
              <a:blipFill>
                <a:blip r:embed="rId4"/>
                <a:stretch>
                  <a:fillRect l="-1481" t="-2439" b="-6775"/>
                </a:stretch>
              </a:blipFill>
            </p:spPr>
            <p:txBody>
              <a:bodyPr/>
              <a:lstStyle/>
              <a:p>
                <a:r>
                  <a:rPr lang="en-IN">
                    <a:noFill/>
                  </a:rPr>
                  <a:t> </a:t>
                </a:r>
              </a:p>
            </p:txBody>
          </p:sp>
        </mc:Fallback>
      </mc:AlternateContent>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Performing a Hypothesis Test of Variances for Box Office Revenues</a:t>
            </a:r>
            <a:r>
              <a:rPr lang="en-US" dirty="0"/>
              <a:t>—Slide 7</a:t>
            </a:r>
            <a:endParaRPr dirty="0"/>
          </a:p>
        </p:txBody>
      </p:sp>
      <p:sp>
        <p:nvSpPr>
          <p:cNvPr id="3" name="Text Placeholder 2"/>
          <p:cNvSpPr>
            <a:spLocks noGrp="1"/>
          </p:cNvSpPr>
          <p:nvPr>
            <p:ph type="body" sz="quarter" idx="10"/>
          </p:nvPr>
        </p:nvSpPr>
        <p:spPr/>
        <p:txBody>
          <a:bodyPr>
            <a:normAutofit/>
          </a:bodyPr>
          <a:lstStyle/>
          <a:p>
            <a:r>
              <a:rPr lang="en-US" sz="2800" b="1" dirty="0"/>
              <a:t>Step 6: </a:t>
            </a:r>
            <a:r>
              <a:rPr lang="en-US" dirty="0"/>
              <a:t>Make the decision and state the conclusion in terms of the original question.</a:t>
            </a:r>
            <a:endParaRPr lang="en-IN" sz="2800" dirty="0"/>
          </a:p>
        </p:txBody>
      </p:sp>
      <p:pic>
        <p:nvPicPr>
          <p:cNvPr id="5" name="Picture 4" descr="A line z has two markings of critical values at points 0.3778 and 2.8607. The region to the left of critical value 0.3778 is labeled as Reject Null Hypothesis. The region between the critical values 0.3778 and 2.8607 is labeled as Fail to Reject Null Hypothesis. The region to the right of critical value 2.8607 is labeled as Reject Null Hypothesis. The right end of region Fail to Reject Null Hypothesis is marked as Test statistic 2.7778.">
            <a:extLst>
              <a:ext uri="{FF2B5EF4-FFF2-40B4-BE49-F238E27FC236}">
                <a16:creationId xmlns:a16="http://schemas.microsoft.com/office/drawing/2014/main" id="{16218A6C-61F0-4B56-93D3-C0DF485A7E28}"/>
              </a:ext>
            </a:extLst>
          </p:cNvPr>
          <p:cNvPicPr>
            <a:picLocks noChangeAspect="1"/>
          </p:cNvPicPr>
          <p:nvPr/>
        </p:nvPicPr>
        <p:blipFill rotWithShape="1">
          <a:blip r:embed="rId3"/>
          <a:srcRect t="17542" b="18173"/>
          <a:stretch>
            <a:fillRect/>
          </a:stretch>
        </p:blipFill>
        <p:spPr>
          <a:xfrm>
            <a:off x="457200" y="2143779"/>
            <a:ext cx="8011133" cy="1600200"/>
          </a:xfrm>
          <a:prstGeom prst="rect">
            <a:avLst/>
          </a:prstGeom>
        </p:spPr>
      </p:pic>
      <p:sp>
        <p:nvSpPr>
          <p:cNvPr id="4" name="TextBox 3">
            <a:extLst>
              <a:ext uri="{FF2B5EF4-FFF2-40B4-BE49-F238E27FC236}">
                <a16:creationId xmlns:a16="http://schemas.microsoft.com/office/drawing/2014/main" id="{9C0EE94E-C622-CE78-0113-7FBDEB30322E}"/>
              </a:ext>
            </a:extLst>
          </p:cNvPr>
          <p:cNvSpPr txBox="1"/>
          <p:nvPr/>
        </p:nvSpPr>
        <p:spPr>
          <a:xfrm>
            <a:off x="3886200" y="3820179"/>
            <a:ext cx="1371600" cy="523221"/>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7</a:t>
            </a:r>
            <a:endParaRPr lang="en-IN" dirty="0"/>
          </a:p>
        </p:txBody>
      </p:sp>
      <p:sp>
        <p:nvSpPr>
          <p:cNvPr id="7" name="TextBox 6">
            <a:extLst>
              <a:ext uri="{FF2B5EF4-FFF2-40B4-BE49-F238E27FC236}">
                <a16:creationId xmlns:a16="http://schemas.microsoft.com/office/drawing/2014/main" id="{7F32D679-04BA-C6E8-D946-5CF6C09247CA}"/>
              </a:ext>
            </a:extLst>
          </p:cNvPr>
          <p:cNvSpPr txBox="1"/>
          <p:nvPr/>
        </p:nvSpPr>
        <p:spPr>
          <a:xfrm>
            <a:off x="457200" y="44958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Since the test statistic does not fall in the rejection region, we fail to reject the null hypothesis.</a:t>
            </a:r>
            <a:endParaRPr lang="en-IN" dirty="0"/>
          </a:p>
        </p:txBody>
      </p:sp>
    </p:spTree>
    <p:custDataLst>
      <p:tags r:id="rId1"/>
    </p:custDataLst>
    <p:extLst>
      <p:ext uri="{BB962C8B-B14F-4D97-AF65-F5344CB8AC3E}">
        <p14:creationId xmlns:p14="http://schemas.microsoft.com/office/powerpoint/2010/main" val="3707145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Performing a Hypothesis Test of Variances for Box Office Revenues</a:t>
            </a:r>
            <a:r>
              <a:rPr lang="en-US" dirty="0"/>
              <a:t>—Slide 8</a:t>
            </a:r>
            <a:endParaRPr dirty="0"/>
          </a:p>
        </p:txBody>
      </p:sp>
      <p:sp>
        <p:nvSpPr>
          <p:cNvPr id="3" name="Text Placeholder 2"/>
          <p:cNvSpPr>
            <a:spLocks noGrp="1"/>
          </p:cNvSpPr>
          <p:nvPr>
            <p:ph type="body" sz="quarter" idx="10"/>
          </p:nvPr>
        </p:nvSpPr>
        <p:spPr/>
        <p:txBody>
          <a:bodyPr>
            <a:normAutofit/>
          </a:bodyPr>
          <a:lstStyle/>
          <a:p>
            <a:r>
              <a:rPr lang="en-US" sz="2400" dirty="0"/>
              <a:t>Using the </a:t>
            </a:r>
            <a:r>
              <a:rPr lang="en-US" sz="2400" i="1" dirty="0"/>
              <a:t>P</a:t>
            </a:r>
            <a:r>
              <a:rPr lang="en-US" sz="2400" dirty="0"/>
              <a:t>-value approach, we want to find</a:t>
            </a:r>
          </a:p>
        </p:txBody>
      </p:sp>
      <p:pic>
        <p:nvPicPr>
          <p:cNvPr id="7" name="Picture 6" descr="2 P of open parenthesis F is greater than 2.7778 close parenthesis">
            <a:extLst>
              <a:ext uri="{FF2B5EF4-FFF2-40B4-BE49-F238E27FC236}">
                <a16:creationId xmlns:a16="http://schemas.microsoft.com/office/drawing/2014/main" id="{C7F627B2-DD27-39DD-C2DD-02ADFCEC49E0}"/>
              </a:ext>
            </a:extLst>
          </p:cNvPr>
          <p:cNvPicPr>
            <a:picLocks noChangeAspect="1"/>
          </p:cNvPicPr>
          <p:nvPr/>
        </p:nvPicPr>
        <p:blipFill>
          <a:blip r:embed="rId3"/>
          <a:stretch>
            <a:fillRect/>
          </a:stretch>
        </p:blipFill>
        <p:spPr>
          <a:xfrm>
            <a:off x="6096000" y="1087624"/>
            <a:ext cx="1828800" cy="426128"/>
          </a:xfrm>
          <a:prstGeom prst="rect">
            <a:avLst/>
          </a:prstGeom>
        </p:spPr>
      </p:pic>
      <p:sp>
        <p:nvSpPr>
          <p:cNvPr id="5" name="TextBox 4">
            <a:extLst>
              <a:ext uri="{FF2B5EF4-FFF2-40B4-BE49-F238E27FC236}">
                <a16:creationId xmlns:a16="http://schemas.microsoft.com/office/drawing/2014/main" id="{96222397-CE39-8584-C18E-AD388EF16DF3}"/>
              </a:ext>
            </a:extLst>
          </p:cNvPr>
          <p:cNvSpPr txBox="1"/>
          <p:nvPr/>
        </p:nvSpPr>
        <p:spPr>
          <a:xfrm>
            <a:off x="457200" y="1416278"/>
            <a:ext cx="8077200" cy="4154984"/>
          </a:xfrm>
          <a:prstGeom prst="rect">
            <a:avLst/>
          </a:prstGeom>
          <a:noFill/>
        </p:spPr>
        <p:txBody>
          <a:bodyPr wrap="square">
            <a:spAutoFit/>
          </a:bodyPr>
          <a:lstStyle/>
          <a:p>
            <a:r>
              <a:rPr lang="en-US" sz="2400" dirty="0"/>
              <a:t>since this is a two-tailed test. This results in a </a:t>
            </a:r>
            <a:r>
              <a:rPr lang="en-US" sz="2400" i="1" dirty="0"/>
              <a:t>P</a:t>
            </a:r>
            <a:r>
              <a:rPr lang="en-US" sz="2400" dirty="0"/>
              <a:t>-value of 0.0564. Since the </a:t>
            </a:r>
            <a:r>
              <a:rPr lang="en-US" sz="2400" i="1" dirty="0"/>
              <a:t>P</a:t>
            </a:r>
            <a:r>
              <a:rPr lang="en-US" sz="2400" dirty="0"/>
              <a:t>-value is greater than the significance level of 0.05, we fail to reject the null hypothesis. </a:t>
            </a:r>
          </a:p>
          <a:p>
            <a:r>
              <a:rPr lang="en-US" sz="2400" b="1" dirty="0"/>
              <a:t>Conclusion and Interpretation:</a:t>
            </a:r>
            <a:r>
              <a:rPr lang="en-US" sz="2400" dirty="0"/>
              <a:t> We conclude that there is insufficient evidence to indicate that the variances in revenue between dramas and comedies are significantly different.</a:t>
            </a:r>
          </a:p>
          <a:p>
            <a:r>
              <a:rPr lang="en-US" sz="2400" dirty="0"/>
              <a:t>Please note that the methods presented in this section work very poorly when the normality assumption is violated. It is very important to validate the assumption of normality before developing confidence intervals or performing hypothesis tests on the ratio of the variances.</a:t>
            </a:r>
          </a:p>
        </p:txBody>
      </p:sp>
    </p:spTree>
    <p:custDataLst>
      <p:tags r:id="rId1"/>
    </p:custDataLst>
    <p:extLst>
      <p:ext uri="{BB962C8B-B14F-4D97-AF65-F5344CB8AC3E}">
        <p14:creationId xmlns:p14="http://schemas.microsoft.com/office/powerpoint/2010/main" val="278029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100" dirty="0"/>
              <a:t>Example 1</a:t>
            </a:r>
            <a:r>
              <a:rPr sz="3100" dirty="0"/>
              <a:t>: Finding an</a:t>
            </a:r>
            <a:r>
              <a:rPr lang="en-US" sz="3100" dirty="0"/>
              <a:t> </a:t>
            </a:r>
            <a:r>
              <a:rPr lang="en-US" i="1" dirty="0"/>
              <a:t>F</a:t>
            </a:r>
            <a:r>
              <a:rPr sz="3100" dirty="0"/>
              <a:t>-Critical Value</a:t>
            </a:r>
            <a:r>
              <a:rPr lang="en-US" dirty="0"/>
              <a:t>—Slide 2</a:t>
            </a:r>
            <a:endParaRPr sz="31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Use the </a:t>
            </a:r>
            <a:r>
              <a:rPr lang="en-US" sz="2800" i="1" dirty="0"/>
              <a:t>F</a:t>
            </a:r>
            <a:r>
              <a:rPr sz="2800" dirty="0"/>
              <a:t>-table corresponding to</a:t>
            </a:r>
            <a:r>
              <a:rPr lang="en-US" sz="2800" dirty="0"/>
              <a:t> </a:t>
            </a:r>
            <a:r>
              <a:rPr lang="el-GR" i="1" dirty="0">
                <a:latin typeface="Calibri" panose="020F0502020204030204" pitchFamily="34" charset="0"/>
                <a:ea typeface="Calibri" panose="020F0502020204030204" pitchFamily="34" charset="0"/>
                <a:cs typeface="Calibri" panose="020F0502020204030204" pitchFamily="34" charset="0"/>
              </a:rPr>
              <a:t>α</a:t>
            </a:r>
            <a:r>
              <a:rPr lang="en-US" sz="2800" dirty="0"/>
              <a:t> = 0.05.</a:t>
            </a:r>
            <a:r>
              <a:rPr sz="2800" dirty="0"/>
              <a:t> The leftmost column of the table corresponds to the degrees of freedom in the denominator, while the top row of the table corresponds to the degrees of freedom in the numerator. Looking up the critical value in the</a:t>
            </a:r>
            <a:r>
              <a:rPr lang="en-US" sz="2800" dirty="0"/>
              <a:t> 0.05</a:t>
            </a:r>
            <a:r>
              <a:rPr sz="2800" dirty="0"/>
              <a:t> table corresponding to</a:t>
            </a:r>
            <a:r>
              <a:rPr lang="en-US" sz="2800" dirty="0"/>
              <a:t> </a:t>
            </a:r>
            <a:r>
              <a:rPr lang="de-DE" i="1" dirty="0"/>
              <a:t>df</a:t>
            </a:r>
            <a:r>
              <a:rPr lang="de-DE" sz="1050" dirty="0"/>
              <a:t> </a:t>
            </a:r>
            <a:r>
              <a:rPr lang="de-DE" baseline="-25000" dirty="0"/>
              <a:t>num</a:t>
            </a:r>
            <a:r>
              <a:rPr lang="de-DE" dirty="0"/>
              <a:t> = 4 and </a:t>
            </a:r>
            <a:r>
              <a:rPr lang="de-DE" i="1" dirty="0"/>
              <a:t>df</a:t>
            </a:r>
            <a:r>
              <a:rPr lang="de-DE" sz="1050" dirty="0"/>
              <a:t> </a:t>
            </a:r>
            <a:r>
              <a:rPr lang="de-DE" baseline="-25000" dirty="0"/>
              <a:t>den</a:t>
            </a:r>
            <a:r>
              <a:rPr lang="de-DE" dirty="0"/>
              <a:t> = 20</a:t>
            </a:r>
            <a:r>
              <a:rPr sz="2800" dirty="0"/>
              <a:t> produces an </a:t>
            </a:r>
            <a:r>
              <a:rPr lang="en-US" sz="2800" i="1" dirty="0"/>
              <a:t>F</a:t>
            </a:r>
            <a:r>
              <a:rPr sz="2800" dirty="0"/>
              <a:t>-value of</a:t>
            </a:r>
            <a:r>
              <a:rPr lang="en-US" sz="2800" dirty="0"/>
              <a:t> 2.8661.</a:t>
            </a:r>
            <a:endParaRPr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100" dirty="0"/>
              <a:t>Example 1</a:t>
            </a:r>
            <a:r>
              <a:rPr sz="3100" dirty="0"/>
              <a:t>: Finding an </a:t>
            </a:r>
            <a:r>
              <a:rPr lang="en-US" i="1" dirty="0"/>
              <a:t>F</a:t>
            </a:r>
            <a:r>
              <a:rPr sz="3100" dirty="0"/>
              <a:t>-Critical Value</a:t>
            </a:r>
            <a:r>
              <a:rPr lang="en-US" sz="2800" dirty="0"/>
              <a:t>—Slide 3</a:t>
            </a:r>
            <a:endParaRPr sz="3100" dirty="0"/>
          </a:p>
        </p:txBody>
      </p:sp>
      <p:sp>
        <p:nvSpPr>
          <p:cNvPr id="5" name="TextBox 4">
            <a:extLst>
              <a:ext uri="{FF2B5EF4-FFF2-40B4-BE49-F238E27FC236}">
                <a16:creationId xmlns:a16="http://schemas.microsoft.com/office/drawing/2014/main" id="{88E696C5-4755-B01D-69F4-A54293D64ED1}"/>
              </a:ext>
            </a:extLst>
          </p:cNvPr>
          <p:cNvSpPr txBox="1"/>
          <p:nvPr/>
        </p:nvSpPr>
        <p:spPr>
          <a:xfrm>
            <a:off x="3505200" y="1186934"/>
            <a:ext cx="3276600" cy="338554"/>
          </a:xfrm>
          <a:prstGeom prst="rect">
            <a:avLst/>
          </a:prstGeom>
          <a:noFill/>
        </p:spPr>
        <p:txBody>
          <a:bodyPr wrap="square">
            <a:spAutoFit/>
          </a:bodyPr>
          <a:lstStyle/>
          <a:p>
            <a:r>
              <a:rPr kumimoji="0" lang="en-US" sz="1600" b="1" i="0" u="none" strike="noStrike" kern="1200" cap="none" spc="0" normalizeH="0" baseline="0" noProof="0" dirty="0">
                <a:ln>
                  <a:noFill/>
                </a:ln>
                <a:solidFill>
                  <a:srgbClr val="366092"/>
                </a:solidFill>
                <a:effectLst/>
                <a:uLnTx/>
                <a:uFillTx/>
                <a:latin typeface="Calibri"/>
                <a:ea typeface="+mn-ea"/>
                <a:cs typeface="+mn-cs"/>
              </a:rPr>
              <a:t> Numerator Degrees of Freedom</a:t>
            </a:r>
            <a:endParaRPr lang="en-IN" sz="1600" b="1" dirty="0"/>
          </a:p>
        </p:txBody>
      </p:sp>
      <p:sp>
        <p:nvSpPr>
          <p:cNvPr id="6" name="TextBox 5">
            <a:extLst>
              <a:ext uri="{FF2B5EF4-FFF2-40B4-BE49-F238E27FC236}">
                <a16:creationId xmlns:a16="http://schemas.microsoft.com/office/drawing/2014/main" id="{330DD56E-D790-A683-8800-18A953D8769A}"/>
              </a:ext>
            </a:extLst>
          </p:cNvPr>
          <p:cNvSpPr txBox="1"/>
          <p:nvPr/>
        </p:nvSpPr>
        <p:spPr>
          <a:xfrm rot="16200000">
            <a:off x="-1276350" y="2935873"/>
            <a:ext cx="3097768" cy="338554"/>
          </a:xfrm>
          <a:prstGeom prst="rect">
            <a:avLst/>
          </a:prstGeom>
          <a:noFill/>
        </p:spPr>
        <p:txBody>
          <a:bodyPr wrap="square">
            <a:spAutoFit/>
          </a:bodyPr>
          <a:lstStyle/>
          <a:p>
            <a:r>
              <a:rPr kumimoji="0" lang="en-US" sz="1600" b="1" i="0" u="none" strike="noStrike" kern="1200" cap="none" spc="0" normalizeH="0" baseline="0" noProof="0" dirty="0">
                <a:ln>
                  <a:noFill/>
                </a:ln>
                <a:solidFill>
                  <a:srgbClr val="366092"/>
                </a:solidFill>
                <a:effectLst/>
                <a:uLnTx/>
                <a:uFillTx/>
                <a:latin typeface="Calibri"/>
                <a:ea typeface="+mn-ea"/>
                <a:cs typeface="+mn-cs"/>
              </a:rPr>
              <a:t> Denominator Degrees of Freedom</a:t>
            </a:r>
            <a:endParaRPr lang="en-IN" sz="1600" b="1" dirty="0"/>
          </a:p>
        </p:txBody>
      </p:sp>
      <mc:AlternateContent xmlns:mc="http://schemas.openxmlformats.org/markup-compatibility/2006" xmlns:a14="http://schemas.microsoft.com/office/drawing/2010/main">
        <mc:Choice Requires="a14">
          <p:graphicFrame>
            <p:nvGraphicFramePr>
              <p:cNvPr id="3" name="Table Placeholder 2" descr="The table provides critical values for an F distribution with alpha equals 0.05, based on numerator and denominator degrees of freedom. Rows represent the denominator degrees of freedom, ranging from 1 to 21, while columns represent the numerator degrees of freedom, ranging from 1 to 5. Each cell shows the F value for the corresponding degrees of freedom combination.&#10;In first row where the denominator degrees of freedom is 1, the critical value is 161.4476 at numerator degrees of freedom 1, 199.5000 at 2, 215.7073 at 3, 224.5832 at 4, 230.1619 at 5 and so on.&#10;In second row where the denominator degrees of freedom is 2, the critical value is 18.5128 at numerator degrees of freedom 1, 19.0000 at 2, 19.1643 at 3, 19.2468 at 4, 19.2964 at 5 and so on.&#10;In third row where the denominator degrees of freedom is 3, the critical value is 10.1280 at numerator degrees of freedom 1, 9.5521 at 2, 9.2766 at 3, 9.1172 at 4, 9.0135 at 5.&#10;so on&#10;In fifth row where the denominator degrees of freedom is 20, the critical value is 4.3512 at numerator degrees of freedom 1, 3.4928 at 2, 3.0984 at 3, 2.8661 at 4, 2.7109 at 5 and so on.&#10;In sixth row where the denominator degrees of freedom is 21, the critical value is 4.3248 at numerator degrees of freedom 1, 3.4668 at 2, 3.0725 at 3, 2.8401 at 4, 2.6848 at 5 and so on.&#10;A highlighted value, 2.8661, corresponds to 20 denominator degrees of freedom and 4 numerator degrees of freedom. "/>
              <p:cNvGraphicFramePr>
                <a:graphicFrameLocks noGrp="1"/>
              </p:cNvGraphicFramePr>
              <p:nvPr>
                <p:ph type="tbl" sz="quarter" idx="10"/>
                <p:extLst>
                  <p:ext uri="{D42A27DB-BD31-4B8C-83A1-F6EECF244321}">
                    <p14:modId xmlns:p14="http://schemas.microsoft.com/office/powerpoint/2010/main" val="3328210402"/>
                  </p:ext>
                </p:extLst>
              </p:nvPr>
            </p:nvGraphicFramePr>
            <p:xfrm>
              <a:off x="457200" y="1605280"/>
              <a:ext cx="8229600" cy="29667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028700">
                      <a:extLst>
                        <a:ext uri="{9D8B030D-6E8A-4147-A177-3AD203B41FA5}">
                          <a16:colId xmlns:a16="http://schemas.microsoft.com/office/drawing/2014/main" val="20007"/>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𝛼</m:t>
                                </m:r>
                                <m:r>
                                  <a:rPr sz="1400">
                                    <a:latin typeface="Cambria Math" panose="02040503050406030204" pitchFamily="18" charset="0"/>
                                  </a:rPr>
                                  <m:t>=</m:t>
                                </m:r>
                                <m:r>
                                  <a:rPr sz="1400" b="1">
                                    <a:latin typeface="Cambria Math" panose="02040503050406030204" pitchFamily="18" charset="0"/>
                                  </a:rPr>
                                  <m:t>𝟎</m:t>
                                </m:r>
                                <m:r>
                                  <a:rPr sz="1400" b="1">
                                    <a:latin typeface="Cambria Math" panose="02040503050406030204" pitchFamily="18" charset="0"/>
                                  </a:rPr>
                                  <m:t>.</m:t>
                                </m:r>
                                <m:r>
                                  <a:rPr sz="1400" b="1">
                                    <a:latin typeface="Cambria Math" panose="02040503050406030204" pitchFamily="18" charset="0"/>
                                  </a:rPr>
                                  <m:t>𝟎𝟓</m:t>
                                </m:r>
                              </m:oMath>
                            </m:oMathPara>
                          </a14:m>
                          <a:endParaRPr b="1" dirty="0"/>
                        </a:p>
                      </a:txBody>
                      <a:tcPr/>
                    </a:tc>
                    <a:tc>
                      <a:txBody>
                        <a:bodyPr/>
                        <a:lstStyle/>
                        <a:p>
                          <a:pPr algn="ctr">
                            <a:defRPr b="1">
                              <a:solidFill>
                                <a:schemeClr val="tx1"/>
                              </a:solidFill>
                            </a:defRPr>
                          </a:pPr>
                          <a:r>
                            <a:rPr sz="1400" dirty="0"/>
                            <a:t>1</a:t>
                          </a:r>
                          <a:endParaRPr sz="1400" dirty="0">
                            <a:latin typeface="Cambria Math"/>
                          </a:endParaRPr>
                        </a:p>
                      </a:txBody>
                      <a:tcPr/>
                    </a:tc>
                    <a:tc>
                      <a:txBody>
                        <a:bodyPr/>
                        <a:lstStyle/>
                        <a:p>
                          <a:pPr algn="ctr">
                            <a:defRPr b="1">
                              <a:solidFill>
                                <a:schemeClr val="tx1"/>
                              </a:solidFill>
                            </a:defRPr>
                          </a:pPr>
                          <a:r>
                            <a:rPr sz="1400" dirty="0"/>
                            <a:t>2</a:t>
                          </a:r>
                          <a:endParaRPr sz="1400" dirty="0">
                            <a:latin typeface="Cambria Math"/>
                          </a:endParaRPr>
                        </a:p>
                      </a:txBody>
                      <a:tcPr/>
                    </a:tc>
                    <a:tc>
                      <a:txBody>
                        <a:bodyPr/>
                        <a:lstStyle/>
                        <a:p>
                          <a:pPr algn="ctr">
                            <a:defRPr b="1">
                              <a:solidFill>
                                <a:schemeClr val="tx1"/>
                              </a:solidFill>
                            </a:defRPr>
                          </a:pPr>
                          <a:r>
                            <a:rPr sz="1400"/>
                            <a:t>3</a:t>
                          </a:r>
                          <a:endParaRPr sz="1400">
                            <a:latin typeface="Cambria Math"/>
                          </a:endParaRPr>
                        </a:p>
                      </a:txBody>
                      <a:tcPr/>
                    </a:tc>
                    <a:tc>
                      <a:txBody>
                        <a:bodyPr/>
                        <a:lstStyle/>
                        <a:p>
                          <a:pPr algn="ctr">
                            <a:defRPr b="1">
                              <a:solidFill>
                                <a:schemeClr val="tx1"/>
                              </a:solidFill>
                            </a:defRPr>
                          </a:pPr>
                          <a:r>
                            <a:rPr sz="1400"/>
                            <a:t>4</a:t>
                          </a:r>
                          <a:endParaRPr sz="1400">
                            <a:latin typeface="Cambria Math"/>
                          </a:endParaRPr>
                        </a:p>
                      </a:txBody>
                      <a:tcPr/>
                    </a:tc>
                    <a:tc>
                      <a:txBody>
                        <a:bodyPr/>
                        <a:lstStyle/>
                        <a:p>
                          <a:pPr algn="ctr">
                            <a:defRPr b="1">
                              <a:solidFill>
                                <a:schemeClr val="tx1"/>
                              </a:solidFill>
                            </a:defRPr>
                          </a:pPr>
                          <a:r>
                            <a:rPr sz="1400"/>
                            <a:t>5</a:t>
                          </a:r>
                          <a:endParaRPr sz="1400">
                            <a:latin typeface="Cambria Math"/>
                          </a:endParaRPr>
                        </a:p>
                      </a:txBody>
                      <a:tcPr/>
                    </a:tc>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oMath>
                            </m:oMathPara>
                          </a14:m>
                          <a:endParaRPr dirty="0"/>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kern="1200" dirty="0">
                              <a:solidFill>
                                <a:schemeClr val="tx1"/>
                              </a:solidFill>
                              <a:latin typeface="+mn-lt"/>
                              <a:ea typeface="+mn-ea"/>
                              <a:cs typeface="+mn-cs"/>
                            </a:rPr>
                            <a:t>1</a:t>
                          </a:r>
                        </a:p>
                      </a:txBody>
                      <a:tcPr/>
                    </a:tc>
                    <a:tc>
                      <a:txBody>
                        <a:bodyPr/>
                        <a:lstStyle/>
                        <a:p>
                          <a:pPr algn="ctr">
                            <a:defRPr>
                              <a:solidFill>
                                <a:schemeClr val="tx1"/>
                              </a:solidFill>
                            </a:defRPr>
                          </a:pPr>
                          <a:r>
                            <a:rPr sz="1400" dirty="0"/>
                            <a:t>161.4476</a:t>
                          </a:r>
                          <a:endParaRPr sz="1400" dirty="0">
                            <a:latin typeface="Cambria Math"/>
                          </a:endParaRPr>
                        </a:p>
                      </a:txBody>
                      <a:tcPr/>
                    </a:tc>
                    <a:tc>
                      <a:txBody>
                        <a:bodyPr/>
                        <a:lstStyle/>
                        <a:p>
                          <a:pPr algn="ctr">
                            <a:defRPr>
                              <a:solidFill>
                                <a:schemeClr val="tx1"/>
                              </a:solidFill>
                            </a:defRPr>
                          </a:pPr>
                          <a:r>
                            <a:rPr sz="1400" dirty="0"/>
                            <a:t>199.5000</a:t>
                          </a:r>
                          <a:endParaRPr sz="1400" dirty="0">
                            <a:latin typeface="Cambria Math"/>
                          </a:endParaRPr>
                        </a:p>
                      </a:txBody>
                      <a:tcPr/>
                    </a:tc>
                    <a:tc>
                      <a:txBody>
                        <a:bodyPr/>
                        <a:lstStyle/>
                        <a:p>
                          <a:pPr algn="ctr">
                            <a:defRPr>
                              <a:solidFill>
                                <a:schemeClr val="tx1"/>
                              </a:solidFill>
                            </a:defRPr>
                          </a:pPr>
                          <a:r>
                            <a:rPr sz="1400"/>
                            <a:t>215.7073</a:t>
                          </a:r>
                          <a:endParaRPr sz="1400">
                            <a:latin typeface="Cambria Math"/>
                          </a:endParaRPr>
                        </a:p>
                      </a:txBody>
                      <a:tcPr/>
                    </a:tc>
                    <a:tc>
                      <a:txBody>
                        <a:bodyPr/>
                        <a:lstStyle/>
                        <a:p>
                          <a:pPr algn="ctr">
                            <a:defRPr>
                              <a:solidFill>
                                <a:schemeClr val="tx1"/>
                              </a:solidFill>
                            </a:defRPr>
                          </a:pPr>
                          <a:r>
                            <a:rPr sz="1400"/>
                            <a:t>224.5832</a:t>
                          </a:r>
                          <a:endParaRPr sz="1400">
                            <a:latin typeface="Cambria Math"/>
                          </a:endParaRPr>
                        </a:p>
                      </a:txBody>
                      <a:tcPr/>
                    </a:tc>
                    <a:tc>
                      <a:txBody>
                        <a:bodyPr/>
                        <a:lstStyle/>
                        <a:p>
                          <a:pPr algn="ctr">
                            <a:defRPr>
                              <a:solidFill>
                                <a:schemeClr val="tx1"/>
                              </a:solidFill>
                            </a:defRPr>
                          </a:pPr>
                          <a:r>
                            <a:rPr sz="1400"/>
                            <a:t>230.1619</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dirty="0"/>
                            <a:t>2</a:t>
                          </a:r>
                          <a:endParaRPr sz="1400" dirty="0">
                            <a:latin typeface="Cambria Math"/>
                          </a:endParaRPr>
                        </a:p>
                      </a:txBody>
                      <a:tcPr/>
                    </a:tc>
                    <a:tc>
                      <a:txBody>
                        <a:bodyPr/>
                        <a:lstStyle/>
                        <a:p>
                          <a:pPr algn="ctr">
                            <a:defRPr>
                              <a:solidFill>
                                <a:schemeClr val="tx1"/>
                              </a:solidFill>
                            </a:defRPr>
                          </a:pPr>
                          <a:r>
                            <a:rPr sz="1400"/>
                            <a:t>18.5128</a:t>
                          </a:r>
                          <a:endParaRPr sz="1400">
                            <a:latin typeface="Cambria Math"/>
                          </a:endParaRPr>
                        </a:p>
                      </a:txBody>
                      <a:tcPr/>
                    </a:tc>
                    <a:tc>
                      <a:txBody>
                        <a:bodyPr/>
                        <a:lstStyle/>
                        <a:p>
                          <a:pPr algn="ctr">
                            <a:defRPr>
                              <a:solidFill>
                                <a:schemeClr val="tx1"/>
                              </a:solidFill>
                            </a:defRPr>
                          </a:pPr>
                          <a:r>
                            <a:rPr sz="1400"/>
                            <a:t>19.0000</a:t>
                          </a:r>
                          <a:endParaRPr sz="1400">
                            <a:latin typeface="Cambria Math"/>
                          </a:endParaRPr>
                        </a:p>
                      </a:txBody>
                      <a:tcPr/>
                    </a:tc>
                    <a:tc>
                      <a:txBody>
                        <a:bodyPr/>
                        <a:lstStyle/>
                        <a:p>
                          <a:pPr algn="ctr">
                            <a:defRPr>
                              <a:solidFill>
                                <a:schemeClr val="tx1"/>
                              </a:solidFill>
                            </a:defRPr>
                          </a:pPr>
                          <a:r>
                            <a:rPr sz="1400"/>
                            <a:t>19.1643</a:t>
                          </a:r>
                          <a:endParaRPr sz="1400">
                            <a:latin typeface="Cambria Math"/>
                          </a:endParaRPr>
                        </a:p>
                      </a:txBody>
                      <a:tcPr/>
                    </a:tc>
                    <a:tc>
                      <a:txBody>
                        <a:bodyPr/>
                        <a:lstStyle/>
                        <a:p>
                          <a:pPr algn="ctr">
                            <a:defRPr>
                              <a:solidFill>
                                <a:schemeClr val="tx1"/>
                              </a:solidFill>
                            </a:defRPr>
                          </a:pPr>
                          <a:r>
                            <a:rPr sz="1400"/>
                            <a:t>19.2468</a:t>
                          </a:r>
                          <a:endParaRPr sz="1400">
                            <a:latin typeface="Cambria Math"/>
                          </a:endParaRPr>
                        </a:p>
                      </a:txBody>
                      <a:tcPr/>
                    </a:tc>
                    <a:tc>
                      <a:txBody>
                        <a:bodyPr/>
                        <a:lstStyle/>
                        <a:p>
                          <a:pPr algn="ctr">
                            <a:defRPr>
                              <a:solidFill>
                                <a:schemeClr val="tx1"/>
                              </a:solidFill>
                            </a:defRPr>
                          </a:pPr>
                          <a:r>
                            <a:rPr sz="1400" dirty="0"/>
                            <a:t>19.2964</a:t>
                          </a:r>
                          <a:endParaRPr sz="1400" dirty="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dirty="0"/>
                            <a:t>3</a:t>
                          </a:r>
                          <a:endParaRPr sz="1400" dirty="0">
                            <a:latin typeface="Cambria Math"/>
                          </a:endParaRPr>
                        </a:p>
                      </a:txBody>
                      <a:tcPr/>
                    </a:tc>
                    <a:tc>
                      <a:txBody>
                        <a:bodyPr/>
                        <a:lstStyle/>
                        <a:p>
                          <a:pPr algn="ctr">
                            <a:defRPr>
                              <a:solidFill>
                                <a:schemeClr val="tx1"/>
                              </a:solidFill>
                            </a:defRPr>
                          </a:pPr>
                          <a:r>
                            <a:rPr sz="1400"/>
                            <a:t>10.1280</a:t>
                          </a:r>
                          <a:endParaRPr sz="1400">
                            <a:latin typeface="Cambria Math"/>
                          </a:endParaRPr>
                        </a:p>
                      </a:txBody>
                      <a:tcPr/>
                    </a:tc>
                    <a:tc>
                      <a:txBody>
                        <a:bodyPr/>
                        <a:lstStyle/>
                        <a:p>
                          <a:pPr algn="ctr">
                            <a:defRPr>
                              <a:solidFill>
                                <a:schemeClr val="tx1"/>
                              </a:solidFill>
                            </a:defRPr>
                          </a:pPr>
                          <a:r>
                            <a:rPr sz="1400"/>
                            <a:t>9.5521</a:t>
                          </a:r>
                          <a:endParaRPr sz="1400">
                            <a:latin typeface="Cambria Math"/>
                          </a:endParaRPr>
                        </a:p>
                      </a:txBody>
                      <a:tcPr/>
                    </a:tc>
                    <a:tc>
                      <a:txBody>
                        <a:bodyPr/>
                        <a:lstStyle/>
                        <a:p>
                          <a:pPr algn="ctr">
                            <a:defRPr>
                              <a:solidFill>
                                <a:schemeClr val="tx1"/>
                              </a:solidFill>
                            </a:defRPr>
                          </a:pPr>
                          <a:r>
                            <a:rPr sz="1400"/>
                            <a:t>9.2766</a:t>
                          </a:r>
                          <a:endParaRPr sz="1400">
                            <a:latin typeface="Cambria Math"/>
                          </a:endParaRPr>
                        </a:p>
                      </a:txBody>
                      <a:tcPr/>
                    </a:tc>
                    <a:tc>
                      <a:txBody>
                        <a:bodyPr/>
                        <a:lstStyle/>
                        <a:p>
                          <a:pPr algn="ctr">
                            <a:defRPr>
                              <a:solidFill>
                                <a:schemeClr val="tx1"/>
                              </a:solidFill>
                            </a:defRPr>
                          </a:pPr>
                          <a:r>
                            <a:rPr sz="1400"/>
                            <a:t>9.1172</a:t>
                          </a:r>
                          <a:endParaRPr sz="1400">
                            <a:latin typeface="Cambria Math"/>
                          </a:endParaRPr>
                        </a:p>
                      </a:txBody>
                      <a:tcPr/>
                    </a:tc>
                    <a:tc>
                      <a:txBody>
                        <a:bodyPr/>
                        <a:lstStyle/>
                        <a:p>
                          <a:pPr algn="ctr">
                            <a:defRPr>
                              <a:solidFill>
                                <a:schemeClr val="tx1"/>
                              </a:solidFill>
                            </a:defRPr>
                          </a:pPr>
                          <a:r>
                            <a:rPr sz="1400"/>
                            <a:t>9.0135</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endParaRPr lang="en-IN"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dirty="0"/>
                            <a:t>20</a:t>
                          </a:r>
                          <a:endParaRPr sz="1400" dirty="0">
                            <a:latin typeface="Cambria Math"/>
                          </a:endParaRPr>
                        </a:p>
                      </a:txBody>
                      <a:tcPr/>
                    </a:tc>
                    <a:tc>
                      <a:txBody>
                        <a:bodyPr/>
                        <a:lstStyle/>
                        <a:p>
                          <a:pPr algn="ctr">
                            <a:defRPr>
                              <a:solidFill>
                                <a:schemeClr val="tx1"/>
                              </a:solidFill>
                            </a:defRPr>
                          </a:pPr>
                          <a:r>
                            <a:rPr sz="1400"/>
                            <a:t>4.3512</a:t>
                          </a:r>
                          <a:endParaRPr sz="1400">
                            <a:latin typeface="Cambria Math"/>
                          </a:endParaRPr>
                        </a:p>
                      </a:txBody>
                      <a:tcPr/>
                    </a:tc>
                    <a:tc>
                      <a:txBody>
                        <a:bodyPr/>
                        <a:lstStyle/>
                        <a:p>
                          <a:pPr algn="ctr">
                            <a:defRPr>
                              <a:solidFill>
                                <a:schemeClr val="tx1"/>
                              </a:solidFill>
                            </a:defRPr>
                          </a:pPr>
                          <a:r>
                            <a:rPr sz="1400"/>
                            <a:t>3.4928</a:t>
                          </a:r>
                          <a:endParaRPr sz="1400">
                            <a:latin typeface="Cambria Math"/>
                          </a:endParaRPr>
                        </a:p>
                      </a:txBody>
                      <a:tcPr/>
                    </a:tc>
                    <a:tc>
                      <a:txBody>
                        <a:bodyPr/>
                        <a:lstStyle/>
                        <a:p>
                          <a:pPr algn="ctr">
                            <a:defRPr>
                              <a:solidFill>
                                <a:schemeClr val="tx1"/>
                              </a:solidFill>
                            </a:defRPr>
                          </a:pPr>
                          <a:r>
                            <a:rPr sz="1400"/>
                            <a:t>3.0984</a:t>
                          </a:r>
                          <a:endParaRPr sz="1400">
                            <a:latin typeface="Cambria Math"/>
                          </a:endParaRPr>
                        </a:p>
                      </a:txBody>
                      <a:tcPr/>
                    </a:tc>
                    <a:tc>
                      <a:txBody>
                        <a:bodyPr/>
                        <a:lstStyle/>
                        <a:p>
                          <a:pPr algn="ctr">
                            <a:defRPr sz="1400">
                              <a:solidFill>
                                <a:schemeClr val="tx1"/>
                              </a:solidFill>
                            </a:defRPr>
                          </a:pPr>
                          <a:r>
                            <a:rPr sz="1400">
                              <a:highlight>
                                <a:srgbClr val="FFFF00"/>
                              </a:highlight>
                            </a:rPr>
                            <a:t>2.8661</a:t>
                          </a:r>
                          <a:endParaRPr sz="1400">
                            <a:highlight>
                              <a:srgbClr val="FFFF00"/>
                            </a:highlight>
                            <a:latin typeface="Cambria Math"/>
                          </a:endParaRPr>
                        </a:p>
                      </a:txBody>
                      <a:tcPr/>
                    </a:tc>
                    <a:tc>
                      <a:txBody>
                        <a:bodyPr/>
                        <a:lstStyle/>
                        <a:p>
                          <a:pPr algn="ctr">
                            <a:defRPr>
                              <a:solidFill>
                                <a:schemeClr val="tx1"/>
                              </a:solidFill>
                            </a:defRPr>
                          </a:pPr>
                          <a:r>
                            <a:rPr sz="1400"/>
                            <a:t>2.7109</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dirty="0"/>
                            <a:t>21</a:t>
                          </a:r>
                          <a:endParaRPr sz="1400" dirty="0">
                            <a:latin typeface="Cambria Math"/>
                          </a:endParaRPr>
                        </a:p>
                      </a:txBody>
                      <a:tcPr/>
                    </a:tc>
                    <a:tc>
                      <a:txBody>
                        <a:bodyPr/>
                        <a:lstStyle/>
                        <a:p>
                          <a:pPr algn="ctr">
                            <a:defRPr>
                              <a:solidFill>
                                <a:schemeClr val="tx1"/>
                              </a:solidFill>
                            </a:defRPr>
                          </a:pPr>
                          <a:r>
                            <a:rPr sz="1400"/>
                            <a:t>4.3248</a:t>
                          </a:r>
                          <a:endParaRPr sz="1400">
                            <a:latin typeface="Cambria Math"/>
                          </a:endParaRPr>
                        </a:p>
                      </a:txBody>
                      <a:tcPr/>
                    </a:tc>
                    <a:tc>
                      <a:txBody>
                        <a:bodyPr/>
                        <a:lstStyle/>
                        <a:p>
                          <a:pPr algn="ctr">
                            <a:defRPr>
                              <a:solidFill>
                                <a:schemeClr val="tx1"/>
                              </a:solidFill>
                            </a:defRPr>
                          </a:pPr>
                          <a:r>
                            <a:rPr sz="1400"/>
                            <a:t>3.4668</a:t>
                          </a:r>
                          <a:endParaRPr sz="1400">
                            <a:latin typeface="Cambria Math"/>
                          </a:endParaRPr>
                        </a:p>
                      </a:txBody>
                      <a:tcPr/>
                    </a:tc>
                    <a:tc>
                      <a:txBody>
                        <a:bodyPr/>
                        <a:lstStyle/>
                        <a:p>
                          <a:pPr algn="ctr">
                            <a:defRPr>
                              <a:solidFill>
                                <a:schemeClr val="tx1"/>
                              </a:solidFill>
                            </a:defRPr>
                          </a:pPr>
                          <a:r>
                            <a:rPr sz="1400"/>
                            <a:t>3.0725</a:t>
                          </a:r>
                          <a:endParaRPr sz="1400">
                            <a:latin typeface="Cambria Math"/>
                          </a:endParaRPr>
                        </a:p>
                      </a:txBody>
                      <a:tcPr/>
                    </a:tc>
                    <a:tc>
                      <a:txBody>
                        <a:bodyPr/>
                        <a:lstStyle/>
                        <a:p>
                          <a:pPr algn="ctr">
                            <a:defRPr>
                              <a:solidFill>
                                <a:schemeClr val="tx1"/>
                              </a:solidFill>
                            </a:defRPr>
                          </a:pPr>
                          <a:r>
                            <a:rPr sz="1400"/>
                            <a:t>2.8401</a:t>
                          </a:r>
                          <a:endParaRPr sz="1400">
                            <a:latin typeface="Cambria Math"/>
                          </a:endParaRPr>
                        </a:p>
                      </a:txBody>
                      <a:tcPr/>
                    </a:tc>
                    <a:tc>
                      <a:txBody>
                        <a:bodyPr/>
                        <a:lstStyle/>
                        <a:p>
                          <a:pPr algn="ctr">
                            <a:defRPr>
                              <a:solidFill>
                                <a:schemeClr val="tx1"/>
                              </a:solidFill>
                            </a:defRPr>
                          </a:pPr>
                          <a:r>
                            <a:rPr sz="1400"/>
                            <a:t>2.6848</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endParaRPr lang="en-IN" dirty="0"/>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8"/>
                      </a:ext>
                    </a:extLst>
                  </a:tr>
                </a:tbl>
              </a:graphicData>
            </a:graphic>
          </p:graphicFrame>
        </mc:Choice>
        <mc:Fallback xmlns="">
          <p:graphicFrame>
            <p:nvGraphicFramePr>
              <p:cNvPr id="3" name="Table Placeholder 2" descr="The table provides critical values for an F distribution with alpha equals 0.05, based on numerator and denominator degrees of freedom. Rows represent the denominator degrees of freedom, ranging from 1 to 21, while columns represent the numerator degrees of freedom, ranging from 1 to 5. Each cell shows the F value for the corresponding degrees of freedom combination.&#10;In first row where the denominator degrees of freedom is 1, the critical value is 161.4476 at numerator degrees of freedom 1, 199.5000 at 2, 215.7073 at 3, 224.5832 at 4, 230.1619 at 5 and so on.&#10;In second row where the denominator degrees of freedom is 2, the critical value is 18.5128 at numerator degrees of freedom 1, 19.0000 at 2, 19.1643 at 3, 19.2468 at 4, 19.2964 at 5 and so on.&#10;In third row where the denominator degrees of freedom is 3, the critical value is 10.1280 at numerator degrees of freedom 1, 9.5521 at 2, 9.2766 at 3, 9.1172 at 4, 9.0135 at 5.&#10;so on&#10;In fifth row where the denominator degrees of freedom is 20, the critical value is 4.3512 at numerator degrees of freedom 1, 3.4928 at 2, 3.0984 at 3, 2.8661 at 4, 2.7109 at 5 and so on.&#10;In sixth row where the denominator degrees of freedom is 21, the critical value is 4.3248 at numerator degrees of freedom 1, 3.4668 at 2, 3.0725 at 3, 2.8401 at 4, 2.6848 at 5 and so on.&#10;A highlighted value, 2.8661, corresponds to 20 denominator degrees of freedom and 4 numerator degrees of freedom. "/>
              <p:cNvGraphicFramePr>
                <a:graphicFrameLocks noGrp="1"/>
              </p:cNvGraphicFramePr>
              <p:nvPr>
                <p:ph type="tbl" sz="quarter" idx="10"/>
                <p:extLst>
                  <p:ext uri="{D42A27DB-BD31-4B8C-83A1-F6EECF244321}">
                    <p14:modId xmlns:p14="http://schemas.microsoft.com/office/powerpoint/2010/main" val="3328210402"/>
                  </p:ext>
                </p:extLst>
              </p:nvPr>
            </p:nvGraphicFramePr>
            <p:xfrm>
              <a:off x="457200" y="1605280"/>
              <a:ext cx="8229600" cy="29667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028700">
                      <a:extLst>
                        <a:ext uri="{9D8B030D-6E8A-4147-A177-3AD203B41FA5}">
                          <a16:colId xmlns:a16="http://schemas.microsoft.com/office/drawing/2014/main" val="20007"/>
                        </a:ext>
                      </a:extLst>
                    </a:gridCol>
                  </a:tblGrid>
                  <a:tr h="370840">
                    <a:tc>
                      <a:txBody>
                        <a:bodyPr/>
                        <a:lstStyle/>
                        <a:p>
                          <a:endParaRPr lang="en-US"/>
                        </a:p>
                      </a:txBody>
                      <a:tcPr>
                        <a:blipFill>
                          <a:blip r:embed="rId3"/>
                          <a:stretch>
                            <a:fillRect l="-592" t="-1639" r="-300296" b="-722951"/>
                          </a:stretch>
                        </a:blipFill>
                      </a:tcPr>
                    </a:tc>
                    <a:tc>
                      <a:txBody>
                        <a:bodyPr/>
                        <a:lstStyle/>
                        <a:p>
                          <a:pPr algn="ctr">
                            <a:defRPr b="1">
                              <a:solidFill>
                                <a:schemeClr val="tx1"/>
                              </a:solidFill>
                            </a:defRPr>
                          </a:pPr>
                          <a:r>
                            <a:rPr sz="1400" dirty="0"/>
                            <a:t>1</a:t>
                          </a:r>
                          <a:endParaRPr sz="1400" dirty="0">
                            <a:latin typeface="Cambria Math"/>
                          </a:endParaRPr>
                        </a:p>
                      </a:txBody>
                      <a:tcPr/>
                    </a:tc>
                    <a:tc>
                      <a:txBody>
                        <a:bodyPr/>
                        <a:lstStyle/>
                        <a:p>
                          <a:pPr algn="ctr">
                            <a:defRPr b="1">
                              <a:solidFill>
                                <a:schemeClr val="tx1"/>
                              </a:solidFill>
                            </a:defRPr>
                          </a:pPr>
                          <a:r>
                            <a:rPr sz="1400" dirty="0"/>
                            <a:t>2</a:t>
                          </a:r>
                          <a:endParaRPr sz="1400" dirty="0">
                            <a:latin typeface="Cambria Math"/>
                          </a:endParaRPr>
                        </a:p>
                      </a:txBody>
                      <a:tcPr/>
                    </a:tc>
                    <a:tc>
                      <a:txBody>
                        <a:bodyPr/>
                        <a:lstStyle/>
                        <a:p>
                          <a:pPr algn="ctr">
                            <a:defRPr b="1">
                              <a:solidFill>
                                <a:schemeClr val="tx1"/>
                              </a:solidFill>
                            </a:defRPr>
                          </a:pPr>
                          <a:r>
                            <a:rPr sz="1400"/>
                            <a:t>3</a:t>
                          </a:r>
                          <a:endParaRPr sz="1400">
                            <a:latin typeface="Cambria Math"/>
                          </a:endParaRPr>
                        </a:p>
                      </a:txBody>
                      <a:tcPr/>
                    </a:tc>
                    <a:tc>
                      <a:txBody>
                        <a:bodyPr/>
                        <a:lstStyle/>
                        <a:p>
                          <a:pPr algn="ctr">
                            <a:defRPr b="1">
                              <a:solidFill>
                                <a:schemeClr val="tx1"/>
                              </a:solidFill>
                            </a:defRPr>
                          </a:pPr>
                          <a:r>
                            <a:rPr sz="1400"/>
                            <a:t>4</a:t>
                          </a:r>
                          <a:endParaRPr sz="1400">
                            <a:latin typeface="Cambria Math"/>
                          </a:endParaRPr>
                        </a:p>
                      </a:txBody>
                      <a:tcPr/>
                    </a:tc>
                    <a:tc>
                      <a:txBody>
                        <a:bodyPr/>
                        <a:lstStyle/>
                        <a:p>
                          <a:pPr algn="ctr">
                            <a:defRPr b="1">
                              <a:solidFill>
                                <a:schemeClr val="tx1"/>
                              </a:solidFill>
                            </a:defRPr>
                          </a:pPr>
                          <a:r>
                            <a:rPr sz="1400"/>
                            <a:t>5</a:t>
                          </a:r>
                          <a:endParaRPr sz="1400">
                            <a:latin typeface="Cambria Math"/>
                          </a:endParaRPr>
                        </a:p>
                      </a:txBody>
                      <a:tcPr/>
                    </a:tc>
                    <a:tc>
                      <a:txBody>
                        <a:bodyPr/>
                        <a:lstStyle/>
                        <a:p>
                          <a:endParaRPr lang="en-US"/>
                        </a:p>
                      </a:txBody>
                      <a:tcPr>
                        <a:blipFill>
                          <a:blip r:embed="rId3"/>
                          <a:stretch>
                            <a:fillRect l="-700000" t="-1639" r="-1775" b="-722951"/>
                          </a:stretch>
                        </a:blipFill>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kern="1200" dirty="0">
                              <a:solidFill>
                                <a:schemeClr val="tx1"/>
                              </a:solidFill>
                              <a:latin typeface="+mn-lt"/>
                              <a:ea typeface="+mn-ea"/>
                              <a:cs typeface="+mn-cs"/>
                            </a:rPr>
                            <a:t>1</a:t>
                          </a:r>
                        </a:p>
                      </a:txBody>
                      <a:tcPr/>
                    </a:tc>
                    <a:tc>
                      <a:txBody>
                        <a:bodyPr/>
                        <a:lstStyle/>
                        <a:p>
                          <a:pPr algn="ctr">
                            <a:defRPr>
                              <a:solidFill>
                                <a:schemeClr val="tx1"/>
                              </a:solidFill>
                            </a:defRPr>
                          </a:pPr>
                          <a:r>
                            <a:rPr sz="1400" dirty="0"/>
                            <a:t>161.4476</a:t>
                          </a:r>
                          <a:endParaRPr sz="1400" dirty="0">
                            <a:latin typeface="Cambria Math"/>
                          </a:endParaRPr>
                        </a:p>
                      </a:txBody>
                      <a:tcPr/>
                    </a:tc>
                    <a:tc>
                      <a:txBody>
                        <a:bodyPr/>
                        <a:lstStyle/>
                        <a:p>
                          <a:pPr algn="ctr">
                            <a:defRPr>
                              <a:solidFill>
                                <a:schemeClr val="tx1"/>
                              </a:solidFill>
                            </a:defRPr>
                          </a:pPr>
                          <a:r>
                            <a:rPr sz="1400" dirty="0"/>
                            <a:t>199.5000</a:t>
                          </a:r>
                          <a:endParaRPr sz="1400" dirty="0">
                            <a:latin typeface="Cambria Math"/>
                          </a:endParaRPr>
                        </a:p>
                      </a:txBody>
                      <a:tcPr/>
                    </a:tc>
                    <a:tc>
                      <a:txBody>
                        <a:bodyPr/>
                        <a:lstStyle/>
                        <a:p>
                          <a:pPr algn="ctr">
                            <a:defRPr>
                              <a:solidFill>
                                <a:schemeClr val="tx1"/>
                              </a:solidFill>
                            </a:defRPr>
                          </a:pPr>
                          <a:r>
                            <a:rPr sz="1400"/>
                            <a:t>215.7073</a:t>
                          </a:r>
                          <a:endParaRPr sz="1400">
                            <a:latin typeface="Cambria Math"/>
                          </a:endParaRPr>
                        </a:p>
                      </a:txBody>
                      <a:tcPr/>
                    </a:tc>
                    <a:tc>
                      <a:txBody>
                        <a:bodyPr/>
                        <a:lstStyle/>
                        <a:p>
                          <a:pPr algn="ctr">
                            <a:defRPr>
                              <a:solidFill>
                                <a:schemeClr val="tx1"/>
                              </a:solidFill>
                            </a:defRPr>
                          </a:pPr>
                          <a:r>
                            <a:rPr sz="1400"/>
                            <a:t>224.5832</a:t>
                          </a:r>
                          <a:endParaRPr sz="1400">
                            <a:latin typeface="Cambria Math"/>
                          </a:endParaRPr>
                        </a:p>
                      </a:txBody>
                      <a:tcPr/>
                    </a:tc>
                    <a:tc>
                      <a:txBody>
                        <a:bodyPr/>
                        <a:lstStyle/>
                        <a:p>
                          <a:pPr algn="ctr">
                            <a:defRPr>
                              <a:solidFill>
                                <a:schemeClr val="tx1"/>
                              </a:solidFill>
                            </a:defRPr>
                          </a:pPr>
                          <a:r>
                            <a:rPr sz="1400"/>
                            <a:t>230.1619</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400" dirty="0"/>
                            <a:t>2</a:t>
                          </a:r>
                          <a:endParaRPr sz="1400" dirty="0">
                            <a:latin typeface="Cambria Math"/>
                          </a:endParaRPr>
                        </a:p>
                      </a:txBody>
                      <a:tcPr/>
                    </a:tc>
                    <a:tc>
                      <a:txBody>
                        <a:bodyPr/>
                        <a:lstStyle/>
                        <a:p>
                          <a:pPr algn="ctr">
                            <a:defRPr>
                              <a:solidFill>
                                <a:schemeClr val="tx1"/>
                              </a:solidFill>
                            </a:defRPr>
                          </a:pPr>
                          <a:r>
                            <a:rPr sz="1400"/>
                            <a:t>18.5128</a:t>
                          </a:r>
                          <a:endParaRPr sz="1400">
                            <a:latin typeface="Cambria Math"/>
                          </a:endParaRPr>
                        </a:p>
                      </a:txBody>
                      <a:tcPr/>
                    </a:tc>
                    <a:tc>
                      <a:txBody>
                        <a:bodyPr/>
                        <a:lstStyle/>
                        <a:p>
                          <a:pPr algn="ctr">
                            <a:defRPr>
                              <a:solidFill>
                                <a:schemeClr val="tx1"/>
                              </a:solidFill>
                            </a:defRPr>
                          </a:pPr>
                          <a:r>
                            <a:rPr sz="1400"/>
                            <a:t>19.0000</a:t>
                          </a:r>
                          <a:endParaRPr sz="1400">
                            <a:latin typeface="Cambria Math"/>
                          </a:endParaRPr>
                        </a:p>
                      </a:txBody>
                      <a:tcPr/>
                    </a:tc>
                    <a:tc>
                      <a:txBody>
                        <a:bodyPr/>
                        <a:lstStyle/>
                        <a:p>
                          <a:pPr algn="ctr">
                            <a:defRPr>
                              <a:solidFill>
                                <a:schemeClr val="tx1"/>
                              </a:solidFill>
                            </a:defRPr>
                          </a:pPr>
                          <a:r>
                            <a:rPr sz="1400"/>
                            <a:t>19.1643</a:t>
                          </a:r>
                          <a:endParaRPr sz="1400">
                            <a:latin typeface="Cambria Math"/>
                          </a:endParaRPr>
                        </a:p>
                      </a:txBody>
                      <a:tcPr/>
                    </a:tc>
                    <a:tc>
                      <a:txBody>
                        <a:bodyPr/>
                        <a:lstStyle/>
                        <a:p>
                          <a:pPr algn="ctr">
                            <a:defRPr>
                              <a:solidFill>
                                <a:schemeClr val="tx1"/>
                              </a:solidFill>
                            </a:defRPr>
                          </a:pPr>
                          <a:r>
                            <a:rPr sz="1400"/>
                            <a:t>19.2468</a:t>
                          </a:r>
                          <a:endParaRPr sz="1400">
                            <a:latin typeface="Cambria Math"/>
                          </a:endParaRPr>
                        </a:p>
                      </a:txBody>
                      <a:tcPr/>
                    </a:tc>
                    <a:tc>
                      <a:txBody>
                        <a:bodyPr/>
                        <a:lstStyle/>
                        <a:p>
                          <a:pPr algn="ctr">
                            <a:defRPr>
                              <a:solidFill>
                                <a:schemeClr val="tx1"/>
                              </a:solidFill>
                            </a:defRPr>
                          </a:pPr>
                          <a:r>
                            <a:rPr sz="1400" dirty="0"/>
                            <a:t>19.2964</a:t>
                          </a:r>
                          <a:endParaRPr sz="1400" dirty="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dirty="0"/>
                            <a:t>3</a:t>
                          </a:r>
                          <a:endParaRPr sz="1400" dirty="0">
                            <a:latin typeface="Cambria Math"/>
                          </a:endParaRPr>
                        </a:p>
                      </a:txBody>
                      <a:tcPr/>
                    </a:tc>
                    <a:tc>
                      <a:txBody>
                        <a:bodyPr/>
                        <a:lstStyle/>
                        <a:p>
                          <a:pPr algn="ctr">
                            <a:defRPr>
                              <a:solidFill>
                                <a:schemeClr val="tx1"/>
                              </a:solidFill>
                            </a:defRPr>
                          </a:pPr>
                          <a:r>
                            <a:rPr sz="1400"/>
                            <a:t>10.1280</a:t>
                          </a:r>
                          <a:endParaRPr sz="1400">
                            <a:latin typeface="Cambria Math"/>
                          </a:endParaRPr>
                        </a:p>
                      </a:txBody>
                      <a:tcPr/>
                    </a:tc>
                    <a:tc>
                      <a:txBody>
                        <a:bodyPr/>
                        <a:lstStyle/>
                        <a:p>
                          <a:pPr algn="ctr">
                            <a:defRPr>
                              <a:solidFill>
                                <a:schemeClr val="tx1"/>
                              </a:solidFill>
                            </a:defRPr>
                          </a:pPr>
                          <a:r>
                            <a:rPr sz="1400"/>
                            <a:t>9.5521</a:t>
                          </a:r>
                          <a:endParaRPr sz="1400">
                            <a:latin typeface="Cambria Math"/>
                          </a:endParaRPr>
                        </a:p>
                      </a:txBody>
                      <a:tcPr/>
                    </a:tc>
                    <a:tc>
                      <a:txBody>
                        <a:bodyPr/>
                        <a:lstStyle/>
                        <a:p>
                          <a:pPr algn="ctr">
                            <a:defRPr>
                              <a:solidFill>
                                <a:schemeClr val="tx1"/>
                              </a:solidFill>
                            </a:defRPr>
                          </a:pPr>
                          <a:r>
                            <a:rPr sz="1400"/>
                            <a:t>9.2766</a:t>
                          </a:r>
                          <a:endParaRPr sz="1400">
                            <a:latin typeface="Cambria Math"/>
                          </a:endParaRPr>
                        </a:p>
                      </a:txBody>
                      <a:tcPr/>
                    </a:tc>
                    <a:tc>
                      <a:txBody>
                        <a:bodyPr/>
                        <a:lstStyle/>
                        <a:p>
                          <a:pPr algn="ctr">
                            <a:defRPr>
                              <a:solidFill>
                                <a:schemeClr val="tx1"/>
                              </a:solidFill>
                            </a:defRPr>
                          </a:pPr>
                          <a:r>
                            <a:rPr sz="1400"/>
                            <a:t>9.1172</a:t>
                          </a:r>
                          <a:endParaRPr sz="1400">
                            <a:latin typeface="Cambria Math"/>
                          </a:endParaRPr>
                        </a:p>
                      </a:txBody>
                      <a:tcPr/>
                    </a:tc>
                    <a:tc>
                      <a:txBody>
                        <a:bodyPr/>
                        <a:lstStyle/>
                        <a:p>
                          <a:pPr algn="ctr">
                            <a:defRPr>
                              <a:solidFill>
                                <a:schemeClr val="tx1"/>
                              </a:solidFill>
                            </a:defRPr>
                          </a:pPr>
                          <a:r>
                            <a:rPr sz="1400"/>
                            <a:t>9.0135</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endParaRPr lang="en-IN"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dirty="0"/>
                            <a:t>20</a:t>
                          </a:r>
                          <a:endParaRPr sz="1400" dirty="0">
                            <a:latin typeface="Cambria Math"/>
                          </a:endParaRPr>
                        </a:p>
                      </a:txBody>
                      <a:tcPr/>
                    </a:tc>
                    <a:tc>
                      <a:txBody>
                        <a:bodyPr/>
                        <a:lstStyle/>
                        <a:p>
                          <a:pPr algn="ctr">
                            <a:defRPr>
                              <a:solidFill>
                                <a:schemeClr val="tx1"/>
                              </a:solidFill>
                            </a:defRPr>
                          </a:pPr>
                          <a:r>
                            <a:rPr sz="1400"/>
                            <a:t>4.3512</a:t>
                          </a:r>
                          <a:endParaRPr sz="1400">
                            <a:latin typeface="Cambria Math"/>
                          </a:endParaRPr>
                        </a:p>
                      </a:txBody>
                      <a:tcPr/>
                    </a:tc>
                    <a:tc>
                      <a:txBody>
                        <a:bodyPr/>
                        <a:lstStyle/>
                        <a:p>
                          <a:pPr algn="ctr">
                            <a:defRPr>
                              <a:solidFill>
                                <a:schemeClr val="tx1"/>
                              </a:solidFill>
                            </a:defRPr>
                          </a:pPr>
                          <a:r>
                            <a:rPr sz="1400"/>
                            <a:t>3.4928</a:t>
                          </a:r>
                          <a:endParaRPr sz="1400">
                            <a:latin typeface="Cambria Math"/>
                          </a:endParaRPr>
                        </a:p>
                      </a:txBody>
                      <a:tcPr/>
                    </a:tc>
                    <a:tc>
                      <a:txBody>
                        <a:bodyPr/>
                        <a:lstStyle/>
                        <a:p>
                          <a:pPr algn="ctr">
                            <a:defRPr>
                              <a:solidFill>
                                <a:schemeClr val="tx1"/>
                              </a:solidFill>
                            </a:defRPr>
                          </a:pPr>
                          <a:r>
                            <a:rPr sz="1400"/>
                            <a:t>3.0984</a:t>
                          </a:r>
                          <a:endParaRPr sz="1400">
                            <a:latin typeface="Cambria Math"/>
                          </a:endParaRPr>
                        </a:p>
                      </a:txBody>
                      <a:tcPr/>
                    </a:tc>
                    <a:tc>
                      <a:txBody>
                        <a:bodyPr/>
                        <a:lstStyle/>
                        <a:p>
                          <a:pPr algn="ctr">
                            <a:defRPr sz="1400">
                              <a:solidFill>
                                <a:schemeClr val="tx1"/>
                              </a:solidFill>
                            </a:defRPr>
                          </a:pPr>
                          <a:r>
                            <a:rPr sz="1400">
                              <a:highlight>
                                <a:srgbClr val="FFFF00"/>
                              </a:highlight>
                            </a:rPr>
                            <a:t>2.8661</a:t>
                          </a:r>
                          <a:endParaRPr sz="1400">
                            <a:highlight>
                              <a:srgbClr val="FFFF00"/>
                            </a:highlight>
                            <a:latin typeface="Cambria Math"/>
                          </a:endParaRPr>
                        </a:p>
                      </a:txBody>
                      <a:tcPr/>
                    </a:tc>
                    <a:tc>
                      <a:txBody>
                        <a:bodyPr/>
                        <a:lstStyle/>
                        <a:p>
                          <a:pPr algn="ctr">
                            <a:defRPr>
                              <a:solidFill>
                                <a:schemeClr val="tx1"/>
                              </a:solidFill>
                            </a:defRPr>
                          </a:pPr>
                          <a:r>
                            <a:rPr sz="1400"/>
                            <a:t>2.7109</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dirty="0"/>
                            <a:t>21</a:t>
                          </a:r>
                          <a:endParaRPr sz="1400" dirty="0">
                            <a:latin typeface="Cambria Math"/>
                          </a:endParaRPr>
                        </a:p>
                      </a:txBody>
                      <a:tcPr/>
                    </a:tc>
                    <a:tc>
                      <a:txBody>
                        <a:bodyPr/>
                        <a:lstStyle/>
                        <a:p>
                          <a:pPr algn="ctr">
                            <a:defRPr>
                              <a:solidFill>
                                <a:schemeClr val="tx1"/>
                              </a:solidFill>
                            </a:defRPr>
                          </a:pPr>
                          <a:r>
                            <a:rPr sz="1400"/>
                            <a:t>4.3248</a:t>
                          </a:r>
                          <a:endParaRPr sz="1400">
                            <a:latin typeface="Cambria Math"/>
                          </a:endParaRPr>
                        </a:p>
                      </a:txBody>
                      <a:tcPr/>
                    </a:tc>
                    <a:tc>
                      <a:txBody>
                        <a:bodyPr/>
                        <a:lstStyle/>
                        <a:p>
                          <a:pPr algn="ctr">
                            <a:defRPr>
                              <a:solidFill>
                                <a:schemeClr val="tx1"/>
                              </a:solidFill>
                            </a:defRPr>
                          </a:pPr>
                          <a:r>
                            <a:rPr sz="1400"/>
                            <a:t>3.4668</a:t>
                          </a:r>
                          <a:endParaRPr sz="1400">
                            <a:latin typeface="Cambria Math"/>
                          </a:endParaRPr>
                        </a:p>
                      </a:txBody>
                      <a:tcPr/>
                    </a:tc>
                    <a:tc>
                      <a:txBody>
                        <a:bodyPr/>
                        <a:lstStyle/>
                        <a:p>
                          <a:pPr algn="ctr">
                            <a:defRPr>
                              <a:solidFill>
                                <a:schemeClr val="tx1"/>
                              </a:solidFill>
                            </a:defRPr>
                          </a:pPr>
                          <a:r>
                            <a:rPr sz="1400"/>
                            <a:t>3.0725</a:t>
                          </a:r>
                          <a:endParaRPr sz="1400">
                            <a:latin typeface="Cambria Math"/>
                          </a:endParaRPr>
                        </a:p>
                      </a:txBody>
                      <a:tcPr/>
                    </a:tc>
                    <a:tc>
                      <a:txBody>
                        <a:bodyPr/>
                        <a:lstStyle/>
                        <a:p>
                          <a:pPr algn="ctr">
                            <a:defRPr>
                              <a:solidFill>
                                <a:schemeClr val="tx1"/>
                              </a:solidFill>
                            </a:defRPr>
                          </a:pPr>
                          <a:r>
                            <a:rPr sz="1400"/>
                            <a:t>2.8401</a:t>
                          </a:r>
                          <a:endParaRPr sz="1400">
                            <a:latin typeface="Cambria Math"/>
                          </a:endParaRPr>
                        </a:p>
                      </a:txBody>
                      <a:tcPr/>
                    </a:tc>
                    <a:tc>
                      <a:txBody>
                        <a:bodyPr/>
                        <a:lstStyle/>
                        <a:p>
                          <a:pPr algn="ctr">
                            <a:defRPr>
                              <a:solidFill>
                                <a:schemeClr val="tx1"/>
                              </a:solidFill>
                            </a:defRPr>
                          </a:pPr>
                          <a:r>
                            <a:rPr sz="1400"/>
                            <a:t>2.6848</a:t>
                          </a:r>
                          <a:endParaRPr sz="1400">
                            <a:latin typeface="Cambria Math"/>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endParaRPr lang="en-IN" dirty="0"/>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8"/>
                      </a:ext>
                    </a:extLst>
                  </a:tr>
                </a:tbl>
              </a:graphicData>
            </a:graphic>
          </p:graphicFrame>
        </mc:Fallback>
      </mc:AlternateContent>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100" dirty="0"/>
              <a:t>Example 1</a:t>
            </a:r>
            <a:r>
              <a:rPr sz="3100" dirty="0"/>
              <a:t>: Finding an</a:t>
            </a:r>
            <a:r>
              <a:rPr lang="en-US" sz="3100" dirty="0"/>
              <a:t> </a:t>
            </a:r>
            <a:r>
              <a:rPr lang="en-US" i="1" dirty="0"/>
              <a:t>F</a:t>
            </a:r>
            <a:r>
              <a:rPr sz="3100" dirty="0"/>
              <a:t>-Critical Value</a:t>
            </a:r>
            <a:r>
              <a:rPr lang="en-US" dirty="0"/>
              <a:t>—Slide 4</a:t>
            </a:r>
            <a:endParaRPr sz="3100" dirty="0"/>
          </a:p>
        </p:txBody>
      </p:sp>
      <p:pic>
        <p:nvPicPr>
          <p:cNvPr id="7" name="Picture 6" descr="A graph depicts the F Distribution for df subscript num equals 4 and df subscript den equals 20. The horizontal x axis is labeled as F. A curve is shown in red. The red curve starts at the origin and rises to the maximum value at F equals 1. It then falls between F equals 1 and F equals 2.8661 and decreases gradually along the horizontal axis. A blue line is marked at the curve at F equals 2.8661. The blue shaded area to the right after F equals 2.8661 is labeled as alpha equals 0.05.">
            <a:extLst>
              <a:ext uri="{FF2B5EF4-FFF2-40B4-BE49-F238E27FC236}">
                <a16:creationId xmlns:a16="http://schemas.microsoft.com/office/drawing/2014/main" id="{DEF92C7D-B16F-4EB3-83B3-D72E61E1F1AA}"/>
              </a:ext>
            </a:extLst>
          </p:cNvPr>
          <p:cNvPicPr>
            <a:picLocks noChangeAspect="1"/>
          </p:cNvPicPr>
          <p:nvPr/>
        </p:nvPicPr>
        <p:blipFill>
          <a:blip r:embed="rId3"/>
          <a:srcRect b="11116"/>
          <a:stretch>
            <a:fillRect/>
          </a:stretch>
        </p:blipFill>
        <p:spPr>
          <a:xfrm>
            <a:off x="1166337" y="1295400"/>
            <a:ext cx="6811326" cy="3657887"/>
          </a:xfrm>
          <a:prstGeom prst="rect">
            <a:avLst/>
          </a:prstGeom>
        </p:spPr>
      </p:pic>
      <p:sp>
        <p:nvSpPr>
          <p:cNvPr id="3" name="TextBox 2">
            <a:extLst>
              <a:ext uri="{FF2B5EF4-FFF2-40B4-BE49-F238E27FC236}">
                <a16:creationId xmlns:a16="http://schemas.microsoft.com/office/drawing/2014/main" id="{31BE1FD5-E762-DEB6-5338-4C8FEF36F55C}"/>
              </a:ext>
            </a:extLst>
          </p:cNvPr>
          <p:cNvSpPr txBox="1"/>
          <p:nvPr/>
        </p:nvSpPr>
        <p:spPr>
          <a:xfrm>
            <a:off x="3886200" y="5300990"/>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3</a:t>
            </a:r>
            <a:endParaRPr lang="en-IN" dirty="0"/>
          </a:p>
        </p:txBody>
      </p:sp>
    </p:spTree>
    <p:custDataLst>
      <p:tags r:id="rId1"/>
    </p:custDataLst>
    <p:extLst>
      <p:ext uri="{BB962C8B-B14F-4D97-AF65-F5344CB8AC3E}">
        <p14:creationId xmlns:p14="http://schemas.microsoft.com/office/powerpoint/2010/main" val="91833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Finding an</a:t>
            </a:r>
            <a:r>
              <a:rPr sz="2800" dirty="0"/>
              <a:t> </a:t>
            </a:r>
            <a:r>
              <a:rPr lang="en-US" i="1" dirty="0"/>
              <a:t>F</a:t>
            </a:r>
            <a:r>
              <a:rPr dirty="0"/>
              <a:t>-Critical Value</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Find a </a:t>
            </a:r>
            <a:r>
              <a:rPr lang="en-US" sz="2800" dirty="0"/>
              <a:t>value</a:t>
            </a:r>
            <a:r>
              <a:rPr sz="2800" dirty="0"/>
              <a:t> on the </a:t>
            </a:r>
            <a:r>
              <a:rPr lang="en-US" sz="2800" i="1" dirty="0"/>
              <a:t>F</a:t>
            </a:r>
            <a:r>
              <a:rPr sz="2800" dirty="0"/>
              <a:t>-distribution with </a:t>
            </a:r>
            <a:r>
              <a:rPr sz="2800" dirty="0">
                <a:latin typeface="Cambria Math"/>
              </a:rPr>
              <a:t>4</a:t>
            </a:r>
            <a:r>
              <a:rPr sz="2800" dirty="0"/>
              <a:t> numerator degrees of freedom and </a:t>
            </a:r>
            <a:r>
              <a:rPr sz="2800" dirty="0">
                <a:latin typeface="Cambria Math"/>
              </a:rPr>
              <a:t>10</a:t>
            </a:r>
            <a:r>
              <a:rPr sz="2800" dirty="0"/>
              <a:t> denominator degrees of freedom such that </a:t>
            </a:r>
            <a:r>
              <a:rPr sz="2800" dirty="0">
                <a:latin typeface="Cambria Math"/>
              </a:rPr>
              <a:t>0.01</a:t>
            </a:r>
            <a:r>
              <a:rPr sz="2800" dirty="0"/>
              <a:t> of the area lies to the right.</a:t>
            </a:r>
          </a:p>
        </p:txBody>
      </p:sp>
      <p:pic>
        <p:nvPicPr>
          <p:cNvPr id="5" name="Picture 4" descr="A graph depicts the F Distribution for df subscript num equals 4 and df subscript den equals 10. The horizontal x axis is labeled as F. A curve is shown in red. The red curve starts at the origin and rises to the maximum value at F equals 0.001. It then falls between F equals 0.001 and F equals 0.01 and decreases gradually along the horizontal axis. A blue line is marked at the curve at F equals 0.01. The blue shaded area to the right after F equals 0.01 is labeled as alpha equals 0.01.">
            <a:extLst>
              <a:ext uri="{FF2B5EF4-FFF2-40B4-BE49-F238E27FC236}">
                <a16:creationId xmlns:a16="http://schemas.microsoft.com/office/drawing/2014/main" id="{D57C0FAB-C6E1-4540-995F-6E034EC15475}"/>
              </a:ext>
            </a:extLst>
          </p:cNvPr>
          <p:cNvPicPr>
            <a:picLocks noChangeAspect="1"/>
          </p:cNvPicPr>
          <p:nvPr/>
        </p:nvPicPr>
        <p:blipFill>
          <a:blip r:embed="rId3"/>
          <a:srcRect b="9341"/>
          <a:stretch>
            <a:fillRect/>
          </a:stretch>
        </p:blipFill>
        <p:spPr>
          <a:xfrm>
            <a:off x="1524000" y="2514600"/>
            <a:ext cx="6096000" cy="3154579"/>
          </a:xfrm>
          <a:prstGeom prst="rect">
            <a:avLst/>
          </a:prstGeom>
        </p:spPr>
      </p:pic>
      <p:sp>
        <p:nvSpPr>
          <p:cNvPr id="4" name="TextBox 3">
            <a:extLst>
              <a:ext uri="{FF2B5EF4-FFF2-40B4-BE49-F238E27FC236}">
                <a16:creationId xmlns:a16="http://schemas.microsoft.com/office/drawing/2014/main" id="{3665F8B4-1D25-B4C9-5635-20145478D416}"/>
              </a:ext>
            </a:extLst>
          </p:cNvPr>
          <p:cNvSpPr txBox="1"/>
          <p:nvPr/>
        </p:nvSpPr>
        <p:spPr>
          <a:xfrm>
            <a:off x="3886200" y="5509588"/>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4</a:t>
            </a:r>
            <a:endParaRPr lang="en-IN"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100" dirty="0"/>
              <a:t>Example 2</a:t>
            </a:r>
            <a:r>
              <a:rPr sz="3100" dirty="0"/>
              <a:t>: Finding an </a:t>
            </a:r>
            <a:r>
              <a:rPr lang="en-US" i="1" dirty="0"/>
              <a:t>F</a:t>
            </a:r>
            <a:r>
              <a:rPr sz="3100" dirty="0"/>
              <a:t>-Critical Value</a:t>
            </a:r>
            <a:r>
              <a:rPr lang="en-US" dirty="0"/>
              <a:t>—Slide 6</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600" dirty="0"/>
                  <a:t>Using the </a:t>
                </a:r>
                <a:r>
                  <a:rPr lang="en-IN" sz="2600" i="1" dirty="0"/>
                  <a:t>F</a:t>
                </a:r>
                <a:r>
                  <a:rPr lang="en-IN" sz="2600" dirty="0"/>
                  <a:t>-table for </a:t>
                </a:r>
                <a:r>
                  <a:rPr lang="el-GR" sz="2600" i="1" dirty="0"/>
                  <a:t>α</a:t>
                </a:r>
                <a:r>
                  <a:rPr lang="el-GR" sz="2600" dirty="0"/>
                  <a:t> = 0.01 </a:t>
                </a:r>
                <a:r>
                  <a:rPr lang="en-IN" sz="2600" dirty="0"/>
                  <a:t>corresponding to </a:t>
                </a:r>
                <a:r>
                  <a:rPr lang="en-IN" sz="2600" i="1" dirty="0"/>
                  <a:t>df</a:t>
                </a:r>
                <a:r>
                  <a:rPr lang="en-IN" sz="1050" dirty="0"/>
                  <a:t> </a:t>
                </a:r>
                <a:r>
                  <a:rPr lang="en-IN" sz="2600" baseline="-25000" dirty="0"/>
                  <a:t>num</a:t>
                </a:r>
                <a14:m>
                  <m:oMath xmlns:m="http://schemas.openxmlformats.org/officeDocument/2006/math">
                    <m:r>
                      <a:rPr lang="en-IN" sz="2600" b="0" i="0" smtClean="0">
                        <a:latin typeface="Cambria Math" panose="02040503050406030204" pitchFamily="18" charset="0"/>
                      </a:rPr>
                      <m:t> </m:t>
                    </m:r>
                    <m:r>
                      <a:rPr lang="en-IN" sz="2600">
                        <a:latin typeface="Cambria Math" panose="02040503050406030204" pitchFamily="18" charset="0"/>
                      </a:rPr>
                      <m:t>=4</m:t>
                    </m:r>
                  </m:oMath>
                </a14:m>
                <a:r>
                  <a:rPr lang="en-IN" sz="2600" dirty="0"/>
                  <a:t> and </a:t>
                </a:r>
                <a:r>
                  <a:rPr lang="en-IN" sz="2600" i="1" dirty="0"/>
                  <a:t>df</a:t>
                </a:r>
                <a:r>
                  <a:rPr lang="en-IN" sz="1050" dirty="0"/>
                  <a:t> </a:t>
                </a:r>
                <a:r>
                  <a:rPr lang="en-IN" sz="2600" baseline="-25000" dirty="0"/>
                  <a:t>den</a:t>
                </a:r>
                <a14:m>
                  <m:oMath xmlns:m="http://schemas.openxmlformats.org/officeDocument/2006/math">
                    <m:r>
                      <a:rPr lang="en-US" sz="2600" b="0" i="0" smtClean="0">
                        <a:latin typeface="Cambria Math" panose="02040503050406030204" pitchFamily="18" charset="0"/>
                      </a:rPr>
                      <m:t> </m:t>
                    </m:r>
                    <m:r>
                      <a:rPr lang="ar-AE" sz="2600">
                        <a:latin typeface="Cambria Math" panose="02040503050406030204" pitchFamily="18" charset="0"/>
                      </a:rPr>
                      <m:t>=</m:t>
                    </m:r>
                    <m:r>
                      <a:rPr lang="ar-AE" sz="2600">
                        <a:latin typeface="Cambria Math" panose="02040503050406030204" pitchFamily="18" charset="0"/>
                      </a:rPr>
                      <m:t>10</m:t>
                    </m:r>
                  </m:oMath>
                </a14:m>
                <a:r>
                  <a:rPr lang="ar-AE" sz="2600" dirty="0"/>
                  <a:t> </a:t>
                </a:r>
                <a:r>
                  <a:rPr lang="en-IN" sz="2600" dirty="0"/>
                  <a:t>results in an </a:t>
                </a:r>
                <a:r>
                  <a:rPr lang="en-IN" sz="2600" i="1" dirty="0"/>
                  <a:t>F</a:t>
                </a:r>
                <a:r>
                  <a:rPr lang="en-IN" sz="2600" dirty="0"/>
                  <a:t>-value of </a:t>
                </a:r>
                <a:r>
                  <a:rPr lang="en-IN" sz="2600" dirty="0">
                    <a:latin typeface="Cambria Math"/>
                  </a:rPr>
                  <a:t>5.9943</a:t>
                </a:r>
                <a:r>
                  <a:rPr lang="en-IN" sz="26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a:stretch>
              </a:blipFill>
            </p:spPr>
            <p:txBody>
              <a:bodyPr/>
              <a:lstStyle/>
              <a:p>
                <a:r>
                  <a:rPr lang="en-IN">
                    <a:noFill/>
                  </a:rPr>
                  <a:t> </a:t>
                </a:r>
              </a:p>
            </p:txBody>
          </p:sp>
        </mc:Fallback>
      </mc:AlternateContent>
      <p:pic>
        <p:nvPicPr>
          <p:cNvPr id="5" name="Picture 4" descr="A graph depicts the F Distribution for df subscript num equals 4 and df subscript den equals 10. The horizontal x axis is labeled as F. A curve is shown in red. The red curve starts at the origin and rises to the maximum value at F equals 1. It then falls between F equals 1 and F equals 3 and decreases gradually along the horizontal axis. A blue line is marked at the curve at F equals 5.9943. The blue shaded area to the right after F equals 5.9943 is labeled as alpha equals 0.001.">
            <a:extLst>
              <a:ext uri="{FF2B5EF4-FFF2-40B4-BE49-F238E27FC236}">
                <a16:creationId xmlns:a16="http://schemas.microsoft.com/office/drawing/2014/main" id="{5BF71332-9246-4259-BF29-C248549CA8A7}"/>
              </a:ext>
            </a:extLst>
          </p:cNvPr>
          <p:cNvPicPr>
            <a:picLocks noChangeAspect="1"/>
          </p:cNvPicPr>
          <p:nvPr/>
        </p:nvPicPr>
        <p:blipFill>
          <a:blip r:embed="rId4"/>
          <a:srcRect b="12810"/>
          <a:stretch>
            <a:fillRect/>
          </a:stretch>
        </p:blipFill>
        <p:spPr>
          <a:xfrm>
            <a:off x="1714500" y="2661206"/>
            <a:ext cx="5715000" cy="2848382"/>
          </a:xfrm>
          <a:prstGeom prst="rect">
            <a:avLst/>
          </a:prstGeom>
        </p:spPr>
      </p:pic>
      <p:sp>
        <p:nvSpPr>
          <p:cNvPr id="4" name="TextBox 3">
            <a:extLst>
              <a:ext uri="{FF2B5EF4-FFF2-40B4-BE49-F238E27FC236}">
                <a16:creationId xmlns:a16="http://schemas.microsoft.com/office/drawing/2014/main" id="{6D57F3DE-81E8-3D35-B43C-2B2D611EF201}"/>
              </a:ext>
            </a:extLst>
          </p:cNvPr>
          <p:cNvSpPr txBox="1"/>
          <p:nvPr/>
        </p:nvSpPr>
        <p:spPr>
          <a:xfrm>
            <a:off x="3886200" y="5509588"/>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Figure 5</a:t>
            </a:r>
            <a:endParaRPr lang="en-IN"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pPr>
              <a:defRPr sz="3200"/>
            </a:pPr>
            <a:r>
              <a:rPr lang="en-US" dirty="0"/>
              <a:t>Definition: </a:t>
            </a:r>
            <a:r>
              <a:rPr dirty="0"/>
              <a:t>Confidence Interval for</a:t>
            </a:r>
            <a:endParaRPr sz="2800" dirty="0"/>
          </a:p>
        </p:txBody>
      </p:sp>
      <p:pic>
        <p:nvPicPr>
          <p:cNvPr id="5" name="Picture 4" descr="sigma subscript 1 squared divided by sigma subscript 2 squared ">
            <a:extLst>
              <a:ext uri="{FF2B5EF4-FFF2-40B4-BE49-F238E27FC236}">
                <a16:creationId xmlns:a16="http://schemas.microsoft.com/office/drawing/2014/main" id="{D030CEB9-E339-2F91-DC28-A2F43CB459D1}"/>
              </a:ext>
            </a:extLst>
          </p:cNvPr>
          <p:cNvPicPr>
            <a:picLocks noChangeAspect="1"/>
          </p:cNvPicPr>
          <p:nvPr/>
        </p:nvPicPr>
        <p:blipFill>
          <a:blip r:embed="rId3"/>
          <a:stretch>
            <a:fillRect/>
          </a:stretch>
        </p:blipFill>
        <p:spPr>
          <a:xfrm>
            <a:off x="7405580" y="198600"/>
            <a:ext cx="366820" cy="792000"/>
          </a:xfrm>
          <a:prstGeom prst="rect">
            <a:avLst/>
          </a:prstGeom>
        </p:spPr>
      </p:pic>
      <p:sp>
        <p:nvSpPr>
          <p:cNvPr id="3" name="Text Placeholder 2">
            <a:extLst>
              <a:ext uri="{C183D7F6-B498-43B3-948B-1728B52AA6E4}">
                <adec:decorative xmlns:adec="http://schemas.microsoft.com/office/drawing/2017/decorative" val="0"/>
              </a:ext>
            </a:extLst>
          </p:cNvPr>
          <p:cNvSpPr>
            <a:spLocks noGrp="1"/>
          </p:cNvSpPr>
          <p:nvPr>
            <p:ph type="body" sz="quarter" idx="10"/>
          </p:nvPr>
        </p:nvSpPr>
        <p:spPr>
          <a:xfrm>
            <a:off x="457200" y="1065739"/>
            <a:ext cx="8229600" cy="4907731"/>
          </a:xfrm>
        </p:spPr>
        <p:txBody>
          <a:bodyPr>
            <a:normAutofit/>
          </a:bodyPr>
          <a:lstStyle/>
          <a:p>
            <a:pPr>
              <a:defRPr sz="2800"/>
            </a:pPr>
            <a:r>
              <a:rPr lang="en-US" sz="2600" dirty="0"/>
              <a:t>A	</a:t>
            </a:r>
          </a:p>
        </p:txBody>
      </p:sp>
      <p:pic>
        <p:nvPicPr>
          <p:cNvPr id="9" name="Picture 8" descr="100 times open parenthesis 1 minus alpha close parenthesis percent">
            <a:extLst>
              <a:ext uri="{FF2B5EF4-FFF2-40B4-BE49-F238E27FC236}">
                <a16:creationId xmlns:a16="http://schemas.microsoft.com/office/drawing/2014/main" id="{B30C9DE4-F065-627B-168D-F0A1149187B4}"/>
              </a:ext>
            </a:extLst>
          </p:cNvPr>
          <p:cNvPicPr>
            <a:picLocks noChangeAspect="1"/>
          </p:cNvPicPr>
          <p:nvPr/>
        </p:nvPicPr>
        <p:blipFill>
          <a:blip r:embed="rId4"/>
          <a:stretch>
            <a:fillRect/>
          </a:stretch>
        </p:blipFill>
        <p:spPr>
          <a:xfrm>
            <a:off x="762000" y="1127701"/>
            <a:ext cx="1616406" cy="451090"/>
          </a:xfrm>
          <a:prstGeom prst="rect">
            <a:avLst/>
          </a:prstGeom>
        </p:spPr>
      </p:pic>
      <p:sp>
        <p:nvSpPr>
          <p:cNvPr id="6" name="TextBox 5">
            <a:extLst>
              <a:ext uri="{FF2B5EF4-FFF2-40B4-BE49-F238E27FC236}">
                <a16:creationId xmlns:a16="http://schemas.microsoft.com/office/drawing/2014/main" id="{59E42246-A83B-13A8-F6C4-E75FEF5D3844}"/>
              </a:ext>
            </a:extLst>
          </p:cNvPr>
          <p:cNvSpPr txBox="1"/>
          <p:nvPr/>
        </p:nvSpPr>
        <p:spPr>
          <a:xfrm>
            <a:off x="2286000" y="1098232"/>
            <a:ext cx="3286560" cy="492443"/>
          </a:xfrm>
          <a:prstGeom prst="rect">
            <a:avLst/>
          </a:prstGeom>
          <a:noFill/>
        </p:spPr>
        <p:txBody>
          <a:bodyPr wrap="square">
            <a:spAutoFit/>
          </a:bodyPr>
          <a:lstStyle/>
          <a:p>
            <a:r>
              <a:rPr lang="en-IN" sz="2600" dirty="0">
                <a:solidFill>
                  <a:srgbClr val="000000"/>
                </a:solidFill>
              </a:rPr>
              <a:t>confidence interval for</a:t>
            </a:r>
          </a:p>
        </p:txBody>
      </p:sp>
      <p:pic>
        <p:nvPicPr>
          <p:cNvPr id="8" name="Picture 7" descr="sigma subscript 1 squared divided by sigma subscript 2 squared ">
            <a:extLst>
              <a:ext uri="{FF2B5EF4-FFF2-40B4-BE49-F238E27FC236}">
                <a16:creationId xmlns:a16="http://schemas.microsoft.com/office/drawing/2014/main" id="{F76D7328-DEE6-604C-94F9-18C11E6C1293}"/>
              </a:ext>
            </a:extLst>
          </p:cNvPr>
          <p:cNvPicPr>
            <a:picLocks noChangeAspect="1"/>
          </p:cNvPicPr>
          <p:nvPr/>
        </p:nvPicPr>
        <p:blipFill>
          <a:blip r:embed="rId5"/>
          <a:stretch>
            <a:fillRect/>
          </a:stretch>
        </p:blipFill>
        <p:spPr>
          <a:xfrm>
            <a:off x="5419725" y="1081541"/>
            <a:ext cx="409264" cy="720000"/>
          </a:xfrm>
          <a:prstGeom prst="rect">
            <a:avLst/>
          </a:prstGeom>
        </p:spPr>
      </p:pic>
      <p:sp>
        <p:nvSpPr>
          <p:cNvPr id="11" name="TextBox 10">
            <a:extLst>
              <a:ext uri="{FF2B5EF4-FFF2-40B4-BE49-F238E27FC236}">
                <a16:creationId xmlns:a16="http://schemas.microsoft.com/office/drawing/2014/main" id="{27F769E3-90FE-F413-FA21-BE52DA1C78FC}"/>
              </a:ext>
            </a:extLst>
          </p:cNvPr>
          <p:cNvSpPr txBox="1"/>
          <p:nvPr/>
        </p:nvSpPr>
        <p:spPr>
          <a:xfrm>
            <a:off x="5791200" y="1107757"/>
            <a:ext cx="2323976"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the ratio of two</a:t>
            </a:r>
            <a:endParaRPr lang="en-IN" sz="2600" dirty="0"/>
          </a:p>
        </p:txBody>
      </p:sp>
      <p:sp>
        <p:nvSpPr>
          <p:cNvPr id="13" name="TextBox 12">
            <a:extLst>
              <a:ext uri="{FF2B5EF4-FFF2-40B4-BE49-F238E27FC236}">
                <a16:creationId xmlns:a16="http://schemas.microsoft.com/office/drawing/2014/main" id="{61A44D60-8331-2334-841D-53D9047CAB08}"/>
              </a:ext>
            </a:extLst>
          </p:cNvPr>
          <p:cNvSpPr txBox="1"/>
          <p:nvPr/>
        </p:nvSpPr>
        <p:spPr>
          <a:xfrm>
            <a:off x="457200" y="1538698"/>
            <a:ext cx="4572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population variances, is given by</a:t>
            </a:r>
            <a:endParaRPr lang="en-IN" sz="2600" dirty="0"/>
          </a:p>
        </p:txBody>
      </p:sp>
      <p:pic>
        <p:nvPicPr>
          <p:cNvPr id="12" name="Picture 11" descr="the order pair of elements open parentheses s subscript 1 squared divided by s subscript 2 squared close parentheses times open fraction 1 divided by F subscript alpha by 2 comma df subscript numerator comma df subscript denominator and open parentheses numerator s subscript 1 squared divided by s subscript 2 squared close parentheses times 1 divided by F subscript 1 minus alpha by 2 comma df subscript numerator comma df subscript denominator">
            <a:extLst>
              <a:ext uri="{FF2B5EF4-FFF2-40B4-BE49-F238E27FC236}">
                <a16:creationId xmlns:a16="http://schemas.microsoft.com/office/drawing/2014/main" id="{CD589DA6-A569-529E-9695-71F5542D6B20}"/>
              </a:ext>
            </a:extLst>
          </p:cNvPr>
          <p:cNvPicPr>
            <a:picLocks noChangeAspect="1"/>
          </p:cNvPicPr>
          <p:nvPr/>
        </p:nvPicPr>
        <p:blipFill>
          <a:blip r:embed="rId6"/>
          <a:stretch>
            <a:fillRect/>
          </a:stretch>
        </p:blipFill>
        <p:spPr>
          <a:xfrm>
            <a:off x="2190750" y="2119371"/>
            <a:ext cx="4762500" cy="1066800"/>
          </a:xfrm>
          <a:prstGeom prst="rect">
            <a:avLst/>
          </a:prstGeom>
        </p:spPr>
      </p:pic>
      <p:pic>
        <p:nvPicPr>
          <p:cNvPr id="15" name="Picture 14" descr="where s subscript one squared and s subscript two squared ">
            <a:extLst>
              <a:ext uri="{FF2B5EF4-FFF2-40B4-BE49-F238E27FC236}">
                <a16:creationId xmlns:a16="http://schemas.microsoft.com/office/drawing/2014/main" id="{696399C3-F2A1-44BE-B25A-9A4BF1F67329}"/>
              </a:ext>
            </a:extLst>
          </p:cNvPr>
          <p:cNvPicPr>
            <a:picLocks noChangeAspect="1"/>
          </p:cNvPicPr>
          <p:nvPr/>
        </p:nvPicPr>
        <p:blipFill>
          <a:blip r:embed="rId7"/>
          <a:stretch>
            <a:fillRect/>
          </a:stretch>
        </p:blipFill>
        <p:spPr>
          <a:xfrm>
            <a:off x="533400" y="3272515"/>
            <a:ext cx="2114550" cy="457200"/>
          </a:xfrm>
          <a:prstGeom prst="rect">
            <a:avLst/>
          </a:prstGeom>
        </p:spPr>
      </p:pic>
      <p:sp>
        <p:nvSpPr>
          <p:cNvPr id="17" name="TextBox 16">
            <a:extLst>
              <a:ext uri="{FF2B5EF4-FFF2-40B4-BE49-F238E27FC236}">
                <a16:creationId xmlns:a16="http://schemas.microsoft.com/office/drawing/2014/main" id="{9F1A4FD6-0D48-1343-79E5-2E4A7487E825}"/>
              </a:ext>
            </a:extLst>
          </p:cNvPr>
          <p:cNvSpPr txBox="1"/>
          <p:nvPr/>
        </p:nvSpPr>
        <p:spPr>
          <a:xfrm>
            <a:off x="2667000" y="3247750"/>
            <a:ext cx="4811747"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are the two sample variances, and</a:t>
            </a:r>
            <a:endParaRPr lang="en-IN" sz="2600" dirty="0"/>
          </a:p>
        </p:txBody>
      </p:sp>
      <p:pic>
        <p:nvPicPr>
          <p:cNvPr id="23" name="Picture 22" descr="df subscript numerator equals n subscript one minus one open parentheses the denominator of s subscript 1 squared close parentheses and">
            <a:extLst>
              <a:ext uri="{FF2B5EF4-FFF2-40B4-BE49-F238E27FC236}">
                <a16:creationId xmlns:a16="http://schemas.microsoft.com/office/drawing/2014/main" id="{AC55E3EB-3FA6-9DAF-5923-0EE7ABA6E89E}"/>
              </a:ext>
            </a:extLst>
          </p:cNvPr>
          <p:cNvPicPr>
            <a:picLocks noChangeAspect="1"/>
          </p:cNvPicPr>
          <p:nvPr/>
        </p:nvPicPr>
        <p:blipFill>
          <a:blip r:embed="rId8"/>
          <a:stretch>
            <a:fillRect/>
          </a:stretch>
        </p:blipFill>
        <p:spPr>
          <a:xfrm>
            <a:off x="562099" y="3756884"/>
            <a:ext cx="5419725" cy="457200"/>
          </a:xfrm>
          <a:prstGeom prst="rect">
            <a:avLst/>
          </a:prstGeom>
        </p:spPr>
      </p:pic>
      <p:pic>
        <p:nvPicPr>
          <p:cNvPr id="25" name="Picture 24" descr="df subscript denominator equals n subscript 2 minus 1 open parentheses the denominator of s subscript 2 squared  close parentheses .">
            <a:extLst>
              <a:ext uri="{FF2B5EF4-FFF2-40B4-BE49-F238E27FC236}">
                <a16:creationId xmlns:a16="http://schemas.microsoft.com/office/drawing/2014/main" id="{98CAB824-531D-614F-C340-87D34D9196DE}"/>
              </a:ext>
            </a:extLst>
          </p:cNvPr>
          <p:cNvPicPr>
            <a:picLocks noChangeAspect="1"/>
          </p:cNvPicPr>
          <p:nvPr/>
        </p:nvPicPr>
        <p:blipFill>
          <a:blip r:embed="rId9"/>
          <a:stretch>
            <a:fillRect/>
          </a:stretch>
        </p:blipFill>
        <p:spPr>
          <a:xfrm>
            <a:off x="533400" y="4223609"/>
            <a:ext cx="4886325" cy="457200"/>
          </a:xfrm>
          <a:prstGeom prst="rect">
            <a:avLst/>
          </a:prstGeom>
        </p:spPr>
      </p:pic>
      <p:sp>
        <p:nvSpPr>
          <p:cNvPr id="21" name="TextBox 20">
            <a:extLst>
              <a:ext uri="{FF2B5EF4-FFF2-40B4-BE49-F238E27FC236}">
                <a16:creationId xmlns:a16="http://schemas.microsoft.com/office/drawing/2014/main" id="{A869B3F6-7709-E387-7D53-0D25F412BE50}"/>
              </a:ext>
            </a:extLst>
          </p:cNvPr>
          <p:cNvSpPr txBox="1"/>
          <p:nvPr/>
        </p:nvSpPr>
        <p:spPr>
          <a:xfrm>
            <a:off x="457200" y="4680809"/>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These </a:t>
            </a:r>
            <a:r>
              <a:rPr kumimoji="0" lang="en-US" sz="2600" b="0" i="1" u="none" strike="noStrike" kern="1200" cap="none" spc="0" normalizeH="0" baseline="0" noProof="0" dirty="0">
                <a:ln>
                  <a:noFill/>
                </a:ln>
                <a:solidFill>
                  <a:srgbClr val="000000"/>
                </a:solidFill>
                <a:effectLst/>
                <a:uLnTx/>
                <a:uFillTx/>
                <a:latin typeface="Calibri"/>
                <a:ea typeface="+mn-ea"/>
                <a:cs typeface="+mn-cs"/>
              </a:rPr>
              <a:t>F</a:t>
            </a:r>
            <a:r>
              <a:rPr kumimoji="0" lang="en-US" sz="2600" b="0" i="0" u="none" strike="noStrike" kern="1200" cap="none" spc="0" normalizeH="0" baseline="0" noProof="0" dirty="0">
                <a:ln>
                  <a:noFill/>
                </a:ln>
                <a:solidFill>
                  <a:srgbClr val="000000"/>
                </a:solidFill>
                <a:effectLst/>
                <a:uLnTx/>
                <a:uFillTx/>
                <a:latin typeface="Calibri"/>
                <a:ea typeface="+mn-ea"/>
                <a:cs typeface="+mn-cs"/>
              </a:rPr>
              <a:t>-values can be found in the </a:t>
            </a:r>
            <a:r>
              <a:rPr kumimoji="0" lang="en-US" sz="2600" b="0" i="1" u="none" strike="noStrike" kern="1200" cap="none" spc="0" normalizeH="0" baseline="0" noProof="0" dirty="0">
                <a:ln>
                  <a:noFill/>
                </a:ln>
                <a:solidFill>
                  <a:srgbClr val="000000"/>
                </a:solidFill>
                <a:effectLst/>
                <a:uLnTx/>
                <a:uFillTx/>
                <a:latin typeface="Calibri"/>
                <a:ea typeface="+mn-ea"/>
                <a:cs typeface="+mn-cs"/>
              </a:rPr>
              <a:t>F</a:t>
            </a:r>
            <a:r>
              <a:rPr kumimoji="0" lang="en-US" sz="2600" b="0" i="0" u="none" strike="noStrike" kern="1200" cap="none" spc="0" normalizeH="0" baseline="0" noProof="0" dirty="0">
                <a:ln>
                  <a:noFill/>
                </a:ln>
                <a:solidFill>
                  <a:srgbClr val="000000"/>
                </a:solidFill>
                <a:effectLst/>
                <a:uLnTx/>
                <a:uFillTx/>
                <a:latin typeface="Calibri"/>
                <a:ea typeface="+mn-ea"/>
                <a:cs typeface="+mn-cs"/>
              </a:rPr>
              <a:t>-distribution table in Appendix A Table H. Also note that the data are collected from two independent, normally distributed populations.</a:t>
            </a:r>
            <a:endParaRPr lang="en-IN" sz="2600" dirty="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Example 3</a:t>
            </a:r>
            <a:r>
              <a:rPr dirty="0"/>
              <a:t>: Constructing a Confidence Interval for the Ratio of Variation in Box Office Revenues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sz="2800" dirty="0"/>
                  <a:t>A Hollywood studio believes that a movie that is considered a drama will draw a larger crowd on average than a movie that is a comedy. Thus, the studio expects that the spread in revenue will be quite large between dramas and comedies. To test this theory the studio randomly selects several movies that are classified as dramas and several movies that are classified as comedies and determines the box office revenue for each movie. The results of the survey follow. Construct a </a:t>
                </a:r>
                <a14:m>
                  <m:oMath xmlns:m="http://schemas.openxmlformats.org/officeDocument/2006/math">
                    <m:r>
                      <a:rPr>
                        <a:latin typeface="Cambria Math" panose="02040503050406030204" pitchFamily="18" charset="0"/>
                      </a:rPr>
                      <m:t>95%</m:t>
                    </m:r>
                  </m:oMath>
                </a14:m>
                <a:r>
                  <a:rPr sz="2800" dirty="0"/>
                  <a:t> confidence interval for the ratio of population variances. Assume that the samples are collected from two independent normal populations.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2086" r="-2296"/>
                </a:stretch>
              </a:blipFill>
            </p:spPr>
            <p:txBody>
              <a:bodyPr/>
              <a:lstStyle/>
              <a:p>
                <a:r>
                  <a:rPr lang="en-US">
                    <a:noFill/>
                  </a:rPr>
                  <a:t> </a:t>
                </a:r>
              </a:p>
            </p:txBody>
          </p:sp>
        </mc:Fallback>
      </mc:AlternateContent>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E495194-C550-41F3-896E-5F7F56318AFA}"/>
</file>

<file path=customXml/itemProps2.xml><?xml version="1.0" encoding="utf-8"?>
<ds:datastoreItem xmlns:ds="http://schemas.openxmlformats.org/officeDocument/2006/customXml" ds:itemID="{04EAF42C-B93A-4F00-B111-DC0D5CD9EC65}"/>
</file>

<file path=customXml/itemProps3.xml><?xml version="1.0" encoding="utf-8"?>
<ds:datastoreItem xmlns:ds="http://schemas.openxmlformats.org/officeDocument/2006/customXml" ds:itemID="{C18B887B-DB9B-481C-97C9-872D6EF6D7D4}"/>
</file>

<file path=docProps/app.xml><?xml version="1.0" encoding="utf-8"?>
<Properties xmlns="http://schemas.openxmlformats.org/officeDocument/2006/extended-properties" xmlns:vt="http://schemas.openxmlformats.org/officeDocument/2006/docPropsVTypes">
  <TotalTime>2244</TotalTime>
  <Words>1614</Words>
  <Application>Microsoft Office PowerPoint</Application>
  <PresentationFormat>On-screen Show (4:3)</PresentationFormat>
  <Paragraphs>143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Courier New</vt:lpstr>
      <vt:lpstr>Calibri</vt:lpstr>
      <vt:lpstr>Arial</vt:lpstr>
      <vt:lpstr>Cambria Math</vt:lpstr>
      <vt:lpstr>Office Theme</vt:lpstr>
      <vt:lpstr>Section 11.5</vt:lpstr>
      <vt:lpstr>Example 1: Finding an F-Critical Value—Slide 1</vt:lpstr>
      <vt:lpstr>Example 1: Finding an F-Critical Value—Slide 2</vt:lpstr>
      <vt:lpstr>Example 1: Finding an F-Critical Value—Slide 3</vt:lpstr>
      <vt:lpstr>Example 1: Finding an F-Critical Value—Slide 4</vt:lpstr>
      <vt:lpstr>Example 2: Finding an F-Critical Value—Slide 5</vt:lpstr>
      <vt:lpstr>Example 2: Finding an F-Critical Value—Slide 6</vt:lpstr>
      <vt:lpstr>Definition: Confidence Interval for</vt:lpstr>
      <vt:lpstr>Example 3: Constructing a Confidence Interval for the Ratio of Variation in Box Office Revenues—Slide 1</vt:lpstr>
      <vt:lpstr>Example 3: Constructing a Confidence Interval for the Ratio of Variation in Box Office Revenues—Slide 2</vt:lpstr>
      <vt:lpstr>Example 3: Constructing a Confidence Interval for the Ratio of Variation in Box Office Revenues—Slide 3</vt:lpstr>
      <vt:lpstr>Example 3: Constructing a Confidence Interval for the Ratio of Variation in Box Office Revenues—Slide 4</vt:lpstr>
      <vt:lpstr>Example 3: Constructing a Confidence Interval for the Ratio of Variation in Box Office Revenues—Slide 5</vt:lpstr>
      <vt:lpstr>Definition: Inferences about</vt:lpstr>
      <vt:lpstr>Example 4: Performing a Hypothesis Test of Variances for Box Office Revenues—Slide 1</vt:lpstr>
      <vt:lpstr>Example 4: Performing a Hypothesis Test of Variances for Box Office Revenues—Slide 2</vt:lpstr>
      <vt:lpstr>Example 4: Performing a Hypothesis Test of Variances for Box Office Revenues—Slide 3</vt:lpstr>
      <vt:lpstr>Example 4: Performing a Hypothesis Test of Variances for Box Office Revenues—Slide 4</vt:lpstr>
      <vt:lpstr>Example 4: Performing a Hypothesis Test of Variances for Box Office Revenues—Slide 5</vt:lpstr>
      <vt:lpstr>Example 4: Performing a Hypothesis Test of Variances for Box Office Revenues—Slide 6</vt:lpstr>
      <vt:lpstr>Example 4: Performing a Hypothesis Test of Variances for Box Office Revenues—Slide 7</vt:lpstr>
      <vt:lpstr>Example 4: Performing a Hypothesis Test of Variances for Box Office Revenues—Slide 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- 11.5 - Comparing Two Population Variances</dc:title>
  <dc:creator>Hawkes Learning</dc:creator>
  <cp:lastModifiedBy>Sangeetha Pallikala</cp:lastModifiedBy>
  <cp:revision>230</cp:revision>
  <dcterms:created xsi:type="dcterms:W3CDTF">2013-04-26T14:43:13Z</dcterms:created>
  <dcterms:modified xsi:type="dcterms:W3CDTF">2025-10-01T10:35:49Z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0846A7B3-7B7C-4D92-8938-E30AD137395F</vt:lpwstr>
  </property>
  <property fmtid="{D5CDD505-2E9C-101B-9397-08002B2CF9AE}" pid="3" name="ArticulatePath">
    <vt:lpwstr>11.5 HT2VARIANCE</vt:lpwstr>
  </property>
  <property fmtid="{D5CDD505-2E9C-101B-9397-08002B2CF9AE}" pid="4" name="ContentTypeId">
    <vt:lpwstr>0x010100B327C35045E9A749BE72BEEA1A150D0C</vt:lpwstr>
  </property>
  <property fmtid="{D5CDD505-2E9C-101B-9397-08002B2CF9AE}" pid="5" name="Order">
    <vt:r8>100</vt:r8>
  </property>
</Properties>
</file>