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handoutMasterIdLst>
    <p:handoutMasterId r:id="rId21"/>
  </p:handoutMasterIdLst>
  <p:sldIdLst>
    <p:sldId id="256" r:id="rId2"/>
    <p:sldId id="286" r:id="rId3"/>
    <p:sldId id="285" r:id="rId4"/>
    <p:sldId id="257" r:id="rId5"/>
    <p:sldId id="258" r:id="rId6"/>
    <p:sldId id="259" r:id="rId7"/>
    <p:sldId id="260" r:id="rId8"/>
    <p:sldId id="261" r:id="rId9"/>
    <p:sldId id="278" r:id="rId10"/>
    <p:sldId id="263" r:id="rId11"/>
    <p:sldId id="264" r:id="rId12"/>
    <p:sldId id="288" r:id="rId13"/>
    <p:sldId id="265" r:id="rId14"/>
    <p:sldId id="287" r:id="rId15"/>
    <p:sldId id="267" r:id="rId16"/>
    <p:sldId id="270" r:id="rId17"/>
    <p:sldId id="283" r:id="rId18"/>
    <p:sldId id="284" r:id="rId19"/>
  </p:sldIdLst>
  <p:sldSz cx="9144000" cy="6858000" type="screen4x3"/>
  <p:notesSz cx="6858000" cy="9144000"/>
  <p:embeddedFontLst>
    <p:embeddedFont>
      <p:font typeface="Cambria Math" panose="02040503050406030204" pitchFamily="18" charset="0"/>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27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tableStyles" Target="tableStyles.xml"/><Relationship Id="rId30"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 Id="rId4" Type="http://schemas.openxmlformats.org/officeDocument/2006/relationships/image" Target="../media/image12.emf"/></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7.xml"/><Relationship Id="rId4" Type="http://schemas.openxmlformats.org/officeDocument/2006/relationships/image" Target="../media/image15.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Introduction to Analysis of Variance (ANOVA)</a:t>
            </a:r>
          </a:p>
        </p:txBody>
      </p:sp>
      <p:sp>
        <p:nvSpPr>
          <p:cNvPr id="3" name="Title 2"/>
          <p:cNvSpPr>
            <a:spLocks noGrp="1"/>
          </p:cNvSpPr>
          <p:nvPr>
            <p:ph type="title"/>
          </p:nvPr>
        </p:nvSpPr>
        <p:spPr/>
        <p:txBody>
          <a:bodyPr/>
          <a:lstStyle/>
          <a:p>
            <a:r>
              <a:t>Section 12.1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Sum of Squares and Degrees of Freedom</a:t>
            </a:r>
          </a:p>
        </p:txBody>
      </p:sp>
      <p:sp>
        <p:nvSpPr>
          <p:cNvPr id="3" name="Text Placeholder 2"/>
          <p:cNvSpPr>
            <a:spLocks noGrp="1"/>
          </p:cNvSpPr>
          <p:nvPr>
            <p:ph type="body" sz="quarter" idx="10"/>
          </p:nvPr>
        </p:nvSpPr>
        <p:spPr/>
        <p:txBody>
          <a:bodyPr>
            <a:normAutofit/>
          </a:bodyPr>
          <a:lstStyle/>
          <a:p>
            <a:pPr>
              <a:defRPr b="1"/>
            </a:pPr>
            <a:r>
              <a:rPr lang="en-IN" sz="2800" dirty="0"/>
              <a:t>Sum of Squares</a:t>
            </a:r>
          </a:p>
          <a:p>
            <a:pPr algn="ctr">
              <a:defRPr sz="2800"/>
            </a:pPr>
            <a:r>
              <a:rPr lang="en-IN" dirty="0"/>
              <a:t>TSS = SST + SSE</a:t>
            </a:r>
            <a:endParaRPr dirty="0"/>
          </a:p>
        </p:txBody>
      </p:sp>
      <p:pic>
        <p:nvPicPr>
          <p:cNvPr id="7" name="Picture 6" descr="double summation from j equals one to k and i equals one to n subscript j open parenthesis x subscript i j minus x double bar close parenthesis squared equals summation from j equals one to k of n subscript j times open parenthesis x bar subscript j minus x double bar close parenthesis squared plus summation from i equals one to n subscript one of open parenthesis x subscript i one minus x bar subscript one close parenthesis squared plus summation from i equals one to n subscript two of open parenthesis x subscript i two minus x bar subscript two close parenthesis squared plus so on plus summation from i equals one to n subscript k of open parenthesis x subscript i k minus x bar subscript k close parenthesis squared.">
            <a:extLst>
              <a:ext uri="{FF2B5EF4-FFF2-40B4-BE49-F238E27FC236}">
                <a16:creationId xmlns:a16="http://schemas.microsoft.com/office/drawing/2014/main" id="{13228351-3939-E02E-D6F4-D122E675F80A}"/>
              </a:ext>
            </a:extLst>
          </p:cNvPr>
          <p:cNvPicPr>
            <a:picLocks noChangeAspect="1"/>
          </p:cNvPicPr>
          <p:nvPr/>
        </p:nvPicPr>
        <p:blipFill>
          <a:blip r:embed="rId2"/>
          <a:stretch>
            <a:fillRect/>
          </a:stretch>
        </p:blipFill>
        <p:spPr>
          <a:xfrm>
            <a:off x="838200" y="2133600"/>
            <a:ext cx="7318837" cy="2160000"/>
          </a:xfrm>
          <a:prstGeom prst="rect">
            <a:avLst/>
          </a:prstGeom>
        </p:spPr>
      </p:pic>
      <p:sp>
        <p:nvSpPr>
          <p:cNvPr id="11" name="TextBox 10">
            <a:extLst>
              <a:ext uri="{FF2B5EF4-FFF2-40B4-BE49-F238E27FC236}">
                <a16:creationId xmlns:a16="http://schemas.microsoft.com/office/drawing/2014/main" id="{1BA3E39B-D971-D23D-AC57-EBE0D2E04D78}"/>
              </a:ext>
            </a:extLst>
          </p:cNvPr>
          <p:cNvSpPr txBox="1"/>
          <p:nvPr/>
        </p:nvSpPr>
        <p:spPr>
          <a:xfrm>
            <a:off x="457200" y="4426740"/>
            <a:ext cx="3048000" cy="492443"/>
          </a:xfrm>
          <a:prstGeom prst="rect">
            <a:avLst/>
          </a:prstGeom>
          <a:noFill/>
        </p:spPr>
        <p:txBody>
          <a:bodyPr wrap="square">
            <a:spAutoFit/>
          </a:bodyPr>
          <a:lstStyle/>
          <a:p>
            <a:r>
              <a:rPr kumimoji="0" lang="en-IN" sz="2600" b="1" i="0" u="none" strike="noStrike" kern="1200" cap="none" spc="0" normalizeH="0" baseline="0" noProof="0" dirty="0">
                <a:ln>
                  <a:noFill/>
                </a:ln>
                <a:solidFill>
                  <a:srgbClr val="000000"/>
                </a:solidFill>
                <a:effectLst/>
                <a:uLnTx/>
                <a:uFillTx/>
                <a:latin typeface="Calibri"/>
                <a:ea typeface="+mn-ea"/>
                <a:cs typeface="+mn-cs"/>
              </a:rPr>
              <a:t>Degrees of Freedom</a:t>
            </a:r>
            <a:endParaRPr lang="en-IN" sz="2600" b="1" dirty="0"/>
          </a:p>
        </p:txBody>
      </p:sp>
      <p:pic>
        <p:nvPicPr>
          <p:cNvPr id="9" name="Picture 8" descr="Total equals Treatment plus Error&#10;&#10;n subscript capital T minus 1 equals open parentheses k minus 1 close parentheses plus open parentheses n subscript capital T minus k close parentheses">
            <a:extLst>
              <a:ext uri="{FF2B5EF4-FFF2-40B4-BE49-F238E27FC236}">
                <a16:creationId xmlns:a16="http://schemas.microsoft.com/office/drawing/2014/main" id="{EC19EC80-3C8C-669A-AD25-58334D2D77F6}"/>
              </a:ext>
            </a:extLst>
          </p:cNvPr>
          <p:cNvPicPr>
            <a:picLocks noChangeAspect="1"/>
          </p:cNvPicPr>
          <p:nvPr/>
        </p:nvPicPr>
        <p:blipFill>
          <a:blip r:embed="rId3"/>
          <a:stretch>
            <a:fillRect/>
          </a:stretch>
        </p:blipFill>
        <p:spPr>
          <a:xfrm>
            <a:off x="2819399" y="5010150"/>
            <a:ext cx="3724276" cy="9334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ANOVA Formulas</a:t>
            </a:r>
            <a:r>
              <a:rPr lang="en-US" dirty="0"/>
              <a:t>—Slide 1</a:t>
            </a:r>
            <a:endParaRPr dirty="0"/>
          </a:p>
        </p:txBody>
      </p:sp>
      <p:sp>
        <p:nvSpPr>
          <p:cNvPr id="3" name="Text Placeholder 2"/>
          <p:cNvSpPr>
            <a:spLocks noGrp="1"/>
          </p:cNvSpPr>
          <p:nvPr>
            <p:ph type="body" sz="quarter" idx="10"/>
          </p:nvPr>
        </p:nvSpPr>
        <p:spPr/>
        <p:txBody>
          <a:bodyPr>
            <a:normAutofit/>
          </a:bodyPr>
          <a:lstStyle/>
          <a:p>
            <a:r>
              <a:rPr lang="en-IN" sz="2800" dirty="0"/>
              <a:t>Grand Mean:</a:t>
            </a:r>
            <a:endParaRPr lang="ar-AE" sz="2800" dirty="0"/>
          </a:p>
        </p:txBody>
      </p:sp>
      <p:pic>
        <p:nvPicPr>
          <p:cNvPr id="9" name="Picture 8" descr="x double bar equals double summation from j equals one to k and i equals one to n subscript j of x subscript i j all divided by n subscript capital T ">
            <a:extLst>
              <a:ext uri="{FF2B5EF4-FFF2-40B4-BE49-F238E27FC236}">
                <a16:creationId xmlns:a16="http://schemas.microsoft.com/office/drawing/2014/main" id="{F976A664-D8A2-91C6-3FF4-365960D0A8B8}"/>
              </a:ext>
            </a:extLst>
          </p:cNvPr>
          <p:cNvPicPr>
            <a:picLocks noChangeAspect="1"/>
          </p:cNvPicPr>
          <p:nvPr/>
        </p:nvPicPr>
        <p:blipFill>
          <a:blip r:embed="rId2"/>
          <a:stretch>
            <a:fillRect/>
          </a:stretch>
        </p:blipFill>
        <p:spPr>
          <a:xfrm>
            <a:off x="3763837" y="1214775"/>
            <a:ext cx="1616326" cy="1440000"/>
          </a:xfrm>
          <a:prstGeom prst="rect">
            <a:avLst/>
          </a:prstGeom>
        </p:spPr>
      </p:pic>
      <p:sp>
        <p:nvSpPr>
          <p:cNvPr id="5" name="TextBox 4">
            <a:extLst>
              <a:ext uri="{FF2B5EF4-FFF2-40B4-BE49-F238E27FC236}">
                <a16:creationId xmlns:a16="http://schemas.microsoft.com/office/drawing/2014/main" id="{1C058A14-9EA4-1806-662C-D8B625CAF675}"/>
              </a:ext>
            </a:extLst>
          </p:cNvPr>
          <p:cNvSpPr txBox="1"/>
          <p:nvPr/>
        </p:nvSpPr>
        <p:spPr>
          <a:xfrm>
            <a:off x="457200" y="2620962"/>
            <a:ext cx="4800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Sum of Squares for Treatments:</a:t>
            </a:r>
            <a:endParaRPr lang="en-IN" dirty="0"/>
          </a:p>
        </p:txBody>
      </p:sp>
      <p:pic>
        <p:nvPicPr>
          <p:cNvPr id="11" name="Picture 10" descr="S S T equals summation from j equals 1 to k of n subscript j times open parentheses x bar subscript j minus x double bar close parentheses squared">
            <a:extLst>
              <a:ext uri="{FF2B5EF4-FFF2-40B4-BE49-F238E27FC236}">
                <a16:creationId xmlns:a16="http://schemas.microsoft.com/office/drawing/2014/main" id="{A8874860-C14F-1022-B3DF-3BD846EBB060}"/>
              </a:ext>
            </a:extLst>
          </p:cNvPr>
          <p:cNvPicPr>
            <a:picLocks noChangeAspect="1"/>
          </p:cNvPicPr>
          <p:nvPr/>
        </p:nvPicPr>
        <p:blipFill>
          <a:blip r:embed="rId3"/>
          <a:stretch>
            <a:fillRect/>
          </a:stretch>
        </p:blipFill>
        <p:spPr>
          <a:xfrm>
            <a:off x="2942391" y="3259372"/>
            <a:ext cx="2937290" cy="1008000"/>
          </a:xfrm>
          <a:prstGeom prst="rect">
            <a:avLst/>
          </a:prstGeom>
        </p:spPr>
      </p:pic>
      <p:sp>
        <p:nvSpPr>
          <p:cNvPr id="7" name="TextBox 6">
            <a:extLst>
              <a:ext uri="{FF2B5EF4-FFF2-40B4-BE49-F238E27FC236}">
                <a16:creationId xmlns:a16="http://schemas.microsoft.com/office/drawing/2014/main" id="{6A7C9EA2-EC49-7777-51B8-35F97FEFFF51}"/>
              </a:ext>
            </a:extLst>
          </p:cNvPr>
          <p:cNvSpPr txBox="1"/>
          <p:nvPr/>
        </p:nvSpPr>
        <p:spPr>
          <a:xfrm>
            <a:off x="457200" y="4382563"/>
            <a:ext cx="4572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Mean Square for Treatments:</a:t>
            </a:r>
            <a:endParaRPr lang="en-IN" dirty="0"/>
          </a:p>
        </p:txBody>
      </p:sp>
      <p:pic>
        <p:nvPicPr>
          <p:cNvPr id="13" name="Picture 12" descr="M S T equals S S T divided by k minus 1">
            <a:extLst>
              <a:ext uri="{FF2B5EF4-FFF2-40B4-BE49-F238E27FC236}">
                <a16:creationId xmlns:a16="http://schemas.microsoft.com/office/drawing/2014/main" id="{670D55C2-2878-A655-C836-0FE2DBC6FABC}"/>
              </a:ext>
            </a:extLst>
          </p:cNvPr>
          <p:cNvPicPr>
            <a:picLocks noChangeAspect="1"/>
          </p:cNvPicPr>
          <p:nvPr/>
        </p:nvPicPr>
        <p:blipFill>
          <a:blip r:embed="rId4"/>
          <a:stretch>
            <a:fillRect/>
          </a:stretch>
        </p:blipFill>
        <p:spPr>
          <a:xfrm>
            <a:off x="3588085" y="4947922"/>
            <a:ext cx="1645902" cy="828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54EC1-BADC-FF97-861B-3EB29D2212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F6D217-F6AD-E9FF-10AD-5733C84D338E}"/>
              </a:ext>
            </a:extLst>
          </p:cNvPr>
          <p:cNvSpPr>
            <a:spLocks noGrp="1"/>
          </p:cNvSpPr>
          <p:nvPr>
            <p:ph type="title"/>
          </p:nvPr>
        </p:nvSpPr>
        <p:spPr/>
        <p:txBody>
          <a:bodyPr>
            <a:normAutofit/>
          </a:bodyPr>
          <a:lstStyle/>
          <a:p>
            <a:pPr>
              <a:defRPr sz="3200"/>
            </a:pPr>
            <a:r>
              <a:rPr lang="en-US" dirty="0"/>
              <a:t>Definition: </a:t>
            </a:r>
            <a:r>
              <a:rPr dirty="0"/>
              <a:t>ANOVA Formulas</a:t>
            </a:r>
            <a:r>
              <a:rPr lang="en-US" dirty="0"/>
              <a:t>—Slide 2</a:t>
            </a:r>
            <a:endParaRPr dirty="0"/>
          </a:p>
        </p:txBody>
      </p:sp>
      <p:sp>
        <p:nvSpPr>
          <p:cNvPr id="3" name="Text Placeholder 2">
            <a:extLst>
              <a:ext uri="{FF2B5EF4-FFF2-40B4-BE49-F238E27FC236}">
                <a16:creationId xmlns:a16="http://schemas.microsoft.com/office/drawing/2014/main" id="{91C8A993-1013-DB73-8218-1E77FFBA727D}"/>
              </a:ext>
            </a:extLst>
          </p:cNvPr>
          <p:cNvSpPr>
            <a:spLocks noGrp="1"/>
          </p:cNvSpPr>
          <p:nvPr>
            <p:ph type="body" sz="quarter" idx="10"/>
          </p:nvPr>
        </p:nvSpPr>
        <p:spPr/>
        <p:txBody>
          <a:bodyPr>
            <a:normAutofit/>
          </a:bodyPr>
          <a:lstStyle/>
          <a:p>
            <a:r>
              <a:rPr lang="en-IN" sz="2800" dirty="0"/>
              <a:t>Sum of Squares for Error:</a:t>
            </a:r>
            <a:endParaRPr sz="2800" dirty="0"/>
          </a:p>
        </p:txBody>
      </p:sp>
      <p:pic>
        <p:nvPicPr>
          <p:cNvPr id="9" name="Picture 8" descr="S S E equals summation from i equals one to n subscript one of open parenthesis x subscript i one minus x bar subscript one close parenthesis squared plus summation from i equals one to n subscript two of open parenthesis x subscript i two minus x bar subscript two close parenthesis squared plus so on plus summation from i equals one to n subscript k of open parenthesis x subscript i k minus x bar subscript k close parenthesis squared">
            <a:extLst>
              <a:ext uri="{FF2B5EF4-FFF2-40B4-BE49-F238E27FC236}">
                <a16:creationId xmlns:a16="http://schemas.microsoft.com/office/drawing/2014/main" id="{7D6EA6B7-9083-A7BE-48FA-ED559A5FD30B}"/>
              </a:ext>
            </a:extLst>
          </p:cNvPr>
          <p:cNvPicPr>
            <a:picLocks noChangeAspect="1"/>
          </p:cNvPicPr>
          <p:nvPr/>
        </p:nvPicPr>
        <p:blipFill>
          <a:blip r:embed="rId2"/>
          <a:stretch>
            <a:fillRect/>
          </a:stretch>
        </p:blipFill>
        <p:spPr>
          <a:xfrm>
            <a:off x="1157285" y="1715629"/>
            <a:ext cx="6829425" cy="885825"/>
          </a:xfrm>
          <a:prstGeom prst="rect">
            <a:avLst/>
          </a:prstGeom>
        </p:spPr>
      </p:pic>
      <p:sp>
        <p:nvSpPr>
          <p:cNvPr id="7" name="TextBox 6">
            <a:extLst>
              <a:ext uri="{FF2B5EF4-FFF2-40B4-BE49-F238E27FC236}">
                <a16:creationId xmlns:a16="http://schemas.microsoft.com/office/drawing/2014/main" id="{77FA24D0-1D2C-D1BA-3E70-EFAF1DD4DC90}"/>
              </a:ext>
            </a:extLst>
          </p:cNvPr>
          <p:cNvSpPr txBox="1"/>
          <p:nvPr/>
        </p:nvSpPr>
        <p:spPr>
          <a:xfrm>
            <a:off x="468432" y="2743200"/>
            <a:ext cx="3341568"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Mean Square for Error:</a:t>
            </a:r>
            <a:endParaRPr lang="en-IN" sz="2600" dirty="0"/>
          </a:p>
        </p:txBody>
      </p:sp>
      <p:pic>
        <p:nvPicPr>
          <p:cNvPr id="11" name="Picture 10" descr="M S E equals S S E divided by n subscript capital T minus k">
            <a:extLst>
              <a:ext uri="{FF2B5EF4-FFF2-40B4-BE49-F238E27FC236}">
                <a16:creationId xmlns:a16="http://schemas.microsoft.com/office/drawing/2014/main" id="{1A65EDF1-9CF0-A041-D65D-94E07C14EFF0}"/>
              </a:ext>
            </a:extLst>
          </p:cNvPr>
          <p:cNvPicPr>
            <a:picLocks noChangeAspect="1"/>
          </p:cNvPicPr>
          <p:nvPr/>
        </p:nvPicPr>
        <p:blipFill>
          <a:blip r:embed="rId3"/>
          <a:stretch>
            <a:fillRect/>
          </a:stretch>
        </p:blipFill>
        <p:spPr>
          <a:xfrm>
            <a:off x="3729034" y="3296054"/>
            <a:ext cx="1685925" cy="866775"/>
          </a:xfrm>
          <a:prstGeom prst="rect">
            <a:avLst/>
          </a:prstGeom>
        </p:spPr>
      </p:pic>
      <p:sp>
        <p:nvSpPr>
          <p:cNvPr id="5" name="TextBox 4">
            <a:extLst>
              <a:ext uri="{FF2B5EF4-FFF2-40B4-BE49-F238E27FC236}">
                <a16:creationId xmlns:a16="http://schemas.microsoft.com/office/drawing/2014/main" id="{7E6D73C0-2CEE-94D5-F2CB-3006F74D2658}"/>
              </a:ext>
            </a:extLst>
          </p:cNvPr>
          <p:cNvSpPr txBox="1"/>
          <p:nvPr/>
        </p:nvSpPr>
        <p:spPr>
          <a:xfrm>
            <a:off x="465100" y="4120830"/>
            <a:ext cx="32004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Total Sum of Squares:</a:t>
            </a:r>
            <a:endParaRPr lang="en-IN" sz="2600" dirty="0"/>
          </a:p>
        </p:txBody>
      </p:sp>
      <p:pic>
        <p:nvPicPr>
          <p:cNvPr id="13" name="Picture 12" descr="T S S equals S S T plus S S E equals double summation from j equals one to k and i equals one to n subscript j open parenthesis x subscript i j minus x double bar close parenthesis squared">
            <a:extLst>
              <a:ext uri="{FF2B5EF4-FFF2-40B4-BE49-F238E27FC236}">
                <a16:creationId xmlns:a16="http://schemas.microsoft.com/office/drawing/2014/main" id="{7D8A262F-E052-EFD9-622E-8D9A0AA896C0}"/>
              </a:ext>
            </a:extLst>
          </p:cNvPr>
          <p:cNvPicPr>
            <a:picLocks noChangeAspect="1"/>
          </p:cNvPicPr>
          <p:nvPr/>
        </p:nvPicPr>
        <p:blipFill>
          <a:blip r:embed="rId4"/>
          <a:stretch>
            <a:fillRect/>
          </a:stretch>
        </p:blipFill>
        <p:spPr>
          <a:xfrm>
            <a:off x="2505071" y="4800600"/>
            <a:ext cx="4133850" cy="942975"/>
          </a:xfrm>
          <a:prstGeom prst="rect">
            <a:avLst/>
          </a:prstGeom>
        </p:spPr>
      </p:pic>
    </p:spTree>
    <p:extLst>
      <p:ext uri="{BB962C8B-B14F-4D97-AF65-F5344CB8AC3E}">
        <p14:creationId xmlns:p14="http://schemas.microsoft.com/office/powerpoint/2010/main" val="1091533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700" dirty="0"/>
              <a:t>Example 1: Performing an ANOVA on Media Screen Time Usage by Tweens, Teens, and Adults</a:t>
            </a:r>
            <a:r>
              <a:rPr lang="en-US" sz="2700" dirty="0"/>
              <a:t>—Slide 1</a:t>
            </a:r>
            <a:endParaRPr sz="2700" dirty="0"/>
          </a:p>
        </p:txBody>
      </p:sp>
      <p:sp>
        <p:nvSpPr>
          <p:cNvPr id="3" name="Text Placeholder 2"/>
          <p:cNvSpPr>
            <a:spLocks noGrp="1"/>
          </p:cNvSpPr>
          <p:nvPr>
            <p:ph type="body" sz="quarter" idx="10"/>
          </p:nvPr>
        </p:nvSpPr>
        <p:spPr/>
        <p:txBody>
          <a:bodyPr>
            <a:normAutofit/>
          </a:bodyPr>
          <a:lstStyle/>
          <a:p>
            <a:r>
              <a:rPr sz="2800" dirty="0"/>
              <a:t>Data were collected to study the use of media by three age groups – tweens (8–12 years old), teens (13–18 years old), and adults (over 18 years old). A sample of </a:t>
            </a:r>
            <a:r>
              <a:rPr sz="2800" dirty="0">
                <a:latin typeface="Cambria Math"/>
              </a:rPr>
              <a:t>50</a:t>
            </a:r>
            <a:r>
              <a:rPr sz="2800" dirty="0"/>
              <a:t> participants in each age group was asked how frequently they engaged in activities such as time spent on cell phones, watching online videos, watching television, and playing mobile games.</a:t>
            </a:r>
          </a:p>
          <a:p>
            <a:r>
              <a:rPr sz="2800" dirty="0"/>
              <a:t>The data are in the following table.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20DE0-47D0-49BD-BD04-3F41D3FE0CB3}"/>
              </a:ext>
            </a:extLst>
          </p:cNvPr>
          <p:cNvSpPr>
            <a:spLocks noGrp="1"/>
          </p:cNvSpPr>
          <p:nvPr>
            <p:ph type="title"/>
          </p:nvPr>
        </p:nvSpPr>
        <p:spPr>
          <a:xfrm>
            <a:off x="152400" y="114887"/>
            <a:ext cx="8686800" cy="914400"/>
          </a:xfrm>
        </p:spPr>
        <p:txBody>
          <a:bodyPr>
            <a:normAutofit/>
          </a:bodyPr>
          <a:lstStyle/>
          <a:p>
            <a:r>
              <a:rPr lang="en-US" dirty="0"/>
              <a:t>Example 1: Performing an ANOVA on Media Screen Time Usage by Tweens, Teens, and Adults—Slide 2</a:t>
            </a:r>
          </a:p>
        </p:txBody>
      </p:sp>
      <p:sp>
        <p:nvSpPr>
          <p:cNvPr id="3" name="TextBox 2">
            <a:extLst>
              <a:ext uri="{FF2B5EF4-FFF2-40B4-BE49-F238E27FC236}">
                <a16:creationId xmlns:a16="http://schemas.microsoft.com/office/drawing/2014/main" id="{A11FED50-0BB7-756E-C1F1-9DD9CB23A1AA}"/>
              </a:ext>
            </a:extLst>
          </p:cNvPr>
          <p:cNvSpPr txBox="1"/>
          <p:nvPr/>
        </p:nvSpPr>
        <p:spPr>
          <a:xfrm>
            <a:off x="1962150" y="1160406"/>
            <a:ext cx="50673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3 – Screen Time (Minutes/Day) by Age Group</a:t>
            </a:r>
            <a:endParaRPr lang="en-IN" dirty="0">
              <a:solidFill>
                <a:srgbClr val="366092"/>
              </a:solidFill>
            </a:endParaRPr>
          </a:p>
        </p:txBody>
      </p:sp>
      <p:pic>
        <p:nvPicPr>
          <p:cNvPr id="5" name="Content Placeholder 4" descr="This table presents numerical values distributed across three age groups — 8 to 12 years old, 13 to 18 years old, and over 18 years old &#10;&#10;For the age group 8–12 years old, the data values are:&#10;120, 133, 146, 89, 161, 117, 156, 116, 120, 112, 142, 137, 97, 129, 118, 137, 123, 103, 139, 125, 124, 156, 113, 120, 152, 148, 148, 171, 133, 106, 151, 124, 87, 141, 106, 165, 137, 128, 149, 144, 103, 88, 106, 117, 145, 109, 112, 121, 116, 160.&#10;&#10;For the age group 13–18 years old, the data values are:&#10;100, 161, 120, 117, 176, 115, 127, 148, 181, 158, 147, 97, 114, 146, 157, 138, 88, 97, 120, 119, 152, 143, 93, 133, 147, 120, 153, 129, 157, 173, 176, 190, 114, 177, 118, 113, 139, 113, 155, 138, 96, 154, 151, 155, 172, 144, 121, 123, 145, 154.&#10;&#10;For the age group over 18 years old, the data values are:&#10;86, 106, 91, 92, 84, 137, 99, 92, 50, 96, 103, 121, 118, 145, 107, 114, 103, 90, 89, 106, 61, 86, 112, 97, 103, 112, 72, 73, 111, 159, 78, 75, 122, 110, 118, 95, 93, 99, 116, 75, 100, 113, 127, 80, 104, 120, 82, 87, 95, 102.">
            <a:extLst>
              <a:ext uri="{FF2B5EF4-FFF2-40B4-BE49-F238E27FC236}">
                <a16:creationId xmlns:a16="http://schemas.microsoft.com/office/drawing/2014/main" id="{F14BB90D-86BF-4354-9904-BF271565531D}"/>
              </a:ext>
            </a:extLst>
          </p:cNvPr>
          <p:cNvPicPr>
            <a:picLocks noGrp="1" noChangeAspect="1"/>
          </p:cNvPicPr>
          <p:nvPr>
            <p:ph sz="quarter" idx="11"/>
          </p:nvPr>
        </p:nvPicPr>
        <p:blipFill>
          <a:blip r:embed="rId2"/>
          <a:srcRect t="7737"/>
          <a:stretch>
            <a:fillRect/>
          </a:stretch>
        </p:blipFill>
        <p:spPr>
          <a:xfrm>
            <a:off x="702700" y="1689432"/>
            <a:ext cx="7738600" cy="3923713"/>
          </a:xfrm>
        </p:spPr>
      </p:pic>
    </p:spTree>
    <p:extLst>
      <p:ext uri="{BB962C8B-B14F-4D97-AF65-F5344CB8AC3E}">
        <p14:creationId xmlns:p14="http://schemas.microsoft.com/office/powerpoint/2010/main" val="753483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700" dirty="0"/>
              <a:t>Example 1: Performing an ANOVA on Media Screen Time Usage by Tweens, Teens, and Adults—Slide 3</a:t>
            </a:r>
            <a:endParaRPr sz="2700" dirty="0"/>
          </a:p>
        </p:txBody>
      </p:sp>
      <p:sp>
        <p:nvSpPr>
          <p:cNvPr id="3" name="Text Placeholder 2"/>
          <p:cNvSpPr>
            <a:spLocks noGrp="1"/>
          </p:cNvSpPr>
          <p:nvPr>
            <p:ph type="body" sz="quarter" idx="10"/>
          </p:nvPr>
        </p:nvSpPr>
        <p:spPr/>
        <p:txBody>
          <a:bodyPr>
            <a:normAutofit/>
          </a:bodyPr>
          <a:lstStyle/>
          <a:p>
            <a:r>
              <a:rPr sz="2800" dirty="0"/>
              <a:t>A summary table showing the sample size, the average time spent on devices, and the standard deviation of the data by age group is given below.</a:t>
            </a:r>
            <a:endParaRPr lang="en-US" sz="2800" dirty="0"/>
          </a:p>
          <a:p>
            <a:endParaRPr lang="en-IN" dirty="0"/>
          </a:p>
          <a:p>
            <a:endParaRPr lang="en-IN" sz="2800" dirty="0"/>
          </a:p>
          <a:p>
            <a:endParaRPr lang="en-US" sz="2800" dirty="0"/>
          </a:p>
          <a:p>
            <a:endParaRPr lang="en-IN" dirty="0"/>
          </a:p>
          <a:p>
            <a:r>
              <a:rPr lang="en-US" dirty="0"/>
              <a:t>Test to determine if there is a significant difference between average time spent on devices between age groups. </a:t>
            </a:r>
            <a:endParaRPr dirty="0"/>
          </a:p>
        </p:txBody>
      </p:sp>
      <p:sp>
        <p:nvSpPr>
          <p:cNvPr id="8" name="TextBox 7">
            <a:extLst>
              <a:ext uri="{FF2B5EF4-FFF2-40B4-BE49-F238E27FC236}">
                <a16:creationId xmlns:a16="http://schemas.microsoft.com/office/drawing/2014/main" id="{73879BA3-AE9A-1093-DB38-7EC736AE4003}"/>
              </a:ext>
            </a:extLst>
          </p:cNvPr>
          <p:cNvSpPr txBox="1"/>
          <p:nvPr/>
        </p:nvSpPr>
        <p:spPr>
          <a:xfrm>
            <a:off x="1943100" y="2477769"/>
            <a:ext cx="52578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4 - Summary of Screen Time by Age Group</a:t>
            </a:r>
            <a:endParaRPr lang="en-IN" dirty="0">
              <a:solidFill>
                <a:srgbClr val="366092"/>
              </a:solidFill>
            </a:endParaRPr>
          </a:p>
        </p:txBody>
      </p:sp>
      <p:graphicFrame>
        <p:nvGraphicFramePr>
          <p:cNvPr id="4" name="Table Placeholder 2" descr="This table compares average daily screen time across three age groups. The 8–12 years old group had a sample size of 50, with a mean screen time of 128 minutes and a standard deviation of 20.90. The 13–18 years old group also had 50 participants, with a higher mean of 137.48 minutes and a standard deviation of 25.57. The over 18 years old group also had 50 participants with the lowest mean screen time at 100.12 minutes and a standard deviation of 20.32. This data can be used to compare screen time patterns by age group.">
            <a:extLst>
              <a:ext uri="{FF2B5EF4-FFF2-40B4-BE49-F238E27FC236}">
                <a16:creationId xmlns:a16="http://schemas.microsoft.com/office/drawing/2014/main" id="{6ADF7BDA-BA7B-4B66-8549-7A9E4F54EBEA}"/>
              </a:ext>
            </a:extLst>
          </p:cNvPr>
          <p:cNvGraphicFramePr>
            <a:graphicFrameLocks/>
          </p:cNvGraphicFramePr>
          <p:nvPr>
            <p:extLst>
              <p:ext uri="{D42A27DB-BD31-4B8C-83A1-F6EECF244321}">
                <p14:modId xmlns:p14="http://schemas.microsoft.com/office/powerpoint/2010/main" val="108444256"/>
              </p:ext>
            </p:extLst>
          </p:nvPr>
        </p:nvGraphicFramePr>
        <p:xfrm>
          <a:off x="457200" y="2918310"/>
          <a:ext cx="8229600" cy="148336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b="1"/>
                      </a:pPr>
                      <a:endParaRPr dirty="0"/>
                    </a:p>
                  </a:txBody>
                  <a:tcPr/>
                </a:tc>
                <a:tc>
                  <a:txBody>
                    <a:bodyPr/>
                    <a:lstStyle/>
                    <a:p>
                      <a:pPr algn="ctr">
                        <a:defRPr sz="1600" b="1"/>
                      </a:pPr>
                      <a:r>
                        <a:t>8–12 Years Old</a:t>
                      </a:r>
                    </a:p>
                  </a:txBody>
                  <a:tcPr/>
                </a:tc>
                <a:tc>
                  <a:txBody>
                    <a:bodyPr/>
                    <a:lstStyle/>
                    <a:p>
                      <a:pPr algn="ctr">
                        <a:defRPr sz="1600" b="1"/>
                      </a:pPr>
                      <a:r>
                        <a:t>13–18 Years Old</a:t>
                      </a:r>
                    </a:p>
                  </a:txBody>
                  <a:tcPr/>
                </a:tc>
                <a:tc>
                  <a:txBody>
                    <a:bodyPr/>
                    <a:lstStyle/>
                    <a:p>
                      <a:pPr algn="ctr">
                        <a:defRPr sz="1600" b="1"/>
                      </a:pPr>
                      <a:r>
                        <a:rPr dirty="0"/>
                        <a:t>Over 18 Years Old</a:t>
                      </a:r>
                    </a:p>
                  </a:txBody>
                  <a:tcPr/>
                </a:tc>
                <a:extLst>
                  <a:ext uri="{0D108BD9-81ED-4DB2-BD59-A6C34878D82A}">
                    <a16:rowId xmlns:a16="http://schemas.microsoft.com/office/drawing/2014/main" val="10001"/>
                  </a:ext>
                </a:extLst>
              </a:tr>
              <a:tr h="370840">
                <a:tc>
                  <a:txBody>
                    <a:bodyPr/>
                    <a:lstStyle/>
                    <a:p>
                      <a:pPr algn="ctr">
                        <a:defRPr sz="1600" b="1"/>
                      </a:pPr>
                      <a:r>
                        <a:t>n</a:t>
                      </a:r>
                    </a:p>
                  </a:txBody>
                  <a:tcPr/>
                </a:tc>
                <a:tc>
                  <a:txBody>
                    <a:bodyPr/>
                    <a:lstStyle/>
                    <a:p>
                      <a:pPr algn="ctr"/>
                      <a:r>
                        <a:rPr sz="1600" dirty="0"/>
                        <a:t>50</a:t>
                      </a:r>
                      <a:endParaRPr sz="1600" dirty="0">
                        <a:latin typeface="Cambria Math"/>
                      </a:endParaRPr>
                    </a:p>
                  </a:txBody>
                  <a:tcPr/>
                </a:tc>
                <a:tc>
                  <a:txBody>
                    <a:bodyPr/>
                    <a:lstStyle/>
                    <a:p>
                      <a:pPr algn="ctr"/>
                      <a:r>
                        <a:rPr sz="1600"/>
                        <a:t>50</a:t>
                      </a:r>
                      <a:endParaRPr sz="1600">
                        <a:latin typeface="Cambria Math"/>
                      </a:endParaRPr>
                    </a:p>
                  </a:txBody>
                  <a:tcPr/>
                </a:tc>
                <a:tc>
                  <a:txBody>
                    <a:bodyPr/>
                    <a:lstStyle/>
                    <a:p>
                      <a:pPr algn="ctr"/>
                      <a:r>
                        <a:rPr sz="1600"/>
                        <a:t>50</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Mean</a:t>
                      </a:r>
                    </a:p>
                  </a:txBody>
                  <a:tcPr/>
                </a:tc>
                <a:tc>
                  <a:txBody>
                    <a:bodyPr/>
                    <a:lstStyle/>
                    <a:p>
                      <a:pPr algn="ctr"/>
                      <a:r>
                        <a:rPr sz="1600" dirty="0"/>
                        <a:t>128</a:t>
                      </a:r>
                      <a:endParaRPr sz="1600" dirty="0">
                        <a:latin typeface="Cambria Math"/>
                      </a:endParaRPr>
                    </a:p>
                  </a:txBody>
                  <a:tcPr/>
                </a:tc>
                <a:tc>
                  <a:txBody>
                    <a:bodyPr/>
                    <a:lstStyle/>
                    <a:p>
                      <a:pPr algn="ctr"/>
                      <a:r>
                        <a:rPr sz="1600" dirty="0"/>
                        <a:t>137.48</a:t>
                      </a:r>
                      <a:endParaRPr sz="1600" dirty="0">
                        <a:latin typeface="Cambria Math"/>
                      </a:endParaRPr>
                    </a:p>
                  </a:txBody>
                  <a:tcPr/>
                </a:tc>
                <a:tc>
                  <a:txBody>
                    <a:bodyPr/>
                    <a:lstStyle/>
                    <a:p>
                      <a:pPr algn="ctr"/>
                      <a:r>
                        <a:rPr sz="1600"/>
                        <a:t>100.12</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r>
                        <a:t>Standard Deviation</a:t>
                      </a:r>
                    </a:p>
                  </a:txBody>
                  <a:tcPr/>
                </a:tc>
                <a:tc>
                  <a:txBody>
                    <a:bodyPr/>
                    <a:lstStyle/>
                    <a:p>
                      <a:pPr algn="ctr"/>
                      <a:r>
                        <a:rPr sz="1600" dirty="0"/>
                        <a:t>20.90</a:t>
                      </a:r>
                      <a:endParaRPr sz="1600" dirty="0">
                        <a:latin typeface="Cambria Math"/>
                      </a:endParaRPr>
                    </a:p>
                  </a:txBody>
                  <a:tcPr/>
                </a:tc>
                <a:tc>
                  <a:txBody>
                    <a:bodyPr/>
                    <a:lstStyle/>
                    <a:p>
                      <a:pPr algn="ctr"/>
                      <a:r>
                        <a:rPr sz="1600" dirty="0"/>
                        <a:t>25.57</a:t>
                      </a:r>
                      <a:endParaRPr sz="1600" dirty="0">
                        <a:latin typeface="Cambria Math"/>
                      </a:endParaRPr>
                    </a:p>
                  </a:txBody>
                  <a:tcPr/>
                </a:tc>
                <a:tc>
                  <a:txBody>
                    <a:bodyPr/>
                    <a:lstStyle/>
                    <a:p>
                      <a:pPr algn="ctr"/>
                      <a:r>
                        <a:rPr sz="1600" dirty="0"/>
                        <a:t>20.32</a:t>
                      </a:r>
                      <a:endParaRPr sz="1600" dirty="0">
                        <a:latin typeface="Cambria Math"/>
                      </a:endParaRPr>
                    </a:p>
                  </a:txBody>
                  <a:tcPr/>
                </a:tc>
                <a:extLst>
                  <a:ext uri="{0D108BD9-81ED-4DB2-BD59-A6C34878D82A}">
                    <a16:rowId xmlns:a16="http://schemas.microsoft.com/office/drawing/2014/main" val="10004"/>
                  </a:ext>
                </a:extLst>
              </a:tr>
            </a:tbl>
          </a:graphicData>
        </a:graphic>
      </p:graphicFrame>
      <p:sp>
        <p:nvSpPr>
          <p:cNvPr id="6" name="TextBox 5">
            <a:extLst>
              <a:ext uri="{FF2B5EF4-FFF2-40B4-BE49-F238E27FC236}">
                <a16:creationId xmlns:a16="http://schemas.microsoft.com/office/drawing/2014/main" id="{AD1E825B-C90D-8ABA-AB9F-4C30644651CA}"/>
              </a:ext>
            </a:extLst>
          </p:cNvPr>
          <p:cNvSpPr txBox="1"/>
          <p:nvPr/>
        </p:nvSpPr>
        <p:spPr>
          <a:xfrm>
            <a:off x="457200" y="4444304"/>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Test to determine if there is a significant difference between average time spent on devices between age groups.</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700" dirty="0"/>
              <a:t>Example 1: Performing an ANOVA on Media Screen Time Usage by Tweens, Teens, and Adults—Slide 4</a:t>
            </a:r>
            <a:endParaRPr sz="2700" dirty="0"/>
          </a:p>
        </p:txBody>
      </p:sp>
      <p:sp>
        <p:nvSpPr>
          <p:cNvPr id="3" name="Text Placeholder 2"/>
          <p:cNvSpPr>
            <a:spLocks noGrp="1"/>
          </p:cNvSpPr>
          <p:nvPr>
            <p:ph type="body" sz="quarter" idx="10"/>
          </p:nvPr>
        </p:nvSpPr>
        <p:spPr/>
        <p:txBody>
          <a:bodyPr>
            <a:normAutofit fontScale="77500" lnSpcReduction="20000"/>
          </a:bodyPr>
          <a:lstStyle/>
          <a:p>
            <a:r>
              <a:rPr sz="2800" b="1" dirty="0"/>
              <a:t>Solution</a:t>
            </a:r>
          </a:p>
          <a:p>
            <a:r>
              <a:rPr lang="en-US" sz="2800" dirty="0"/>
              <a:t>L</a:t>
            </a:r>
            <a:r>
              <a:rPr sz="2800" dirty="0"/>
              <a:t>et</a:t>
            </a:r>
          </a:p>
          <a:p>
            <a:r>
              <a:rPr lang="el-GR" dirty="0">
                <a:latin typeface="Cambria Math" panose="02040503050406030204" pitchFamily="18" charset="0"/>
                <a:ea typeface="Cambria Math" panose="02040503050406030204" pitchFamily="18" charset="0"/>
              </a:rPr>
              <a:t>μ</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 = </a:t>
            </a:r>
            <a:r>
              <a:rPr sz="2800" dirty="0"/>
              <a:t>population mean time spent on devices for participants 8–12 years old</a:t>
            </a:r>
          </a:p>
          <a:p>
            <a:r>
              <a:rPr lang="el-GR" dirty="0">
                <a:latin typeface="Cambria Math" panose="02040503050406030204" pitchFamily="18" charset="0"/>
                <a:ea typeface="Cambria Math" panose="02040503050406030204" pitchFamily="18" charset="0"/>
              </a:rPr>
              <a:t>μ</a:t>
            </a:r>
            <a:r>
              <a:rPr lang="en-US" dirty="0">
                <a:latin typeface="Calibri" panose="020F0502020204030204" pitchFamily="34" charset="0"/>
                <a:ea typeface="Calibri" panose="020F0502020204030204" pitchFamily="34" charset="0"/>
                <a:cs typeface="Calibri" panose="020F0502020204030204" pitchFamily="34" charset="0"/>
              </a:rPr>
              <a:t>₂</a:t>
            </a:r>
            <a:r>
              <a:rPr lang="en-US" dirty="0"/>
              <a:t> = </a:t>
            </a:r>
            <a:r>
              <a:rPr sz="2800" dirty="0"/>
              <a:t>population mean time spent on devices for participants 13–18 years old</a:t>
            </a:r>
          </a:p>
          <a:p>
            <a:r>
              <a:rPr lang="el-GR" dirty="0">
                <a:latin typeface="Cambria Math" panose="02040503050406030204" pitchFamily="18" charset="0"/>
                <a:ea typeface="Cambria Math" panose="02040503050406030204" pitchFamily="18" charset="0"/>
              </a:rPr>
              <a:t>μ</a:t>
            </a:r>
            <a:r>
              <a:rPr lang="en-US" dirty="0">
                <a:latin typeface="Calibri" panose="020F0502020204030204" pitchFamily="34" charset="0"/>
                <a:ea typeface="Calibri" panose="020F0502020204030204" pitchFamily="34" charset="0"/>
                <a:cs typeface="Calibri" panose="020F0502020204030204" pitchFamily="34" charset="0"/>
              </a:rPr>
              <a:t>₃</a:t>
            </a:r>
            <a:r>
              <a:rPr lang="en-US" dirty="0"/>
              <a:t> = </a:t>
            </a:r>
            <a:r>
              <a:rPr sz="2800" dirty="0"/>
              <a:t>population mean time spent on devices for participants over 18 years old</a:t>
            </a:r>
          </a:p>
          <a:p>
            <a:r>
              <a:rPr sz="2800" dirty="0"/>
              <a:t>Thus, the null and alternative hypotheses for this scenario should be written as</a:t>
            </a:r>
          </a:p>
          <a:p>
            <a:pPr algn="ctr"/>
            <a:r>
              <a:rPr lang="en-US" i="1" dirty="0"/>
              <a:t>H</a:t>
            </a:r>
            <a:r>
              <a:rPr lang="en-US" dirty="0"/>
              <a:t>₀: </a:t>
            </a:r>
            <a:r>
              <a:rPr lang="el-GR" dirty="0">
                <a:latin typeface="Cambria Math" panose="02040503050406030204" pitchFamily="18" charset="0"/>
                <a:ea typeface="Cambria Math" panose="02040503050406030204" pitchFamily="18" charset="0"/>
              </a:rPr>
              <a:t>μ</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 = </a:t>
            </a:r>
            <a:r>
              <a:rPr lang="el-GR" dirty="0">
                <a:latin typeface="Cambria Math" panose="02040503050406030204" pitchFamily="18" charset="0"/>
                <a:ea typeface="Cambria Math" panose="02040503050406030204" pitchFamily="18" charset="0"/>
              </a:rPr>
              <a:t>μ</a:t>
            </a:r>
            <a:r>
              <a:rPr lang="en-US" dirty="0">
                <a:latin typeface="Calibri" panose="020F0502020204030204" pitchFamily="34" charset="0"/>
                <a:ea typeface="Calibri" panose="020F0502020204030204" pitchFamily="34" charset="0"/>
                <a:cs typeface="Calibri" panose="020F0502020204030204" pitchFamily="34" charset="0"/>
              </a:rPr>
              <a:t>₂</a:t>
            </a:r>
            <a:r>
              <a:rPr lang="en-US" dirty="0"/>
              <a:t> = </a:t>
            </a:r>
            <a:r>
              <a:rPr lang="el-GR" dirty="0">
                <a:latin typeface="Cambria Math" panose="02040503050406030204" pitchFamily="18" charset="0"/>
                <a:ea typeface="Cambria Math" panose="02040503050406030204" pitchFamily="18" charset="0"/>
              </a:rPr>
              <a:t>μ</a:t>
            </a:r>
            <a:r>
              <a:rPr lang="en-US" dirty="0">
                <a:latin typeface="Calibri" panose="020F0502020204030204" pitchFamily="34" charset="0"/>
                <a:ea typeface="Calibri" panose="020F0502020204030204" pitchFamily="34" charset="0"/>
                <a:cs typeface="Calibri" panose="020F0502020204030204" pitchFamily="34" charset="0"/>
              </a:rPr>
              <a:t>₃</a:t>
            </a:r>
            <a:endParaRPr sz="2800" dirty="0"/>
          </a:p>
          <a:p>
            <a:pPr algn="ctr"/>
            <a:r>
              <a:rPr lang="en-US" i="1" dirty="0"/>
              <a:t>H</a:t>
            </a:r>
            <a:r>
              <a:rPr lang="en-US" sz="1400" dirty="0"/>
              <a:t> </a:t>
            </a:r>
            <a:r>
              <a:rPr lang="en-US" baseline="-25000" dirty="0"/>
              <a:t>α</a:t>
            </a:r>
            <a:r>
              <a:rPr lang="en-US" dirty="0"/>
              <a:t>:</a:t>
            </a:r>
            <a:r>
              <a:rPr lang="en-US" sz="1400" dirty="0"/>
              <a:t> </a:t>
            </a:r>
            <a:r>
              <a:rPr sz="2800" dirty="0"/>
              <a:t> </a:t>
            </a:r>
            <a:r>
              <a:rPr lang="en-US" sz="2800" dirty="0"/>
              <a:t>A</a:t>
            </a:r>
            <a:r>
              <a:rPr sz="2800" dirty="0"/>
              <a:t>t least one </a:t>
            </a:r>
            <a:r>
              <a:rPr lang="el-GR" dirty="0">
                <a:latin typeface="Cambria Math" panose="02040503050406030204" pitchFamily="18" charset="0"/>
                <a:ea typeface="Cambria Math" panose="02040503050406030204" pitchFamily="18" charset="0"/>
              </a:rPr>
              <a:t>μ</a:t>
            </a:r>
            <a:r>
              <a:rPr lang="en-US" sz="1400" dirty="0">
                <a:latin typeface="Cambria Math" panose="02040503050406030204" pitchFamily="18" charset="0"/>
                <a:ea typeface="Cambria Math" panose="02040503050406030204" pitchFamily="18" charset="0"/>
              </a:rPr>
              <a:t> </a:t>
            </a:r>
            <a:r>
              <a:rPr lang="en-US" i="1" baseline="-25000" dirty="0" err="1"/>
              <a:t>i</a:t>
            </a:r>
            <a:r>
              <a:rPr lang="en-US" dirty="0"/>
              <a:t> </a:t>
            </a:r>
            <a:r>
              <a:rPr sz="2800" dirty="0"/>
              <a:t>is different, for </a:t>
            </a:r>
            <a:r>
              <a:rPr lang="en-US" i="1" dirty="0" err="1"/>
              <a:t>i</a:t>
            </a:r>
            <a:r>
              <a:rPr lang="en-US" dirty="0"/>
              <a:t> = </a:t>
            </a:r>
            <a:r>
              <a:rPr sz="2800" dirty="0">
                <a:latin typeface="Cambria Math"/>
              </a:rPr>
              <a:t>1</a:t>
            </a:r>
            <a:r>
              <a:rPr sz="2800" dirty="0"/>
              <a:t>, </a:t>
            </a:r>
            <a:r>
              <a:rPr sz="2800" dirty="0">
                <a:latin typeface="Cambria Math"/>
              </a:rPr>
              <a:t>2</a:t>
            </a:r>
            <a:r>
              <a:rPr sz="2800" dirty="0"/>
              <a:t>, </a:t>
            </a:r>
            <a:r>
              <a:rPr sz="2800" dirty="0">
                <a:latin typeface="Cambria Math"/>
              </a:rPr>
              <a:t>3</a:t>
            </a:r>
            <a:r>
              <a:rPr sz="2800" dirty="0"/>
              <a:t>.</a:t>
            </a:r>
          </a:p>
          <a:p>
            <a:r>
              <a:rPr sz="2800" dirty="0"/>
              <a:t>Assuming that the variances of time spent on devices are equal, the figure below shows the </a:t>
            </a:r>
            <a:r>
              <a:rPr sz="2800" b="1" dirty="0"/>
              <a:t>JMP</a:t>
            </a:r>
            <a:r>
              <a:rPr sz="2800" dirty="0"/>
              <a:t> output for a one-way </a:t>
            </a:r>
            <a:r>
              <a:rPr sz="2800" b="1" dirty="0"/>
              <a:t>ANOVA</a:t>
            </a:r>
            <a:r>
              <a:rPr sz="2800" dirty="0"/>
              <a:t> comparing means.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700" dirty="0"/>
              <a:t>Example 1: Performing an ANOVA on Media Screen Time Usage by Tweens, Teens, and Adults—Slide 5</a:t>
            </a:r>
            <a:endParaRPr sz="2700" dirty="0"/>
          </a:p>
        </p:txBody>
      </p:sp>
      <p:pic>
        <p:nvPicPr>
          <p:cNvPr id="5" name="Picture 4" descr="This table presents the results of a one-way ANOVA comparing screen time across three age groups&#10;&#10;First: Summary of Fit Table&#10;This table contains two columns and five rows.&#10;&#10;The first column lists the statistical measures: R Square, R Square Adjusted, Root Mean Square Error, Mean of Response, and Observations (or Sum Weights).&#10;&#10;The second column lists their corresponding values:&#10;R Square is 0.338598&#10;R Square Adjusted is 0.3296&#10;Root Mean Square Error is 22.38679&#10;Mean of Response is 121.8667&#10;Observations (or Sum Weights) is 150&#10;&#10;Second: Analysis of Variance&#10;&#10;This table contains six columns and three rows excluding the column headers.&#10;&#10;Column headers are: Source, DF (degrees of freedom), Sum of Squares, Mean Square, F Ratio,  Prob &gt; F.&#10;&#10;The three rows represent:&#10;&#10;First row (Age Group): DF is 2, Sum of Squares is 37715.57, Mean Square is 18857.8, F Ratio is 37.6276. Prob &gt; F it is like less than 0.0001*.&#10;Second row (Error): DF is 147, Sum of Squares is 73671.76, Mean Square is 501.2, F Ratio is blank, Prob greater than F is blank.&#10;Third row (Corrected Total): DF is 149, Sum of Squares is 111387.33, Mean Square is blank, F Ratio is blank, Prob &gt; F is blank.&#10;A note: The F-Ratio and significance (Prob greater than F) are calculated for the Age Group row only. The p value shown is less than 0.0001 marked with an asterisk to indicate high statistical significance.&#10;&#10;Third: Means for One way Anova&#10;&#10;This table contains six columns and three rows of data excluding the column headers.&#10;&#10;Column headers are: Level, Number, Mean, Std Error, Lower 95%, Upper 95%.&#10;&#10;First row (8-12 Years Old): Number 50, Mean 128.000, Std Error is 3.1660, Lower 95% is 121.74, Upper 95% is 134.26&#10;&#10;Second row (13-18 Years Old): Number 50, Mean 137.480, Std Error is 3.1660, Lower 95% is 131.22, Upper 95% is 143.74&#10;&#10;Third row (Over 18 Years Old): Number 50, Mean 100.120, Std Error is 3.1660, Lower 95% is 93.86, Upper 95% is 106.38&#10;&#10;A note is below the table stating that Standard Error uses a pooled estimate of error variance">
            <a:extLst>
              <a:ext uri="{FF2B5EF4-FFF2-40B4-BE49-F238E27FC236}">
                <a16:creationId xmlns:a16="http://schemas.microsoft.com/office/drawing/2014/main" id="{F4B5BC98-1FDC-48A6-B234-498D5CA66B84}"/>
              </a:ext>
            </a:extLst>
          </p:cNvPr>
          <p:cNvPicPr>
            <a:picLocks noChangeAspect="1"/>
          </p:cNvPicPr>
          <p:nvPr/>
        </p:nvPicPr>
        <p:blipFill>
          <a:blip r:embed="rId2"/>
          <a:srcRect b="7701"/>
          <a:stretch>
            <a:fillRect/>
          </a:stretch>
        </p:blipFill>
        <p:spPr>
          <a:xfrm>
            <a:off x="1916727" y="1159230"/>
            <a:ext cx="5310546" cy="4419600"/>
          </a:xfrm>
          <a:prstGeom prst="rect">
            <a:avLst/>
          </a:prstGeom>
        </p:spPr>
      </p:pic>
      <p:sp>
        <p:nvSpPr>
          <p:cNvPr id="3" name="TextBox 2">
            <a:extLst>
              <a:ext uri="{FF2B5EF4-FFF2-40B4-BE49-F238E27FC236}">
                <a16:creationId xmlns:a16="http://schemas.microsoft.com/office/drawing/2014/main" id="{8A013A91-51F7-C729-7E29-C756CDE2ABE3}"/>
              </a:ext>
            </a:extLst>
          </p:cNvPr>
          <p:cNvSpPr txBox="1"/>
          <p:nvPr/>
        </p:nvSpPr>
        <p:spPr>
          <a:xfrm>
            <a:off x="3962400" y="557883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3</a:t>
            </a:r>
            <a:endParaRPr lang="en-IN" sz="2400" dirty="0"/>
          </a:p>
        </p:txBody>
      </p:sp>
    </p:spTree>
    <p:extLst>
      <p:ext uri="{BB962C8B-B14F-4D97-AF65-F5344CB8AC3E}">
        <p14:creationId xmlns:p14="http://schemas.microsoft.com/office/powerpoint/2010/main" val="673351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700" dirty="0"/>
              <a:t>Example 1: Performing an ANOVA on Media Screen Time Usage by Tweens, Teens, and Adults—Slide 6</a:t>
            </a:r>
            <a:endParaRPr sz="27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Note that the </a:t>
                </a:r>
                <a:r>
                  <a:rPr lang="en-US" sz="2800" i="1" dirty="0"/>
                  <a:t>P</a:t>
                </a:r>
                <a:r>
                  <a:rPr lang="en-US" sz="2800" dirty="0"/>
                  <a:t>-value is less than </a:t>
                </a:r>
                <a14:m>
                  <m:oMath xmlns:m="http://schemas.openxmlformats.org/officeDocument/2006/math">
                    <m:r>
                      <a:rPr lang="en-US">
                        <a:latin typeface="Cambria Math" panose="02040503050406030204" pitchFamily="18" charset="0"/>
                      </a:rPr>
                      <m:t>0.0001</m:t>
                    </m:r>
                  </m:oMath>
                </a14:m>
                <a:r>
                  <a:rPr lang="en-US" sz="2800" dirty="0"/>
                  <a:t> which indicates that we would reject the null hypothesis and concluded that the average viewing time between age groups is significantly different. However, from the results of the one-way </a:t>
                </a:r>
                <a:r>
                  <a:rPr lang="en-US" sz="2800" b="1" dirty="0"/>
                  <a:t>ANOVA</a:t>
                </a:r>
                <a:r>
                  <a:rPr lang="en-US" sz="2800" dirty="0"/>
                  <a:t>, we only know that the mean viewing time between age groups is different. We will discuss in Section 12.4 some popular multiple comparison procedures that will let us know specifically which of the group means is significantly different.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96"/>
                </a:stretch>
              </a:blipFill>
            </p:spPr>
            <p:txBody>
              <a:bodyPr/>
              <a:lstStyle/>
              <a:p>
                <a:r>
                  <a:rPr lang="en-IN">
                    <a:noFill/>
                  </a:rPr>
                  <a:t> </a:t>
                </a:r>
              </a:p>
            </p:txBody>
          </p:sp>
        </mc:Fallback>
      </mc:AlternateContent>
    </p:spTree>
    <p:extLst>
      <p:ext uri="{BB962C8B-B14F-4D97-AF65-F5344CB8AC3E}">
        <p14:creationId xmlns:p14="http://schemas.microsoft.com/office/powerpoint/2010/main" val="3239450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D240A-D133-48F2-A602-0A9AF9463554}"/>
              </a:ext>
            </a:extLst>
          </p:cNvPr>
          <p:cNvSpPr>
            <a:spLocks noGrp="1"/>
          </p:cNvSpPr>
          <p:nvPr>
            <p:ph type="title"/>
          </p:nvPr>
        </p:nvSpPr>
        <p:spPr/>
        <p:txBody>
          <a:bodyPr/>
          <a:lstStyle/>
          <a:p>
            <a:r>
              <a:rPr lang="en-US" dirty="0"/>
              <a:t>Introduction to Analysis of Variance (ANOVA)</a:t>
            </a:r>
          </a:p>
        </p:txBody>
      </p:sp>
      <p:sp>
        <p:nvSpPr>
          <p:cNvPr id="3" name="Text Placeholder 2">
            <a:extLst>
              <a:ext uri="{FF2B5EF4-FFF2-40B4-BE49-F238E27FC236}">
                <a16:creationId xmlns:a16="http://schemas.microsoft.com/office/drawing/2014/main" id="{1283E91A-9FB8-4C20-A5AE-5DB250D515F6}"/>
              </a:ext>
            </a:extLst>
          </p:cNvPr>
          <p:cNvSpPr>
            <a:spLocks noGrp="1"/>
          </p:cNvSpPr>
          <p:nvPr>
            <p:ph type="body" sz="quarter" idx="10"/>
          </p:nvPr>
        </p:nvSpPr>
        <p:spPr/>
        <p:txBody>
          <a:bodyPr/>
          <a:lstStyle/>
          <a:p>
            <a:r>
              <a:rPr lang="en-US" sz="2200" dirty="0"/>
              <a:t>In comparing population means, a natural question arises: is there a significant difference between the means? A preliminary answer to this question can be obtained by drawing a random sample from each of the populations of interest and computing the sample means.</a:t>
            </a:r>
          </a:p>
          <a:p>
            <a:r>
              <a:rPr lang="en-US" sz="2200" dirty="0"/>
              <a:t>The larger the differences between the sample means, the more likely it would seem that there is a difference among the population means. How large is large enough to conclude that a difference is significant? Since a sample has been drawn from each of the populations, we must decide whether or not the observed differences between the sample means are simply due to random variation among the sample observations or to a real difference in the population means. Often, we wish to perform a hypothesis test to determine if a difference among population means can be attributed to some treatment.</a:t>
            </a:r>
          </a:p>
        </p:txBody>
      </p:sp>
    </p:spTree>
    <p:extLst>
      <p:ext uri="{BB962C8B-B14F-4D97-AF65-F5344CB8AC3E}">
        <p14:creationId xmlns:p14="http://schemas.microsoft.com/office/powerpoint/2010/main" val="216954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CAA70-7915-4C5E-A0E2-8628D7AC9FC7}"/>
              </a:ext>
            </a:extLst>
          </p:cNvPr>
          <p:cNvSpPr>
            <a:spLocks noGrp="1"/>
          </p:cNvSpPr>
          <p:nvPr>
            <p:ph type="title"/>
          </p:nvPr>
        </p:nvSpPr>
        <p:spPr/>
        <p:txBody>
          <a:bodyPr/>
          <a:lstStyle/>
          <a:p>
            <a:r>
              <a:rPr lang="en-US" dirty="0"/>
              <a:t>Analysis of Variance (ANOVA)</a:t>
            </a:r>
          </a:p>
        </p:txBody>
      </p:sp>
      <p:sp>
        <p:nvSpPr>
          <p:cNvPr id="3" name="Text Placeholder 2">
            <a:extLst>
              <a:ext uri="{FF2B5EF4-FFF2-40B4-BE49-F238E27FC236}">
                <a16:creationId xmlns:a16="http://schemas.microsoft.com/office/drawing/2014/main" id="{F7C98CC4-53E3-436D-A030-D6F12F28D999}"/>
              </a:ext>
            </a:extLst>
          </p:cNvPr>
          <p:cNvSpPr>
            <a:spLocks noGrp="1"/>
          </p:cNvSpPr>
          <p:nvPr>
            <p:ph type="body" sz="quarter" idx="10"/>
          </p:nvPr>
        </p:nvSpPr>
        <p:spPr/>
        <p:txBody>
          <a:bodyPr/>
          <a:lstStyle/>
          <a:p>
            <a:r>
              <a:rPr lang="en-US" sz="2200" dirty="0"/>
              <a:t>Analysis of variance (ANOVA) deals with differences between or among population means. You may recall that you were restricted to testing the difference between two population means when using the </a:t>
            </a:r>
            <a:r>
              <a:rPr lang="en-US" sz="2200" i="1" dirty="0"/>
              <a:t>t</a:t>
            </a:r>
            <a:r>
              <a:rPr lang="en-US" sz="2200" dirty="0"/>
              <a:t>-test in Chapter 11. Unlike the </a:t>
            </a:r>
            <a:r>
              <a:rPr lang="en-US" sz="2200" i="1" dirty="0"/>
              <a:t>t</a:t>
            </a:r>
            <a:r>
              <a:rPr lang="en-US" sz="2200" dirty="0"/>
              <a:t>-test, analysis of variance does not restrict the number of means. Instead of asking whether two means differ, we ask if three, four, five, etc., means differ. ANOVA allows us to deal with two or more independent variables simultaneously, asking not only about the effects of each variable separately, but also about how two or more variables interact. In studying ANOVA, we will analyze the differences in means by breaking apart the total variation. The total variation will be separated into two pieces: sum of squares for treatments, SST (the variation attributed to the treatments) and sum of squares for error, SSE (the variation not explained by the treatments).</a:t>
            </a:r>
          </a:p>
        </p:txBody>
      </p:sp>
    </p:spTree>
    <p:extLst>
      <p:ext uri="{BB962C8B-B14F-4D97-AF65-F5344CB8AC3E}">
        <p14:creationId xmlns:p14="http://schemas.microsoft.com/office/powerpoint/2010/main" val="1269381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Experimental Units</a:t>
            </a:r>
          </a:p>
        </p:txBody>
      </p:sp>
      <p:sp>
        <p:nvSpPr>
          <p:cNvPr id="3" name="Text Placeholder 2"/>
          <p:cNvSpPr>
            <a:spLocks noGrp="1"/>
          </p:cNvSpPr>
          <p:nvPr>
            <p:ph type="body" sz="quarter" idx="10"/>
          </p:nvPr>
        </p:nvSpPr>
        <p:spPr>
          <a:xfrm>
            <a:off x="457200" y="1082078"/>
            <a:ext cx="8229600" cy="2042122"/>
          </a:xfrm>
        </p:spPr>
        <p:txBody>
          <a:bodyPr>
            <a:normAutofit/>
          </a:bodyPr>
          <a:lstStyle/>
          <a:p>
            <a:r>
              <a:rPr sz="2800" dirty="0"/>
              <a:t>Individuals or objects on which the experiment is performed are called </a:t>
            </a:r>
            <a:r>
              <a:rPr sz="2800" b="1" dirty="0"/>
              <a:t>experimental units</a:t>
            </a:r>
            <a:r>
              <a:rPr sz="2800" dirty="0"/>
              <a:t>.</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Treatment</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An experimental condition applied to the units is called a </a:t>
            </a:r>
            <a:r>
              <a:rPr sz="2800" b="1" dirty="0"/>
              <a:t>treatment</a:t>
            </a:r>
            <a:r>
              <a:rPr sz="2800" dirty="0"/>
              <a:t>.</a:t>
            </a:r>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Analysis of Variance</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b="1" dirty="0"/>
              <a:t>Analysis of variance</a:t>
            </a:r>
            <a:r>
              <a:rPr sz="2800" dirty="0"/>
              <a:t> is a statistical test to determine differences among three or more independent population means.</a:t>
            </a:r>
          </a:p>
          <a:p>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Sample Variance</a:t>
            </a:r>
          </a:p>
        </p:txBody>
      </p:sp>
      <p:sp>
        <p:nvSpPr>
          <p:cNvPr id="19" name="Text Placeholder 18">
            <a:extLst>
              <a:ext uri="{FF2B5EF4-FFF2-40B4-BE49-F238E27FC236}">
                <a16:creationId xmlns:a16="http://schemas.microsoft.com/office/drawing/2014/main" id="{34E13DDD-CA6C-6AC5-E015-DD6DD04F1FE6}"/>
              </a:ext>
              <a:ext uri="{C183D7F6-B498-43B3-948B-1728B52AA6E4}">
                <adec:decorative xmlns:adec="http://schemas.microsoft.com/office/drawing/2017/decorative" val="1"/>
              </a:ext>
            </a:extLst>
          </p:cNvPr>
          <p:cNvSpPr>
            <a:spLocks noGrp="1"/>
          </p:cNvSpPr>
          <p:nvPr>
            <p:ph type="body" sz="quarter" idx="10"/>
          </p:nvPr>
        </p:nvSpPr>
        <p:spPr>
          <a:xfrm>
            <a:off x="457200" y="1066800"/>
            <a:ext cx="8229600" cy="4914276"/>
          </a:xfrm>
        </p:spPr>
        <p:txBody>
          <a:bodyPr/>
          <a:lstStyle/>
          <a:p>
            <a:r>
              <a:rPr lang="en-US" dirty="0"/>
              <a:t>	</a:t>
            </a:r>
            <a:endParaRPr lang="en-IN" dirty="0"/>
          </a:p>
        </p:txBody>
      </p:sp>
      <p:pic>
        <p:nvPicPr>
          <p:cNvPr id="5" name="Picture 4" descr="s squared equals numerator double summation from j equals one to k and i equals one to n subscript j of open parenthesis x subscript i j minus x double bar close parenthesis squared divided by denominator n subscript capital T minus one.">
            <a:extLst>
              <a:ext uri="{FF2B5EF4-FFF2-40B4-BE49-F238E27FC236}">
                <a16:creationId xmlns:a16="http://schemas.microsoft.com/office/drawing/2014/main" id="{3098EDC2-76E7-9676-AC00-3D70865D819C}"/>
              </a:ext>
            </a:extLst>
          </p:cNvPr>
          <p:cNvPicPr>
            <a:picLocks noChangeAspect="1"/>
          </p:cNvPicPr>
          <p:nvPr/>
        </p:nvPicPr>
        <p:blipFill>
          <a:blip r:embed="rId2"/>
          <a:stretch>
            <a:fillRect/>
          </a:stretch>
        </p:blipFill>
        <p:spPr>
          <a:xfrm>
            <a:off x="3305175" y="1210964"/>
            <a:ext cx="2533650" cy="1400175"/>
          </a:xfrm>
          <a:prstGeom prst="rect">
            <a:avLst/>
          </a:prstGeom>
        </p:spPr>
      </p:pic>
      <p:sp>
        <p:nvSpPr>
          <p:cNvPr id="13" name="TextBox 12">
            <a:extLst>
              <a:ext uri="{FF2B5EF4-FFF2-40B4-BE49-F238E27FC236}">
                <a16:creationId xmlns:a16="http://schemas.microsoft.com/office/drawing/2014/main" id="{89CD4437-5E08-52A0-F6A3-0F95A41DB618}"/>
              </a:ext>
            </a:extLst>
          </p:cNvPr>
          <p:cNvSpPr txBox="1"/>
          <p:nvPr/>
        </p:nvSpPr>
        <p:spPr>
          <a:xfrm>
            <a:off x="454819" y="2791685"/>
            <a:ext cx="1143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where</a:t>
            </a:r>
            <a:endParaRPr lang="en-IN" dirty="0"/>
          </a:p>
        </p:txBody>
      </p:sp>
      <p:pic>
        <p:nvPicPr>
          <p:cNvPr id="15" name="Picture 14" descr="x double bar">
            <a:extLst>
              <a:ext uri="{FF2B5EF4-FFF2-40B4-BE49-F238E27FC236}">
                <a16:creationId xmlns:a16="http://schemas.microsoft.com/office/drawing/2014/main" id="{DD58A120-422F-99A2-78AB-76336DA4768C}"/>
              </a:ext>
            </a:extLst>
          </p:cNvPr>
          <p:cNvPicPr>
            <a:picLocks noChangeAspect="1"/>
          </p:cNvPicPr>
          <p:nvPr/>
        </p:nvPicPr>
        <p:blipFill>
          <a:blip r:embed="rId3"/>
          <a:stretch>
            <a:fillRect/>
          </a:stretch>
        </p:blipFill>
        <p:spPr>
          <a:xfrm>
            <a:off x="533401" y="3338667"/>
            <a:ext cx="238125" cy="352425"/>
          </a:xfrm>
          <a:prstGeom prst="rect">
            <a:avLst/>
          </a:prstGeom>
        </p:spPr>
      </p:pic>
      <p:sp>
        <p:nvSpPr>
          <p:cNvPr id="9" name="TextBox 8">
            <a:extLst>
              <a:ext uri="{FF2B5EF4-FFF2-40B4-BE49-F238E27FC236}">
                <a16:creationId xmlns:a16="http://schemas.microsoft.com/office/drawing/2014/main" id="{255B908E-BA32-2534-2704-0A99FC438D06}"/>
              </a:ext>
            </a:extLst>
          </p:cNvPr>
          <p:cNvSpPr txBox="1"/>
          <p:nvPr/>
        </p:nvSpPr>
        <p:spPr>
          <a:xfrm>
            <a:off x="723900" y="3286871"/>
            <a:ext cx="79248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the sample mean of all the observations (the grand</a:t>
            </a:r>
            <a:endParaRPr lang="en-IN" dirty="0"/>
          </a:p>
        </p:txBody>
      </p:sp>
      <p:sp>
        <p:nvSpPr>
          <p:cNvPr id="11" name="TextBox 10">
            <a:extLst>
              <a:ext uri="{FF2B5EF4-FFF2-40B4-BE49-F238E27FC236}">
                <a16:creationId xmlns:a16="http://schemas.microsoft.com/office/drawing/2014/main" id="{36C51AD4-719C-33E6-3B94-EDC74953E69B}"/>
              </a:ext>
            </a:extLst>
          </p:cNvPr>
          <p:cNvSpPr txBox="1"/>
          <p:nvPr/>
        </p:nvSpPr>
        <p:spPr>
          <a:xfrm>
            <a:off x="454819" y="3711855"/>
            <a:ext cx="12192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mean),</a:t>
            </a:r>
            <a:endParaRPr lang="en-IN" dirty="0"/>
          </a:p>
        </p:txBody>
      </p:sp>
      <p:sp>
        <p:nvSpPr>
          <p:cNvPr id="7" name="TextBox 6">
            <a:extLst>
              <a:ext uri="{FF2B5EF4-FFF2-40B4-BE49-F238E27FC236}">
                <a16:creationId xmlns:a16="http://schemas.microsoft.com/office/drawing/2014/main" id="{A50A5E5D-01C2-F952-4363-D6CEAA34FEB1}"/>
              </a:ext>
            </a:extLst>
          </p:cNvPr>
          <p:cNvSpPr txBox="1"/>
          <p:nvPr/>
        </p:nvSpPr>
        <p:spPr>
          <a:xfrm>
            <a:off x="457200" y="4233851"/>
            <a:ext cx="8229600" cy="155734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1" u="none" strike="noStrike" kern="1200" cap="none" spc="0" normalizeH="0" baseline="-25000" noProof="0" dirty="0">
                <a:ln>
                  <a:noFill/>
                </a:ln>
                <a:solidFill>
                  <a:srgbClr val="000000"/>
                </a:solidFill>
                <a:effectLst/>
                <a:uLnTx/>
                <a:uFillTx/>
                <a:latin typeface="Calibri"/>
                <a:ea typeface="+mn-ea"/>
                <a:cs typeface="+mn-cs"/>
              </a:rPr>
              <a:t>j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number of observations in the </a:t>
            </a:r>
            <a:r>
              <a:rPr kumimoji="0" lang="en-IN" sz="2800" b="0" i="1" u="none" strike="noStrike" kern="1200" cap="none" spc="0" normalizeH="0" baseline="0" noProof="0" dirty="0">
                <a:ln>
                  <a:noFill/>
                </a:ln>
                <a:solidFill>
                  <a:srgbClr val="000000"/>
                </a:solidFill>
                <a:effectLst/>
                <a:uLnTx/>
                <a:uFillTx/>
                <a:latin typeface="Calibri"/>
                <a:ea typeface="+mn-ea"/>
                <a:cs typeface="+mn-cs"/>
              </a:rPr>
              <a:t>j</a:t>
            </a:r>
            <a:r>
              <a:rPr kumimoji="0" lang="en-IN" sz="1050" b="0" i="0" u="none" strike="noStrike" kern="1200" cap="none" spc="0" normalizeH="0" baseline="30000" noProof="0" dirty="0">
                <a:ln>
                  <a:noFill/>
                </a:ln>
                <a:solidFill>
                  <a:srgbClr val="000000"/>
                </a:solidFill>
                <a:effectLst/>
                <a:uLnTx/>
                <a:uFillTx/>
                <a:latin typeface="Calibri"/>
                <a:ea typeface="+mn-ea"/>
                <a:cs typeface="+mn-cs"/>
              </a:rPr>
              <a:t> </a:t>
            </a:r>
            <a:r>
              <a:rPr kumimoji="0" lang="en-IN" sz="2800" b="0" i="0" u="none" strike="noStrike" kern="1200" cap="none" spc="0" normalizeH="0" baseline="30000" noProof="0" dirty="0" err="1">
                <a:ln>
                  <a:noFill/>
                </a:ln>
                <a:solidFill>
                  <a:srgbClr val="000000"/>
                </a:solidFill>
                <a:effectLst/>
                <a:uLnTx/>
                <a:uFillTx/>
                <a:latin typeface="Calibri"/>
                <a:ea typeface="+mn-ea"/>
                <a:cs typeface="+mn-cs"/>
              </a:rPr>
              <a:t>th</a:t>
            </a:r>
            <a:r>
              <a:rPr kumimoji="0" lang="en-IN" sz="2800" b="0" i="0" u="none" strike="noStrike" kern="1200" cap="none" spc="0" normalizeH="0" baseline="0" noProof="0" dirty="0">
                <a:ln>
                  <a:noFill/>
                </a:ln>
                <a:solidFill>
                  <a:srgbClr val="000000"/>
                </a:solidFill>
                <a:effectLst/>
                <a:uLnTx/>
                <a:uFillTx/>
                <a:latin typeface="Calibri"/>
                <a:ea typeface="+mn-ea"/>
                <a:cs typeface="+mn-cs"/>
              </a:rPr>
              <a:t> treatment,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800" b="0" i="1" u="none" strike="noStrike" kern="1200" cap="none" spc="0" normalizeH="0" baseline="0" noProof="0" dirty="0">
                <a:ln>
                  <a:noFill/>
                </a:ln>
                <a:solidFill>
                  <a:srgbClr val="000000"/>
                </a:solidFill>
                <a:effectLst/>
                <a:uLnTx/>
                <a:uFillTx/>
                <a:latin typeface="Calibri"/>
                <a:ea typeface="+mn-ea"/>
                <a:cs typeface="+mn-cs"/>
              </a:rPr>
              <a:t>k</a:t>
            </a:r>
            <a:r>
              <a:rPr kumimoji="0" lang="en-IN" sz="2800" b="0" i="0" u="none" strike="noStrike" kern="1200" cap="none" spc="0" normalizeH="0" baseline="0" noProof="0" dirty="0">
                <a:ln>
                  <a:noFill/>
                </a:ln>
                <a:solidFill>
                  <a:srgbClr val="000000"/>
                </a:solidFill>
                <a:effectLst/>
                <a:uLnTx/>
                <a:uFillTx/>
                <a:latin typeface="Calibri"/>
                <a:ea typeface="+mn-ea"/>
                <a:cs typeface="+mn-cs"/>
              </a:rPr>
              <a:t> is the number of treatments,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1" u="none" strike="noStrike" kern="1200" cap="none" spc="0" normalizeH="0" baseline="-25000" noProof="0" dirty="0">
                <a:ln>
                  <a:noFill/>
                </a:ln>
                <a:solidFill>
                  <a:srgbClr val="000000"/>
                </a:solidFill>
                <a:effectLst/>
                <a:uLnTx/>
                <a:uFillTx/>
                <a:latin typeface="Calibri"/>
                <a:ea typeface="+mn-ea"/>
                <a:cs typeface="+mn-cs"/>
              </a:rPr>
              <a:t>T</a:t>
            </a:r>
            <a:r>
              <a:rPr kumimoji="0" lang="ar-AE" sz="2800" b="0" i="0" u="none" strike="noStrike" kern="1200" cap="none" spc="0" normalizeH="0" baseline="0" noProof="0" dirty="0">
                <a:ln>
                  <a:noFill/>
                </a:ln>
                <a:solidFill>
                  <a:srgbClr val="000000"/>
                </a:solidFill>
                <a:effectLst/>
                <a:uLnTx/>
                <a:uFillTx/>
                <a:latin typeface="Calibri"/>
                <a:ea typeface="+mn-ea"/>
                <a:cs typeface="Arial" panose="020B0604020202020204" pitchFamily="34" charset="0"/>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total number of observations in all samples.</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Sum of Squares for Treatments</a:t>
            </a:r>
          </a:p>
        </p:txBody>
      </p:sp>
      <p:sp>
        <p:nvSpPr>
          <p:cNvPr id="3" name="Text Placeholder 2"/>
          <p:cNvSpPr>
            <a:spLocks noGrp="1"/>
          </p:cNvSpPr>
          <p:nvPr>
            <p:ph type="body" sz="quarter" idx="10"/>
          </p:nvPr>
        </p:nvSpPr>
        <p:spPr/>
        <p:txBody>
          <a:bodyPr>
            <a:normAutofit/>
          </a:bodyPr>
          <a:lstStyle/>
          <a:p>
            <a:r>
              <a:rPr lang="en-IN" sz="2800" dirty="0"/>
              <a:t>The mathematical expression for the sum of squares for treatments is given by</a:t>
            </a:r>
            <a:endParaRPr sz="2800" dirty="0"/>
          </a:p>
        </p:txBody>
      </p:sp>
      <p:pic>
        <p:nvPicPr>
          <p:cNvPr id="5" name="Picture 4" descr="S S T equals summation from j equals one to k of n subscript j times open parenthesis x bar subscript j minus x double bar close parenthesis squared.">
            <a:extLst>
              <a:ext uri="{FF2B5EF4-FFF2-40B4-BE49-F238E27FC236}">
                <a16:creationId xmlns:a16="http://schemas.microsoft.com/office/drawing/2014/main" id="{5EE5AB6E-0433-32F6-90C2-DB01F6FF0220}"/>
              </a:ext>
            </a:extLst>
          </p:cNvPr>
          <p:cNvPicPr>
            <a:picLocks noChangeAspect="1"/>
          </p:cNvPicPr>
          <p:nvPr/>
        </p:nvPicPr>
        <p:blipFill>
          <a:blip r:embed="rId2"/>
          <a:stretch>
            <a:fillRect/>
          </a:stretch>
        </p:blipFill>
        <p:spPr>
          <a:xfrm>
            <a:off x="3208258" y="2309037"/>
            <a:ext cx="2727484" cy="936000"/>
          </a:xfrm>
          <a:prstGeom prst="rect">
            <a:avLst/>
          </a:prstGeom>
        </p:spPr>
      </p:pic>
      <p:sp>
        <p:nvSpPr>
          <p:cNvPr id="7" name="TextBox 6">
            <a:extLst>
              <a:ext uri="{FF2B5EF4-FFF2-40B4-BE49-F238E27FC236}">
                <a16:creationId xmlns:a16="http://schemas.microsoft.com/office/drawing/2014/main" id="{095B24F7-20F1-ACF4-5A72-2C3E540C8C41}"/>
              </a:ext>
            </a:extLst>
          </p:cNvPr>
          <p:cNvSpPr txBox="1"/>
          <p:nvPr/>
        </p:nvSpPr>
        <p:spPr>
          <a:xfrm>
            <a:off x="457200" y="3287875"/>
            <a:ext cx="8229600" cy="104028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800" b="0" i="0" u="none" strike="noStrike" kern="1200" cap="none" spc="0" normalizeH="0" baseline="0" noProof="0" dirty="0">
                <a:ln>
                  <a:noFill/>
                </a:ln>
                <a:solidFill>
                  <a:srgbClr val="000000"/>
                </a:solidFill>
                <a:effectLst/>
                <a:uLnTx/>
                <a:uFillTx/>
                <a:latin typeface="Calibri"/>
                <a:ea typeface="+mn-ea"/>
                <a:cs typeface="+mn-cs"/>
              </a:rPr>
              <a:t>where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1" u="none" strike="noStrike" kern="1200" cap="none" spc="0" normalizeH="0" baseline="-25000" noProof="0" dirty="0">
                <a:ln>
                  <a:noFill/>
                </a:ln>
                <a:solidFill>
                  <a:srgbClr val="000000"/>
                </a:solidFill>
                <a:effectLst/>
                <a:uLnTx/>
                <a:uFillTx/>
                <a:latin typeface="Calibri"/>
                <a:ea typeface="+mn-ea"/>
                <a:cs typeface="+mn-cs"/>
              </a:rPr>
              <a:t>j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number of observations in the </a:t>
            </a:r>
            <a:r>
              <a:rPr kumimoji="0" lang="en-IN" sz="2800" b="0" i="1" u="none" strike="noStrike" kern="1200" cap="none" spc="0" normalizeH="0" baseline="0" noProof="0" dirty="0">
                <a:ln>
                  <a:noFill/>
                </a:ln>
                <a:solidFill>
                  <a:srgbClr val="000000"/>
                </a:solidFill>
                <a:effectLst/>
                <a:uLnTx/>
                <a:uFillTx/>
                <a:latin typeface="Calibri"/>
                <a:ea typeface="+mn-ea"/>
                <a:cs typeface="+mn-cs"/>
              </a:rPr>
              <a:t>j</a:t>
            </a:r>
            <a:r>
              <a:rPr kumimoji="0" lang="en-IN" sz="1050" b="0" i="0" u="none" strike="noStrike" kern="1200" cap="none" spc="0" normalizeH="0" baseline="30000" noProof="0" dirty="0">
                <a:ln>
                  <a:noFill/>
                </a:ln>
                <a:solidFill>
                  <a:srgbClr val="000000"/>
                </a:solidFill>
                <a:effectLst/>
                <a:uLnTx/>
                <a:uFillTx/>
                <a:latin typeface="Calibri"/>
                <a:ea typeface="+mn-ea"/>
                <a:cs typeface="+mn-cs"/>
              </a:rPr>
              <a:t> </a:t>
            </a:r>
            <a:r>
              <a:rPr kumimoji="0" lang="en-IN" sz="2800" b="0" i="0" u="none" strike="noStrike" kern="1200" cap="none" spc="0" normalizeH="0" baseline="30000" noProof="0" dirty="0" err="1">
                <a:ln>
                  <a:noFill/>
                </a:ln>
                <a:solidFill>
                  <a:srgbClr val="000000"/>
                </a:solidFill>
                <a:effectLst/>
                <a:uLnTx/>
                <a:uFillTx/>
                <a:latin typeface="Calibri"/>
                <a:ea typeface="+mn-ea"/>
                <a:cs typeface="+mn-cs"/>
              </a:rPr>
              <a:t>th</a:t>
            </a:r>
            <a:r>
              <a:rPr kumimoji="0" lang="en-IN" sz="2800" b="0" i="0" u="none" strike="noStrike" kern="1200" cap="none" spc="0" normalizeH="0" baseline="0" noProof="0" dirty="0">
                <a:ln>
                  <a:noFill/>
                </a:ln>
                <a:solidFill>
                  <a:srgbClr val="000000"/>
                </a:solidFill>
                <a:effectLst/>
                <a:uLnTx/>
                <a:uFillTx/>
                <a:latin typeface="Calibri"/>
                <a:ea typeface="+mn-ea"/>
                <a:cs typeface="+mn-cs"/>
              </a:rPr>
              <a:t> treatment,</a:t>
            </a:r>
            <a:endParaRPr lang="en-IN" dirty="0"/>
          </a:p>
        </p:txBody>
      </p:sp>
      <p:pic>
        <p:nvPicPr>
          <p:cNvPr id="15" name="Picture 14" descr="x bar subscript j">
            <a:extLst>
              <a:ext uri="{FF2B5EF4-FFF2-40B4-BE49-F238E27FC236}">
                <a16:creationId xmlns:a16="http://schemas.microsoft.com/office/drawing/2014/main" id="{EDC0DD29-D87D-0514-21C8-29D3FCF715E5}"/>
              </a:ext>
            </a:extLst>
          </p:cNvPr>
          <p:cNvPicPr>
            <a:picLocks noChangeAspect="1"/>
          </p:cNvPicPr>
          <p:nvPr/>
        </p:nvPicPr>
        <p:blipFill>
          <a:blip r:embed="rId3"/>
          <a:stretch>
            <a:fillRect/>
          </a:stretch>
        </p:blipFill>
        <p:spPr>
          <a:xfrm>
            <a:off x="523875" y="4410243"/>
            <a:ext cx="295275" cy="438150"/>
          </a:xfrm>
          <a:prstGeom prst="rect">
            <a:avLst/>
          </a:prstGeom>
        </p:spPr>
      </p:pic>
      <p:sp>
        <p:nvSpPr>
          <p:cNvPr id="9" name="TextBox 8">
            <a:extLst>
              <a:ext uri="{FF2B5EF4-FFF2-40B4-BE49-F238E27FC236}">
                <a16:creationId xmlns:a16="http://schemas.microsoft.com/office/drawing/2014/main" id="{CDDF9C15-036C-2F78-54E8-F690C2C92368}"/>
              </a:ext>
            </a:extLst>
          </p:cNvPr>
          <p:cNvSpPr txBox="1"/>
          <p:nvPr/>
        </p:nvSpPr>
        <p:spPr>
          <a:xfrm>
            <a:off x="777520" y="4315778"/>
            <a:ext cx="77724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the sample mean of the observations in the </a:t>
            </a:r>
            <a:r>
              <a:rPr kumimoji="0" lang="en-IN" sz="2800" b="0" i="1" u="none" strike="noStrike" kern="1200" cap="none" spc="0" normalizeH="0" baseline="0" noProof="0" dirty="0">
                <a:ln>
                  <a:noFill/>
                </a:ln>
                <a:solidFill>
                  <a:srgbClr val="000000"/>
                </a:solidFill>
                <a:effectLst/>
                <a:uLnTx/>
                <a:uFillTx/>
                <a:latin typeface="Calibri"/>
                <a:ea typeface="+mn-ea"/>
                <a:cs typeface="+mn-cs"/>
              </a:rPr>
              <a:t>j</a:t>
            </a:r>
            <a:r>
              <a:rPr kumimoji="0" lang="en-IN" sz="1050" b="0" i="0" u="none" strike="noStrike" kern="1200" cap="none" spc="0" normalizeH="0" baseline="30000" noProof="0" dirty="0">
                <a:ln>
                  <a:noFill/>
                </a:ln>
                <a:solidFill>
                  <a:srgbClr val="000000"/>
                </a:solidFill>
                <a:effectLst/>
                <a:uLnTx/>
                <a:uFillTx/>
                <a:latin typeface="Calibri"/>
                <a:ea typeface="+mn-ea"/>
                <a:cs typeface="+mn-cs"/>
              </a:rPr>
              <a:t> </a:t>
            </a:r>
            <a:r>
              <a:rPr kumimoji="0" lang="en-IN" sz="2800" b="0" i="0" u="none" strike="noStrike" kern="1200" cap="none" spc="0" normalizeH="0" baseline="30000" noProof="0" dirty="0" err="1">
                <a:ln>
                  <a:noFill/>
                </a:ln>
                <a:solidFill>
                  <a:srgbClr val="000000"/>
                </a:solidFill>
                <a:effectLst/>
                <a:uLnTx/>
                <a:uFillTx/>
                <a:latin typeface="Calibri"/>
                <a:ea typeface="+mn-ea"/>
                <a:cs typeface="+mn-cs"/>
              </a:rPr>
              <a:t>th</a:t>
            </a:r>
            <a:endParaRPr lang="en-IN" dirty="0"/>
          </a:p>
        </p:txBody>
      </p:sp>
      <p:sp>
        <p:nvSpPr>
          <p:cNvPr id="11" name="TextBox 10">
            <a:extLst>
              <a:ext uri="{FF2B5EF4-FFF2-40B4-BE49-F238E27FC236}">
                <a16:creationId xmlns:a16="http://schemas.microsoft.com/office/drawing/2014/main" id="{DE8390F3-2C6E-58EF-07CA-256D47B565FC}"/>
              </a:ext>
            </a:extLst>
          </p:cNvPr>
          <p:cNvSpPr txBox="1"/>
          <p:nvPr/>
        </p:nvSpPr>
        <p:spPr>
          <a:xfrm>
            <a:off x="458321" y="4772026"/>
            <a:ext cx="2513479"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treatment, and</a:t>
            </a:r>
            <a:endParaRPr lang="en-IN" dirty="0"/>
          </a:p>
        </p:txBody>
      </p:sp>
      <p:pic>
        <p:nvPicPr>
          <p:cNvPr id="17" name="Picture 16" descr="x double bar">
            <a:extLst>
              <a:ext uri="{FF2B5EF4-FFF2-40B4-BE49-F238E27FC236}">
                <a16:creationId xmlns:a16="http://schemas.microsoft.com/office/drawing/2014/main" id="{DB73ABAA-FCC1-74A6-F629-BC4E587906BB}"/>
              </a:ext>
            </a:extLst>
          </p:cNvPr>
          <p:cNvPicPr>
            <a:picLocks noChangeAspect="1"/>
          </p:cNvPicPr>
          <p:nvPr/>
        </p:nvPicPr>
        <p:blipFill>
          <a:blip r:embed="rId4"/>
          <a:stretch>
            <a:fillRect/>
          </a:stretch>
        </p:blipFill>
        <p:spPr>
          <a:xfrm>
            <a:off x="527205" y="5332223"/>
            <a:ext cx="238125" cy="352425"/>
          </a:xfrm>
          <a:prstGeom prst="rect">
            <a:avLst/>
          </a:prstGeom>
        </p:spPr>
      </p:pic>
      <p:sp>
        <p:nvSpPr>
          <p:cNvPr id="13" name="TextBox 12">
            <a:extLst>
              <a:ext uri="{FF2B5EF4-FFF2-40B4-BE49-F238E27FC236}">
                <a16:creationId xmlns:a16="http://schemas.microsoft.com/office/drawing/2014/main" id="{76BE74CB-7D5B-1ABA-DE0F-F1A65837511E}"/>
              </a:ext>
            </a:extLst>
          </p:cNvPr>
          <p:cNvSpPr txBox="1"/>
          <p:nvPr/>
        </p:nvSpPr>
        <p:spPr>
          <a:xfrm>
            <a:off x="723900" y="5284134"/>
            <a:ext cx="29718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the grand mean.</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Sum of Squares for Error</a:t>
            </a:r>
          </a:p>
        </p:txBody>
      </p:sp>
      <p:sp>
        <p:nvSpPr>
          <p:cNvPr id="3" name="Text Placeholder 2"/>
          <p:cNvSpPr>
            <a:spLocks noGrp="1"/>
          </p:cNvSpPr>
          <p:nvPr>
            <p:ph type="body" sz="quarter" idx="10"/>
          </p:nvPr>
        </p:nvSpPr>
        <p:spPr/>
        <p:txBody>
          <a:bodyPr>
            <a:normAutofit/>
          </a:bodyPr>
          <a:lstStyle/>
          <a:p>
            <a:r>
              <a:rPr lang="en-IN" sz="2800" dirty="0"/>
              <a:t>The mathematical expression for the sum of squares for error is given by the following formula.</a:t>
            </a:r>
            <a:endParaRPr sz="2800" dirty="0"/>
          </a:p>
        </p:txBody>
      </p:sp>
      <p:pic>
        <p:nvPicPr>
          <p:cNvPr id="7" name="Picture 6" descr="S S E equals summation from i equals 1 to n sub 1 of open parenthesis x sub i1 minus x bar sub 1 closed parenthesis squared (Note: This is the numerator of the sample variance for Sample 1.) plus summation from i equals 1 to n sub 2 of open parenthesis x sub i2 minus x bar sub 2 closed parenthesis squared plus so on plus summation from i equals 1 to n sub k of open parenthesis x sub i k minus x bar sub k closed parenthesis squared.">
            <a:extLst>
              <a:ext uri="{FF2B5EF4-FFF2-40B4-BE49-F238E27FC236}">
                <a16:creationId xmlns:a16="http://schemas.microsoft.com/office/drawing/2014/main" id="{35BE4C38-9680-469E-6922-84F0922201E6}"/>
              </a:ext>
            </a:extLst>
          </p:cNvPr>
          <p:cNvPicPr>
            <a:picLocks noChangeAspect="1"/>
          </p:cNvPicPr>
          <p:nvPr/>
        </p:nvPicPr>
        <p:blipFill>
          <a:blip r:embed="rId2"/>
          <a:stretch>
            <a:fillRect/>
          </a:stretch>
        </p:blipFill>
        <p:spPr>
          <a:xfrm>
            <a:off x="1019889" y="2286000"/>
            <a:ext cx="7104221" cy="2160000"/>
          </a:xfrm>
          <a:prstGeom prst="rect">
            <a:avLst/>
          </a:prstGeom>
        </p:spPr>
      </p:pic>
    </p:spTree>
    <p:extLst>
      <p:ext uri="{BB962C8B-B14F-4D97-AF65-F5344CB8AC3E}">
        <p14:creationId xmlns:p14="http://schemas.microsoft.com/office/powerpoint/2010/main" val="3085705901"/>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7E5EA5B-8788-4A2E-83D7-F353F7350CCF}"/>
</file>

<file path=customXml/itemProps2.xml><?xml version="1.0" encoding="utf-8"?>
<ds:datastoreItem xmlns:ds="http://schemas.openxmlformats.org/officeDocument/2006/customXml" ds:itemID="{FF3D9297-B83F-44FA-9F59-7B2B6FABBE41}"/>
</file>

<file path=customXml/itemProps3.xml><?xml version="1.0" encoding="utf-8"?>
<ds:datastoreItem xmlns:ds="http://schemas.openxmlformats.org/officeDocument/2006/customXml" ds:itemID="{5B1B0558-9891-4520-B9AD-CCE33DAD9894}"/>
</file>

<file path=docProps/app.xml><?xml version="1.0" encoding="utf-8"?>
<Properties xmlns="http://schemas.openxmlformats.org/officeDocument/2006/extended-properties" xmlns:vt="http://schemas.openxmlformats.org/officeDocument/2006/docPropsVTypes">
  <TotalTime>1506</TotalTime>
  <Words>1114</Words>
  <Application>Microsoft Office PowerPoint</Application>
  <PresentationFormat>On-screen Show (4:3)</PresentationFormat>
  <Paragraphs>85</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Calibri</vt:lpstr>
      <vt:lpstr>Courier New</vt:lpstr>
      <vt:lpstr>Cambria Math</vt:lpstr>
      <vt:lpstr>Arial</vt:lpstr>
      <vt:lpstr>Office Theme</vt:lpstr>
      <vt:lpstr>Section 12.1</vt:lpstr>
      <vt:lpstr>Introduction to Analysis of Variance (ANOVA)</vt:lpstr>
      <vt:lpstr>Analysis of Variance (ANOVA)</vt:lpstr>
      <vt:lpstr>Definition: Experimental Units</vt:lpstr>
      <vt:lpstr>Definition: Treatment</vt:lpstr>
      <vt:lpstr>Definition: Analysis of Variance</vt:lpstr>
      <vt:lpstr>Formula: Sample Variance</vt:lpstr>
      <vt:lpstr>Formula: Sum of Squares for Treatments</vt:lpstr>
      <vt:lpstr>Formula: Sum of Squares for Error</vt:lpstr>
      <vt:lpstr>Formula: Sum of Squares and Degrees of Freedom</vt:lpstr>
      <vt:lpstr>Formula: ANOVA Formulas—Slide 1</vt:lpstr>
      <vt:lpstr>Definition: ANOVA Formulas—Slide 2</vt:lpstr>
      <vt:lpstr>Example 1: Performing an ANOVA on Media Screen Time Usage by Tweens, Teens, and Adults—Slide 1</vt:lpstr>
      <vt:lpstr>Example 1: Performing an ANOVA on Media Screen Time Usage by Tweens, Teens, and Adults—Slide 2</vt:lpstr>
      <vt:lpstr>Example 1: Performing an ANOVA on Media Screen Time Usage by Tweens, Teens, and Adults—Slide 3</vt:lpstr>
      <vt:lpstr>Example 1: Performing an ANOVA on Media Screen Time Usage by Tweens, Teens, and Adults—Slide 4</vt:lpstr>
      <vt:lpstr>Example 1: Performing an ANOVA on Media Screen Time Usage by Tweens, Teens, and Adults—Slide 5</vt:lpstr>
      <vt:lpstr>Example 1: Performing an ANOVA on Media Screen Time Usage by Tweens, Teens, and Adults—Slide 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- 12.1 - Introduction to Analysis of Variance (ANOVA)</dc:title>
  <dc:creator>Hawkes Learning</dc:creator>
  <cp:lastModifiedBy>Casey Luquet</cp:lastModifiedBy>
  <cp:revision>206</cp:revision>
  <dcterms:created xsi:type="dcterms:W3CDTF">2013-04-26T14:43:13Z</dcterms:created>
  <dcterms:modified xsi:type="dcterms:W3CDTF">2025-07-22T14:29:36Z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