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0"/>
  </p:notesMasterIdLst>
  <p:handoutMasterIdLst>
    <p:handoutMasterId r:id="rId21"/>
  </p:handoutMasterIdLst>
  <p:sldIdLst>
    <p:sldId id="256" r:id="rId2"/>
    <p:sldId id="278" r:id="rId3"/>
    <p:sldId id="277" r:id="rId4"/>
    <p:sldId id="257" r:id="rId5"/>
    <p:sldId id="279" r:id="rId6"/>
    <p:sldId id="258" r:id="rId7"/>
    <p:sldId id="260" r:id="rId8"/>
    <p:sldId id="262" r:id="rId9"/>
    <p:sldId id="263" r:id="rId10"/>
    <p:sldId id="264" r:id="rId11"/>
    <p:sldId id="265" r:id="rId12"/>
    <p:sldId id="266" r:id="rId13"/>
    <p:sldId id="267" r:id="rId14"/>
    <p:sldId id="269" r:id="rId15"/>
    <p:sldId id="276" r:id="rId16"/>
    <p:sldId id="271" r:id="rId17"/>
    <p:sldId id="273" r:id="rId18"/>
    <p:sldId id="275" r:id="rId19"/>
  </p:sldIdLst>
  <p:sldSz cx="9144000" cy="6858000" type="screen4x3"/>
  <p:notesSz cx="6858000" cy="9144000"/>
  <p:embeddedFontLst>
    <p:embeddedFont>
      <p:font typeface="Cambria Math" panose="02040503050406030204" pitchFamily="18"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B77D73-9C0F-800B-0F43-FAAFFC8EA440}" name="Casey Luquet" initials="CL" userId="S::cluquet@hawkeslearning.com::d0c6d703-2144-47b7-a589-485ad8d2127c" providerId="AD"/>
  <p188:author id="{1C89A0EA-17C2-1859-4D11-F6635B89012A}" name="Allison Conger" initials="AC" userId="S::aconger@hawkeslearning.com::ade6c5c3-e633-4050-96d1-34f11caf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01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tableStyles" Target="tableStyles.xml"/><Relationship Id="rId30"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The </a:t>
            </a:r>
            <a:r>
              <a:rPr lang="en-IN" dirty="0"/>
              <a:t>F</a:t>
            </a:r>
            <a:r>
              <a:rPr dirty="0"/>
              <a:t>-Distribution and the </a:t>
            </a:r>
            <a:r>
              <a:rPr lang="en-IN" dirty="0"/>
              <a:t>F</a:t>
            </a:r>
            <a:r>
              <a:rPr dirty="0"/>
              <a:t>-Test</a:t>
            </a:r>
          </a:p>
        </p:txBody>
      </p:sp>
      <p:sp>
        <p:nvSpPr>
          <p:cNvPr id="3" name="Title 2"/>
          <p:cNvSpPr>
            <a:spLocks noGrp="1"/>
          </p:cNvSpPr>
          <p:nvPr>
            <p:ph type="title"/>
          </p:nvPr>
        </p:nvSpPr>
        <p:spPr/>
        <p:txBody>
          <a:bodyPr/>
          <a:lstStyle/>
          <a:p>
            <a:r>
              <a:t>Section 12.3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4</a:t>
            </a:r>
            <a:endParaRPr dirty="0"/>
          </a:p>
        </p:txBody>
      </p:sp>
      <p:sp>
        <p:nvSpPr>
          <p:cNvPr id="3" name="Text Placeholder 2"/>
          <p:cNvSpPr>
            <a:spLocks noGrp="1"/>
          </p:cNvSpPr>
          <p:nvPr>
            <p:ph type="body" sz="quarter" idx="10"/>
          </p:nvPr>
        </p:nvSpPr>
        <p:spPr/>
        <p:txBody>
          <a:bodyPr>
            <a:normAutofit/>
          </a:bodyPr>
          <a:lstStyle/>
          <a:p>
            <a:r>
              <a:rPr lang="en-US" sz="2700" b="1" dirty="0"/>
              <a:t>Step 2: </a:t>
            </a:r>
            <a:r>
              <a:rPr lang="en-US" sz="2700" dirty="0"/>
              <a:t>Determine the alternative hypothesis and whether it should be one-sided or two-sided.</a:t>
            </a:r>
          </a:p>
          <a:p>
            <a:r>
              <a:rPr lang="en-US" sz="2700" dirty="0"/>
              <a:t>The alternative hypothesis states that there is a difference among the average selling prices for the three sales reps. Based on the way the test statistic is constructed, we will reject the null hypothesis for large values of the test statistic, meaning that the variability among the sample means is much larger than the variability within the sample observations. The </a:t>
            </a:r>
            <a:r>
              <a:rPr lang="en-US" sz="2700" i="1" dirty="0"/>
              <a:t>F</a:t>
            </a:r>
            <a:r>
              <a:rPr lang="en-US" sz="2700" dirty="0"/>
              <a:t>-test is always a one-tailed test. The alternative hypothesis should be written as</a:t>
            </a:r>
          </a:p>
        </p:txBody>
      </p:sp>
      <p:pic>
        <p:nvPicPr>
          <p:cNvPr id="5" name="Picture 4" descr="H subscript alpha colon At least one mu subscript i is different">
            <a:extLst>
              <a:ext uri="{FF2B5EF4-FFF2-40B4-BE49-F238E27FC236}">
                <a16:creationId xmlns:a16="http://schemas.microsoft.com/office/drawing/2014/main" id="{41D1BC1E-0CAF-9C96-16F5-133F0E9DD6A0}"/>
              </a:ext>
            </a:extLst>
          </p:cNvPr>
          <p:cNvPicPr>
            <a:picLocks noChangeAspect="1"/>
          </p:cNvPicPr>
          <p:nvPr/>
        </p:nvPicPr>
        <p:blipFill>
          <a:blip r:embed="rId2"/>
          <a:stretch>
            <a:fillRect/>
          </a:stretch>
        </p:blipFill>
        <p:spPr>
          <a:xfrm>
            <a:off x="2552700" y="5409613"/>
            <a:ext cx="4038600" cy="4191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5</a:t>
            </a:r>
            <a:endParaRPr dirty="0"/>
          </a:p>
        </p:txBody>
      </p:sp>
      <p:sp>
        <p:nvSpPr>
          <p:cNvPr id="3" name="Text Placeholder 2"/>
          <p:cNvSpPr>
            <a:spLocks noGrp="1"/>
          </p:cNvSpPr>
          <p:nvPr>
            <p:ph type="body" sz="quarter" idx="10"/>
          </p:nvPr>
        </p:nvSpPr>
        <p:spPr/>
        <p:txBody>
          <a:bodyPr>
            <a:normAutofit/>
          </a:bodyPr>
          <a:lstStyle/>
          <a:p>
            <a:r>
              <a:rPr lang="en-US" sz="2000" b="1" dirty="0"/>
              <a:t>Step 3: </a:t>
            </a:r>
            <a:r>
              <a:rPr lang="en-US" sz="2000" dirty="0"/>
              <a:t>Select the appropriate test statistic based on the information at hand and the assumptions you are willing to make.</a:t>
            </a:r>
          </a:p>
          <a:p>
            <a:r>
              <a:rPr sz="2000" dirty="0"/>
              <a:t>There are three key questions we must ask.</a:t>
            </a:r>
          </a:p>
          <a:p>
            <a:pPr marL="358775" indent="-358775">
              <a:defRPr sz="2800"/>
            </a:pPr>
            <a:r>
              <a:rPr lang="en-US" sz="2000" dirty="0"/>
              <a:t>1.	</a:t>
            </a:r>
            <a:r>
              <a:rPr sz="2000" dirty="0"/>
              <a:t>Are the selling prices for each sales rep normally distributed?</a:t>
            </a:r>
          </a:p>
          <a:p>
            <a:pPr marL="358775" indent="-358775">
              <a:defRPr sz="2800"/>
            </a:pPr>
            <a:r>
              <a:rPr lang="en-US" sz="2000" dirty="0"/>
              <a:t>2.	</a:t>
            </a:r>
            <a:r>
              <a:rPr sz="2000" dirty="0"/>
              <a:t>Do the selling prices for each sales rep have approximately equal variances?</a:t>
            </a:r>
          </a:p>
          <a:p>
            <a:pPr marL="358775" indent="-358775">
              <a:defRPr sz="2800"/>
            </a:pPr>
            <a:r>
              <a:rPr sz="2000" dirty="0"/>
              <a:t>​</a:t>
            </a:r>
            <a:r>
              <a:rPr lang="en-US" sz="2000" dirty="0"/>
              <a:t>3.	</a:t>
            </a:r>
            <a:r>
              <a:rPr sz="2000" dirty="0"/>
              <a:t>Were the sample selling prices for each sales rep collected in an independent and random fashion?</a:t>
            </a:r>
          </a:p>
          <a:p>
            <a:pPr>
              <a:defRPr sz="2800"/>
            </a:pPr>
            <a:r>
              <a:rPr sz="2000" dirty="0"/>
              <a:t>Based on prior studies, you have reason to believe that the selling prices of the robots for each of the sales reps have an approximately normal distribution and that the variances of the three distributions are approximately equal. Also, you used random sampling to collect your data. Thus, the appropriate test statistic is the </a:t>
            </a:r>
            <a:r>
              <a:rPr lang="en-US" sz="2000" i="1" dirty="0"/>
              <a:t>F</a:t>
            </a:r>
            <a:r>
              <a:rPr sz="2000" dirty="0"/>
              <a:t>-statistic.</a:t>
            </a:r>
          </a:p>
        </p:txBody>
      </p:sp>
      <p:pic>
        <p:nvPicPr>
          <p:cNvPr id="5" name="Picture 4" descr="F equals M S T divided by M S E">
            <a:extLst>
              <a:ext uri="{FF2B5EF4-FFF2-40B4-BE49-F238E27FC236}">
                <a16:creationId xmlns:a16="http://schemas.microsoft.com/office/drawing/2014/main" id="{8F540A7F-2D36-1C3F-3D65-2CA9C592E631}"/>
              </a:ext>
            </a:extLst>
          </p:cNvPr>
          <p:cNvPicPr>
            <a:picLocks noChangeAspect="1"/>
          </p:cNvPicPr>
          <p:nvPr/>
        </p:nvPicPr>
        <p:blipFill>
          <a:blip r:embed="rId2"/>
          <a:stretch>
            <a:fillRect/>
          </a:stretch>
        </p:blipFill>
        <p:spPr>
          <a:xfrm>
            <a:off x="3995737" y="5353055"/>
            <a:ext cx="972000" cy="66674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6</a:t>
            </a:r>
            <a:endParaRPr dirty="0"/>
          </a:p>
        </p:txBody>
      </p:sp>
      <p:sp>
        <p:nvSpPr>
          <p:cNvPr id="3" name="Text Placeholder 2"/>
          <p:cNvSpPr>
            <a:spLocks noGrp="1"/>
          </p:cNvSpPr>
          <p:nvPr>
            <p:ph type="body" sz="quarter" idx="10"/>
          </p:nvPr>
        </p:nvSpPr>
        <p:spPr/>
        <p:txBody>
          <a:bodyPr>
            <a:normAutofit/>
          </a:bodyPr>
          <a:lstStyle/>
          <a:p>
            <a:pPr>
              <a:defRPr sz="2800"/>
            </a:pPr>
            <a:r>
              <a:rPr lang="en-US" sz="2800" b="1" dirty="0"/>
              <a:t>Step 4</a:t>
            </a:r>
            <a:r>
              <a:rPr lang="en-US" sz="2800" dirty="0"/>
              <a:t>: </a:t>
            </a:r>
            <a:r>
              <a:rPr lang="en-US" dirty="0"/>
              <a:t>Determine the critical value of the test statistic. </a:t>
            </a:r>
          </a:p>
          <a:p>
            <a:pPr>
              <a:defRPr sz="2800"/>
            </a:pPr>
            <a:r>
              <a:rPr dirty="0"/>
              <a:t>The level of the test is specified in the problem </a:t>
            </a:r>
            <a:r>
              <a:rPr sz="2800" dirty="0"/>
              <a:t>as</a:t>
            </a:r>
            <a:endParaRPr lang="en-US" sz="2800" dirty="0"/>
          </a:p>
          <a:p>
            <a:pPr>
              <a:defRPr sz="2800"/>
            </a:pPr>
            <a:r>
              <a:rPr lang="en-US" sz="2800" dirty="0"/>
              <a:t>α = 0.05.</a:t>
            </a:r>
            <a:endParaRPr sz="2800" dirty="0"/>
          </a:p>
          <a:p>
            <a:pPr>
              <a:defRPr sz="2800"/>
            </a:pPr>
            <a:r>
              <a:rPr sz="2800" dirty="0"/>
              <a:t>The level of the test is</a:t>
            </a:r>
            <a:r>
              <a:rPr lang="en-US" dirty="0"/>
              <a:t> α = 0.05,</a:t>
            </a:r>
            <a:r>
              <a:rPr sz="2800" dirty="0"/>
              <a:t> and there are</a:t>
            </a:r>
            <a:br>
              <a:rPr lang="en-US" sz="2800" dirty="0"/>
            </a:br>
            <a:r>
              <a:rPr lang="en-US" sz="2800" dirty="0"/>
              <a:t>(</a:t>
            </a:r>
            <a:r>
              <a:rPr lang="en-US" sz="2800" i="1" dirty="0"/>
              <a:t>k</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1) = (3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 1) = 2 </a:t>
            </a:r>
            <a:r>
              <a:rPr sz="2800" dirty="0"/>
              <a:t>numerator degrees of freedom and </a:t>
            </a:r>
            <a:r>
              <a:rPr lang="en-US" sz="2800" dirty="0"/>
              <a:t>(</a:t>
            </a:r>
            <a:r>
              <a:rPr lang="en-US" sz="2800" i="1" dirty="0"/>
              <a:t>n</a:t>
            </a:r>
            <a:r>
              <a:rPr lang="en-US" sz="1050" dirty="0"/>
              <a:t> </a:t>
            </a:r>
            <a:r>
              <a:rPr lang="en-US" sz="2800" i="1" baseline="-25000" dirty="0"/>
              <a:t>T</a:t>
            </a:r>
            <a:r>
              <a:rPr lang="en-US" sz="2800"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n-US" sz="2800" i="1" dirty="0"/>
              <a:t>k</a:t>
            </a:r>
            <a:r>
              <a:rPr lang="en-US" sz="2800" dirty="0"/>
              <a:t>) = (12 </a:t>
            </a:r>
            <a:r>
              <a:rPr lang="en-US" dirty="0">
                <a:latin typeface="Calibri" panose="020F0502020204030204" pitchFamily="34" charset="0"/>
                <a:ea typeface="Calibri" panose="020F0502020204030204" pitchFamily="34" charset="0"/>
                <a:cs typeface="Calibri" panose="020F0502020204030204" pitchFamily="34" charset="0"/>
              </a:rPr>
              <a:t>−</a:t>
            </a:r>
            <a:r>
              <a:rPr lang="en-US" sz="2800" dirty="0"/>
              <a:t> 3) = 9</a:t>
            </a:r>
            <a:r>
              <a:rPr sz="2800" dirty="0"/>
              <a:t> denominator degrees of freedom. Thus, the critical value is</a:t>
            </a:r>
            <a:r>
              <a:rPr lang="en-US" sz="2800" dirty="0"/>
              <a:t> </a:t>
            </a:r>
            <a:r>
              <a:rPr lang="en-US" sz="2800" i="1" dirty="0"/>
              <a:t>F</a:t>
            </a:r>
            <a:r>
              <a:rPr lang="en-US" sz="1050" dirty="0"/>
              <a:t> </a:t>
            </a:r>
            <a:r>
              <a:rPr lang="en-US" sz="2800" baseline="-25000" dirty="0"/>
              <a:t>0.05</a:t>
            </a:r>
            <a:r>
              <a:rPr lang="en-US" sz="2800" dirty="0"/>
              <a:t> = 4.2565.</a:t>
            </a:r>
            <a:r>
              <a:rPr sz="2800" dirty="0"/>
              <a:t> We will reject</a:t>
            </a:r>
            <a:br>
              <a:rPr lang="en-US" sz="2800" dirty="0"/>
            </a:br>
            <a:r>
              <a:rPr lang="en-US" sz="2800" i="1" dirty="0"/>
              <a:t>H</a:t>
            </a:r>
            <a:r>
              <a:rPr lang="en-US" sz="2800" dirty="0"/>
              <a:t>₀</a:t>
            </a:r>
            <a:r>
              <a:rPr sz="2800" dirty="0"/>
              <a:t> if the computed value of the test statistic is greater than or equal to </a:t>
            </a:r>
            <a:r>
              <a:rPr sz="2800" dirty="0">
                <a:latin typeface="Cambria Math"/>
              </a:rPr>
              <a:t>4.2565</a:t>
            </a:r>
            <a:r>
              <a:rPr sz="2800" dirty="0"/>
              <a:t>. Figure 2 displays the rejection region.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7</a:t>
            </a:r>
            <a:endParaRPr dirty="0"/>
          </a:p>
        </p:txBody>
      </p:sp>
      <p:pic>
        <p:nvPicPr>
          <p:cNvPr id="7" name="Picture 6" descr="An F Distribution graph with 2 numerator degrees of freedom and 9 denominator degrees of freedom is shown. The graph is skewed to the right along the horizontal axis labeled F. A point on the horizontal axis lying at the center is marked with the critical value, 4.2565, with a vertical line extending up marking the rejection region The region to the left of the critical value is labeled Failed to Reject H naught and the region to the right is labeled Reject H naught. The right tail of the graph is shaded and labeled alpha equals 0.05.&#10;">
            <a:extLst>
              <a:ext uri="{FF2B5EF4-FFF2-40B4-BE49-F238E27FC236}">
                <a16:creationId xmlns:a16="http://schemas.microsoft.com/office/drawing/2014/main" id="{5BB55886-6004-4AB7-A7E4-2538AC9B4F0D}"/>
              </a:ext>
            </a:extLst>
          </p:cNvPr>
          <p:cNvPicPr>
            <a:picLocks noChangeAspect="1"/>
          </p:cNvPicPr>
          <p:nvPr/>
        </p:nvPicPr>
        <p:blipFill>
          <a:blip r:embed="rId2"/>
          <a:srcRect b="11992"/>
          <a:stretch>
            <a:fillRect/>
          </a:stretch>
        </p:blipFill>
        <p:spPr>
          <a:xfrm>
            <a:off x="1814127" y="1219200"/>
            <a:ext cx="5515745" cy="3881746"/>
          </a:xfrm>
          <a:prstGeom prst="rect">
            <a:avLst/>
          </a:prstGeom>
        </p:spPr>
      </p:pic>
      <p:sp>
        <p:nvSpPr>
          <p:cNvPr id="3" name="TextBox 2">
            <a:extLst>
              <a:ext uri="{FF2B5EF4-FFF2-40B4-BE49-F238E27FC236}">
                <a16:creationId xmlns:a16="http://schemas.microsoft.com/office/drawing/2014/main" id="{33E23D34-C7A5-8339-43EF-F92E518F4269}"/>
              </a:ext>
            </a:extLst>
          </p:cNvPr>
          <p:cNvSpPr txBox="1"/>
          <p:nvPr/>
        </p:nvSpPr>
        <p:spPr>
          <a:xfrm>
            <a:off x="3962399" y="517713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8</a:t>
            </a:r>
            <a:endParaRPr dirty="0"/>
          </a:p>
        </p:txBody>
      </p:sp>
      <p:sp>
        <p:nvSpPr>
          <p:cNvPr id="3" name="Text Placeholder 2"/>
          <p:cNvSpPr>
            <a:spLocks noGrp="1"/>
          </p:cNvSpPr>
          <p:nvPr>
            <p:ph type="body" sz="quarter" idx="10"/>
          </p:nvPr>
        </p:nvSpPr>
        <p:spPr/>
        <p:txBody>
          <a:bodyPr>
            <a:normAutofit/>
          </a:bodyPr>
          <a:lstStyle/>
          <a:p>
            <a:r>
              <a:rPr lang="en-US" sz="2400" b="1" dirty="0"/>
              <a:t>Step 5: </a:t>
            </a:r>
            <a:r>
              <a:rPr lang="en-US" sz="2400" dirty="0"/>
              <a:t>Collect sample data and compute the value of the test statistic. </a:t>
            </a:r>
          </a:p>
          <a:p>
            <a:r>
              <a:rPr lang="en-US" sz="2400" dirty="0"/>
              <a:t>Using the computational formulas presented previously, we have the following.</a:t>
            </a:r>
            <a:endParaRPr sz="2400" dirty="0"/>
          </a:p>
        </p:txBody>
      </p:sp>
      <p:pic>
        <p:nvPicPr>
          <p:cNvPr id="5" name="Picture 4" descr="M S T equals open fraction open bracket open fraction open parenthesis summation from i equals one to n subscript one of x subscript i one close parenthesis squared divided by n subscript one close fraction plus open fraction open parenthesis summation from i equals one to n subscript two of x subscript i two close parenthesis squared divided by n subscript two close fraction plus so on plus open fraction open parenthesis summation from i equals one to n subscript k of x subscript i k close parenthesis squared divided by n subscript k close fraction close bracket minus open fraction open parenthesis double summation from j equals one to k and i equals one to n subscript j of x subscript i j close parenthesis squared divided by n subscript capital T close fraction divided by k minus one close fraction&#10;&#10;which equals open fraction open bracket open fraction open parenthesis forty-nine close parenthesis squared divided by four close fraction plus open fraction open parenthesis fifty-six close parenthesis squared divided by four close fraction plus open fraction open parenthesis fifty-one close parenthesis squared divided by four close fraction close bracket minus open fraction open parenthesis one hundred fifty-six close parenthesis squared divided by twelve close fraction divided by three minus one close fraction&#10;&#10;which equals three point two five.">
            <a:extLst>
              <a:ext uri="{FF2B5EF4-FFF2-40B4-BE49-F238E27FC236}">
                <a16:creationId xmlns:a16="http://schemas.microsoft.com/office/drawing/2014/main" id="{B0DDDA68-B8F1-D240-BB29-0C2D04AC0EF4}"/>
              </a:ext>
            </a:extLst>
          </p:cNvPr>
          <p:cNvPicPr>
            <a:picLocks noChangeAspect="1"/>
          </p:cNvPicPr>
          <p:nvPr/>
        </p:nvPicPr>
        <p:blipFill>
          <a:blip r:embed="rId2"/>
          <a:stretch>
            <a:fillRect/>
          </a:stretch>
        </p:blipFill>
        <p:spPr>
          <a:xfrm>
            <a:off x="1600200" y="2362200"/>
            <a:ext cx="6934200" cy="356080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9</a:t>
            </a:r>
            <a:endParaRPr dirty="0"/>
          </a:p>
        </p:txBody>
      </p:sp>
      <p:pic>
        <p:nvPicPr>
          <p:cNvPr id="9" name="Picture 8" descr="M S E equals open fraction double summation from j equals one to k and i equals one to n subscript j of x subscript i j squared minus open bracket open fraction open parenthesis summation from i equals one to n subscript one of x subscript i one close parenthesis squared divided by n subscript one close fraction plus open fraction open parenthesis summation from i equals one to n subscript two of x subscript i two close parenthesis squared divided by n subscript two close fraction plus so on plus open fraction open parenthesis summation from i equals one to n subscript k of x subscript i k close parenthesis squared divided by n subscript k close fraction close bracket divided by n subscript capital T minus k close fraction.&#10;&#10;which equals open fraction ten  squared plus fourteen squared plus so on plus fifteen squared &#10;&#10;minus open bracket open fraction forty-nine squared divided by four close fraction plus open fraction  fifty-six  squared divided by four close fraction plus open fraction  fifty-one  squared divided by four close fraction close bracket divided by twelve minus three close fraction.&#10;&#10;which equals three point five.">
            <a:extLst>
              <a:ext uri="{FF2B5EF4-FFF2-40B4-BE49-F238E27FC236}">
                <a16:creationId xmlns:a16="http://schemas.microsoft.com/office/drawing/2014/main" id="{0427039A-E0B1-0AB3-B099-CADAAA113050}"/>
              </a:ext>
            </a:extLst>
          </p:cNvPr>
          <p:cNvPicPr>
            <a:picLocks noChangeAspect="1"/>
          </p:cNvPicPr>
          <p:nvPr/>
        </p:nvPicPr>
        <p:blipFill>
          <a:blip r:embed="rId2"/>
          <a:stretch>
            <a:fillRect/>
          </a:stretch>
        </p:blipFill>
        <p:spPr>
          <a:xfrm>
            <a:off x="1218272" y="1126000"/>
            <a:ext cx="6707455" cy="3528000"/>
          </a:xfrm>
          <a:prstGeom prst="rect">
            <a:avLst/>
          </a:prstGeom>
        </p:spPr>
      </p:pic>
      <p:sp>
        <p:nvSpPr>
          <p:cNvPr id="5" name="TextBox 4">
            <a:extLst>
              <a:ext uri="{FF2B5EF4-FFF2-40B4-BE49-F238E27FC236}">
                <a16:creationId xmlns:a16="http://schemas.microsoft.com/office/drawing/2014/main" id="{FC6AAB07-32B7-9F0F-0018-B2F2669F0175}"/>
              </a:ext>
            </a:extLst>
          </p:cNvPr>
          <p:cNvSpPr txBox="1"/>
          <p:nvPr/>
        </p:nvSpPr>
        <p:spPr>
          <a:xfrm>
            <a:off x="457200" y="4750713"/>
            <a:ext cx="7391400" cy="43088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ea typeface="+mn-ea"/>
                <a:cs typeface="+mn-cs"/>
              </a:rPr>
              <a:t>The resulting calculated value of the test statistic is as follows.</a:t>
            </a:r>
            <a:endParaRPr lang="en-IN" sz="2200" dirty="0"/>
          </a:p>
        </p:txBody>
      </p:sp>
      <p:pic>
        <p:nvPicPr>
          <p:cNvPr id="7" name="Picture 6" descr="F equals  M S T divided by M S E &#10;&#10;which equals three point two five divided by three point five &#10;&#10;which is approximately equal to zero point nine two eight six.">
            <a:extLst>
              <a:ext uri="{FF2B5EF4-FFF2-40B4-BE49-F238E27FC236}">
                <a16:creationId xmlns:a16="http://schemas.microsoft.com/office/drawing/2014/main" id="{B7182492-551B-B50C-5D77-5E4C31E9AD9F}"/>
              </a:ext>
            </a:extLst>
          </p:cNvPr>
          <p:cNvPicPr>
            <a:picLocks noChangeAspect="1"/>
          </p:cNvPicPr>
          <p:nvPr/>
        </p:nvPicPr>
        <p:blipFill>
          <a:blip r:embed="rId3"/>
          <a:stretch>
            <a:fillRect/>
          </a:stretch>
        </p:blipFill>
        <p:spPr>
          <a:xfrm>
            <a:off x="2943225" y="5180379"/>
            <a:ext cx="3257550" cy="790575"/>
          </a:xfrm>
          <a:prstGeom prst="rect">
            <a:avLst/>
          </a:prstGeom>
        </p:spPr>
      </p:pic>
    </p:spTree>
    <p:extLst>
      <p:ext uri="{BB962C8B-B14F-4D97-AF65-F5344CB8AC3E}">
        <p14:creationId xmlns:p14="http://schemas.microsoft.com/office/powerpoint/2010/main" val="160733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10</a:t>
            </a:r>
            <a:endParaRPr dirty="0"/>
          </a:p>
        </p:txBody>
      </p:sp>
      <p:sp>
        <p:nvSpPr>
          <p:cNvPr id="3" name="Text Placeholder 2"/>
          <p:cNvSpPr>
            <a:spLocks noGrp="1"/>
          </p:cNvSpPr>
          <p:nvPr>
            <p:ph type="body" sz="quarter" idx="10"/>
          </p:nvPr>
        </p:nvSpPr>
        <p:spPr/>
        <p:txBody>
          <a:bodyPr>
            <a:normAutofit/>
          </a:bodyPr>
          <a:lstStyle/>
          <a:p>
            <a:r>
              <a:rPr lang="en-US" sz="2800" b="1" dirty="0"/>
              <a:t>Step 6: </a:t>
            </a:r>
            <a:r>
              <a:rPr lang="en-US" dirty="0"/>
              <a:t>Make the decision and state the conclusion in terms of the original question. </a:t>
            </a:r>
          </a:p>
          <a:p>
            <a:r>
              <a:rPr sz="2800" dirty="0"/>
              <a:t>Since the resulting value of the test statistic, </a:t>
            </a:r>
            <a:r>
              <a:rPr sz="2800" dirty="0">
                <a:latin typeface="Cambria Math"/>
              </a:rPr>
              <a:t>0.9286</a:t>
            </a:r>
            <a:r>
              <a:rPr sz="2800" dirty="0"/>
              <a:t>, is less than the critical value of </a:t>
            </a:r>
            <a:r>
              <a:rPr sz="2800" dirty="0">
                <a:latin typeface="Cambria Math"/>
              </a:rPr>
              <a:t>4.2565</a:t>
            </a:r>
            <a:r>
              <a:rPr sz="2800" dirty="0"/>
              <a:t>, we fail to reject the null hypothesis </a:t>
            </a:r>
            <a:r>
              <a:rPr lang="en-US" sz="2800" dirty="0"/>
              <a:t>as </a:t>
            </a:r>
            <a:r>
              <a:rPr sz="2800" dirty="0"/>
              <a:t>s</a:t>
            </a:r>
            <a:r>
              <a:rPr lang="en-US" sz="2800" dirty="0"/>
              <a:t>hown in</a:t>
            </a:r>
            <a:r>
              <a:rPr sz="2800" dirty="0"/>
              <a:t> Figure 3.</a:t>
            </a:r>
          </a:p>
        </p:txBody>
      </p:sp>
      <p:pic>
        <p:nvPicPr>
          <p:cNvPr id="5" name="Picture 4" descr="A graph showing the region in which the null hypothesis is rejected and the region in which the null hypothesis is not rejected. It shows a horizontal number line labeled “F” marked with a dashed vertical line drawn at the critical value, 4.2565. The region to the left of the vertical line is labeled, &quot;Fail to Reject H sub 0&quot; and the region to the right is labeled, “Reject H sub 0.” The test statistic value is marked to the left of the vertical line at 0.9286">
            <a:extLst>
              <a:ext uri="{FF2B5EF4-FFF2-40B4-BE49-F238E27FC236}">
                <a16:creationId xmlns:a16="http://schemas.microsoft.com/office/drawing/2014/main" id="{D5ADD2D8-75B7-4288-B453-B6118220B7C0}"/>
              </a:ext>
            </a:extLst>
          </p:cNvPr>
          <p:cNvPicPr>
            <a:picLocks noChangeAspect="1"/>
          </p:cNvPicPr>
          <p:nvPr/>
        </p:nvPicPr>
        <p:blipFill>
          <a:blip r:embed="rId2"/>
          <a:srcRect b="16621"/>
          <a:stretch>
            <a:fillRect/>
          </a:stretch>
        </p:blipFill>
        <p:spPr>
          <a:xfrm>
            <a:off x="1261643" y="3512820"/>
            <a:ext cx="6011114" cy="1771282"/>
          </a:xfrm>
          <a:prstGeom prst="rect">
            <a:avLst/>
          </a:prstGeom>
        </p:spPr>
      </p:pic>
      <p:sp>
        <p:nvSpPr>
          <p:cNvPr id="4" name="TextBox 3">
            <a:extLst>
              <a:ext uri="{FF2B5EF4-FFF2-40B4-BE49-F238E27FC236}">
                <a16:creationId xmlns:a16="http://schemas.microsoft.com/office/drawing/2014/main" id="{34330A23-C13A-949E-5C6E-D48D70BFEF07}"/>
              </a:ext>
            </a:extLst>
          </p:cNvPr>
          <p:cNvSpPr txBox="1"/>
          <p:nvPr/>
        </p:nvSpPr>
        <p:spPr>
          <a:xfrm>
            <a:off x="3657600" y="540939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11</a:t>
            </a:r>
            <a:endParaRPr dirty="0"/>
          </a:p>
        </p:txBody>
      </p:sp>
      <p:sp>
        <p:nvSpPr>
          <p:cNvPr id="3" name="Text Placeholder 2"/>
          <p:cNvSpPr>
            <a:spLocks noGrp="1"/>
          </p:cNvSpPr>
          <p:nvPr>
            <p:ph type="body" sz="quarter" idx="10"/>
          </p:nvPr>
        </p:nvSpPr>
        <p:spPr/>
        <p:txBody>
          <a:bodyPr>
            <a:normAutofit/>
          </a:bodyPr>
          <a:lstStyle/>
          <a:p>
            <a:pPr>
              <a:defRPr sz="2800"/>
            </a:pPr>
            <a:r>
              <a:rPr lang="en-IN" i="1" dirty="0"/>
              <a:t>Conclusion and Interpretation</a:t>
            </a:r>
            <a:r>
              <a:rPr lang="en-IN" dirty="0"/>
              <a:t>: </a:t>
            </a:r>
            <a:r>
              <a:rPr sz="2800" dirty="0"/>
              <a:t>There is not sufficient evidence at</a:t>
            </a:r>
            <a:r>
              <a:rPr lang="en-US" sz="2800" dirty="0"/>
              <a:t> α = 0.05</a:t>
            </a:r>
            <a:r>
              <a:rPr sz="2800" dirty="0"/>
              <a:t> to reject the null hypothesis. Thus, we cannot conclude that there is a difference among the average selling prices for the three sales reps.</a:t>
            </a:r>
          </a:p>
          <a:p>
            <a:r>
              <a:rPr sz="2800" dirty="0"/>
              <a:t>It is often more convenient to use statistical software (rather than the computational formulas) to perform an analysis of variance such as the one in this example. The summary output from Microsoft Excel is given in Figure 4.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12</a:t>
            </a:r>
            <a:endParaRPr dirty="0"/>
          </a:p>
        </p:txBody>
      </p:sp>
      <p:pic>
        <p:nvPicPr>
          <p:cNvPr id="5" name="Picture 4" descr="This table, titled Figure 4, presents the results of a one-way ANOVA (Analysis of Variance). It contains 3 rows and 7 columns. The column headers are:&#10;&#10;Source of Variation, SS (Sum of Squares), df (degrees of freedom), MS (Mean Square), F (F-statistic), P-value, and F crit (critical F-value).&#10;&#10;The first row shows the &quot;Between Groups&quot; variation, with a sum of squares (SS) of 6.5, 2 degrees of freedom, a mean square (MS) of 3.25, an F-statistic of 0.928571429, a P-value of 0.429903823, and an F crit value of 4.256494729.&#10;&#10;The second row contains &quot;Within Groups&quot; variation, with SS = 31.5, df = 9, and MS = 3.5 (F, P-value, and F crit are not applicable here).&#10;&#10;The third row shows the Total, with SS = 38 and df = 11 (MS, F, P-value, and F crit are not applicable).&#10;&#10;The F-statistic (0.928571429) is less than the critical value (4.256494729) and the P-value (0.429903823) is greater than 0.05, indicating that there is no significant difference between group means at the 5% significance level.">
            <a:extLst>
              <a:ext uri="{FF2B5EF4-FFF2-40B4-BE49-F238E27FC236}">
                <a16:creationId xmlns:a16="http://schemas.microsoft.com/office/drawing/2014/main" id="{3FC73C58-DDAA-43C8-A145-14E52236D3B9}"/>
              </a:ext>
            </a:extLst>
          </p:cNvPr>
          <p:cNvPicPr>
            <a:picLocks noChangeAspect="1"/>
          </p:cNvPicPr>
          <p:nvPr/>
        </p:nvPicPr>
        <p:blipFill>
          <a:blip r:embed="rId2"/>
          <a:srcRect b="20011"/>
          <a:stretch>
            <a:fillRect/>
          </a:stretch>
        </p:blipFill>
        <p:spPr>
          <a:xfrm>
            <a:off x="1099653" y="1281641"/>
            <a:ext cx="6944694" cy="1524000"/>
          </a:xfrm>
          <a:prstGeom prst="rect">
            <a:avLst/>
          </a:prstGeom>
        </p:spPr>
      </p:pic>
      <p:sp>
        <p:nvSpPr>
          <p:cNvPr id="4" name="TextBox 3">
            <a:extLst>
              <a:ext uri="{FF2B5EF4-FFF2-40B4-BE49-F238E27FC236}">
                <a16:creationId xmlns:a16="http://schemas.microsoft.com/office/drawing/2014/main" id="{91B4F941-09BA-48FB-7D6A-832716881C3E}"/>
              </a:ext>
            </a:extLst>
          </p:cNvPr>
          <p:cNvSpPr txBox="1"/>
          <p:nvPr/>
        </p:nvSpPr>
        <p:spPr>
          <a:xfrm>
            <a:off x="3962400" y="2827162"/>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
        <p:nvSpPr>
          <p:cNvPr id="7" name="TextBox 6">
            <a:extLst>
              <a:ext uri="{FF2B5EF4-FFF2-40B4-BE49-F238E27FC236}">
                <a16:creationId xmlns:a16="http://schemas.microsoft.com/office/drawing/2014/main" id="{E6E7EAE6-DBA6-DBF9-687A-70EE8F8CF583}"/>
              </a:ext>
            </a:extLst>
          </p:cNvPr>
          <p:cNvSpPr txBox="1"/>
          <p:nvPr/>
        </p:nvSpPr>
        <p:spPr>
          <a:xfrm>
            <a:off x="457200" y="3378586"/>
            <a:ext cx="8256494" cy="2246769"/>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Note that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F</a:t>
            </a:r>
            <a:r>
              <a:rPr kumimoji="0" lang="en-US" sz="2800" b="0" i="0" u="none" strike="noStrike" kern="1200" cap="none" spc="0" normalizeH="0" baseline="0" noProof="0" dirty="0">
                <a:ln>
                  <a:noFill/>
                </a:ln>
                <a:solidFill>
                  <a:srgbClr val="366092"/>
                </a:solidFill>
                <a:effectLst/>
                <a:uLnTx/>
                <a:uFillTx/>
                <a:latin typeface="Calibri"/>
                <a:ea typeface="+mn-ea"/>
                <a:cs typeface="+mn-cs"/>
              </a:rPr>
              <a:t>-statistic is approximately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0.9286</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-value associated with the test is approximately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0.4299</a:t>
            </a:r>
            <a:r>
              <a:rPr kumimoji="0" lang="en-US" sz="2800" b="0" i="0" u="none" strike="noStrike" kern="1200" cap="none" spc="0" normalizeH="0" baseline="0" noProof="0" dirty="0">
                <a:ln>
                  <a:noFill/>
                </a:ln>
                <a:solidFill>
                  <a:srgbClr val="366092"/>
                </a:solidFill>
                <a:effectLst/>
                <a:uLnTx/>
                <a:uFillTx/>
                <a:latin typeface="Calibri"/>
                <a:ea typeface="+mn-ea"/>
                <a:cs typeface="+mn-cs"/>
              </a:rPr>
              <a:t>. Since 0.4299 &gt; 0.05, there is not sufficient evidence to conclude that there is a difference between the selling prices negotiated by the three salespersons.</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9D444-325E-4C3F-B408-9BF5DB1446F1}"/>
              </a:ext>
            </a:extLst>
          </p:cNvPr>
          <p:cNvSpPr>
            <a:spLocks noGrp="1"/>
          </p:cNvSpPr>
          <p:nvPr>
            <p:ph type="title"/>
          </p:nvPr>
        </p:nvSpPr>
        <p:spPr/>
        <p:txBody>
          <a:bodyPr/>
          <a:lstStyle/>
          <a:p>
            <a:r>
              <a:rPr lang="en-US" i="1" dirty="0"/>
              <a:t>F</a:t>
            </a:r>
            <a:r>
              <a:rPr lang="en-US" dirty="0"/>
              <a:t>-Distribution—Slide 1</a:t>
            </a:r>
            <a:endParaRPr lang="en-US" i="1" dirty="0"/>
          </a:p>
        </p:txBody>
      </p:sp>
      <p:sp>
        <p:nvSpPr>
          <p:cNvPr id="3" name="Text Placeholder 2">
            <a:extLst>
              <a:ext uri="{FF2B5EF4-FFF2-40B4-BE49-F238E27FC236}">
                <a16:creationId xmlns:a16="http://schemas.microsoft.com/office/drawing/2014/main" id="{D3A26198-B9D1-4BC0-85F6-90EB86AB09A7}"/>
              </a:ext>
            </a:extLst>
          </p:cNvPr>
          <p:cNvSpPr>
            <a:spLocks noGrp="1"/>
          </p:cNvSpPr>
          <p:nvPr>
            <p:ph type="body" sz="quarter" idx="10"/>
          </p:nvPr>
        </p:nvSpPr>
        <p:spPr/>
        <p:txBody>
          <a:bodyPr/>
          <a:lstStyle/>
          <a:p>
            <a:r>
              <a:rPr lang="en-US" sz="2600" dirty="0"/>
              <a:t>The </a:t>
            </a:r>
            <a:r>
              <a:rPr lang="en-US" sz="2600" i="1" dirty="0"/>
              <a:t>F</a:t>
            </a:r>
            <a:r>
              <a:rPr lang="en-US" sz="2600" dirty="0"/>
              <a:t>-distribution, named after the English statistician Sir Ronald Fisher, is a continuous distribution. It will be used to analyze variation in test statistics formed as ratios of two random variables. The </a:t>
            </a:r>
            <a:r>
              <a:rPr lang="en-US" sz="2600" i="1" dirty="0"/>
              <a:t>F</a:t>
            </a:r>
            <a:r>
              <a:rPr lang="en-US" sz="2600" dirty="0"/>
              <a:t>-distribution is not symmetrical; rather, it is skewed to the right. Like the </a:t>
            </a:r>
            <a:r>
              <a:rPr lang="en-US" sz="2600" i="1" dirty="0"/>
              <a:t>t</a:t>
            </a:r>
            <a:r>
              <a:rPr lang="en-US" sz="2600" dirty="0"/>
              <a:t>-distribution, its parameters are degrees of freedom. </a:t>
            </a:r>
            <a:r>
              <a:rPr lang="en-US" sz="2600" i="1" dirty="0"/>
              <a:t>F</a:t>
            </a:r>
            <a:r>
              <a:rPr lang="en-US" sz="2600" dirty="0"/>
              <a:t>-distributions are associated with test statistics that are quotients. What distinguishes the </a:t>
            </a:r>
            <a:r>
              <a:rPr lang="en-US" sz="2600" i="1" dirty="0"/>
              <a:t>F</a:t>
            </a:r>
            <a:r>
              <a:rPr lang="en-US" sz="2600" dirty="0"/>
              <a:t>-distribution is that it has a pair of values for its degrees of freedom. The number of degrees of freedom associated with the numerator is </a:t>
            </a:r>
            <a:r>
              <a:rPr lang="en-US" sz="2600" i="1" dirty="0" err="1"/>
              <a:t>df</a:t>
            </a:r>
            <a:r>
              <a:rPr lang="en-US" sz="1050" i="1" dirty="0"/>
              <a:t> </a:t>
            </a:r>
            <a:r>
              <a:rPr lang="en-US" sz="1800" i="1" dirty="0"/>
              <a:t>num</a:t>
            </a:r>
            <a:r>
              <a:rPr lang="en-US" sz="2600" dirty="0"/>
              <a:t> and the number of degrees of freedom associated with the denominator is </a:t>
            </a:r>
            <a:r>
              <a:rPr lang="en-US" sz="2600" i="1" dirty="0" err="1"/>
              <a:t>df</a:t>
            </a:r>
            <a:r>
              <a:rPr lang="en-US" sz="1050" i="1" dirty="0"/>
              <a:t> </a:t>
            </a:r>
            <a:r>
              <a:rPr lang="en-US" sz="1800" i="1" dirty="0"/>
              <a:t>den</a:t>
            </a:r>
            <a:r>
              <a:rPr lang="en-US" sz="2600" dirty="0"/>
              <a:t>.</a:t>
            </a:r>
          </a:p>
        </p:txBody>
      </p:sp>
    </p:spTree>
    <p:extLst>
      <p:ext uri="{BB962C8B-B14F-4D97-AF65-F5344CB8AC3E}">
        <p14:creationId xmlns:p14="http://schemas.microsoft.com/office/powerpoint/2010/main" val="2274410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B644B-E6C0-40E1-BF62-D5F76B5CB05F}"/>
              </a:ext>
            </a:extLst>
          </p:cNvPr>
          <p:cNvSpPr>
            <a:spLocks noGrp="1"/>
          </p:cNvSpPr>
          <p:nvPr>
            <p:ph type="title"/>
          </p:nvPr>
        </p:nvSpPr>
        <p:spPr/>
        <p:txBody>
          <a:bodyPr/>
          <a:lstStyle/>
          <a:p>
            <a:r>
              <a:rPr lang="en-US" i="1" dirty="0"/>
              <a:t>F</a:t>
            </a:r>
            <a:r>
              <a:rPr lang="en-US" dirty="0"/>
              <a:t>-Distribution—Slide 2</a:t>
            </a:r>
          </a:p>
        </p:txBody>
      </p:sp>
      <p:pic>
        <p:nvPicPr>
          <p:cNvPr id="5" name="Content Placeholder 4" descr="Two F-distribution graphs, which are skewed to the right, are shown plotted on an xy-plane. The horizontal axis is labeled “F” and ranges from 0 to 10 in increments of 2. The first graph has 6 degrees of freedom for the numerator and 40 degrees of freedom for the denominator. The second graph has 10  degrees of freedom for the numerator and 4 degrees of freedom for the denominator. This second graph is shorter and has a thicker right tail than the first graph.">
            <a:extLst>
              <a:ext uri="{FF2B5EF4-FFF2-40B4-BE49-F238E27FC236}">
                <a16:creationId xmlns:a16="http://schemas.microsoft.com/office/drawing/2014/main" id="{081D3327-207D-4A77-8B5D-8B22F82924E9}"/>
              </a:ext>
            </a:extLst>
          </p:cNvPr>
          <p:cNvPicPr>
            <a:picLocks noGrp="1" noChangeAspect="1"/>
          </p:cNvPicPr>
          <p:nvPr>
            <p:ph sz="quarter" idx="11"/>
          </p:nvPr>
        </p:nvPicPr>
        <p:blipFill>
          <a:blip r:embed="rId2"/>
          <a:srcRect b="8545"/>
          <a:stretch>
            <a:fillRect/>
          </a:stretch>
        </p:blipFill>
        <p:spPr>
          <a:xfrm>
            <a:off x="1674171" y="1219200"/>
            <a:ext cx="5795657" cy="4267200"/>
          </a:xfrm>
        </p:spPr>
      </p:pic>
      <p:sp>
        <p:nvSpPr>
          <p:cNvPr id="3" name="TextBox 2">
            <a:extLst>
              <a:ext uri="{FF2B5EF4-FFF2-40B4-BE49-F238E27FC236}">
                <a16:creationId xmlns:a16="http://schemas.microsoft.com/office/drawing/2014/main" id="{C89DCAB2-6728-506C-7A9D-898C4E05D2F0}"/>
              </a:ext>
            </a:extLst>
          </p:cNvPr>
          <p:cNvSpPr txBox="1"/>
          <p:nvPr/>
        </p:nvSpPr>
        <p:spPr>
          <a:xfrm>
            <a:off x="3962399" y="5602941"/>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extLst>
      <p:ext uri="{BB962C8B-B14F-4D97-AF65-F5344CB8AC3E}">
        <p14:creationId xmlns:p14="http://schemas.microsoft.com/office/powerpoint/2010/main" val="1539145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lang="en-US" sz="3200" i="1" dirty="0"/>
              <a:t>F</a:t>
            </a:r>
            <a:r>
              <a:rPr dirty="0"/>
              <a:t>-Test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A summary of the </a:t>
            </a:r>
            <a:r>
              <a:rPr lang="en-IN" sz="2800" i="1" dirty="0"/>
              <a:t>F</a:t>
            </a:r>
            <a:r>
              <a:rPr lang="en-IN" sz="2800" dirty="0"/>
              <a:t>-test is given below.</a:t>
            </a:r>
          </a:p>
          <a:p>
            <a:r>
              <a:rPr lang="en-IN" sz="2800" b="1" dirty="0"/>
              <a:t>Hypotheses:</a:t>
            </a:r>
          </a:p>
          <a:p>
            <a:r>
              <a:rPr lang="en-IN" i="1" dirty="0"/>
              <a:t>H</a:t>
            </a:r>
            <a:r>
              <a:rPr lang="en-IN" dirty="0"/>
              <a:t>₀:</a:t>
            </a:r>
            <a:r>
              <a:rPr lang="el-GR" dirty="0">
                <a:latin typeface="Cambria Math" panose="02040503050406030204" pitchFamily="18" charset="0"/>
                <a:ea typeface="Cambria Math" panose="02040503050406030204" pitchFamily="18" charset="0"/>
              </a:rPr>
              <a:t>μ</a:t>
            </a:r>
            <a:r>
              <a:rPr lang="en-US" dirty="0">
                <a:latin typeface="+mj-lt"/>
                <a:ea typeface="Cambria Math" panose="02040503050406030204" pitchFamily="18" charset="0"/>
              </a:rPr>
              <a:t>₁</a:t>
            </a:r>
            <a:r>
              <a:rPr lang="en-IN" dirty="0"/>
              <a:t> = </a:t>
            </a:r>
            <a:r>
              <a:rPr lang="el-GR" dirty="0">
                <a:latin typeface="Cambria Math" panose="02040503050406030204" pitchFamily="18" charset="0"/>
                <a:ea typeface="Cambria Math" panose="02040503050406030204" pitchFamily="18" charset="0"/>
              </a:rPr>
              <a:t>μ</a:t>
            </a:r>
            <a:r>
              <a:rPr lang="en-US" dirty="0">
                <a:ea typeface="Cambria Math" panose="02040503050406030204" pitchFamily="18" charset="0"/>
              </a:rPr>
              <a:t>₂</a:t>
            </a:r>
            <a:r>
              <a:rPr lang="en-IN" dirty="0"/>
              <a:t> = </a:t>
            </a:r>
            <a:r>
              <a:rPr lang="en-IN" dirty="0">
                <a:latin typeface="Cambria Math" panose="02040503050406030204" pitchFamily="18" charset="0"/>
                <a:ea typeface="Cambria Math" panose="02040503050406030204" pitchFamily="18" charset="0"/>
              </a:rPr>
              <a:t>⋯</a:t>
            </a:r>
            <a:r>
              <a:rPr lang="en-IN" dirty="0"/>
              <a:t> = </a:t>
            </a:r>
            <a:r>
              <a:rPr lang="el-GR" dirty="0">
                <a:latin typeface="Cambria Math" panose="02040503050406030204" pitchFamily="18" charset="0"/>
                <a:ea typeface="Cambria Math" panose="02040503050406030204" pitchFamily="18" charset="0"/>
              </a:rPr>
              <a:t>μ</a:t>
            </a:r>
            <a:r>
              <a:rPr lang="en-IN" sz="1200" dirty="0"/>
              <a:t> </a:t>
            </a:r>
            <a:r>
              <a:rPr lang="en-IN" i="1" baseline="-25000" dirty="0"/>
              <a:t>k</a:t>
            </a:r>
            <a:r>
              <a:rPr lang="en-IN" dirty="0"/>
              <a:t> </a:t>
            </a:r>
            <a:r>
              <a:rPr lang="en-IN" sz="2800" dirty="0"/>
              <a:t>The </a:t>
            </a:r>
            <a:r>
              <a:rPr lang="en-IN" sz="2800" i="1" dirty="0"/>
              <a:t>k</a:t>
            </a:r>
            <a:r>
              <a:rPr lang="en-IN" sz="2800" dirty="0"/>
              <a:t> population means are equal.</a:t>
            </a:r>
          </a:p>
          <a:p>
            <a:r>
              <a:rPr lang="en-IN" i="1" dirty="0"/>
              <a:t>H</a:t>
            </a:r>
            <a:r>
              <a:rPr lang="en-IN" sz="1200" dirty="0"/>
              <a:t> </a:t>
            </a:r>
            <a:r>
              <a:rPr lang="en-IN" baseline="-25000" dirty="0"/>
              <a:t>a</a:t>
            </a:r>
            <a:r>
              <a:rPr lang="en-IN" dirty="0"/>
              <a:t>: </a:t>
            </a:r>
            <a:r>
              <a:rPr lang="en-IN" sz="2800" dirty="0"/>
              <a:t>At least one </a:t>
            </a:r>
            <a:r>
              <a:rPr lang="el-GR" dirty="0">
                <a:latin typeface="Cambria Math" panose="02040503050406030204" pitchFamily="18" charset="0"/>
                <a:ea typeface="Cambria Math" panose="02040503050406030204" pitchFamily="18" charset="0"/>
              </a:rPr>
              <a:t>μ</a:t>
            </a:r>
            <a:r>
              <a:rPr lang="en-IN" sz="1200" dirty="0"/>
              <a:t> </a:t>
            </a:r>
            <a:r>
              <a:rPr lang="en-IN" i="1" baseline="-25000" dirty="0" err="1"/>
              <a:t>i</a:t>
            </a:r>
            <a:r>
              <a:rPr lang="en-IN" sz="2800" dirty="0"/>
              <a:t> is different.</a:t>
            </a:r>
          </a:p>
          <a:p>
            <a:r>
              <a:rPr lang="en-IN" sz="2800" b="1" dirty="0"/>
              <a:t>Test Statistic:</a:t>
            </a:r>
            <a:endParaRPr sz="2800" dirty="0"/>
          </a:p>
        </p:txBody>
      </p:sp>
      <p:pic>
        <p:nvPicPr>
          <p:cNvPr id="5" name="Picture 4" descr="F equals M S T divided by M S E &#10;&#10;which equals a fraction whose numerator and denominator are also fractions as follows:&#10;&#10;In the overall numerator is the quantity summation from j equals one to k of n subscript j times open parenthesis x bar subscript j minus x double bar close parenthesis squared divided by k minus 1 which is all over the denominator which is the quantity &#10;&#10;summation from i equals one to n subscript one of open parenthesis x subscript i one minus x bar subscript one close parenthesis squared plus summation from i equals one to n subscript two of open parenthesis x subscript i two minus x bar subscript two close parenthesis squared plus and so on plus summation from i equals one to n subscript k of open parenthesis x subscript i k minus x bar subscript k close parenthesis squared all divided by n subscript capital T minus k ">
            <a:extLst>
              <a:ext uri="{FF2B5EF4-FFF2-40B4-BE49-F238E27FC236}">
                <a16:creationId xmlns:a16="http://schemas.microsoft.com/office/drawing/2014/main" id="{D48DFF09-EBD8-EE5C-D2C4-F8491ACADAF2}"/>
              </a:ext>
            </a:extLst>
          </p:cNvPr>
          <p:cNvPicPr>
            <a:picLocks noChangeAspect="1"/>
          </p:cNvPicPr>
          <p:nvPr/>
        </p:nvPicPr>
        <p:blipFill>
          <a:blip r:embed="rId2"/>
          <a:stretch>
            <a:fillRect/>
          </a:stretch>
        </p:blipFill>
        <p:spPr>
          <a:xfrm>
            <a:off x="1200397" y="3646634"/>
            <a:ext cx="6743206" cy="2304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41DBC-3BB0-415E-FFAC-CFEB23D3A4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784BA1-2C63-9791-FDE7-C5C35A906D4E}"/>
              </a:ext>
            </a:extLst>
          </p:cNvPr>
          <p:cNvSpPr>
            <a:spLocks noGrp="1"/>
          </p:cNvSpPr>
          <p:nvPr>
            <p:ph type="title"/>
          </p:nvPr>
        </p:nvSpPr>
        <p:spPr/>
        <p:txBody>
          <a:bodyPr>
            <a:normAutofit/>
          </a:bodyPr>
          <a:lstStyle/>
          <a:p>
            <a:pPr>
              <a:defRPr sz="3200"/>
            </a:pPr>
            <a:r>
              <a:rPr lang="en-US" dirty="0"/>
              <a:t>Procedure: </a:t>
            </a:r>
            <a:r>
              <a:rPr lang="en-US" sz="3200" i="1" dirty="0"/>
              <a:t>F</a:t>
            </a:r>
            <a:r>
              <a:rPr dirty="0"/>
              <a:t>-Test</a:t>
            </a:r>
            <a:r>
              <a:rPr lang="en-US" dirty="0"/>
              <a:t>—Slide 2</a:t>
            </a:r>
            <a:endParaRPr dirty="0"/>
          </a:p>
        </p:txBody>
      </p:sp>
      <p:sp>
        <p:nvSpPr>
          <p:cNvPr id="3" name="Text Placeholder 2">
            <a:extLst>
              <a:ext uri="{FF2B5EF4-FFF2-40B4-BE49-F238E27FC236}">
                <a16:creationId xmlns:a16="http://schemas.microsoft.com/office/drawing/2014/main" id="{73303F1B-9F9E-6061-6807-BB731FCF9E5E}"/>
              </a:ext>
            </a:extLst>
          </p:cNvPr>
          <p:cNvSpPr>
            <a:spLocks noGrp="1"/>
          </p:cNvSpPr>
          <p:nvPr>
            <p:ph type="body" sz="quarter" idx="10"/>
          </p:nvPr>
        </p:nvSpPr>
        <p:spPr/>
        <p:txBody>
          <a:bodyPr>
            <a:normAutofit/>
          </a:bodyPr>
          <a:lstStyle/>
          <a:p>
            <a:r>
              <a:rPr sz="2800" b="1" dirty="0"/>
              <a:t>Assumptions:</a:t>
            </a:r>
          </a:p>
          <a:p>
            <a:pPr>
              <a:defRPr sz="2800"/>
            </a:pPr>
            <a:r>
              <a:rPr sz="2800" dirty="0"/>
              <a:t>The </a:t>
            </a:r>
            <a:r>
              <a:rPr lang="en-US" sz="2800" i="1" dirty="0"/>
              <a:t>k</a:t>
            </a:r>
            <a:r>
              <a:rPr sz="2800" dirty="0"/>
              <a:t> populations of interest are normally distributed with equal variances, and independent, random samples are drawn from each population.</a:t>
            </a:r>
          </a:p>
          <a:p>
            <a:r>
              <a:rPr sz="2800" b="1" dirty="0"/>
              <a:t>Rejection Region:</a:t>
            </a:r>
          </a:p>
          <a:p>
            <a:r>
              <a:rPr lang="en-IN" i="1" dirty="0"/>
              <a:t>H</a:t>
            </a:r>
            <a:r>
              <a:rPr lang="en-IN" dirty="0"/>
              <a:t>₀</a:t>
            </a:r>
            <a:r>
              <a:rPr sz="2800" dirty="0"/>
              <a:t> will be rejected for large values of</a:t>
            </a:r>
          </a:p>
          <a:p>
            <a:endParaRPr sz="2800" dirty="0"/>
          </a:p>
        </p:txBody>
      </p:sp>
      <p:pic>
        <p:nvPicPr>
          <p:cNvPr id="7" name="Picture 6" descr="F equals M S T divided by M S E.">
            <a:extLst>
              <a:ext uri="{FF2B5EF4-FFF2-40B4-BE49-F238E27FC236}">
                <a16:creationId xmlns:a16="http://schemas.microsoft.com/office/drawing/2014/main" id="{C268778A-E244-C78D-6433-5C450A7E836B}"/>
              </a:ext>
            </a:extLst>
          </p:cNvPr>
          <p:cNvPicPr>
            <a:picLocks noChangeAspect="1"/>
          </p:cNvPicPr>
          <p:nvPr/>
        </p:nvPicPr>
        <p:blipFill>
          <a:blip r:embed="rId2"/>
          <a:stretch>
            <a:fillRect/>
          </a:stretch>
        </p:blipFill>
        <p:spPr>
          <a:xfrm>
            <a:off x="5934075" y="3364705"/>
            <a:ext cx="1228725" cy="790575"/>
          </a:xfrm>
          <a:prstGeom prst="rect">
            <a:avLst/>
          </a:prstGeom>
        </p:spPr>
      </p:pic>
      <p:sp>
        <p:nvSpPr>
          <p:cNvPr id="5" name="TextBox 4">
            <a:extLst>
              <a:ext uri="{FF2B5EF4-FFF2-40B4-BE49-F238E27FC236}">
                <a16:creationId xmlns:a16="http://schemas.microsoft.com/office/drawing/2014/main" id="{20480A64-391E-D30F-B077-557FBFCEF64B}"/>
              </a:ext>
            </a:extLst>
          </p:cNvPr>
          <p:cNvSpPr txBox="1"/>
          <p:nvPr/>
        </p:nvSpPr>
        <p:spPr>
          <a:xfrm>
            <a:off x="457200" y="4132781"/>
            <a:ext cx="8229600" cy="1384995"/>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In particular, we will reject </a:t>
            </a:r>
            <a:r>
              <a:rPr lang="en-IN" sz="2800" i="1" dirty="0">
                <a:solidFill>
                  <a:srgbClr val="000000"/>
                </a:solidFill>
              </a:rPr>
              <a:t>H</a:t>
            </a:r>
            <a:r>
              <a:rPr lang="en-IN" sz="2800" dirty="0">
                <a:solidFill>
                  <a:srgbClr val="000000"/>
                </a:solidFill>
              </a:rPr>
              <a:t>₀</a:t>
            </a:r>
            <a:r>
              <a:rPr kumimoji="0" lang="en-IN" sz="2800" b="0" i="0" u="none" strike="noStrike" kern="1200" cap="none" spc="0" normalizeH="0" baseline="0" noProof="0" dirty="0">
                <a:ln>
                  <a:noFill/>
                </a:ln>
                <a:solidFill>
                  <a:srgbClr val="000000"/>
                </a:solidFill>
                <a:effectLst/>
                <a:uLnTx/>
                <a:uFillTx/>
                <a:latin typeface="Calibri"/>
                <a:ea typeface="+mn-ea"/>
                <a:cs typeface="+mn-cs"/>
              </a:rPr>
              <a:t> if </a:t>
            </a:r>
            <a:r>
              <a:rPr kumimoji="0" lang="en-IN" sz="2800" b="0" i="1" u="none" strike="noStrike" kern="1200" cap="none" spc="0" normalizeH="0" baseline="0" noProof="0" dirty="0">
                <a:ln>
                  <a:noFill/>
                </a:ln>
                <a:solidFill>
                  <a:srgbClr val="000000"/>
                </a:solidFill>
                <a:effectLst/>
                <a:uLnTx/>
                <a:uFillTx/>
                <a:latin typeface="Calibri"/>
                <a:ea typeface="+mn-ea"/>
                <a:cs typeface="+mn-cs"/>
              </a:rPr>
              <a:t>F</a:t>
            </a:r>
            <a:r>
              <a:rPr kumimoji="0" lang="en-IN" sz="2800" b="0" u="none" strike="noStrike" kern="1200" cap="none" spc="0" normalizeH="0" baseline="0" noProof="0" dirty="0">
                <a:ln>
                  <a:noFill/>
                </a:ln>
                <a:solidFill>
                  <a:srgbClr val="000000"/>
                </a:solidFill>
                <a:effectLst/>
                <a:uLnTx/>
                <a:uFillTx/>
                <a:latin typeface="Calibri"/>
                <a:ea typeface="+mn-ea"/>
                <a:cs typeface="+mn-cs"/>
              </a:rPr>
              <a:t> ≥ </a:t>
            </a:r>
            <a:r>
              <a:rPr kumimoji="0" lang="en-IN" sz="2800" b="0" i="1" u="none" strike="noStrike" kern="1200" cap="none" spc="0" normalizeH="0" baseline="0" noProof="0" dirty="0">
                <a:ln>
                  <a:noFill/>
                </a:ln>
                <a:solidFill>
                  <a:srgbClr val="000000"/>
                </a:solidFill>
                <a:effectLst/>
                <a:uLnTx/>
                <a:uFillTx/>
                <a:latin typeface="Calibri"/>
                <a:ea typeface="+mn-ea"/>
                <a:cs typeface="+mn-cs"/>
              </a:rPr>
              <a:t>F</a:t>
            </a:r>
            <a:r>
              <a:rPr kumimoji="0" lang="en-IN" sz="1050" b="0" i="1" u="none" strike="noStrike" kern="1200" cap="none" spc="0" normalizeH="0" baseline="0" noProof="0" dirty="0">
                <a:ln>
                  <a:noFill/>
                </a:ln>
                <a:solidFill>
                  <a:srgbClr val="000000"/>
                </a:solidFill>
                <a:effectLst/>
                <a:uLnTx/>
                <a:uFillTx/>
                <a:latin typeface="Calibri"/>
                <a:ea typeface="+mn-ea"/>
                <a:cs typeface="+mn-cs"/>
              </a:rPr>
              <a:t> </a:t>
            </a:r>
            <a:r>
              <a:rPr kumimoji="0" lang="en-IN" sz="2800" b="0" u="none" strike="noStrike" kern="1200" cap="none" spc="0" normalizeH="0" baseline="-25000" noProof="0" dirty="0">
                <a:ln>
                  <a:noFill/>
                </a:ln>
                <a:solidFill>
                  <a:srgbClr val="000000"/>
                </a:solidFill>
                <a:effectLst/>
                <a:uLnTx/>
                <a:uFillTx/>
                <a:latin typeface="Calibri"/>
                <a:ea typeface="+mn-ea"/>
                <a:cs typeface="+mn-cs"/>
              </a:rPr>
              <a:t>α</a:t>
            </a:r>
            <a:r>
              <a:rPr kumimoji="0" lang="en-IN" sz="2800" b="0" u="none" strike="noStrike" kern="1200" cap="none" spc="0" normalizeH="0" baseline="0" noProof="0" dirty="0">
                <a:ln>
                  <a:noFill/>
                </a:ln>
                <a:solidFill>
                  <a:srgbClr val="000000"/>
                </a:solidFill>
                <a:effectLst/>
                <a:uLnTx/>
                <a:uFillTx/>
                <a:latin typeface="Calibri"/>
                <a:ea typeface="+mn-ea"/>
                <a:cs typeface="+mn-cs"/>
              </a:rPr>
              <a:t> with (</a:t>
            </a:r>
            <a:r>
              <a:rPr kumimoji="0" lang="en-IN" sz="2800" b="0" i="1" u="none" strike="noStrike" kern="1200" cap="none" spc="0" normalizeH="0" baseline="0" noProof="0" dirty="0">
                <a:ln>
                  <a:noFill/>
                </a:ln>
                <a:solidFill>
                  <a:srgbClr val="000000"/>
                </a:solidFill>
                <a:effectLst/>
                <a:uLnTx/>
                <a:uFillTx/>
                <a:latin typeface="Calibri"/>
                <a:ea typeface="+mn-ea"/>
                <a:cs typeface="+mn-cs"/>
              </a:rPr>
              <a:t>k</a:t>
            </a:r>
            <a:r>
              <a:rPr kumimoji="0" lang="en-IN" sz="2800" b="0" u="none" strike="noStrike" kern="1200" cap="none" spc="0" normalizeH="0" baseline="0" noProof="0" dirty="0">
                <a:ln>
                  <a:noFill/>
                </a:ln>
                <a:solidFill>
                  <a:srgbClr val="000000"/>
                </a:solidFill>
                <a:effectLst/>
                <a:uLnTx/>
                <a:uFillTx/>
                <a:latin typeface="Calibri"/>
                <a:ea typeface="+mn-ea"/>
                <a:cs typeface="+mn-cs"/>
              </a:rPr>
              <a:t> </a:t>
            </a:r>
            <a:r>
              <a:rPr kumimoji="0" lang="en-IN" sz="2800" b="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800" b="0" u="none" strike="noStrike" kern="1200" cap="none" spc="0" normalizeH="0" baseline="0" noProof="0" dirty="0">
                <a:ln>
                  <a:noFill/>
                </a:ln>
                <a:solidFill>
                  <a:srgbClr val="000000"/>
                </a:solidFill>
                <a:effectLst/>
                <a:uLnTx/>
                <a:uFillTx/>
                <a:latin typeface="Calibri"/>
                <a:ea typeface="+mn-ea"/>
                <a:cs typeface="+mn-cs"/>
              </a:rPr>
              <a:t> 1</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numerator degrees of freedom and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105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1" u="none" strike="noStrike" kern="1200" cap="none" spc="0" normalizeH="0" baseline="-25000" noProof="0" dirty="0">
                <a:ln>
                  <a:noFill/>
                </a:ln>
                <a:solidFill>
                  <a:srgbClr val="000000"/>
                </a:solidFill>
                <a:effectLst/>
                <a:uLnTx/>
                <a:uFillTx/>
                <a:latin typeface="Calibri"/>
                <a:ea typeface="+mn-ea"/>
                <a:cs typeface="+mn-cs"/>
              </a:rPr>
              <a:t>T</a:t>
            </a:r>
            <a:r>
              <a:rPr kumimoji="0" lang="en-IN"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1" u="none" strike="noStrike" kern="1200" cap="none" spc="0" normalizeH="0" baseline="0" noProof="0" dirty="0">
                <a:ln>
                  <a:noFill/>
                </a:ln>
                <a:solidFill>
                  <a:srgbClr val="000000"/>
                </a:solidFill>
                <a:effectLst/>
                <a:uLnTx/>
                <a:uFillTx/>
                <a:latin typeface="Calibri"/>
                <a:ea typeface="+mn-ea"/>
                <a:cs typeface="+mn-cs"/>
              </a:rPr>
              <a:t>k</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denominator degrees of freedom.</a:t>
            </a:r>
            <a:endParaRPr lang="en-IN" dirty="0"/>
          </a:p>
        </p:txBody>
      </p:sp>
    </p:spTree>
    <p:extLst>
      <p:ext uri="{BB962C8B-B14F-4D97-AF65-F5344CB8AC3E}">
        <p14:creationId xmlns:p14="http://schemas.microsoft.com/office/powerpoint/2010/main" val="3381167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Computational Formulas for MST and MSE</a:t>
            </a:r>
          </a:p>
        </p:txBody>
      </p:sp>
      <p:sp>
        <p:nvSpPr>
          <p:cNvPr id="3" name="Text Placeholder 2"/>
          <p:cNvSpPr>
            <a:spLocks noGrp="1"/>
          </p:cNvSpPr>
          <p:nvPr>
            <p:ph type="body" sz="quarter" idx="10"/>
          </p:nvPr>
        </p:nvSpPr>
        <p:spPr/>
        <p:txBody>
          <a:bodyPr>
            <a:normAutofit/>
          </a:bodyPr>
          <a:lstStyle/>
          <a:p>
            <a:pPr>
              <a:defRPr sz="2800"/>
            </a:pPr>
            <a:r>
              <a:rPr sz="2200" dirty="0"/>
              <a:t>Let</a:t>
            </a:r>
            <a:r>
              <a:rPr lang="en-US" sz="2200" dirty="0"/>
              <a:t> </a:t>
            </a:r>
            <a:r>
              <a:rPr lang="en-US" sz="2200" i="1" dirty="0"/>
              <a:t>k</a:t>
            </a:r>
            <a:r>
              <a:rPr sz="2200" dirty="0"/>
              <a:t> be the total number of treatments and</a:t>
            </a:r>
            <a:r>
              <a:rPr lang="en-US" sz="2200" dirty="0"/>
              <a:t> </a:t>
            </a:r>
            <a:r>
              <a:rPr lang="en-US" sz="2200" i="1" dirty="0"/>
              <a:t>n</a:t>
            </a:r>
            <a:r>
              <a:rPr lang="en-US" sz="1050" dirty="0"/>
              <a:t> </a:t>
            </a:r>
            <a:r>
              <a:rPr lang="en-US" sz="2200" i="1" baseline="-25000" dirty="0"/>
              <a:t>T</a:t>
            </a:r>
            <a:r>
              <a:rPr lang="en-US" sz="2200" dirty="0"/>
              <a:t> = </a:t>
            </a:r>
            <a:r>
              <a:rPr lang="en-US" sz="2200" i="1" dirty="0"/>
              <a:t>n</a:t>
            </a:r>
            <a:r>
              <a:rPr lang="en-US" sz="1050" dirty="0"/>
              <a:t> </a:t>
            </a:r>
            <a:r>
              <a:rPr lang="en-US" sz="2200" dirty="0"/>
              <a:t>₁ + </a:t>
            </a:r>
            <a:r>
              <a:rPr lang="en-US" sz="2200" i="1" dirty="0"/>
              <a:t>n</a:t>
            </a:r>
            <a:r>
              <a:rPr lang="en-US" sz="1050" dirty="0"/>
              <a:t> </a:t>
            </a:r>
            <a:r>
              <a:rPr lang="en-US" sz="2200" dirty="0"/>
              <a:t>₂ + </a:t>
            </a:r>
            <a:r>
              <a:rPr lang="en-US" sz="2200" dirty="0">
                <a:latin typeface="Cambria Math" panose="02040503050406030204" pitchFamily="18" charset="0"/>
                <a:ea typeface="Cambria Math" panose="02040503050406030204" pitchFamily="18" charset="0"/>
              </a:rPr>
              <a:t>⋯</a:t>
            </a:r>
            <a:r>
              <a:rPr lang="en-US" sz="2200" dirty="0"/>
              <a:t> + </a:t>
            </a:r>
            <a:r>
              <a:rPr lang="en-US" sz="2200" i="1" dirty="0"/>
              <a:t>n</a:t>
            </a:r>
            <a:r>
              <a:rPr lang="en-US" sz="1050" dirty="0"/>
              <a:t> </a:t>
            </a:r>
            <a:r>
              <a:rPr lang="en-US" sz="2200" i="1" baseline="-25000" dirty="0"/>
              <a:t>k</a:t>
            </a:r>
            <a:r>
              <a:rPr sz="2200" dirty="0"/>
              <a:t> be the total number of observations. Then the computational formulas are as follows.</a:t>
            </a:r>
          </a:p>
        </p:txBody>
      </p:sp>
      <p:pic>
        <p:nvPicPr>
          <p:cNvPr id="5" name="Picture 4" descr="M S T equals open bracket open fraction open parenthesis summation from i equals one to n subscript one of x subscript i one close parenthesis squared divided by n subscript one close fraction plus open fraction open parenthesis summation from i equals one to n subscript two of x subscript i two close parenthesis squared divided by n subscript two close fraction plus so on plus open fraction open parenthesis summation from i equals one to n subscript k of x subscript i k close parenthesis squared divided by n subscript k close fraction close bracket minus open fraction open parenthesis double summation from j equals one to k and i equals one to n subscript j of x subscript i j close parenthesis squared divided by n subscript capital T close fraction all divided by k minus one &#10;&#10;M S E equals open fraction double summation from j equals one to k and i equals one to n subscript j of x subscript i j squared minus open bracket open fraction open parenthesis summation from i equals one to n subscript one of x subscript i one close parenthesis squared divided by n subscript one close fraction plus open fraction open parenthesis summation from i equals one to n subscript two of x subscript i two close parenthesis squared divided by n subscript two close fraction plus so on plus open fraction open parenthesis summation from i equals one to n subscript k of x subscript i k close parenthesis squared divided by n subscript k close fraction close bracket all divided by n subscript capital T minus k ">
            <a:extLst>
              <a:ext uri="{FF2B5EF4-FFF2-40B4-BE49-F238E27FC236}">
                <a16:creationId xmlns:a16="http://schemas.microsoft.com/office/drawing/2014/main" id="{7EDE5726-3175-B374-EE69-5CBF707B70C8}"/>
              </a:ext>
            </a:extLst>
          </p:cNvPr>
          <p:cNvPicPr>
            <a:picLocks noChangeAspect="1"/>
          </p:cNvPicPr>
          <p:nvPr/>
        </p:nvPicPr>
        <p:blipFill>
          <a:blip r:embed="rId2"/>
          <a:stretch>
            <a:fillRect/>
          </a:stretch>
        </p:blipFill>
        <p:spPr>
          <a:xfrm>
            <a:off x="1010941" y="2252122"/>
            <a:ext cx="7122117" cy="3600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Comparing Selling Prices by Salespersons Using ANOVA</a:t>
            </a:r>
            <a:r>
              <a:rPr lang="en-US" dirty="0"/>
              <a:t>—Slide 1</a:t>
            </a:r>
            <a:endParaRPr dirty="0"/>
          </a:p>
        </p:txBody>
      </p:sp>
      <p:sp>
        <p:nvSpPr>
          <p:cNvPr id="3" name="Text Placeholder 2"/>
          <p:cNvSpPr>
            <a:spLocks noGrp="1"/>
          </p:cNvSpPr>
          <p:nvPr>
            <p:ph type="body" sz="quarter" idx="10"/>
          </p:nvPr>
        </p:nvSpPr>
        <p:spPr/>
        <p:txBody>
          <a:bodyPr>
            <a:noAutofit/>
          </a:bodyPr>
          <a:lstStyle/>
          <a:p>
            <a:r>
              <a:rPr sz="2300" dirty="0"/>
              <a:t>You have just been promoted to sales manager of a company that manufactures robots used to assemble automobiles. Although your sales force is given a suggested price at which to sell the robots, they have considerable leeway in negotiating the final price. Past sales records indicate that sometimes there is a large difference in the selling prices that different sales reps are able to negotiate. You are interested in knowing if this difference is significant, possibly because of a more effective negotiating strategy or exceptional interpersonal skills, or whether this observed difference in selling prices is just due to random variation. You decide to randomly select four sales over the last year for each of your three sales representatives and observe the actual selling prices of the robot. Table 1 shows the amounts at which the robots sold in thousands of dollars.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2</a:t>
            </a:r>
            <a:endParaRPr dirty="0"/>
          </a:p>
        </p:txBody>
      </p:sp>
      <p:sp>
        <p:nvSpPr>
          <p:cNvPr id="8" name="TextBox 7">
            <a:extLst>
              <a:ext uri="{FF2B5EF4-FFF2-40B4-BE49-F238E27FC236}">
                <a16:creationId xmlns:a16="http://schemas.microsoft.com/office/drawing/2014/main" id="{2F6DFB49-D5BC-1709-E6F9-B692CA084339}"/>
              </a:ext>
            </a:extLst>
          </p:cNvPr>
          <p:cNvSpPr txBox="1"/>
          <p:nvPr/>
        </p:nvSpPr>
        <p:spPr>
          <a:xfrm>
            <a:off x="2308622" y="1179769"/>
            <a:ext cx="4526755"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Selling Prices (Thousands of Dollars)</a:t>
            </a:r>
            <a:endParaRPr lang="en-IN" dirty="0">
              <a:solidFill>
                <a:srgbClr val="366092"/>
              </a:solidFill>
            </a:endParaRPr>
          </a:p>
        </p:txBody>
      </p:sp>
      <p:graphicFrame>
        <p:nvGraphicFramePr>
          <p:cNvPr id="4" name="Table Placeholder 2" descr="A table is presented called &quot;Selling Prices (Thousands of Dollars)&quot;&#10;&#10;This table displays the weekly sales totals for three salespeople over four weeks. &#10;Salesperson 1 made sales in thousands of dollars of 10, 14, 13, and 12, for a of total 49.&#10;Salesperson 2 made made sales in thousands of dollars of 11, 16, 14, and 15 for a of total 56.&#10;Salesperson 3 made made sales in thousands of dollars of 11, 13, 12, and 15 for a of total 51.">
            <a:extLst>
              <a:ext uri="{FF2B5EF4-FFF2-40B4-BE49-F238E27FC236}">
                <a16:creationId xmlns:a16="http://schemas.microsoft.com/office/drawing/2014/main" id="{2C6A383F-9AA9-4EFD-9829-C885C4085290}"/>
              </a:ext>
            </a:extLst>
          </p:cNvPr>
          <p:cNvGraphicFramePr>
            <a:graphicFrameLocks/>
          </p:cNvGraphicFramePr>
          <p:nvPr>
            <p:extLst>
              <p:ext uri="{D42A27DB-BD31-4B8C-83A1-F6EECF244321}">
                <p14:modId xmlns:p14="http://schemas.microsoft.com/office/powerpoint/2010/main" val="1707843242"/>
              </p:ext>
            </p:extLst>
          </p:nvPr>
        </p:nvGraphicFramePr>
        <p:xfrm>
          <a:off x="457200" y="1584960"/>
          <a:ext cx="8229600" cy="222504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endParaRPr dirty="0"/>
                    </a:p>
                  </a:txBody>
                  <a:tcPr/>
                </a:tc>
                <a:tc>
                  <a:txBody>
                    <a:bodyPr/>
                    <a:lstStyle/>
                    <a:p>
                      <a:pPr algn="ctr">
                        <a:defRPr sz="1600" b="1"/>
                      </a:pPr>
                      <a:r>
                        <a:t>Salesperson 1</a:t>
                      </a:r>
                    </a:p>
                  </a:txBody>
                  <a:tcPr/>
                </a:tc>
                <a:tc>
                  <a:txBody>
                    <a:bodyPr/>
                    <a:lstStyle/>
                    <a:p>
                      <a:pPr algn="ctr">
                        <a:defRPr sz="1600" b="1"/>
                      </a:pPr>
                      <a:r>
                        <a:t>Salesperson 2</a:t>
                      </a:r>
                    </a:p>
                  </a:txBody>
                  <a:tcPr/>
                </a:tc>
                <a:tc>
                  <a:txBody>
                    <a:bodyPr/>
                    <a:lstStyle/>
                    <a:p>
                      <a:pPr algn="ctr">
                        <a:defRPr sz="1600" b="1"/>
                      </a:pPr>
                      <a:r>
                        <a:rPr dirty="0"/>
                        <a:t>Salesperson 3</a:t>
                      </a:r>
                    </a:p>
                  </a:txBody>
                  <a:tcPr/>
                </a:tc>
                <a:extLst>
                  <a:ext uri="{0D108BD9-81ED-4DB2-BD59-A6C34878D82A}">
                    <a16:rowId xmlns:a16="http://schemas.microsoft.com/office/drawing/2014/main" val="10001"/>
                  </a:ext>
                </a:extLst>
              </a:tr>
              <a:tr h="370840">
                <a:tc>
                  <a:txBody>
                    <a:bodyPr/>
                    <a:lstStyle/>
                    <a:p>
                      <a:pPr algn="ctr"/>
                      <a:endParaRPr/>
                    </a:p>
                  </a:txBody>
                  <a:tcPr/>
                </a:tc>
                <a:tc>
                  <a:txBody>
                    <a:bodyPr/>
                    <a:lstStyle/>
                    <a:p>
                      <a:pPr algn="ctr"/>
                      <a:r>
                        <a:rPr sz="1600"/>
                        <a:t>10</a:t>
                      </a:r>
                      <a:endParaRPr sz="1600">
                        <a:latin typeface="Cambria Math"/>
                      </a:endParaRPr>
                    </a:p>
                  </a:txBody>
                  <a:tcPr/>
                </a:tc>
                <a:tc>
                  <a:txBody>
                    <a:bodyPr/>
                    <a:lstStyle/>
                    <a:p>
                      <a:pPr algn="ctr"/>
                      <a:r>
                        <a:rPr sz="1600"/>
                        <a:t>11</a:t>
                      </a:r>
                      <a:endParaRPr sz="1600">
                        <a:latin typeface="Cambria Math"/>
                      </a:endParaRPr>
                    </a:p>
                  </a:txBody>
                  <a:tcPr/>
                </a:tc>
                <a:tc>
                  <a:txBody>
                    <a:bodyPr/>
                    <a:lstStyle/>
                    <a:p>
                      <a:pPr algn="ctr"/>
                      <a:r>
                        <a:rPr sz="1600"/>
                        <a:t>11</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endParaRPr/>
                    </a:p>
                  </a:txBody>
                  <a:tcPr/>
                </a:tc>
                <a:tc>
                  <a:txBody>
                    <a:bodyPr/>
                    <a:lstStyle/>
                    <a:p>
                      <a:pPr algn="ctr"/>
                      <a:r>
                        <a:rPr sz="1600" dirty="0"/>
                        <a:t>14</a:t>
                      </a:r>
                      <a:endParaRPr sz="1600" dirty="0">
                        <a:latin typeface="Cambria Math"/>
                      </a:endParaRPr>
                    </a:p>
                  </a:txBody>
                  <a:tcPr/>
                </a:tc>
                <a:tc>
                  <a:txBody>
                    <a:bodyPr/>
                    <a:lstStyle/>
                    <a:p>
                      <a:pPr algn="ctr"/>
                      <a:r>
                        <a:rPr sz="1600"/>
                        <a:t>16</a:t>
                      </a:r>
                      <a:endParaRPr sz="1600">
                        <a:latin typeface="Cambria Math"/>
                      </a:endParaRPr>
                    </a:p>
                  </a:txBody>
                  <a:tcPr/>
                </a:tc>
                <a:tc>
                  <a:txBody>
                    <a:bodyPr/>
                    <a:lstStyle/>
                    <a:p>
                      <a:pPr algn="ctr"/>
                      <a:r>
                        <a:rPr sz="1600"/>
                        <a:t>13</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endParaRPr/>
                    </a:p>
                  </a:txBody>
                  <a:tcPr/>
                </a:tc>
                <a:tc>
                  <a:txBody>
                    <a:bodyPr/>
                    <a:lstStyle/>
                    <a:p>
                      <a:pPr algn="ctr"/>
                      <a:r>
                        <a:rPr sz="1600"/>
                        <a:t>13</a:t>
                      </a:r>
                      <a:endParaRPr sz="1600">
                        <a:latin typeface="Cambria Math"/>
                      </a:endParaRPr>
                    </a:p>
                  </a:txBody>
                  <a:tcPr/>
                </a:tc>
                <a:tc>
                  <a:txBody>
                    <a:bodyPr/>
                    <a:lstStyle/>
                    <a:p>
                      <a:pPr algn="ctr"/>
                      <a:r>
                        <a:rPr sz="1600"/>
                        <a:t>14</a:t>
                      </a:r>
                      <a:endParaRPr sz="1600">
                        <a:latin typeface="Cambria Math"/>
                      </a:endParaRPr>
                    </a:p>
                  </a:txBody>
                  <a:tcPr/>
                </a:tc>
                <a:tc>
                  <a:txBody>
                    <a:bodyPr/>
                    <a:lstStyle/>
                    <a:p>
                      <a:pPr algn="ctr"/>
                      <a:r>
                        <a:rPr sz="1600"/>
                        <a:t>12</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endParaRPr/>
                    </a:p>
                  </a:txBody>
                  <a:tcPr/>
                </a:tc>
                <a:tc>
                  <a:txBody>
                    <a:bodyPr/>
                    <a:lstStyle/>
                    <a:p>
                      <a:pPr algn="ctr"/>
                      <a:r>
                        <a:rPr sz="1600" dirty="0"/>
                        <a:t>12</a:t>
                      </a:r>
                      <a:endParaRPr sz="1600" dirty="0">
                        <a:latin typeface="Cambria Math"/>
                      </a:endParaRPr>
                    </a:p>
                  </a:txBody>
                  <a:tcPr/>
                </a:tc>
                <a:tc>
                  <a:txBody>
                    <a:bodyPr/>
                    <a:lstStyle/>
                    <a:p>
                      <a:pPr algn="ctr"/>
                      <a:r>
                        <a:rPr sz="1600"/>
                        <a:t>15</a:t>
                      </a:r>
                      <a:endParaRPr sz="1600">
                        <a:latin typeface="Cambria Math"/>
                      </a:endParaRPr>
                    </a:p>
                  </a:txBody>
                  <a:tcPr/>
                </a:tc>
                <a:tc>
                  <a:txBody>
                    <a:bodyPr/>
                    <a:lstStyle/>
                    <a:p>
                      <a:pPr algn="ctr"/>
                      <a:r>
                        <a:rPr sz="1600"/>
                        <a:t>15</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sz="1600" b="1"/>
                      </a:pPr>
                      <a:r>
                        <a:rPr b="1" dirty="0"/>
                        <a:t>Total</a:t>
                      </a:r>
                    </a:p>
                  </a:txBody>
                  <a:tcPr/>
                </a:tc>
                <a:tc>
                  <a:txBody>
                    <a:bodyPr/>
                    <a:lstStyle/>
                    <a:p>
                      <a:pPr algn="ctr"/>
                      <a:r>
                        <a:rPr sz="1600" b="1" dirty="0"/>
                        <a:t>49</a:t>
                      </a:r>
                      <a:endParaRPr sz="1600" b="1" dirty="0">
                        <a:latin typeface="Cambria Math"/>
                      </a:endParaRPr>
                    </a:p>
                  </a:txBody>
                  <a:tcPr/>
                </a:tc>
                <a:tc>
                  <a:txBody>
                    <a:bodyPr/>
                    <a:lstStyle/>
                    <a:p>
                      <a:pPr algn="ctr"/>
                      <a:r>
                        <a:rPr sz="1600" b="1" dirty="0"/>
                        <a:t>56</a:t>
                      </a:r>
                      <a:endParaRPr sz="1600" b="1" dirty="0">
                        <a:latin typeface="Cambria Math"/>
                      </a:endParaRPr>
                    </a:p>
                  </a:txBody>
                  <a:tcPr/>
                </a:tc>
                <a:tc>
                  <a:txBody>
                    <a:bodyPr/>
                    <a:lstStyle/>
                    <a:p>
                      <a:pPr algn="ctr"/>
                      <a:r>
                        <a:rPr sz="1600" b="1" dirty="0"/>
                        <a:t>51</a:t>
                      </a:r>
                      <a:endParaRPr sz="1600" b="1" dirty="0">
                        <a:latin typeface="Cambria Math"/>
                      </a:endParaRPr>
                    </a:p>
                  </a:txBody>
                  <a:tcPr/>
                </a:tc>
                <a:extLst>
                  <a:ext uri="{0D108BD9-81ED-4DB2-BD59-A6C34878D82A}">
                    <a16:rowId xmlns:a16="http://schemas.microsoft.com/office/drawing/2014/main" val="10006"/>
                  </a:ext>
                </a:extLst>
              </a:tr>
            </a:tbl>
          </a:graphicData>
        </a:graphic>
      </p:graphicFrame>
      <p:sp>
        <p:nvSpPr>
          <p:cNvPr id="6" name="TextBox 5">
            <a:extLst>
              <a:ext uri="{FF2B5EF4-FFF2-40B4-BE49-F238E27FC236}">
                <a16:creationId xmlns:a16="http://schemas.microsoft.com/office/drawing/2014/main" id="{0B5D4913-7694-B22D-D33C-6251DD0208AC}"/>
              </a:ext>
            </a:extLst>
          </p:cNvPr>
          <p:cNvSpPr txBox="1"/>
          <p:nvPr/>
        </p:nvSpPr>
        <p:spPr>
          <a:xfrm>
            <a:off x="457200" y="3962400"/>
            <a:ext cx="8229600" cy="1815882"/>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Based on the results of your survey, can you conclude that there is a significant difference among the average selling prices that the three sales reps have been able to negotiate? Use α = 0.05.</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Comparing Selling Prices by Salespersons Using ANOVA—Slide 3</a:t>
            </a:r>
            <a:endParaRPr dirty="0"/>
          </a:p>
        </p:txBody>
      </p:sp>
      <p:sp>
        <p:nvSpPr>
          <p:cNvPr id="3" name="Text Placeholder 2"/>
          <p:cNvSpPr>
            <a:spLocks noGrp="1"/>
          </p:cNvSpPr>
          <p:nvPr>
            <p:ph type="body" sz="quarter" idx="10"/>
          </p:nvPr>
        </p:nvSpPr>
        <p:spPr/>
        <p:txBody>
          <a:bodyPr>
            <a:normAutofit fontScale="85000" lnSpcReduction="10000"/>
          </a:bodyPr>
          <a:lstStyle/>
          <a:p>
            <a:r>
              <a:rPr lang="en-US" sz="2800" b="1" dirty="0"/>
              <a:t>S</a:t>
            </a:r>
            <a:r>
              <a:rPr sz="2800" b="1" dirty="0"/>
              <a:t>olution</a:t>
            </a:r>
          </a:p>
          <a:p>
            <a:r>
              <a:rPr lang="en-US" sz="2800" b="1" dirty="0"/>
              <a:t>Step 1</a:t>
            </a:r>
            <a:r>
              <a:rPr lang="en-US" sz="2800" dirty="0"/>
              <a:t>: </a:t>
            </a:r>
            <a:r>
              <a:rPr lang="en-US" dirty="0"/>
              <a:t>Determine the null hypothesis. In this process, select the appropriate statistical measure, such as the population mean, proportion, or variance.</a:t>
            </a:r>
          </a:p>
          <a:p>
            <a:r>
              <a:rPr sz="2800" dirty="0"/>
              <a:t>The hypotheses are fairly straightforward since you are interested in comparing the average selling prices for the three sales reps, the population parameters of interest are the true mean selling prices for the three sales reps.</a:t>
            </a:r>
          </a:p>
          <a:p>
            <a:r>
              <a:rPr lang="el-GR" dirty="0">
                <a:latin typeface="Cambria Math" panose="02040503050406030204" pitchFamily="18" charset="0"/>
                <a:ea typeface="Cambria Math" panose="02040503050406030204" pitchFamily="18" charset="0"/>
              </a:rPr>
              <a:t>μ</a:t>
            </a:r>
            <a:r>
              <a:rPr lang="en-US" dirty="0">
                <a:latin typeface="+mj-lt"/>
                <a:ea typeface="Cambria Math" panose="02040503050406030204" pitchFamily="18" charset="0"/>
              </a:rPr>
              <a:t>₁</a:t>
            </a:r>
            <a:r>
              <a:rPr lang="en-US" dirty="0"/>
              <a:t> = </a:t>
            </a:r>
            <a:r>
              <a:rPr sz="2800" dirty="0"/>
              <a:t>true mean selling price for sales </a:t>
            </a:r>
            <a:r>
              <a:rPr lang="en-US" sz="2800" dirty="0"/>
              <a:t>person </a:t>
            </a:r>
            <a:r>
              <a:rPr sz="2800" dirty="0"/>
              <a:t>1</a:t>
            </a:r>
          </a:p>
          <a:p>
            <a:r>
              <a:rPr lang="el-GR" dirty="0">
                <a:latin typeface="Cambria Math" panose="02040503050406030204" pitchFamily="18" charset="0"/>
                <a:ea typeface="Cambria Math" panose="02040503050406030204" pitchFamily="18" charset="0"/>
              </a:rPr>
              <a:t>μ</a:t>
            </a:r>
            <a:r>
              <a:rPr lang="en-US" dirty="0">
                <a:ea typeface="Cambria Math" panose="02040503050406030204" pitchFamily="18" charset="0"/>
              </a:rPr>
              <a:t>₂</a:t>
            </a:r>
            <a:r>
              <a:rPr lang="en-US" dirty="0"/>
              <a:t> = </a:t>
            </a:r>
            <a:r>
              <a:rPr sz="2800" dirty="0"/>
              <a:t>true mean selling price for sales </a:t>
            </a:r>
            <a:r>
              <a:rPr lang="en-US" dirty="0"/>
              <a:t>person </a:t>
            </a:r>
            <a:r>
              <a:rPr sz="2800" dirty="0"/>
              <a:t>2</a:t>
            </a:r>
          </a:p>
          <a:p>
            <a:r>
              <a:rPr lang="el-GR" dirty="0">
                <a:latin typeface="Cambria Math" panose="02040503050406030204" pitchFamily="18" charset="0"/>
                <a:ea typeface="Cambria Math" panose="02040503050406030204" pitchFamily="18" charset="0"/>
              </a:rPr>
              <a:t>μ</a:t>
            </a:r>
            <a:r>
              <a:rPr lang="en-US" dirty="0">
                <a:ea typeface="Cambria Math" panose="02040503050406030204" pitchFamily="18" charset="0"/>
              </a:rPr>
              <a:t>₃</a:t>
            </a:r>
            <a:r>
              <a:rPr lang="en-US" dirty="0"/>
              <a:t> = </a:t>
            </a:r>
            <a:r>
              <a:rPr sz="2800" dirty="0"/>
              <a:t>true mean selling price for sales </a:t>
            </a:r>
            <a:r>
              <a:rPr lang="en-US" dirty="0"/>
              <a:t>person </a:t>
            </a:r>
            <a:r>
              <a:rPr sz="2800" dirty="0"/>
              <a:t>3</a:t>
            </a:r>
          </a:p>
          <a:p>
            <a:pPr>
              <a:defRPr sz="2800"/>
            </a:pPr>
            <a:r>
              <a:rPr sz="2800" dirty="0"/>
              <a:t>The null hypothesis is written as</a:t>
            </a:r>
            <a:r>
              <a:rPr lang="en-US" sz="2800" dirty="0"/>
              <a:t> </a:t>
            </a:r>
            <a:r>
              <a:rPr lang="en-US" sz="2800" i="1" dirty="0"/>
              <a:t>H</a:t>
            </a:r>
            <a:r>
              <a:rPr lang="en-US" sz="2800" dirty="0">
                <a:latin typeface="Calibri" panose="020F0502020204030204" pitchFamily="34" charset="0"/>
                <a:ea typeface="Calibri" panose="020F0502020204030204" pitchFamily="34" charset="0"/>
                <a:cs typeface="Calibri" panose="020F0502020204030204" pitchFamily="34" charset="0"/>
              </a:rPr>
              <a:t>₀</a:t>
            </a:r>
            <a:r>
              <a:rPr lang="en-US" sz="2800" dirty="0"/>
              <a:t>:</a:t>
            </a:r>
            <a:r>
              <a:rPr lang="el-GR" dirty="0">
                <a:latin typeface="Cambria Math" panose="02040503050406030204" pitchFamily="18" charset="0"/>
                <a:ea typeface="Cambria Math" panose="02040503050406030204" pitchFamily="18" charset="0"/>
              </a:rPr>
              <a:t> μ</a:t>
            </a:r>
            <a:r>
              <a:rPr lang="en-US" dirty="0">
                <a:ea typeface="Cambria Math" panose="02040503050406030204" pitchFamily="18" charset="0"/>
              </a:rPr>
              <a:t>₁</a:t>
            </a:r>
            <a:r>
              <a:rPr lang="en-US" dirty="0"/>
              <a:t> = </a:t>
            </a:r>
            <a:r>
              <a:rPr lang="el-GR" dirty="0">
                <a:latin typeface="Cambria Math" panose="02040503050406030204" pitchFamily="18" charset="0"/>
                <a:ea typeface="Cambria Math" panose="02040503050406030204" pitchFamily="18" charset="0"/>
              </a:rPr>
              <a:t>μ</a:t>
            </a:r>
            <a:r>
              <a:rPr lang="en-US" dirty="0">
                <a:ea typeface="Cambria Math" panose="02040503050406030204" pitchFamily="18" charset="0"/>
              </a:rPr>
              <a:t>₂</a:t>
            </a:r>
            <a:r>
              <a:rPr lang="en-US" dirty="0"/>
              <a:t> = </a:t>
            </a:r>
            <a:r>
              <a:rPr lang="el-GR" dirty="0">
                <a:latin typeface="Cambria Math" panose="02040503050406030204" pitchFamily="18" charset="0"/>
                <a:ea typeface="Cambria Math" panose="02040503050406030204" pitchFamily="18" charset="0"/>
              </a:rPr>
              <a:t>μ</a:t>
            </a:r>
            <a:r>
              <a:rPr lang="en-US" dirty="0">
                <a:ea typeface="Cambria Math" panose="02040503050406030204" pitchFamily="18" charset="0"/>
              </a:rPr>
              <a:t>₃</a:t>
            </a:r>
            <a:r>
              <a:rPr sz="2800" dirty="0"/>
              <a:t> which implies that the mean selling prices are the same for all three sales reps.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4087FAD-A737-49B0-AD4E-275274024798}"/>
</file>

<file path=customXml/itemProps2.xml><?xml version="1.0" encoding="utf-8"?>
<ds:datastoreItem xmlns:ds="http://schemas.openxmlformats.org/officeDocument/2006/customXml" ds:itemID="{B2EB6488-EAD9-4464-AD73-5C4ABBF828BF}"/>
</file>

<file path=customXml/itemProps3.xml><?xml version="1.0" encoding="utf-8"?>
<ds:datastoreItem xmlns:ds="http://schemas.openxmlformats.org/officeDocument/2006/customXml" ds:itemID="{A72E66BF-D8F6-4E1D-86AC-0216514CB4CB}"/>
</file>

<file path=docProps/app.xml><?xml version="1.0" encoding="utf-8"?>
<Properties xmlns="http://schemas.openxmlformats.org/officeDocument/2006/extended-properties" xmlns:vt="http://schemas.openxmlformats.org/officeDocument/2006/docPropsVTypes">
  <TotalTime>1040</TotalTime>
  <Words>1404</Words>
  <Application>Microsoft Office PowerPoint</Application>
  <PresentationFormat>On-screen Show (4:3)</PresentationFormat>
  <Paragraphs>84</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Calibri</vt:lpstr>
      <vt:lpstr>Courier New</vt:lpstr>
      <vt:lpstr>Cambria Math</vt:lpstr>
      <vt:lpstr>Arial</vt:lpstr>
      <vt:lpstr>Office Theme</vt:lpstr>
      <vt:lpstr>Section 12.3</vt:lpstr>
      <vt:lpstr>F-Distribution—Slide 1</vt:lpstr>
      <vt:lpstr>F-Distribution—Slide 2</vt:lpstr>
      <vt:lpstr>Procedure: F-Test—Slide 1</vt:lpstr>
      <vt:lpstr>Procedure: F-Test—Slide 2</vt:lpstr>
      <vt:lpstr>Formula: Computational Formulas for MST and MSE</vt:lpstr>
      <vt:lpstr>Example 1: Comparing Selling Prices by Salespersons Using ANOVA—Slide 1</vt:lpstr>
      <vt:lpstr>Example 1: Comparing Selling Prices by Salespersons Using ANOVA—Slide 2</vt:lpstr>
      <vt:lpstr>Example 1: Comparing Selling Prices by Salespersons Using ANOVA—Slide 3</vt:lpstr>
      <vt:lpstr>Example 1: Comparing Selling Prices by Salespersons Using ANOVA—Slide 4</vt:lpstr>
      <vt:lpstr>Example 1: Comparing Selling Prices by Salespersons Using ANOVA—Slide 5</vt:lpstr>
      <vt:lpstr>Example 1: Comparing Selling Prices by Salespersons Using ANOVA—Slide 6</vt:lpstr>
      <vt:lpstr>Example 1: Comparing Selling Prices by Salespersons Using ANOVA—Slide 7</vt:lpstr>
      <vt:lpstr>Example 1: Comparing Selling Prices by Salespersons Using ANOVA—Slide 8</vt:lpstr>
      <vt:lpstr>Example 1: Comparing Selling Prices by Salespersons Using ANOVA—Slide 9</vt:lpstr>
      <vt:lpstr>Example 1: Comparing Selling Prices by Salespersons Using ANOVA—Slide 10</vt:lpstr>
      <vt:lpstr>Example 1: Comparing Selling Prices by Salespersons Using ANOVA—Slide 11</vt:lpstr>
      <vt:lpstr>Example 1: Comparing Selling Prices by Salespersons Using ANOVA—Slide 12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- 12.3 - The F-Distribution and the F-Test</dc:title>
  <dc:creator>Hawkes Learning</dc:creator>
  <cp:lastModifiedBy>Casey Luquet</cp:lastModifiedBy>
  <cp:revision>209</cp:revision>
  <dcterms:created xsi:type="dcterms:W3CDTF">2013-04-26T14:43:13Z</dcterms:created>
  <dcterms:modified xsi:type="dcterms:W3CDTF">2025-07-23T14:13:46Z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