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handoutMasterIdLst>
    <p:handoutMasterId r:id="rId13"/>
  </p:handoutMasterIdLst>
  <p:sldIdLst>
    <p:sldId id="256" r:id="rId2"/>
    <p:sldId id="261" r:id="rId3"/>
    <p:sldId id="262" r:id="rId4"/>
    <p:sldId id="257" r:id="rId5"/>
    <p:sldId id="263" r:id="rId6"/>
    <p:sldId id="258" r:id="rId7"/>
    <p:sldId id="264" r:id="rId8"/>
    <p:sldId id="259" r:id="rId9"/>
    <p:sldId id="260"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990"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9/30/2025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1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10.emf"/><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7" Type="http://schemas.openxmlformats.org/officeDocument/2006/relationships/image" Target="../media/image5.png"/><Relationship Id="rId2" Type="http://schemas.openxmlformats.org/officeDocument/2006/relationships/image" Target="../media/image12.emf"/><Relationship Id="rId1" Type="http://schemas.openxmlformats.org/officeDocument/2006/relationships/slideLayout" Target="../slideLayouts/slideLayout7.xml"/><Relationship Id="rId6" Type="http://schemas.openxmlformats.org/officeDocument/2006/relationships/image" Target="../media/image14.emf"/><Relationship Id="rId5" Type="http://schemas.openxmlformats.org/officeDocument/2006/relationships/image" Target="../media/image4.emf"/><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7.xml"/><Relationship Id="rId4" Type="http://schemas.openxmlformats.org/officeDocument/2006/relationships/image" Target="../media/image1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12.4</a:t>
            </a:r>
          </a:p>
        </p:txBody>
      </p:sp>
      <p:sp>
        <p:nvSpPr>
          <p:cNvPr id="2" name="Text Placeholder 1"/>
          <p:cNvSpPr>
            <a:spLocks noGrp="1"/>
          </p:cNvSpPr>
          <p:nvPr>
            <p:ph type="body" sz="quarter" idx="10"/>
          </p:nvPr>
        </p:nvSpPr>
        <p:spPr/>
        <p:txBody>
          <a:bodyPr/>
          <a:lstStyle/>
          <a:p>
            <a:pPr algn="ctr"/>
            <a:r>
              <a:t>Multiple Comparison Procedures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7F888-8521-0E50-55AA-59CE3ECF4F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FE7944-7AFC-C829-FAF1-80F5402446FD}"/>
              </a:ext>
            </a:extLst>
          </p:cNvPr>
          <p:cNvSpPr>
            <a:spLocks noGrp="1"/>
          </p:cNvSpPr>
          <p:nvPr>
            <p:ph type="title"/>
          </p:nvPr>
        </p:nvSpPr>
        <p:spPr/>
        <p:txBody>
          <a:bodyPr>
            <a:normAutofit/>
          </a:bodyPr>
          <a:lstStyle/>
          <a:p>
            <a:pPr>
              <a:defRPr sz="3200"/>
            </a:pPr>
            <a:r>
              <a:t>Tukey's HSD Method, Confidence Interval Approach</a:t>
            </a:r>
          </a:p>
        </p:txBody>
      </p:sp>
      <p:sp>
        <p:nvSpPr>
          <p:cNvPr id="3" name="Text Placeholder 2">
            <a:extLst>
              <a:ext uri="{FF2B5EF4-FFF2-40B4-BE49-F238E27FC236}">
                <a16:creationId xmlns:a16="http://schemas.microsoft.com/office/drawing/2014/main" id="{FCC884A6-1C0A-AE9B-3C67-6D51090FB000}"/>
              </a:ext>
            </a:extLst>
          </p:cNvPr>
          <p:cNvSpPr>
            <a:spLocks noGrp="1"/>
          </p:cNvSpPr>
          <p:nvPr>
            <p:ph type="body" sz="quarter" idx="10"/>
          </p:nvPr>
        </p:nvSpPr>
        <p:spPr>
          <a:xfrm>
            <a:off x="457200" y="1143000"/>
            <a:ext cx="8229600" cy="4785322"/>
          </a:xfrm>
        </p:spPr>
        <p:txBody>
          <a:bodyPr>
            <a:normAutofit/>
          </a:bodyPr>
          <a:lstStyle/>
          <a:p>
            <a:r>
              <a:rPr sz="2400" dirty="0"/>
              <a:t>where</a:t>
            </a:r>
          </a:p>
        </p:txBody>
      </p:sp>
      <p:pic>
        <p:nvPicPr>
          <p:cNvPr id="13" name="Picture 12" descr="x bar subscript i">
            <a:extLst>
              <a:ext uri="{FF2B5EF4-FFF2-40B4-BE49-F238E27FC236}">
                <a16:creationId xmlns:a16="http://schemas.microsoft.com/office/drawing/2014/main" id="{5181C1A8-9B44-8F04-4D5F-7366AAA26FDB}"/>
              </a:ext>
            </a:extLst>
          </p:cNvPr>
          <p:cNvPicPr>
            <a:picLocks noChangeAspect="1"/>
          </p:cNvPicPr>
          <p:nvPr/>
        </p:nvPicPr>
        <p:blipFill>
          <a:blip r:embed="rId2"/>
          <a:stretch>
            <a:fillRect/>
          </a:stretch>
        </p:blipFill>
        <p:spPr>
          <a:xfrm>
            <a:off x="517525" y="1559387"/>
            <a:ext cx="266700" cy="419100"/>
          </a:xfrm>
          <a:prstGeom prst="rect">
            <a:avLst/>
          </a:prstGeom>
        </p:spPr>
      </p:pic>
      <p:sp>
        <p:nvSpPr>
          <p:cNvPr id="6" name="TextBox 5">
            <a:extLst>
              <a:ext uri="{FF2B5EF4-FFF2-40B4-BE49-F238E27FC236}">
                <a16:creationId xmlns:a16="http://schemas.microsoft.com/office/drawing/2014/main" id="{C4F2102C-B367-F6F9-E11C-21E7252E9B00}"/>
              </a:ext>
            </a:extLst>
          </p:cNvPr>
          <p:cNvSpPr txBox="1"/>
          <p:nvPr/>
        </p:nvSpPr>
        <p:spPr>
          <a:xfrm>
            <a:off x="779930" y="1524000"/>
            <a:ext cx="790687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is the sample mean of the observations in the </a:t>
            </a:r>
            <a:r>
              <a:rPr lang="en-US" sz="2400" i="1" dirty="0">
                <a:solidFill>
                  <a:srgbClr val="000000"/>
                </a:solidFill>
              </a:rPr>
              <a:t>i</a:t>
            </a:r>
            <a:r>
              <a:rPr lang="en-US" sz="1050" dirty="0">
                <a:solidFill>
                  <a:srgbClr val="000000"/>
                </a:solidFill>
              </a:rPr>
              <a:t> </a:t>
            </a:r>
            <a:r>
              <a:rPr lang="en-US" sz="2400" baseline="30000" dirty="0">
                <a:solidFill>
                  <a:srgbClr val="000000"/>
                </a:solidFill>
              </a:rPr>
              <a:t>th</a:t>
            </a:r>
            <a:r>
              <a:rPr kumimoji="0" lang="en-US" sz="2400" b="0" i="0" u="none" strike="noStrike" kern="1200" cap="none" spc="0" normalizeH="0" baseline="0" noProof="0" dirty="0">
                <a:ln>
                  <a:noFill/>
                </a:ln>
                <a:solidFill>
                  <a:srgbClr val="000000"/>
                </a:solidFill>
                <a:effectLst/>
                <a:uLnTx/>
                <a:uFillTx/>
                <a:latin typeface="Calibri"/>
                <a:ea typeface="+mn-ea"/>
                <a:cs typeface="+mn-cs"/>
              </a:rPr>
              <a:t> treatment,</a:t>
            </a:r>
            <a:endParaRPr lang="en-IN" dirty="0"/>
          </a:p>
        </p:txBody>
      </p:sp>
      <p:pic>
        <p:nvPicPr>
          <p:cNvPr id="14" name="Picture 13" descr="x bar subscript j">
            <a:extLst>
              <a:ext uri="{FF2B5EF4-FFF2-40B4-BE49-F238E27FC236}">
                <a16:creationId xmlns:a16="http://schemas.microsoft.com/office/drawing/2014/main" id="{AD503AF9-AF20-F3D0-6D10-1C6C5B91A818}"/>
              </a:ext>
            </a:extLst>
          </p:cNvPr>
          <p:cNvPicPr>
            <a:picLocks noChangeAspect="1"/>
          </p:cNvPicPr>
          <p:nvPr/>
        </p:nvPicPr>
        <p:blipFill>
          <a:blip r:embed="rId3"/>
          <a:stretch>
            <a:fillRect/>
          </a:stretch>
        </p:blipFill>
        <p:spPr>
          <a:xfrm>
            <a:off x="517525" y="2012557"/>
            <a:ext cx="295275" cy="438150"/>
          </a:xfrm>
          <a:prstGeom prst="rect">
            <a:avLst/>
          </a:prstGeom>
        </p:spPr>
      </p:pic>
      <p:sp>
        <p:nvSpPr>
          <p:cNvPr id="8" name="TextBox 7">
            <a:extLst>
              <a:ext uri="{FF2B5EF4-FFF2-40B4-BE49-F238E27FC236}">
                <a16:creationId xmlns:a16="http://schemas.microsoft.com/office/drawing/2014/main" id="{8664F048-11D1-4E2F-9DF3-4DDFF274951B}"/>
              </a:ext>
            </a:extLst>
          </p:cNvPr>
          <p:cNvSpPr txBox="1"/>
          <p:nvPr/>
        </p:nvSpPr>
        <p:spPr>
          <a:xfrm>
            <a:off x="784692" y="1973760"/>
            <a:ext cx="7825908"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is the sample mean of the observations in the </a:t>
            </a:r>
            <a:r>
              <a:rPr lang="en-US" sz="2400" i="1" dirty="0">
                <a:solidFill>
                  <a:srgbClr val="000000"/>
                </a:solidFill>
              </a:rPr>
              <a:t>j</a:t>
            </a:r>
            <a:r>
              <a:rPr lang="en-US" sz="1050" dirty="0">
                <a:solidFill>
                  <a:srgbClr val="000000"/>
                </a:solidFill>
              </a:rPr>
              <a:t> </a:t>
            </a:r>
            <a:r>
              <a:rPr lang="en-US" sz="2400" baseline="30000" dirty="0">
                <a:solidFill>
                  <a:srgbClr val="000000"/>
                </a:solidFill>
              </a:rPr>
              <a:t>th</a:t>
            </a:r>
            <a:r>
              <a:rPr kumimoji="0" lang="en-US" sz="2400" b="0" i="0" u="none" strike="noStrike" kern="1200" cap="none" spc="0" normalizeH="0" baseline="0" noProof="0" dirty="0">
                <a:ln>
                  <a:noFill/>
                </a:ln>
                <a:solidFill>
                  <a:srgbClr val="000000"/>
                </a:solidFill>
                <a:effectLst/>
                <a:uLnTx/>
                <a:uFillTx/>
                <a:latin typeface="Calibri"/>
                <a:ea typeface="+mn-ea"/>
                <a:cs typeface="+mn-cs"/>
              </a:rPr>
              <a:t> treatment,</a:t>
            </a:r>
            <a:endParaRPr lang="en-IN" dirty="0"/>
          </a:p>
        </p:txBody>
      </p:sp>
      <p:pic>
        <p:nvPicPr>
          <p:cNvPr id="15" name="Picture 14" descr="q subscript alpha comma k comma and n subscript T, minus k">
            <a:extLst>
              <a:ext uri="{FF2B5EF4-FFF2-40B4-BE49-F238E27FC236}">
                <a16:creationId xmlns:a16="http://schemas.microsoft.com/office/drawing/2014/main" id="{D8ECEB81-499E-939B-3BAF-BA4C29B24A80}"/>
              </a:ext>
            </a:extLst>
          </p:cNvPr>
          <p:cNvPicPr>
            <a:picLocks noChangeAspect="1"/>
          </p:cNvPicPr>
          <p:nvPr/>
        </p:nvPicPr>
        <p:blipFill>
          <a:blip r:embed="rId4"/>
          <a:stretch>
            <a:fillRect/>
          </a:stretch>
        </p:blipFill>
        <p:spPr>
          <a:xfrm>
            <a:off x="532139" y="2505075"/>
            <a:ext cx="1543050" cy="438150"/>
          </a:xfrm>
          <a:prstGeom prst="rect">
            <a:avLst/>
          </a:prstGeom>
        </p:spPr>
      </p:pic>
      <p:sp>
        <p:nvSpPr>
          <p:cNvPr id="10" name="TextBox 9">
            <a:extLst>
              <a:ext uri="{FF2B5EF4-FFF2-40B4-BE49-F238E27FC236}">
                <a16:creationId xmlns:a16="http://schemas.microsoft.com/office/drawing/2014/main" id="{01F6E2FF-74D7-AD8E-32D5-B598FFDBFED1}"/>
              </a:ext>
            </a:extLst>
          </p:cNvPr>
          <p:cNvSpPr txBox="1"/>
          <p:nvPr/>
        </p:nvSpPr>
        <p:spPr>
          <a:xfrm>
            <a:off x="2078831" y="2458384"/>
            <a:ext cx="4093366"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is the studentized range value,</a:t>
            </a:r>
            <a:endParaRPr lang="en-IN" dirty="0"/>
          </a:p>
        </p:txBody>
      </p:sp>
      <p:pic>
        <p:nvPicPr>
          <p:cNvPr id="4" name="Picture 3" descr="n subscript i is the number of observations in the i th treatment, &#10;n subscript j is the number of observations in the j th treatment, &#10;k is the number of treatments, and &#10;n subscript T is the total number of observations in all samples.">
            <a:extLst>
              <a:ext uri="{FF2B5EF4-FFF2-40B4-BE49-F238E27FC236}">
                <a16:creationId xmlns:a16="http://schemas.microsoft.com/office/drawing/2014/main" id="{D9D82E8B-5F0F-178E-0C45-F1932D8BA3E6}"/>
              </a:ext>
            </a:extLst>
          </p:cNvPr>
          <p:cNvPicPr>
            <a:picLocks noChangeAspect="1"/>
          </p:cNvPicPr>
          <p:nvPr/>
        </p:nvPicPr>
        <p:blipFill>
          <a:blip r:embed="rId5"/>
          <a:stretch>
            <a:fillRect/>
          </a:stretch>
        </p:blipFill>
        <p:spPr>
          <a:xfrm>
            <a:off x="532139" y="2922880"/>
            <a:ext cx="7236000" cy="1745045"/>
          </a:xfrm>
          <a:prstGeom prst="rect">
            <a:avLst/>
          </a:prstGeom>
        </p:spPr>
      </p:pic>
    </p:spTree>
    <p:extLst>
      <p:ext uri="{BB962C8B-B14F-4D97-AF65-F5344CB8AC3E}">
        <p14:creationId xmlns:p14="http://schemas.microsoft.com/office/powerpoint/2010/main" val="2152138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0C626-7DAB-4564-AC8D-E296AC6D5FE9}"/>
              </a:ext>
            </a:extLst>
          </p:cNvPr>
          <p:cNvSpPr>
            <a:spLocks noGrp="1"/>
          </p:cNvSpPr>
          <p:nvPr>
            <p:ph type="title"/>
          </p:nvPr>
        </p:nvSpPr>
        <p:spPr/>
        <p:txBody>
          <a:bodyPr/>
          <a:lstStyle/>
          <a:p>
            <a:r>
              <a:rPr lang="en-US" dirty="0"/>
              <a:t>Multiple Comparison Procedures</a:t>
            </a:r>
          </a:p>
        </p:txBody>
      </p:sp>
      <p:sp>
        <p:nvSpPr>
          <p:cNvPr id="3" name="Text Placeholder 2">
            <a:extLst>
              <a:ext uri="{FF2B5EF4-FFF2-40B4-BE49-F238E27FC236}">
                <a16:creationId xmlns:a16="http://schemas.microsoft.com/office/drawing/2014/main" id="{86AAC5EF-DE54-4303-8055-834F6A7EF76A}"/>
              </a:ext>
            </a:extLst>
          </p:cNvPr>
          <p:cNvSpPr>
            <a:spLocks noGrp="1"/>
          </p:cNvSpPr>
          <p:nvPr>
            <p:ph type="body" sz="quarter" idx="10"/>
          </p:nvPr>
        </p:nvSpPr>
        <p:spPr/>
        <p:txBody>
          <a:bodyPr/>
          <a:lstStyle/>
          <a:p>
            <a:r>
              <a:rPr lang="en-US" sz="2400" dirty="0"/>
              <a:t>In the previous sections, we used one-way ANOVA to test whether differences existed between population means. In the earlier examples, when we rejected the null hypothesis that all of the population means were equal, we were only testing if differences existed. However, the results of the one-way ANOVA test do not indicate which population means are different. To determine which population means are different, we need to perform more tests to determine if there are statistically significant differences between two population means such as </a:t>
            </a:r>
            <a:r>
              <a:rPr lang="en-US" sz="2400" i="1" dirty="0"/>
              <a:t>m</a:t>
            </a:r>
            <a:r>
              <a:rPr lang="en-US" sz="2400" dirty="0">
                <a:latin typeface="Calibri" panose="020F0502020204030204" pitchFamily="34" charset="0"/>
                <a:ea typeface="Calibri" panose="020F0502020204030204" pitchFamily="34" charset="0"/>
                <a:cs typeface="Calibri" panose="020F0502020204030204" pitchFamily="34" charset="0"/>
              </a:rPr>
              <a:t>₁</a:t>
            </a:r>
            <a:r>
              <a:rPr lang="en-US" sz="2400" dirty="0"/>
              <a:t> − </a:t>
            </a:r>
            <a:r>
              <a:rPr lang="en-US" sz="2400" i="1" dirty="0"/>
              <a:t>m</a:t>
            </a:r>
            <a:r>
              <a:rPr lang="en-US" sz="2400" dirty="0">
                <a:latin typeface="Calibri" panose="020F0502020204030204" pitchFamily="34" charset="0"/>
                <a:ea typeface="Calibri" panose="020F0502020204030204" pitchFamily="34" charset="0"/>
                <a:cs typeface="Calibri" panose="020F0502020204030204" pitchFamily="34" charset="0"/>
              </a:rPr>
              <a:t>₂</a:t>
            </a:r>
            <a:r>
              <a:rPr lang="en-US" sz="2400" dirty="0"/>
              <a:t>, for example. Multiple comparison procedures present several options to the analyst when comparing means after finding significance when performing a one-way ANOVA.</a:t>
            </a:r>
          </a:p>
        </p:txBody>
      </p:sp>
    </p:spTree>
    <p:extLst>
      <p:ext uri="{BB962C8B-B14F-4D97-AF65-F5344CB8AC3E}">
        <p14:creationId xmlns:p14="http://schemas.microsoft.com/office/powerpoint/2010/main" val="2162983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E916-BE14-44FB-99FA-3EC418C3E5C8}"/>
              </a:ext>
            </a:extLst>
          </p:cNvPr>
          <p:cNvSpPr>
            <a:spLocks noGrp="1"/>
          </p:cNvSpPr>
          <p:nvPr>
            <p:ph type="title"/>
          </p:nvPr>
        </p:nvSpPr>
        <p:spPr/>
        <p:txBody>
          <a:bodyPr/>
          <a:lstStyle/>
          <a:p>
            <a:r>
              <a:rPr lang="en-US" dirty="0"/>
              <a:t>Fisher's Least Significant Difference Method</a:t>
            </a:r>
          </a:p>
        </p:txBody>
      </p:sp>
      <p:sp>
        <p:nvSpPr>
          <p:cNvPr id="3" name="Text Placeholder 2">
            <a:extLst>
              <a:ext uri="{FF2B5EF4-FFF2-40B4-BE49-F238E27FC236}">
                <a16:creationId xmlns:a16="http://schemas.microsoft.com/office/drawing/2014/main" id="{E6268925-E31F-4DFE-867C-D11557D3FC01}"/>
              </a:ext>
            </a:extLst>
          </p:cNvPr>
          <p:cNvSpPr>
            <a:spLocks noGrp="1"/>
          </p:cNvSpPr>
          <p:nvPr>
            <p:ph type="body" sz="quarter" idx="10"/>
          </p:nvPr>
        </p:nvSpPr>
        <p:spPr/>
        <p:txBody>
          <a:bodyPr/>
          <a:lstStyle/>
          <a:p>
            <a:r>
              <a:rPr lang="en-US" dirty="0"/>
              <a:t>The first multiple comparison procedure that we will discuss is Fisher’s Least Significant Difference (LSD) method. Fisher’s LSD is a least significant difference method that allows you to compare the difference between two means to a value similar to the margin of error.</a:t>
            </a:r>
          </a:p>
        </p:txBody>
      </p:sp>
    </p:spTree>
    <p:extLst>
      <p:ext uri="{BB962C8B-B14F-4D97-AF65-F5344CB8AC3E}">
        <p14:creationId xmlns:p14="http://schemas.microsoft.com/office/powerpoint/2010/main" val="626163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Fisher's Least Significant Difference Method</a:t>
            </a:r>
          </a:p>
        </p:txBody>
      </p:sp>
      <p:sp>
        <p:nvSpPr>
          <p:cNvPr id="3" name="Text Placeholder 2"/>
          <p:cNvSpPr>
            <a:spLocks noGrp="1"/>
          </p:cNvSpPr>
          <p:nvPr>
            <p:ph type="body" sz="quarter" idx="10"/>
          </p:nvPr>
        </p:nvSpPr>
        <p:spPr/>
        <p:txBody>
          <a:bodyPr>
            <a:normAutofit/>
          </a:bodyPr>
          <a:lstStyle/>
          <a:p>
            <a:pPr>
              <a:defRPr sz="2800"/>
            </a:pPr>
            <a:r>
              <a:rPr sz="2400" dirty="0"/>
              <a:t>We consider populations</a:t>
            </a:r>
            <a:r>
              <a:rPr lang="en-US" sz="2400" dirty="0"/>
              <a:t> </a:t>
            </a:r>
            <a:r>
              <a:rPr lang="en-US" sz="2400" i="1" dirty="0"/>
              <a:t>i</a:t>
            </a:r>
            <a:r>
              <a:rPr sz="2400" dirty="0"/>
              <a:t> and</a:t>
            </a:r>
            <a:r>
              <a:rPr lang="en-US" sz="2400" dirty="0"/>
              <a:t> </a:t>
            </a:r>
            <a:r>
              <a:rPr lang="en-US" sz="2400" i="1" dirty="0"/>
              <a:t>j</a:t>
            </a:r>
            <a:r>
              <a:rPr sz="2400" dirty="0"/>
              <a:t> to be significantly different if</a:t>
            </a:r>
            <a:endParaRPr lang="en-IN" sz="2400" dirty="0"/>
          </a:p>
        </p:txBody>
      </p:sp>
      <p:pic>
        <p:nvPicPr>
          <p:cNvPr id="13" name="Picture 12" descr="Absolute value of X bar subscript i minus X bar subscript j, is greater than or equal to t subscript alpha divided by two comma n subscript T, minus k, times the square root of MSE multiplied by open parentheses open fraction one divided by n subscript i close fraction plus open fraction  one divided by n subscript j close fraction close parentheses.">
            <a:extLst>
              <a:ext uri="{FF2B5EF4-FFF2-40B4-BE49-F238E27FC236}">
                <a16:creationId xmlns:a16="http://schemas.microsoft.com/office/drawing/2014/main" id="{220D9DE2-2023-B5E3-E406-93220F965106}"/>
              </a:ext>
            </a:extLst>
          </p:cNvPr>
          <p:cNvPicPr>
            <a:picLocks noChangeAspect="1"/>
          </p:cNvPicPr>
          <p:nvPr/>
        </p:nvPicPr>
        <p:blipFill>
          <a:blip r:embed="rId2"/>
          <a:stretch>
            <a:fillRect/>
          </a:stretch>
        </p:blipFill>
        <p:spPr>
          <a:xfrm>
            <a:off x="2500312" y="1727541"/>
            <a:ext cx="4143375" cy="1133475"/>
          </a:xfrm>
          <a:prstGeom prst="rect">
            <a:avLst/>
          </a:prstGeom>
        </p:spPr>
      </p:pic>
      <p:sp>
        <p:nvSpPr>
          <p:cNvPr id="11" name="TextBox 10">
            <a:extLst>
              <a:ext uri="{FF2B5EF4-FFF2-40B4-BE49-F238E27FC236}">
                <a16:creationId xmlns:a16="http://schemas.microsoft.com/office/drawing/2014/main" id="{406F5AA6-CC07-6DA3-B1C6-09F924CA57BD}"/>
              </a:ext>
            </a:extLst>
          </p:cNvPr>
          <p:cNvSpPr txBox="1"/>
          <p:nvPr/>
        </p:nvSpPr>
        <p:spPr>
          <a:xfrm>
            <a:off x="457200" y="2795841"/>
            <a:ext cx="9906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000000"/>
                </a:solidFill>
                <a:effectLst/>
                <a:uLnTx/>
                <a:uFillTx/>
                <a:latin typeface="Calibri"/>
                <a:ea typeface="+mn-ea"/>
                <a:cs typeface="+mn-cs"/>
              </a:rPr>
              <a:t>where</a:t>
            </a:r>
            <a:endParaRPr lang="en-IN" sz="2400" dirty="0"/>
          </a:p>
        </p:txBody>
      </p:sp>
      <p:pic>
        <p:nvPicPr>
          <p:cNvPr id="15" name="Picture 14" descr="x bar subscript i">
            <a:extLst>
              <a:ext uri="{FF2B5EF4-FFF2-40B4-BE49-F238E27FC236}">
                <a16:creationId xmlns:a16="http://schemas.microsoft.com/office/drawing/2014/main" id="{13AA094D-5EE1-1002-7E95-C84ADFA38694}"/>
              </a:ext>
            </a:extLst>
          </p:cNvPr>
          <p:cNvPicPr>
            <a:picLocks noChangeAspect="1"/>
          </p:cNvPicPr>
          <p:nvPr/>
        </p:nvPicPr>
        <p:blipFill>
          <a:blip r:embed="rId3"/>
          <a:stretch>
            <a:fillRect/>
          </a:stretch>
        </p:blipFill>
        <p:spPr>
          <a:xfrm>
            <a:off x="517709" y="3240740"/>
            <a:ext cx="266700" cy="419100"/>
          </a:xfrm>
          <a:prstGeom prst="rect">
            <a:avLst/>
          </a:prstGeom>
        </p:spPr>
      </p:pic>
      <p:sp>
        <p:nvSpPr>
          <p:cNvPr id="9" name="TextBox 8">
            <a:extLst>
              <a:ext uri="{FF2B5EF4-FFF2-40B4-BE49-F238E27FC236}">
                <a16:creationId xmlns:a16="http://schemas.microsoft.com/office/drawing/2014/main" id="{DAFFCE5C-DD10-6757-4411-1C76F06849E5}"/>
              </a:ext>
            </a:extLst>
          </p:cNvPr>
          <p:cNvSpPr txBox="1"/>
          <p:nvPr/>
        </p:nvSpPr>
        <p:spPr>
          <a:xfrm>
            <a:off x="784410" y="3205159"/>
            <a:ext cx="790239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rPr>
              <a:t>is the sample mean of the observations in the </a:t>
            </a:r>
            <a:r>
              <a:rPr kumimoji="0" lang="en-US" sz="2400" b="0" i="1" u="none" strike="noStrike" kern="1200" cap="none" spc="0" normalizeH="0" baseline="0" noProof="0" dirty="0">
                <a:ln>
                  <a:noFill/>
                </a:ln>
                <a:solidFill>
                  <a:srgbClr val="000000"/>
                </a:solidFill>
                <a:effectLst/>
                <a:uLnTx/>
                <a:uFillTx/>
                <a:latin typeface="Calibri"/>
              </a:rPr>
              <a:t>i</a:t>
            </a:r>
            <a:r>
              <a:rPr kumimoji="0" lang="en-US" sz="1050" b="0" i="0" u="none" strike="noStrike" kern="1200" cap="none" spc="0" normalizeH="0" baseline="0" noProof="0" dirty="0">
                <a:ln>
                  <a:noFill/>
                </a:ln>
                <a:solidFill>
                  <a:srgbClr val="000000"/>
                </a:solidFill>
                <a:effectLst/>
                <a:uLnTx/>
                <a:uFillTx/>
                <a:latin typeface="Calibri"/>
              </a:rPr>
              <a:t> </a:t>
            </a:r>
            <a:r>
              <a:rPr kumimoji="0" lang="en-US" sz="2400" b="0" i="0" u="none" strike="noStrike" kern="1200" cap="none" spc="0" normalizeH="0" baseline="30000" noProof="0" dirty="0">
                <a:ln>
                  <a:noFill/>
                </a:ln>
                <a:solidFill>
                  <a:srgbClr val="000000"/>
                </a:solidFill>
                <a:effectLst/>
                <a:uLnTx/>
                <a:uFillTx/>
                <a:latin typeface="Calibri"/>
              </a:rPr>
              <a:t>th</a:t>
            </a:r>
            <a:r>
              <a:rPr kumimoji="0" lang="en-US" sz="2400" b="0" i="0" u="none" strike="noStrike" kern="1200" cap="none" spc="0" normalizeH="0" baseline="0" noProof="0" dirty="0">
                <a:ln>
                  <a:noFill/>
                </a:ln>
                <a:solidFill>
                  <a:srgbClr val="000000"/>
                </a:solidFill>
                <a:effectLst/>
                <a:uLnTx/>
                <a:uFillTx/>
                <a:latin typeface="Calibri"/>
              </a:rPr>
              <a:t> treatment,</a:t>
            </a:r>
            <a:endParaRPr lang="en-IN" sz="2400" dirty="0"/>
          </a:p>
        </p:txBody>
      </p:sp>
      <p:pic>
        <p:nvPicPr>
          <p:cNvPr id="17" name="Picture 16" descr="x bar subscript j">
            <a:extLst>
              <a:ext uri="{FF2B5EF4-FFF2-40B4-BE49-F238E27FC236}">
                <a16:creationId xmlns:a16="http://schemas.microsoft.com/office/drawing/2014/main" id="{E0E4027A-78E4-C698-1659-FC5C1ED213B1}"/>
              </a:ext>
            </a:extLst>
          </p:cNvPr>
          <p:cNvPicPr>
            <a:picLocks noChangeAspect="1"/>
          </p:cNvPicPr>
          <p:nvPr/>
        </p:nvPicPr>
        <p:blipFill>
          <a:blip r:embed="rId4"/>
          <a:stretch>
            <a:fillRect/>
          </a:stretch>
        </p:blipFill>
        <p:spPr>
          <a:xfrm>
            <a:off x="513927" y="3664208"/>
            <a:ext cx="295275" cy="438150"/>
          </a:xfrm>
          <a:prstGeom prst="rect">
            <a:avLst/>
          </a:prstGeom>
        </p:spPr>
      </p:pic>
      <p:sp>
        <p:nvSpPr>
          <p:cNvPr id="7" name="TextBox 6">
            <a:extLst>
              <a:ext uri="{FF2B5EF4-FFF2-40B4-BE49-F238E27FC236}">
                <a16:creationId xmlns:a16="http://schemas.microsoft.com/office/drawing/2014/main" id="{985D142B-DF40-D79A-4020-725130B1A339}"/>
              </a:ext>
            </a:extLst>
          </p:cNvPr>
          <p:cNvSpPr txBox="1"/>
          <p:nvPr/>
        </p:nvSpPr>
        <p:spPr>
          <a:xfrm>
            <a:off x="798696" y="3621758"/>
            <a:ext cx="790239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rPr>
              <a:t>is the sample mean of the observations in the </a:t>
            </a:r>
            <a:r>
              <a:rPr kumimoji="0" lang="en-US" sz="2400" b="0" i="1" u="none" strike="noStrike" kern="1200" cap="none" spc="0" normalizeH="0" baseline="0" noProof="0" dirty="0">
                <a:ln>
                  <a:noFill/>
                </a:ln>
                <a:solidFill>
                  <a:srgbClr val="000000"/>
                </a:solidFill>
                <a:effectLst/>
                <a:uLnTx/>
                <a:uFillTx/>
                <a:latin typeface="Calibri"/>
              </a:rPr>
              <a:t>j</a:t>
            </a:r>
            <a:r>
              <a:rPr kumimoji="0" lang="en-US" sz="1050" b="0" i="0" u="none" strike="noStrike" kern="1200" cap="none" spc="0" normalizeH="0" baseline="0" noProof="0" dirty="0">
                <a:ln>
                  <a:noFill/>
                </a:ln>
                <a:solidFill>
                  <a:srgbClr val="000000"/>
                </a:solidFill>
                <a:effectLst/>
                <a:uLnTx/>
                <a:uFillTx/>
                <a:latin typeface="Calibri"/>
              </a:rPr>
              <a:t> </a:t>
            </a:r>
            <a:r>
              <a:rPr kumimoji="0" lang="en-US" sz="2400" b="0" i="0" u="none" strike="noStrike" kern="1200" cap="none" spc="0" normalizeH="0" baseline="30000" noProof="0" dirty="0">
                <a:ln>
                  <a:noFill/>
                </a:ln>
                <a:solidFill>
                  <a:srgbClr val="000000"/>
                </a:solidFill>
                <a:effectLst/>
                <a:uLnTx/>
                <a:uFillTx/>
                <a:latin typeface="Calibri"/>
              </a:rPr>
              <a:t>th</a:t>
            </a:r>
            <a:r>
              <a:rPr kumimoji="0" lang="en-US" sz="2400" b="0" i="0" u="none" strike="noStrike" kern="1200" cap="none" spc="0" normalizeH="0" baseline="0" noProof="0" dirty="0">
                <a:ln>
                  <a:noFill/>
                </a:ln>
                <a:solidFill>
                  <a:srgbClr val="000000"/>
                </a:solidFill>
                <a:effectLst/>
                <a:uLnTx/>
                <a:uFillTx/>
                <a:latin typeface="Calibri"/>
              </a:rPr>
              <a:t> treatment,</a:t>
            </a:r>
            <a:endParaRPr lang="en-IN" sz="2400" dirty="0"/>
          </a:p>
        </p:txBody>
      </p:sp>
      <p:pic>
        <p:nvPicPr>
          <p:cNvPr id="10" name="Picture 9" descr="n subscript i is the number of observations in the i th treatment, &#10;n subscript j is the number of observations in the j th treatment, &#10;k is the number of treatments, and &#10;n subscript T is the total number of observations in all samples.">
            <a:extLst>
              <a:ext uri="{FF2B5EF4-FFF2-40B4-BE49-F238E27FC236}">
                <a16:creationId xmlns:a16="http://schemas.microsoft.com/office/drawing/2014/main" id="{B8693264-20DF-AB09-EE2A-A44E62EC27A0}"/>
              </a:ext>
            </a:extLst>
          </p:cNvPr>
          <p:cNvPicPr>
            <a:picLocks noChangeAspect="1"/>
          </p:cNvPicPr>
          <p:nvPr/>
        </p:nvPicPr>
        <p:blipFill>
          <a:blip r:embed="rId5"/>
          <a:stretch>
            <a:fillRect/>
          </a:stretch>
        </p:blipFill>
        <p:spPr>
          <a:xfrm>
            <a:off x="513927" y="4090064"/>
            <a:ext cx="7308000" cy="176240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44517-8F66-4E90-891D-BF0E87CA8429}"/>
              </a:ext>
            </a:extLst>
          </p:cNvPr>
          <p:cNvSpPr>
            <a:spLocks noGrp="1"/>
          </p:cNvSpPr>
          <p:nvPr>
            <p:ph type="title"/>
          </p:nvPr>
        </p:nvSpPr>
        <p:spPr/>
        <p:txBody>
          <a:bodyPr/>
          <a:lstStyle/>
          <a:p>
            <a:r>
              <a:rPr lang="en-US" dirty="0"/>
              <a:t>Fisher's LSD Method Confidence Interval Approach</a:t>
            </a:r>
          </a:p>
        </p:txBody>
      </p:sp>
      <p:pic>
        <p:nvPicPr>
          <p:cNvPr id="6" name="Picture 5" descr="Another approach to using Fisher's LSD method is to calculate a 100 times open parentheses 1 minus alpha close parentheses percent confidence interval for the difference between two population means mu subscript i minus mu subscript j.">
            <a:extLst>
              <a:ext uri="{FF2B5EF4-FFF2-40B4-BE49-F238E27FC236}">
                <a16:creationId xmlns:a16="http://schemas.microsoft.com/office/drawing/2014/main" id="{847EF9AC-F5F5-EB2C-9909-7CF584A632C6}"/>
              </a:ext>
            </a:extLst>
          </p:cNvPr>
          <p:cNvPicPr>
            <a:picLocks noChangeAspect="1"/>
          </p:cNvPicPr>
          <p:nvPr/>
        </p:nvPicPr>
        <p:blipFill>
          <a:blip r:embed="rId2"/>
          <a:stretch>
            <a:fillRect/>
          </a:stretch>
        </p:blipFill>
        <p:spPr>
          <a:xfrm>
            <a:off x="381000" y="1143001"/>
            <a:ext cx="8480302" cy="1476000"/>
          </a:xfrm>
          <a:prstGeom prst="rect">
            <a:avLst/>
          </a:prstGeom>
        </p:spPr>
      </p:pic>
    </p:spTree>
    <p:extLst>
      <p:ext uri="{BB962C8B-B14F-4D97-AF65-F5344CB8AC3E}">
        <p14:creationId xmlns:p14="http://schemas.microsoft.com/office/powerpoint/2010/main" val="3529855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Fisher's LSD Method Confidence Interval Approach</a:t>
            </a:r>
          </a:p>
        </p:txBody>
      </p:sp>
      <p:sp>
        <p:nvSpPr>
          <p:cNvPr id="3" name="Text Placeholder 2"/>
          <p:cNvSpPr>
            <a:spLocks noGrp="1"/>
          </p:cNvSpPr>
          <p:nvPr>
            <p:ph type="body" sz="quarter" idx="10"/>
          </p:nvPr>
        </p:nvSpPr>
        <p:spPr/>
        <p:txBody>
          <a:bodyPr>
            <a:normAutofit/>
          </a:bodyPr>
          <a:lstStyle/>
          <a:p>
            <a:pPr>
              <a:defRPr sz="2800"/>
            </a:pPr>
            <a:r>
              <a:rPr sz="2400" dirty="0"/>
              <a:t>The</a:t>
            </a:r>
            <a:r>
              <a:rPr lang="en-US" sz="2400" dirty="0"/>
              <a:t> 100(1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 α)%</a:t>
            </a:r>
            <a:r>
              <a:rPr sz="2400" dirty="0"/>
              <a:t> confidence interval for the difference between two population means</a:t>
            </a:r>
          </a:p>
        </p:txBody>
      </p:sp>
      <p:pic>
        <p:nvPicPr>
          <p:cNvPr id="5" name="Picture 4" descr="Mu subscript i minus Mu subscript j given by">
            <a:extLst>
              <a:ext uri="{FF2B5EF4-FFF2-40B4-BE49-F238E27FC236}">
                <a16:creationId xmlns:a16="http://schemas.microsoft.com/office/drawing/2014/main" id="{C29F11DE-0177-6DA8-9D42-30708865BB7D}"/>
              </a:ext>
            </a:extLst>
          </p:cNvPr>
          <p:cNvPicPr>
            <a:picLocks noChangeAspect="1"/>
          </p:cNvPicPr>
          <p:nvPr/>
        </p:nvPicPr>
        <p:blipFill>
          <a:blip r:embed="rId2"/>
          <a:stretch>
            <a:fillRect/>
          </a:stretch>
        </p:blipFill>
        <p:spPr>
          <a:xfrm>
            <a:off x="3413125" y="1497397"/>
            <a:ext cx="2057400" cy="438150"/>
          </a:xfrm>
          <a:prstGeom prst="rect">
            <a:avLst/>
          </a:prstGeom>
        </p:spPr>
      </p:pic>
      <p:pic>
        <p:nvPicPr>
          <p:cNvPr id="13" name="Picture 12" descr="Open parentheses X bar subscript i minus X bar subscript j close parentheses, plus or minus t subscript alpha divided by two comma n subscript T, minus k, times the square root of MSE multiplied by open parentheses open fraction one divided by n subscript i close fraction plus open fraction  one divided by n subscript j close fraction close parentheses.">
            <a:extLst>
              <a:ext uri="{FF2B5EF4-FFF2-40B4-BE49-F238E27FC236}">
                <a16:creationId xmlns:a16="http://schemas.microsoft.com/office/drawing/2014/main" id="{2C867AE4-5824-F937-0478-217D6C87CB01}"/>
              </a:ext>
            </a:extLst>
          </p:cNvPr>
          <p:cNvPicPr>
            <a:picLocks noChangeAspect="1"/>
          </p:cNvPicPr>
          <p:nvPr/>
        </p:nvPicPr>
        <p:blipFill>
          <a:blip r:embed="rId3"/>
          <a:stretch>
            <a:fillRect/>
          </a:stretch>
        </p:blipFill>
        <p:spPr>
          <a:xfrm>
            <a:off x="2437208" y="1905000"/>
            <a:ext cx="4267200" cy="1133475"/>
          </a:xfrm>
          <a:prstGeom prst="rect">
            <a:avLst/>
          </a:prstGeom>
        </p:spPr>
      </p:pic>
      <p:sp>
        <p:nvSpPr>
          <p:cNvPr id="7" name="TextBox 6">
            <a:extLst>
              <a:ext uri="{FF2B5EF4-FFF2-40B4-BE49-F238E27FC236}">
                <a16:creationId xmlns:a16="http://schemas.microsoft.com/office/drawing/2014/main" id="{D0CA350B-95FA-2B3F-0156-84EDC52188B9}"/>
              </a:ext>
            </a:extLst>
          </p:cNvPr>
          <p:cNvSpPr txBox="1"/>
          <p:nvPr/>
        </p:nvSpPr>
        <p:spPr>
          <a:xfrm>
            <a:off x="457200" y="2962276"/>
            <a:ext cx="9906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000000"/>
                </a:solidFill>
                <a:effectLst/>
                <a:uLnTx/>
                <a:uFillTx/>
                <a:latin typeface="Calibri"/>
                <a:ea typeface="+mn-ea"/>
                <a:cs typeface="+mn-cs"/>
              </a:rPr>
              <a:t>where</a:t>
            </a:r>
            <a:endParaRPr lang="en-IN" sz="2400" dirty="0"/>
          </a:p>
        </p:txBody>
      </p:sp>
      <p:pic>
        <p:nvPicPr>
          <p:cNvPr id="17" name="Picture 16" descr="x bar subscript i">
            <a:extLst>
              <a:ext uri="{FF2B5EF4-FFF2-40B4-BE49-F238E27FC236}">
                <a16:creationId xmlns:a16="http://schemas.microsoft.com/office/drawing/2014/main" id="{E119D2C7-C557-D11D-76DB-DD4B0F55D4E9}"/>
              </a:ext>
            </a:extLst>
          </p:cNvPr>
          <p:cNvPicPr>
            <a:picLocks noChangeAspect="1"/>
          </p:cNvPicPr>
          <p:nvPr/>
        </p:nvPicPr>
        <p:blipFill>
          <a:blip r:embed="rId4"/>
          <a:stretch>
            <a:fillRect/>
          </a:stretch>
        </p:blipFill>
        <p:spPr>
          <a:xfrm>
            <a:off x="516735" y="3406449"/>
            <a:ext cx="266700" cy="419100"/>
          </a:xfrm>
          <a:prstGeom prst="rect">
            <a:avLst/>
          </a:prstGeom>
        </p:spPr>
      </p:pic>
      <p:sp>
        <p:nvSpPr>
          <p:cNvPr id="9" name="TextBox 8">
            <a:extLst>
              <a:ext uri="{FF2B5EF4-FFF2-40B4-BE49-F238E27FC236}">
                <a16:creationId xmlns:a16="http://schemas.microsoft.com/office/drawing/2014/main" id="{069F736F-2386-00D2-0833-D0F8AF3F6C3B}"/>
              </a:ext>
            </a:extLst>
          </p:cNvPr>
          <p:cNvSpPr txBox="1"/>
          <p:nvPr/>
        </p:nvSpPr>
        <p:spPr>
          <a:xfrm>
            <a:off x="786514" y="3363884"/>
            <a:ext cx="7897905"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rPr>
              <a:t>is the sample mean of the observations in the </a:t>
            </a:r>
            <a:r>
              <a:rPr lang="en-US" sz="2400" i="1" dirty="0">
                <a:solidFill>
                  <a:srgbClr val="000000"/>
                </a:solidFill>
              </a:rPr>
              <a:t>i</a:t>
            </a:r>
            <a:r>
              <a:rPr lang="en-US" sz="1050" dirty="0">
                <a:solidFill>
                  <a:srgbClr val="000000"/>
                </a:solidFill>
              </a:rPr>
              <a:t> </a:t>
            </a:r>
            <a:r>
              <a:rPr lang="en-US" sz="2400" baseline="30000" dirty="0">
                <a:solidFill>
                  <a:srgbClr val="000000"/>
                </a:solidFill>
              </a:rPr>
              <a:t>th</a:t>
            </a:r>
            <a:r>
              <a:rPr kumimoji="0" lang="en-US" sz="2400" b="0" i="0" u="none" strike="noStrike" kern="1200" cap="none" spc="0" normalizeH="0" baseline="0" noProof="0" dirty="0">
                <a:ln>
                  <a:noFill/>
                </a:ln>
                <a:solidFill>
                  <a:srgbClr val="000000"/>
                </a:solidFill>
                <a:effectLst/>
                <a:uLnTx/>
                <a:uFillTx/>
                <a:latin typeface="Calibri"/>
              </a:rPr>
              <a:t> treatment,</a:t>
            </a:r>
            <a:endParaRPr lang="en-IN" sz="2400" dirty="0"/>
          </a:p>
        </p:txBody>
      </p:sp>
      <p:pic>
        <p:nvPicPr>
          <p:cNvPr id="19" name="Picture 18" descr="x bar subscript j">
            <a:extLst>
              <a:ext uri="{FF2B5EF4-FFF2-40B4-BE49-F238E27FC236}">
                <a16:creationId xmlns:a16="http://schemas.microsoft.com/office/drawing/2014/main" id="{6CDF915E-8183-EC5E-C2F0-50F698EB79D7}"/>
              </a:ext>
            </a:extLst>
          </p:cNvPr>
          <p:cNvPicPr>
            <a:picLocks noChangeAspect="1"/>
          </p:cNvPicPr>
          <p:nvPr/>
        </p:nvPicPr>
        <p:blipFill>
          <a:blip r:embed="rId5"/>
          <a:stretch>
            <a:fillRect/>
          </a:stretch>
        </p:blipFill>
        <p:spPr>
          <a:xfrm>
            <a:off x="508747" y="3826033"/>
            <a:ext cx="295275" cy="438150"/>
          </a:xfrm>
          <a:prstGeom prst="rect">
            <a:avLst/>
          </a:prstGeom>
        </p:spPr>
      </p:pic>
      <p:sp>
        <p:nvSpPr>
          <p:cNvPr id="11" name="TextBox 10">
            <a:extLst>
              <a:ext uri="{FF2B5EF4-FFF2-40B4-BE49-F238E27FC236}">
                <a16:creationId xmlns:a16="http://schemas.microsoft.com/office/drawing/2014/main" id="{86AD179B-0378-7E2F-504E-A9B0C5606526}"/>
              </a:ext>
            </a:extLst>
          </p:cNvPr>
          <p:cNvSpPr txBox="1"/>
          <p:nvPr/>
        </p:nvSpPr>
        <p:spPr>
          <a:xfrm>
            <a:off x="784133" y="3783590"/>
            <a:ext cx="7674067"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rPr>
              <a:t>is the sample mean of the observations in the</a:t>
            </a:r>
            <a:r>
              <a:rPr lang="en-US" sz="2400" dirty="0">
                <a:solidFill>
                  <a:srgbClr val="000000"/>
                </a:solidFill>
              </a:rPr>
              <a:t> </a:t>
            </a:r>
            <a:r>
              <a:rPr lang="en-US" sz="2400" i="1" dirty="0">
                <a:solidFill>
                  <a:srgbClr val="000000"/>
                </a:solidFill>
              </a:rPr>
              <a:t>j</a:t>
            </a:r>
            <a:r>
              <a:rPr lang="en-US" sz="1050" dirty="0">
                <a:solidFill>
                  <a:srgbClr val="000000"/>
                </a:solidFill>
              </a:rPr>
              <a:t> </a:t>
            </a:r>
            <a:r>
              <a:rPr lang="en-US" sz="2400" baseline="30000" dirty="0">
                <a:solidFill>
                  <a:srgbClr val="000000"/>
                </a:solidFill>
              </a:rPr>
              <a:t>th</a:t>
            </a:r>
            <a:r>
              <a:rPr kumimoji="0" lang="en-US" sz="2400" b="0" i="0" u="none" strike="noStrike" kern="1200" cap="none" spc="0" normalizeH="0" baseline="0" noProof="0" dirty="0">
                <a:ln>
                  <a:noFill/>
                </a:ln>
                <a:solidFill>
                  <a:srgbClr val="000000"/>
                </a:solidFill>
                <a:effectLst/>
                <a:uLnTx/>
                <a:uFillTx/>
                <a:latin typeface="Calibri"/>
              </a:rPr>
              <a:t> treatment,</a:t>
            </a:r>
            <a:endParaRPr lang="en-IN" sz="2400" dirty="0"/>
          </a:p>
        </p:txBody>
      </p:sp>
      <p:pic>
        <p:nvPicPr>
          <p:cNvPr id="4" name="Picture 3" descr="n subscript i is the number of observations in the i th treatment, &#10;n subscript j is the number of observations in the j th treatment, &#10;k is the number of treatments, and &#10;n subscript T is the total number of observations in all samples.">
            <a:extLst>
              <a:ext uri="{FF2B5EF4-FFF2-40B4-BE49-F238E27FC236}">
                <a16:creationId xmlns:a16="http://schemas.microsoft.com/office/drawing/2014/main" id="{11263C71-C17B-DBC1-0131-A3E3FF466F3A}"/>
              </a:ext>
            </a:extLst>
          </p:cNvPr>
          <p:cNvPicPr>
            <a:picLocks noChangeAspect="1"/>
          </p:cNvPicPr>
          <p:nvPr/>
        </p:nvPicPr>
        <p:blipFill>
          <a:blip r:embed="rId6"/>
          <a:stretch>
            <a:fillRect/>
          </a:stretch>
        </p:blipFill>
        <p:spPr>
          <a:xfrm>
            <a:off x="508747" y="4217353"/>
            <a:ext cx="7236000" cy="174504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49C07-7D2A-49FD-A4A6-EF8E571C33F2}"/>
              </a:ext>
            </a:extLst>
          </p:cNvPr>
          <p:cNvSpPr>
            <a:spLocks noGrp="1"/>
          </p:cNvSpPr>
          <p:nvPr>
            <p:ph type="title"/>
          </p:nvPr>
        </p:nvSpPr>
        <p:spPr/>
        <p:txBody>
          <a:bodyPr/>
          <a:lstStyle/>
          <a:p>
            <a:r>
              <a:rPr lang="en-US" dirty="0"/>
              <a:t>Tukey's HSD Method</a:t>
            </a:r>
          </a:p>
        </p:txBody>
      </p:sp>
      <p:sp>
        <p:nvSpPr>
          <p:cNvPr id="3" name="Text Placeholder 2">
            <a:extLst>
              <a:ext uri="{FF2B5EF4-FFF2-40B4-BE49-F238E27FC236}">
                <a16:creationId xmlns:a16="http://schemas.microsoft.com/office/drawing/2014/main" id="{C757062D-F1DB-4FB8-AC53-DD226CF422E8}"/>
              </a:ext>
            </a:extLst>
          </p:cNvPr>
          <p:cNvSpPr>
            <a:spLocks noGrp="1"/>
          </p:cNvSpPr>
          <p:nvPr>
            <p:ph type="body" sz="quarter" idx="10"/>
          </p:nvPr>
        </p:nvSpPr>
        <p:spPr/>
        <p:txBody>
          <a:bodyPr/>
          <a:lstStyle/>
          <a:p>
            <a:r>
              <a:rPr lang="en-US" sz="2400" dirty="0"/>
              <a:t>Like Fisher’s LSD, Tukey’s HSD test is used to determine group differences when the ANOVA gives a significant result, indicating that at least one group mean differs from the other group means. Tukey’s HSD test is a pairwise comparison that is used to compute the honestly significant difference between two means using a statistical distribution called the </a:t>
            </a:r>
            <a:r>
              <a:rPr lang="en-US" sz="2400" i="1" dirty="0"/>
              <a:t>q</a:t>
            </a:r>
            <a:r>
              <a:rPr lang="en-US" sz="2400" dirty="0"/>
              <a:t>-distribution (also known as the studentized range distribution). The </a:t>
            </a:r>
            <a:r>
              <a:rPr lang="en-US" sz="2400" i="1" dirty="0"/>
              <a:t>q</a:t>
            </a:r>
            <a:r>
              <a:rPr lang="en-US" sz="2400" dirty="0"/>
              <a:t>-distribution is similar to the </a:t>
            </a:r>
            <a:r>
              <a:rPr lang="en-US" sz="2400" i="1" dirty="0"/>
              <a:t>t</a:t>
            </a:r>
            <a:r>
              <a:rPr lang="en-US" sz="2400" dirty="0"/>
              <a:t>-distribution but has more variability (i.e., thicker) in the tails, yielding a larger studentized range value, </a:t>
            </a:r>
            <a:r>
              <a:rPr lang="en-US" sz="2400" i="1" dirty="0"/>
              <a:t>q</a:t>
            </a:r>
            <a:r>
              <a:rPr lang="en-US" sz="1050" i="1" dirty="0"/>
              <a:t> </a:t>
            </a:r>
            <a:r>
              <a:rPr lang="en-US" sz="2400" i="1" baseline="-25000" dirty="0"/>
              <a:t>a</a:t>
            </a:r>
            <a:r>
              <a:rPr lang="en-US" sz="2400" dirty="0"/>
              <a:t>, than </a:t>
            </a:r>
            <a:r>
              <a:rPr lang="en-US" sz="2400" i="1" dirty="0"/>
              <a:t>t</a:t>
            </a:r>
            <a:r>
              <a:rPr lang="en-US" sz="1050" i="1" dirty="0"/>
              <a:t> </a:t>
            </a:r>
            <a:r>
              <a:rPr lang="en-US" sz="2400" i="1" baseline="-25000" dirty="0"/>
              <a:t>a</a:t>
            </a:r>
            <a:r>
              <a:rPr lang="en-US" sz="2400" dirty="0"/>
              <a:t>. To ensure that all tests are compared using the same significance level, Tukey’s HSD keeps the likelihood of making at</a:t>
            </a:r>
          </a:p>
        </p:txBody>
      </p:sp>
      <p:pic>
        <p:nvPicPr>
          <p:cNvPr id="5" name="Picture 4" descr="least one Type one Error constant that is all tests are carried out using the significance level.">
            <a:extLst>
              <a:ext uri="{FF2B5EF4-FFF2-40B4-BE49-F238E27FC236}">
                <a16:creationId xmlns:a16="http://schemas.microsoft.com/office/drawing/2014/main" id="{5F4DD75D-2970-CCAD-C83F-3A291C10E94D}"/>
              </a:ext>
            </a:extLst>
          </p:cNvPr>
          <p:cNvPicPr>
            <a:picLocks noChangeAspect="1"/>
          </p:cNvPicPr>
          <p:nvPr/>
        </p:nvPicPr>
        <p:blipFill>
          <a:blip r:embed="rId2"/>
          <a:stretch>
            <a:fillRect/>
          </a:stretch>
        </p:blipFill>
        <p:spPr>
          <a:xfrm>
            <a:off x="533400" y="5108400"/>
            <a:ext cx="8280000" cy="751943"/>
          </a:xfrm>
          <a:prstGeom prst="rect">
            <a:avLst/>
          </a:prstGeom>
        </p:spPr>
      </p:pic>
    </p:spTree>
    <p:extLst>
      <p:ext uri="{BB962C8B-B14F-4D97-AF65-F5344CB8AC3E}">
        <p14:creationId xmlns:p14="http://schemas.microsoft.com/office/powerpoint/2010/main" val="3953308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Tukey's </a:t>
            </a:r>
            <a:r>
              <a:rPr lang="en-IN" dirty="0"/>
              <a:t>Honest Significant Difference Method</a:t>
            </a:r>
            <a:endParaRPr dirty="0"/>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Two means,</a:t>
            </a:r>
          </a:p>
        </p:txBody>
      </p:sp>
      <p:pic>
        <p:nvPicPr>
          <p:cNvPr id="6" name="Picture 5" descr="mu subscript i and mu subscript j">
            <a:extLst>
              <a:ext uri="{FF2B5EF4-FFF2-40B4-BE49-F238E27FC236}">
                <a16:creationId xmlns:a16="http://schemas.microsoft.com/office/drawing/2014/main" id="{A281E3E6-01AC-8B36-2291-5A04B7C0F289}"/>
              </a:ext>
            </a:extLst>
          </p:cNvPr>
          <p:cNvPicPr>
            <a:picLocks noChangeAspect="1"/>
          </p:cNvPicPr>
          <p:nvPr/>
        </p:nvPicPr>
        <p:blipFill>
          <a:blip r:embed="rId2"/>
          <a:stretch>
            <a:fillRect/>
          </a:stretch>
        </p:blipFill>
        <p:spPr>
          <a:xfrm>
            <a:off x="2286000" y="1158354"/>
            <a:ext cx="1414174" cy="468000"/>
          </a:xfrm>
          <a:prstGeom prst="rect">
            <a:avLst/>
          </a:prstGeom>
        </p:spPr>
      </p:pic>
      <p:sp>
        <p:nvSpPr>
          <p:cNvPr id="8" name="TextBox 7">
            <a:extLst>
              <a:ext uri="{FF2B5EF4-FFF2-40B4-BE49-F238E27FC236}">
                <a16:creationId xmlns:a16="http://schemas.microsoft.com/office/drawing/2014/main" id="{3749E2C9-E47E-F71B-C4C4-4DB657CAAE0D}"/>
              </a:ext>
            </a:extLst>
          </p:cNvPr>
          <p:cNvSpPr txBox="1"/>
          <p:nvPr/>
        </p:nvSpPr>
        <p:spPr>
          <a:xfrm>
            <a:off x="3686175" y="1121320"/>
            <a:ext cx="3552825"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000000"/>
                </a:solidFill>
                <a:effectLst/>
                <a:uLnTx/>
                <a:uFillTx/>
                <a:latin typeface="Calibri"/>
                <a:ea typeface="+mn-ea"/>
                <a:cs typeface="+mn-cs"/>
              </a:rPr>
              <a:t>are significantly different if</a:t>
            </a:r>
            <a:endParaRPr lang="en-IN" sz="2400" dirty="0"/>
          </a:p>
        </p:txBody>
      </p:sp>
      <p:pic>
        <p:nvPicPr>
          <p:cNvPr id="10" name="Picture 9" descr="Absolute value of X bar subscript i minus X bar subscript j, is greater than or equal to q subscript alpha comma k comma n subscript T, minus k, times the square root of open fraction MSE divided by two close fraction multiplied by open parentheses open fraction one divided by n subscript i close fraction plus open fraction one divided by n subscript j close fraction close parentheses.">
            <a:extLst>
              <a:ext uri="{FF2B5EF4-FFF2-40B4-BE49-F238E27FC236}">
                <a16:creationId xmlns:a16="http://schemas.microsoft.com/office/drawing/2014/main" id="{F854B34C-E322-6FE6-6982-76183E4949E7}"/>
              </a:ext>
            </a:extLst>
          </p:cNvPr>
          <p:cNvPicPr>
            <a:picLocks noChangeAspect="1"/>
          </p:cNvPicPr>
          <p:nvPr/>
        </p:nvPicPr>
        <p:blipFill>
          <a:blip r:embed="rId3"/>
          <a:stretch>
            <a:fillRect/>
          </a:stretch>
        </p:blipFill>
        <p:spPr>
          <a:xfrm>
            <a:off x="2362200" y="1600200"/>
            <a:ext cx="4248150" cy="1133475"/>
          </a:xfrm>
          <a:prstGeom prst="rect">
            <a:avLst/>
          </a:prstGeom>
        </p:spPr>
      </p:pic>
      <p:sp>
        <p:nvSpPr>
          <p:cNvPr id="4" name="TextBox 3">
            <a:extLst>
              <a:ext uri="{FF2B5EF4-FFF2-40B4-BE49-F238E27FC236}">
                <a16:creationId xmlns:a16="http://schemas.microsoft.com/office/drawing/2014/main" id="{857AB5A0-C0DD-1B1D-4158-DF15D008BD75}"/>
              </a:ext>
            </a:extLst>
          </p:cNvPr>
          <p:cNvSpPr txBox="1"/>
          <p:nvPr/>
        </p:nvSpPr>
        <p:spPr>
          <a:xfrm>
            <a:off x="457200" y="2593061"/>
            <a:ext cx="9906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000000"/>
                </a:solidFill>
                <a:effectLst/>
                <a:uLnTx/>
                <a:uFillTx/>
                <a:latin typeface="Calibri"/>
                <a:ea typeface="+mn-ea"/>
                <a:cs typeface="+mn-cs"/>
              </a:rPr>
              <a:t>where</a:t>
            </a:r>
            <a:endParaRPr lang="en-IN" sz="2400" dirty="0"/>
          </a:p>
        </p:txBody>
      </p:sp>
      <p:pic>
        <p:nvPicPr>
          <p:cNvPr id="11" name="Picture 10" descr="x bar subscript i">
            <a:extLst>
              <a:ext uri="{FF2B5EF4-FFF2-40B4-BE49-F238E27FC236}">
                <a16:creationId xmlns:a16="http://schemas.microsoft.com/office/drawing/2014/main" id="{020F0D89-DCF8-710A-43E9-50FF5811CE13}"/>
              </a:ext>
            </a:extLst>
          </p:cNvPr>
          <p:cNvPicPr>
            <a:picLocks noChangeAspect="1"/>
          </p:cNvPicPr>
          <p:nvPr/>
        </p:nvPicPr>
        <p:blipFill>
          <a:blip r:embed="rId4"/>
          <a:stretch>
            <a:fillRect/>
          </a:stretch>
        </p:blipFill>
        <p:spPr>
          <a:xfrm>
            <a:off x="515328" y="3035674"/>
            <a:ext cx="266700" cy="419100"/>
          </a:xfrm>
          <a:prstGeom prst="rect">
            <a:avLst/>
          </a:prstGeom>
        </p:spPr>
      </p:pic>
      <p:sp>
        <p:nvSpPr>
          <p:cNvPr id="14" name="TextBox 13">
            <a:extLst>
              <a:ext uri="{FF2B5EF4-FFF2-40B4-BE49-F238E27FC236}">
                <a16:creationId xmlns:a16="http://schemas.microsoft.com/office/drawing/2014/main" id="{C4E6B9FB-CF7D-2E80-A0CA-16F9D51EE6EF}"/>
              </a:ext>
            </a:extLst>
          </p:cNvPr>
          <p:cNvSpPr txBox="1"/>
          <p:nvPr/>
        </p:nvSpPr>
        <p:spPr>
          <a:xfrm>
            <a:off x="788895" y="2989191"/>
            <a:ext cx="7897905"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is the sample mean of the observations in the </a:t>
            </a:r>
            <a:r>
              <a:rPr kumimoji="0" lang="en-US" sz="2400" b="0" i="1" u="none" strike="noStrike" kern="1200" cap="none" spc="0" normalizeH="0" baseline="0" noProof="0" dirty="0">
                <a:ln>
                  <a:noFill/>
                </a:ln>
                <a:solidFill>
                  <a:srgbClr val="000000"/>
                </a:solidFill>
                <a:effectLst/>
                <a:uLnTx/>
                <a:uFillTx/>
                <a:latin typeface="Calibri"/>
                <a:ea typeface="+mn-ea"/>
                <a:cs typeface="+mn-cs"/>
              </a:rPr>
              <a:t>i</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400" b="0" i="0" u="none" strike="noStrike" kern="1200" cap="none" spc="0" normalizeH="0" baseline="30000" noProof="0" dirty="0">
                <a:ln>
                  <a:noFill/>
                </a:ln>
                <a:solidFill>
                  <a:srgbClr val="000000"/>
                </a:solidFill>
                <a:effectLst/>
                <a:uLnTx/>
                <a:uFillTx/>
                <a:latin typeface="Calibri"/>
                <a:ea typeface="+mn-ea"/>
                <a:cs typeface="+mn-cs"/>
              </a:rPr>
              <a:t>th</a:t>
            </a:r>
            <a:r>
              <a:rPr kumimoji="0" lang="en-US" sz="2400" b="0" i="0" u="none" strike="noStrike" kern="1200" cap="none" spc="0" normalizeH="0" baseline="0" noProof="0" dirty="0">
                <a:ln>
                  <a:noFill/>
                </a:ln>
                <a:solidFill>
                  <a:srgbClr val="000000"/>
                </a:solidFill>
                <a:effectLst/>
                <a:uLnTx/>
                <a:uFillTx/>
                <a:latin typeface="Calibri"/>
                <a:ea typeface="+mn-ea"/>
                <a:cs typeface="+mn-cs"/>
              </a:rPr>
              <a:t> treatment,</a:t>
            </a:r>
            <a:endParaRPr lang="en-IN" sz="2400" dirty="0"/>
          </a:p>
        </p:txBody>
      </p:sp>
      <p:pic>
        <p:nvPicPr>
          <p:cNvPr id="12" name="Picture 11" descr="x bar subscript j">
            <a:extLst>
              <a:ext uri="{FF2B5EF4-FFF2-40B4-BE49-F238E27FC236}">
                <a16:creationId xmlns:a16="http://schemas.microsoft.com/office/drawing/2014/main" id="{A9A47CCA-54C1-CB74-D330-BFB3B1F784FC}"/>
              </a:ext>
            </a:extLst>
          </p:cNvPr>
          <p:cNvPicPr>
            <a:picLocks noChangeAspect="1"/>
          </p:cNvPicPr>
          <p:nvPr/>
        </p:nvPicPr>
        <p:blipFill>
          <a:blip r:embed="rId5"/>
          <a:stretch>
            <a:fillRect/>
          </a:stretch>
        </p:blipFill>
        <p:spPr>
          <a:xfrm>
            <a:off x="516308" y="3454381"/>
            <a:ext cx="295275" cy="438150"/>
          </a:xfrm>
          <a:prstGeom prst="rect">
            <a:avLst/>
          </a:prstGeom>
        </p:spPr>
      </p:pic>
      <p:sp>
        <p:nvSpPr>
          <p:cNvPr id="16" name="TextBox 15">
            <a:extLst>
              <a:ext uri="{FF2B5EF4-FFF2-40B4-BE49-F238E27FC236}">
                <a16:creationId xmlns:a16="http://schemas.microsoft.com/office/drawing/2014/main" id="{5E6119D1-A8C9-2795-FB8D-496376296A39}"/>
              </a:ext>
            </a:extLst>
          </p:cNvPr>
          <p:cNvSpPr txBox="1"/>
          <p:nvPr/>
        </p:nvSpPr>
        <p:spPr>
          <a:xfrm>
            <a:off x="779930" y="3401566"/>
            <a:ext cx="7897905"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is the sample mean of the observations in the </a:t>
            </a:r>
            <a:r>
              <a:rPr kumimoji="0" lang="en-US" sz="2400" b="0" i="1" u="none" strike="noStrike" kern="1200" cap="none" spc="0" normalizeH="0" baseline="0" noProof="0" dirty="0">
                <a:ln>
                  <a:noFill/>
                </a:ln>
                <a:solidFill>
                  <a:srgbClr val="000000"/>
                </a:solidFill>
                <a:effectLst/>
                <a:uLnTx/>
                <a:uFillTx/>
                <a:latin typeface="Calibri"/>
                <a:ea typeface="+mn-ea"/>
                <a:cs typeface="+mn-cs"/>
              </a:rPr>
              <a:t>j</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400" b="0" i="0" u="none" strike="noStrike" kern="1200" cap="none" spc="0" normalizeH="0" baseline="30000" noProof="0" dirty="0">
                <a:ln>
                  <a:noFill/>
                </a:ln>
                <a:solidFill>
                  <a:srgbClr val="000000"/>
                </a:solidFill>
                <a:effectLst/>
                <a:uLnTx/>
                <a:uFillTx/>
                <a:latin typeface="Calibri"/>
                <a:ea typeface="+mn-ea"/>
                <a:cs typeface="+mn-cs"/>
              </a:rPr>
              <a:t>th</a:t>
            </a:r>
            <a:r>
              <a:rPr kumimoji="0" lang="en-US" sz="2400" b="0" i="0" u="none" strike="noStrike" kern="1200" cap="none" spc="0" normalizeH="0" baseline="0" noProof="0" dirty="0">
                <a:ln>
                  <a:noFill/>
                </a:ln>
                <a:solidFill>
                  <a:srgbClr val="000000"/>
                </a:solidFill>
                <a:effectLst/>
                <a:uLnTx/>
                <a:uFillTx/>
                <a:latin typeface="Calibri"/>
                <a:ea typeface="+mn-ea"/>
                <a:cs typeface="+mn-cs"/>
              </a:rPr>
              <a:t> treatment,</a:t>
            </a:r>
            <a:endParaRPr lang="en-IN" sz="2400" dirty="0"/>
          </a:p>
        </p:txBody>
      </p:sp>
      <p:pic>
        <p:nvPicPr>
          <p:cNvPr id="22" name="Picture 21" descr="q subscript alpha, k, and n subscript T, minus k">
            <a:extLst>
              <a:ext uri="{FF2B5EF4-FFF2-40B4-BE49-F238E27FC236}">
                <a16:creationId xmlns:a16="http://schemas.microsoft.com/office/drawing/2014/main" id="{417C852F-A633-BDA1-2111-F8B9B4773481}"/>
              </a:ext>
            </a:extLst>
          </p:cNvPr>
          <p:cNvPicPr>
            <a:picLocks noChangeAspect="1"/>
          </p:cNvPicPr>
          <p:nvPr/>
        </p:nvPicPr>
        <p:blipFill>
          <a:blip r:embed="rId6"/>
          <a:stretch>
            <a:fillRect/>
          </a:stretch>
        </p:blipFill>
        <p:spPr>
          <a:xfrm>
            <a:off x="532139" y="3874841"/>
            <a:ext cx="1543050" cy="438150"/>
          </a:xfrm>
          <a:prstGeom prst="rect">
            <a:avLst/>
          </a:prstGeom>
        </p:spPr>
      </p:pic>
      <p:sp>
        <p:nvSpPr>
          <p:cNvPr id="20" name="TextBox 19">
            <a:extLst>
              <a:ext uri="{FF2B5EF4-FFF2-40B4-BE49-F238E27FC236}">
                <a16:creationId xmlns:a16="http://schemas.microsoft.com/office/drawing/2014/main" id="{686CADAA-5BCB-3D7B-29F7-32290A15320B}"/>
              </a:ext>
            </a:extLst>
          </p:cNvPr>
          <p:cNvSpPr txBox="1"/>
          <p:nvPr/>
        </p:nvSpPr>
        <p:spPr>
          <a:xfrm>
            <a:off x="2078971" y="3820091"/>
            <a:ext cx="4017029"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is the studentized range value,</a:t>
            </a:r>
            <a:endParaRPr lang="en-IN" sz="2400" dirty="0"/>
          </a:p>
        </p:txBody>
      </p:sp>
      <p:pic>
        <p:nvPicPr>
          <p:cNvPr id="5" name="Picture 4" descr="n subscript i is the number of observations in the i th treatment, &#10;n subscript j is the number of observations in the j th treatment, &#10;k is the number of treatments, and &#10;n subscript T is the total number of observations in all samples.">
            <a:extLst>
              <a:ext uri="{FF2B5EF4-FFF2-40B4-BE49-F238E27FC236}">
                <a16:creationId xmlns:a16="http://schemas.microsoft.com/office/drawing/2014/main" id="{B27E9D92-8B57-9393-0FE2-67298E4C6C14}"/>
              </a:ext>
            </a:extLst>
          </p:cNvPr>
          <p:cNvPicPr>
            <a:picLocks noChangeAspect="1"/>
          </p:cNvPicPr>
          <p:nvPr/>
        </p:nvPicPr>
        <p:blipFill>
          <a:blip r:embed="rId7"/>
          <a:stretch>
            <a:fillRect/>
          </a:stretch>
        </p:blipFill>
        <p:spPr>
          <a:xfrm>
            <a:off x="515328" y="4331314"/>
            <a:ext cx="6480000" cy="156272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Tukey's HSD Method, Confidence Interval Approach</a:t>
            </a:r>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sz="2800" dirty="0"/>
              <a:t>The</a:t>
            </a:r>
            <a:r>
              <a:rPr lang="en-US" sz="2800" dirty="0"/>
              <a:t> 100(1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α)%</a:t>
            </a:r>
            <a:r>
              <a:rPr sz="2800" dirty="0"/>
              <a:t> confidence interval for the difference between two population means</a:t>
            </a:r>
          </a:p>
        </p:txBody>
      </p:sp>
      <p:pic>
        <p:nvPicPr>
          <p:cNvPr id="6" name="Picture 5" descr="Mu subscript i minus Mu subscript j given by">
            <a:extLst>
              <a:ext uri="{FF2B5EF4-FFF2-40B4-BE49-F238E27FC236}">
                <a16:creationId xmlns:a16="http://schemas.microsoft.com/office/drawing/2014/main" id="{2FF727B0-DA8E-A0D0-7918-87325CBA8D82}"/>
              </a:ext>
            </a:extLst>
          </p:cNvPr>
          <p:cNvPicPr>
            <a:picLocks noChangeAspect="1"/>
          </p:cNvPicPr>
          <p:nvPr/>
        </p:nvPicPr>
        <p:blipFill>
          <a:blip r:embed="rId2"/>
          <a:stretch>
            <a:fillRect/>
          </a:stretch>
        </p:blipFill>
        <p:spPr>
          <a:xfrm>
            <a:off x="5200185" y="1600200"/>
            <a:ext cx="2197565" cy="468000"/>
          </a:xfrm>
          <a:prstGeom prst="rect">
            <a:avLst/>
          </a:prstGeom>
        </p:spPr>
      </p:pic>
      <p:pic>
        <p:nvPicPr>
          <p:cNvPr id="5" name="Picture 4" descr="Open parentheses x bar subscript i minus x bar subscript j close parentheses, plus or minus q subscript alpha comma k comma n subscript T, minus k multiplied by the square root of MSE divided by n, for balanced data open parentheses n equals n subscript i equals n subscript j close parentheses.">
            <a:extLst>
              <a:ext uri="{FF2B5EF4-FFF2-40B4-BE49-F238E27FC236}">
                <a16:creationId xmlns:a16="http://schemas.microsoft.com/office/drawing/2014/main" id="{B0C7A13E-8196-0F2A-3875-51D056FDDF41}"/>
              </a:ext>
            </a:extLst>
          </p:cNvPr>
          <p:cNvPicPr>
            <a:picLocks noChangeAspect="1"/>
          </p:cNvPicPr>
          <p:nvPr/>
        </p:nvPicPr>
        <p:blipFill>
          <a:blip r:embed="rId3"/>
          <a:stretch>
            <a:fillRect/>
          </a:stretch>
        </p:blipFill>
        <p:spPr>
          <a:xfrm>
            <a:off x="879062" y="2374801"/>
            <a:ext cx="7385870" cy="900000"/>
          </a:xfrm>
          <a:prstGeom prst="rect">
            <a:avLst/>
          </a:prstGeom>
        </p:spPr>
      </p:pic>
      <p:pic>
        <p:nvPicPr>
          <p:cNvPr id="8" name="Picture 7" descr="Open parentheses x bar subscript i minus x bar subscript j close parentheses, plus or minus q subscript alpha comma k comma n subscript T, minus k multiplied by the square root of open fraction MSE divided by 2 close fraction times open parentheses open fraction 1 divided by n subscript i close fraction plus open fraction 1 divided by n subscript j close fraction close parenthesis. This applies for unbalanced data where open parentheses n subscript i does not equal n subscript j close parentheses.">
            <a:extLst>
              <a:ext uri="{FF2B5EF4-FFF2-40B4-BE49-F238E27FC236}">
                <a16:creationId xmlns:a16="http://schemas.microsoft.com/office/drawing/2014/main" id="{5956FD10-2E24-DBA2-0088-DB4F36C0A186}"/>
              </a:ext>
            </a:extLst>
          </p:cNvPr>
          <p:cNvPicPr>
            <a:picLocks noChangeAspect="1"/>
          </p:cNvPicPr>
          <p:nvPr/>
        </p:nvPicPr>
        <p:blipFill>
          <a:blip r:embed="rId4"/>
          <a:stretch>
            <a:fillRect/>
          </a:stretch>
        </p:blipFill>
        <p:spPr>
          <a:xfrm>
            <a:off x="660401" y="3644154"/>
            <a:ext cx="7823193" cy="1080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47DADDE-1897-476B-B05F-BC511C35842B}"/>
</file>

<file path=customXml/itemProps2.xml><?xml version="1.0" encoding="utf-8"?>
<ds:datastoreItem xmlns:ds="http://schemas.openxmlformats.org/officeDocument/2006/customXml" ds:itemID="{9A0C4F7C-53BE-4D3E-8254-AC63203E6DD2}"/>
</file>

<file path=customXml/itemProps3.xml><?xml version="1.0" encoding="utf-8"?>
<ds:datastoreItem xmlns:ds="http://schemas.openxmlformats.org/officeDocument/2006/customXml" ds:itemID="{8848D0C7-847E-4E23-9834-6819AEA0CE61}"/>
</file>

<file path=docProps/app.xml><?xml version="1.0" encoding="utf-8"?>
<Properties xmlns="http://schemas.openxmlformats.org/officeDocument/2006/extended-properties" xmlns:vt="http://schemas.openxmlformats.org/officeDocument/2006/docPropsVTypes">
  <TotalTime>910</TotalTime>
  <Words>522</Words>
  <Application>Microsoft Office PowerPoint</Application>
  <PresentationFormat>On-screen Show (4:3)</PresentationFormat>
  <Paragraphs>33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Courier New</vt:lpstr>
      <vt:lpstr>Calibri</vt:lpstr>
      <vt:lpstr>Arial</vt:lpstr>
      <vt:lpstr>Office Theme</vt:lpstr>
      <vt:lpstr>Section 12.4</vt:lpstr>
      <vt:lpstr>Multiple Comparison Procedures</vt:lpstr>
      <vt:lpstr>Fisher's Least Significant Difference Method</vt:lpstr>
      <vt:lpstr>Formula: Fisher's Least Significant Difference Method</vt:lpstr>
      <vt:lpstr>Fisher's LSD Method Confidence Interval Approach</vt:lpstr>
      <vt:lpstr>Formula: Fisher's LSD Method Confidence Interval Approach</vt:lpstr>
      <vt:lpstr>Tukey's HSD Method</vt:lpstr>
      <vt:lpstr>Formula: Tukey's Honest Significant Difference Method</vt:lpstr>
      <vt:lpstr>Formula: Tukey's HSD Method, Confidence Interval Approach</vt:lpstr>
      <vt:lpstr>Tukey's HSD Method, Confidence Interval Approach</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- 12.4 - Multiple Comparison Procedures</dc:title>
  <dc:creator>Hawkes Learning</dc:creator>
  <cp:lastModifiedBy>Kodanda Ram Bade</cp:lastModifiedBy>
  <cp:revision>190</cp:revision>
  <dcterms:created xsi:type="dcterms:W3CDTF">2013-04-26T14:43:13Z</dcterms:created>
  <dcterms:modified xsi:type="dcterms:W3CDTF">2025-09-30T10:27:47Z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