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80" r:id="rId5"/>
    <p:sldId id="259" r:id="rId6"/>
    <p:sldId id="281" r:id="rId7"/>
    <p:sldId id="261" r:id="rId8"/>
    <p:sldId id="262" r:id="rId9"/>
    <p:sldId id="282" r:id="rId10"/>
    <p:sldId id="263" r:id="rId11"/>
    <p:sldId id="274" r:id="rId12"/>
    <p:sldId id="275" r:id="rId13"/>
    <p:sldId id="276" r:id="rId14"/>
    <p:sldId id="264" r:id="rId15"/>
    <p:sldId id="283" r:id="rId16"/>
    <p:sldId id="277" r:id="rId17"/>
    <p:sldId id="284" r:id="rId18"/>
    <p:sldId id="265" r:id="rId19"/>
    <p:sldId id="268" r:id="rId20"/>
    <p:sldId id="278" r:id="rId21"/>
    <p:sldId id="285" r:id="rId22"/>
    <p:sldId id="279"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D7D9F"/>
    <a:srgbClr val="000000"/>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27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12.5</a:t>
            </a:r>
          </a:p>
        </p:txBody>
      </p:sp>
      <p:sp>
        <p:nvSpPr>
          <p:cNvPr id="2" name="Text Placeholder 1"/>
          <p:cNvSpPr>
            <a:spLocks noGrp="1"/>
          </p:cNvSpPr>
          <p:nvPr>
            <p:ph type="body" sz="quarter" idx="10"/>
          </p:nvPr>
        </p:nvSpPr>
        <p:spPr/>
        <p:txBody>
          <a:bodyPr/>
          <a:lstStyle/>
          <a:p>
            <a:pPr algn="ctr"/>
            <a:r>
              <a:t>Two-Way ANOVA: The Randomized Block Design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3</a:t>
            </a:r>
            <a:endParaRPr dirty="0"/>
          </a:p>
        </p:txBody>
      </p:sp>
      <p:sp>
        <p:nvSpPr>
          <p:cNvPr id="5" name="TextBox 4">
            <a:extLst>
              <a:ext uri="{FF2B5EF4-FFF2-40B4-BE49-F238E27FC236}">
                <a16:creationId xmlns:a16="http://schemas.microsoft.com/office/drawing/2014/main" id="{7C907474-7BD8-EAFA-77FD-26266266E3B6}"/>
              </a:ext>
            </a:extLst>
          </p:cNvPr>
          <p:cNvSpPr txBox="1"/>
          <p:nvPr/>
        </p:nvSpPr>
        <p:spPr>
          <a:xfrm>
            <a:off x="1143000" y="1105523"/>
            <a:ext cx="6934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Screen Time by Age Group and Media Type (minutes per day)</a:t>
            </a:r>
            <a:endParaRPr lang="en-IN" dirty="0">
              <a:solidFill>
                <a:srgbClr val="366092"/>
              </a:solidFill>
            </a:endParaRPr>
          </a:p>
        </p:txBody>
      </p:sp>
      <p:graphicFrame>
        <p:nvGraphicFramePr>
          <p:cNvPr id="3" name="Table Placeholder 2" descr="The table contains 4 columns and 10 rows. The first column lists media types, and the next three columns represent age groups: 8 to 12 years old, 13 to 18 years old, and over 18 years old. The first 5 rows belong to the media type 'Watching TV,' and the last 5 rows belong to 'Gaming.' Each cell contains the number of minutes per day spent on that media type by individuals in the corresponding age group.&#10;&#10;For Watching TV:&#10;&#10;Row 1: 8 to 12 years old, 135 minutes; 13 to 18 years old, 99 minutes; and Over 18 Years Old, 94 minutes,&#10;Row 2: 8 to 12 years old, 112 minutes; 13 to 18 years old, 100 minutes; and Over 18 Years Old, 84 minutes,&#10;Row 3: 8 to 12 years old, 138 minutes; 13 to 18 years old, 129 minutes; and Over 18 Years Old, 109 minutes,&#10;Row 4: 8 to 12 years old, 142 minutes; 13 to 18 years old, 127 minutes; and Over 18 Years Old, 92 minutes,&#10;Row 5: 8 to 12 years old, 105 minutes; 13 to 18 years old, 121 minutes; and Over 18 Years Old, 97 minutes.&#10;&#10;For Gaming:&#10;&#10;Row 6: 8 to 12 years old, 98 minutes; 13 to 18 years old, 149 minutes; and Over 18 Years Old, 63 minutes,&#10;Row 7: 8 to 12 years old, 136 minutes; 13 to 18 years old, 155 minutes; and Over 18 Years Old, 90 minutes,&#10;Row 8: 8 to 12 years old, 100 minutes; 13 to 18 years old, 136 minutes; and Over 18 Years Old, 126 minutes,&#10;Row 9: 8 to 12 years old, 156 minutes; 13 to 18 years old, 129 minutes; and Over 18 Years Old, 88 minutes,&#10;Row 10: 8 to 12 years old, 141 minutes; 13 to 18 years old, 127 minutes; and Over 18 Years Old, 122 minutes."/>
          <p:cNvGraphicFramePr>
            <a:graphicFrameLocks noGrp="1"/>
          </p:cNvGraphicFramePr>
          <p:nvPr>
            <p:ph type="tbl" sz="quarter" idx="10"/>
            <p:extLst>
              <p:ext uri="{D42A27DB-BD31-4B8C-83A1-F6EECF244321}">
                <p14:modId xmlns:p14="http://schemas.microsoft.com/office/powerpoint/2010/main" val="3540850313"/>
              </p:ext>
            </p:extLst>
          </p:nvPr>
        </p:nvGraphicFramePr>
        <p:xfrm>
          <a:off x="457200" y="1504950"/>
          <a:ext cx="8229600" cy="44500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pPr algn="ctr">
                        <a:defRPr sz="1600" b="1"/>
                      </a:pPr>
                      <a:r>
                        <a:rPr lang="en-IN" dirty="0"/>
                        <a:t>Age Group</a:t>
                      </a:r>
                      <a:endParaRPr dirty="0"/>
                    </a:p>
                  </a:txBody>
                  <a:tcPr/>
                </a:tc>
                <a:tc>
                  <a:txBody>
                    <a:bodyPr/>
                    <a:lstStyle/>
                    <a:p>
                      <a:pPr algn="ctr">
                        <a:defRPr sz="1600" b="1"/>
                      </a:pPr>
                      <a:endParaRPr dirty="0"/>
                    </a:p>
                  </a:txBody>
                  <a:tcPr/>
                </a:tc>
                <a:extLst>
                  <a:ext uri="{0D108BD9-81ED-4DB2-BD59-A6C34878D82A}">
                    <a16:rowId xmlns:a16="http://schemas.microsoft.com/office/drawing/2014/main" val="10001"/>
                  </a:ext>
                </a:extLst>
              </a:tr>
              <a:tr h="370840">
                <a:tc>
                  <a:txBody>
                    <a:bodyPr/>
                    <a:lstStyle/>
                    <a:p>
                      <a:pPr algn="ctr">
                        <a:defRPr sz="1600" b="1"/>
                      </a:pPr>
                      <a:r>
                        <a:rPr dirty="0"/>
                        <a:t>Media Type</a:t>
                      </a:r>
                    </a:p>
                  </a:txBody>
                  <a:tcPr/>
                </a:tc>
                <a:tc>
                  <a:txBody>
                    <a:bodyPr/>
                    <a:lstStyle/>
                    <a:p>
                      <a:pPr algn="ctr">
                        <a:defRPr sz="1600" b="1"/>
                      </a:pPr>
                      <a:r>
                        <a:t>8–12 Years Old</a:t>
                      </a:r>
                    </a:p>
                  </a:txBody>
                  <a:tcPr/>
                </a:tc>
                <a:tc>
                  <a:txBody>
                    <a:bodyPr/>
                    <a:lstStyle/>
                    <a:p>
                      <a:pPr algn="ctr">
                        <a:defRPr sz="1600" b="1"/>
                      </a:pPr>
                      <a:r>
                        <a:t>13–18 Years Old</a:t>
                      </a:r>
                    </a:p>
                  </a:txBody>
                  <a:tcPr/>
                </a:tc>
                <a:tc>
                  <a:txBody>
                    <a:bodyPr/>
                    <a:lstStyle/>
                    <a:p>
                      <a:pPr algn="ctr">
                        <a:defRPr b="1"/>
                      </a:pPr>
                      <a:r>
                        <a:rPr sz="1600"/>
                        <a:t>Over 18 Years Old</a:t>
                      </a:r>
                    </a:p>
                  </a:txBody>
                  <a:tcPr/>
                </a:tc>
                <a:extLst>
                  <a:ext uri="{0D108BD9-81ED-4DB2-BD59-A6C34878D82A}">
                    <a16:rowId xmlns:a16="http://schemas.microsoft.com/office/drawing/2014/main" val="10002"/>
                  </a:ext>
                </a:extLst>
              </a:tr>
              <a:tr h="370840">
                <a:tc>
                  <a:txBody>
                    <a:bodyPr/>
                    <a:lstStyle/>
                    <a:p>
                      <a:pPr algn="ctr">
                        <a:defRPr sz="1600" b="1"/>
                      </a:pPr>
                      <a:endParaRPr lang="en-IN" dirty="0"/>
                    </a:p>
                  </a:txBody>
                  <a:tcPr/>
                </a:tc>
                <a:tc>
                  <a:txBody>
                    <a:bodyPr/>
                    <a:lstStyle/>
                    <a:p>
                      <a:pPr algn="ctr"/>
                      <a:r>
                        <a:rPr lang="en-US" sz="1600" dirty="0"/>
                        <a:t>135</a:t>
                      </a:r>
                      <a:endParaRPr sz="1600" dirty="0">
                        <a:latin typeface="Cambria Math"/>
                      </a:endParaRPr>
                    </a:p>
                  </a:txBody>
                  <a:tcPr/>
                </a:tc>
                <a:tc>
                  <a:txBody>
                    <a:bodyPr/>
                    <a:lstStyle/>
                    <a:p>
                      <a:pPr algn="ctr"/>
                      <a:r>
                        <a:rPr lang="en-US" sz="1600" dirty="0"/>
                        <a:t>99</a:t>
                      </a:r>
                      <a:endParaRPr sz="1600" dirty="0">
                        <a:latin typeface="Cambria Math"/>
                      </a:endParaRPr>
                    </a:p>
                  </a:txBody>
                  <a:tcPr/>
                </a:tc>
                <a:tc>
                  <a:txBody>
                    <a:bodyPr/>
                    <a:lstStyle/>
                    <a:p>
                      <a:pPr algn="ctr"/>
                      <a:r>
                        <a:rPr lang="en-US" sz="1600" dirty="0"/>
                        <a:t>94</a:t>
                      </a:r>
                      <a:endParaRPr sz="1600" dirty="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endParaRPr dirty="0"/>
                    </a:p>
                  </a:txBody>
                  <a:tcPr/>
                </a:tc>
                <a:tc>
                  <a:txBody>
                    <a:bodyPr/>
                    <a:lstStyle/>
                    <a:p>
                      <a:pPr algn="ctr"/>
                      <a:r>
                        <a:rPr lang="en-US" sz="1600" dirty="0"/>
                        <a:t>112</a:t>
                      </a:r>
                      <a:endParaRPr sz="1600" dirty="0">
                        <a:latin typeface="Cambria Math"/>
                      </a:endParaRPr>
                    </a:p>
                  </a:txBody>
                  <a:tcPr/>
                </a:tc>
                <a:tc>
                  <a:txBody>
                    <a:bodyPr/>
                    <a:lstStyle/>
                    <a:p>
                      <a:pPr algn="ctr"/>
                      <a:r>
                        <a:rPr lang="en-US" sz="1600" dirty="0"/>
                        <a:t>100</a:t>
                      </a:r>
                      <a:endParaRPr sz="1600" dirty="0">
                        <a:latin typeface="Cambria Math"/>
                      </a:endParaRPr>
                    </a:p>
                  </a:txBody>
                  <a:tcPr/>
                </a:tc>
                <a:tc>
                  <a:txBody>
                    <a:bodyPr/>
                    <a:lstStyle/>
                    <a:p>
                      <a:pPr algn="ctr"/>
                      <a:r>
                        <a:rPr lang="en-US" sz="1600" dirty="0"/>
                        <a:t>84</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lang="en-IN" dirty="0"/>
                        <a:t>Watching TV</a:t>
                      </a:r>
                      <a:endParaRPr dirty="0"/>
                    </a:p>
                  </a:txBody>
                  <a:tcPr/>
                </a:tc>
                <a:tc>
                  <a:txBody>
                    <a:bodyPr/>
                    <a:lstStyle/>
                    <a:p>
                      <a:pPr algn="ctr"/>
                      <a:r>
                        <a:rPr lang="en-US" sz="1600" dirty="0"/>
                        <a:t>138</a:t>
                      </a:r>
                      <a:endParaRPr sz="1600" dirty="0">
                        <a:latin typeface="Cambria Math"/>
                      </a:endParaRPr>
                    </a:p>
                  </a:txBody>
                  <a:tcPr/>
                </a:tc>
                <a:tc>
                  <a:txBody>
                    <a:bodyPr/>
                    <a:lstStyle/>
                    <a:p>
                      <a:pPr algn="ctr"/>
                      <a:r>
                        <a:rPr lang="en-US" sz="1600" dirty="0"/>
                        <a:t>129</a:t>
                      </a:r>
                      <a:endParaRPr sz="1600" dirty="0">
                        <a:latin typeface="Cambria Math"/>
                      </a:endParaRPr>
                    </a:p>
                  </a:txBody>
                  <a:tcPr/>
                </a:tc>
                <a:tc>
                  <a:txBody>
                    <a:bodyPr/>
                    <a:lstStyle/>
                    <a:p>
                      <a:pPr algn="ctr"/>
                      <a:r>
                        <a:rPr lang="en-US" sz="1600" dirty="0"/>
                        <a:t>109</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endParaRPr dirty="0"/>
                    </a:p>
                  </a:txBody>
                  <a:tcPr/>
                </a:tc>
                <a:tc>
                  <a:txBody>
                    <a:bodyPr/>
                    <a:lstStyle/>
                    <a:p>
                      <a:pPr algn="ctr"/>
                      <a:r>
                        <a:rPr lang="en-US" sz="1600" dirty="0"/>
                        <a:t>142</a:t>
                      </a:r>
                      <a:endParaRPr sz="1600" dirty="0">
                        <a:latin typeface="Cambria Math"/>
                      </a:endParaRPr>
                    </a:p>
                  </a:txBody>
                  <a:tcPr/>
                </a:tc>
                <a:tc>
                  <a:txBody>
                    <a:bodyPr/>
                    <a:lstStyle/>
                    <a:p>
                      <a:pPr algn="ctr"/>
                      <a:r>
                        <a:rPr lang="en-US" sz="1600" dirty="0"/>
                        <a:t>127</a:t>
                      </a:r>
                      <a:endParaRPr sz="1600" dirty="0">
                        <a:latin typeface="Cambria Math"/>
                      </a:endParaRPr>
                    </a:p>
                  </a:txBody>
                  <a:tcPr/>
                </a:tc>
                <a:tc>
                  <a:txBody>
                    <a:bodyPr/>
                    <a:lstStyle/>
                    <a:p>
                      <a:pPr algn="ctr"/>
                      <a:r>
                        <a:rPr lang="en-US" sz="1600" dirty="0"/>
                        <a:t>92</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defRPr sz="1600" b="1"/>
                      </a:pPr>
                      <a:endParaRPr dirty="0"/>
                    </a:p>
                  </a:txBody>
                  <a:tcPr/>
                </a:tc>
                <a:tc>
                  <a:txBody>
                    <a:bodyPr/>
                    <a:lstStyle/>
                    <a:p>
                      <a:pPr algn="ctr"/>
                      <a:r>
                        <a:rPr lang="en-US" sz="1600" dirty="0"/>
                        <a:t>105</a:t>
                      </a:r>
                      <a:endParaRPr sz="1600" dirty="0">
                        <a:latin typeface="Cambria Math"/>
                      </a:endParaRPr>
                    </a:p>
                  </a:txBody>
                  <a:tcPr/>
                </a:tc>
                <a:tc>
                  <a:txBody>
                    <a:bodyPr/>
                    <a:lstStyle/>
                    <a:p>
                      <a:pPr algn="ctr"/>
                      <a:r>
                        <a:rPr lang="en-US" sz="1600" dirty="0"/>
                        <a:t>121</a:t>
                      </a:r>
                      <a:endParaRPr sz="1600" dirty="0">
                        <a:latin typeface="Cambria Math"/>
                      </a:endParaRPr>
                    </a:p>
                  </a:txBody>
                  <a:tcPr/>
                </a:tc>
                <a:tc>
                  <a:txBody>
                    <a:bodyPr/>
                    <a:lstStyle/>
                    <a:p>
                      <a:pPr algn="ctr"/>
                      <a:r>
                        <a:rPr lang="en-US" sz="1600" dirty="0"/>
                        <a:t>97</a:t>
                      </a:r>
                      <a:endParaRPr sz="1600" dirty="0">
                        <a:latin typeface="Cambria Math"/>
                      </a:endParaRPr>
                    </a:p>
                  </a:txBody>
                  <a:tcPr/>
                </a:tc>
                <a:extLst>
                  <a:ext uri="{0D108BD9-81ED-4DB2-BD59-A6C34878D82A}">
                    <a16:rowId xmlns:a16="http://schemas.microsoft.com/office/drawing/2014/main" val="10007"/>
                  </a:ext>
                </a:extLst>
              </a:tr>
              <a:tr h="370840">
                <a:tc>
                  <a:txBody>
                    <a:bodyPr/>
                    <a:lstStyle/>
                    <a:p>
                      <a:pPr algn="ctr">
                        <a:defRPr sz="1600" b="1"/>
                      </a:pPr>
                      <a:endParaRPr dirty="0"/>
                    </a:p>
                  </a:txBody>
                  <a:tcPr/>
                </a:tc>
                <a:tc>
                  <a:txBody>
                    <a:bodyPr/>
                    <a:lstStyle/>
                    <a:p>
                      <a:pPr algn="ctr"/>
                      <a:r>
                        <a:rPr lang="en-US" sz="1600" dirty="0"/>
                        <a:t>98</a:t>
                      </a:r>
                      <a:endParaRPr sz="1600" dirty="0">
                        <a:latin typeface="Cambria Math"/>
                      </a:endParaRPr>
                    </a:p>
                  </a:txBody>
                  <a:tcPr/>
                </a:tc>
                <a:tc>
                  <a:txBody>
                    <a:bodyPr/>
                    <a:lstStyle/>
                    <a:p>
                      <a:pPr algn="ctr"/>
                      <a:r>
                        <a:rPr lang="en-US" sz="1600" dirty="0"/>
                        <a:t>149</a:t>
                      </a:r>
                      <a:endParaRPr sz="1600" dirty="0">
                        <a:latin typeface="Cambria Math"/>
                      </a:endParaRPr>
                    </a:p>
                  </a:txBody>
                  <a:tcPr/>
                </a:tc>
                <a:tc>
                  <a:txBody>
                    <a:bodyPr/>
                    <a:lstStyle/>
                    <a:p>
                      <a:pPr algn="ctr"/>
                      <a:r>
                        <a:rPr lang="en-US" sz="1600" dirty="0"/>
                        <a:t>63</a:t>
                      </a:r>
                      <a:endParaRPr sz="1600" dirty="0">
                        <a:latin typeface="Cambria Math"/>
                      </a:endParaRPr>
                    </a:p>
                  </a:txBody>
                  <a:tcPr/>
                </a:tc>
                <a:extLst>
                  <a:ext uri="{0D108BD9-81ED-4DB2-BD59-A6C34878D82A}">
                    <a16:rowId xmlns:a16="http://schemas.microsoft.com/office/drawing/2014/main" val="10008"/>
                  </a:ext>
                </a:extLst>
              </a:tr>
              <a:tr h="370840">
                <a:tc>
                  <a:txBody>
                    <a:bodyPr/>
                    <a:lstStyle/>
                    <a:p>
                      <a:pPr algn="ctr">
                        <a:defRPr sz="1600" b="1"/>
                      </a:pPr>
                      <a:endParaRPr dirty="0"/>
                    </a:p>
                  </a:txBody>
                  <a:tcPr/>
                </a:tc>
                <a:tc>
                  <a:txBody>
                    <a:bodyPr/>
                    <a:lstStyle/>
                    <a:p>
                      <a:pPr algn="ctr"/>
                      <a:r>
                        <a:rPr lang="en-US" sz="1600" dirty="0"/>
                        <a:t>136</a:t>
                      </a:r>
                      <a:endParaRPr sz="1600" dirty="0">
                        <a:latin typeface="Cambria Math"/>
                      </a:endParaRPr>
                    </a:p>
                  </a:txBody>
                  <a:tcPr/>
                </a:tc>
                <a:tc>
                  <a:txBody>
                    <a:bodyPr/>
                    <a:lstStyle/>
                    <a:p>
                      <a:pPr algn="ctr"/>
                      <a:r>
                        <a:rPr lang="en-US" sz="1600" dirty="0"/>
                        <a:t>155</a:t>
                      </a:r>
                      <a:endParaRPr sz="1600" dirty="0">
                        <a:latin typeface="Cambria Math"/>
                      </a:endParaRPr>
                    </a:p>
                  </a:txBody>
                  <a:tcPr/>
                </a:tc>
                <a:tc>
                  <a:txBody>
                    <a:bodyPr/>
                    <a:lstStyle/>
                    <a:p>
                      <a:pPr algn="ctr"/>
                      <a:r>
                        <a:rPr lang="en-US" sz="1600" dirty="0"/>
                        <a:t>90</a:t>
                      </a:r>
                      <a:endParaRPr sz="1600" dirty="0">
                        <a:latin typeface="Cambria Math"/>
                      </a:endParaRPr>
                    </a:p>
                  </a:txBody>
                  <a:tcPr/>
                </a:tc>
                <a:extLst>
                  <a:ext uri="{0D108BD9-81ED-4DB2-BD59-A6C34878D82A}">
                    <a16:rowId xmlns:a16="http://schemas.microsoft.com/office/drawing/2014/main" val="10009"/>
                  </a:ext>
                </a:extLst>
              </a:tr>
              <a:tr h="370840">
                <a:tc>
                  <a:txBody>
                    <a:bodyPr/>
                    <a:lstStyle/>
                    <a:p>
                      <a:pPr algn="ctr">
                        <a:defRPr sz="1600" b="1"/>
                      </a:pPr>
                      <a:r>
                        <a:rPr lang="en-IN" dirty="0"/>
                        <a:t>Gaming</a:t>
                      </a:r>
                      <a:endParaRPr dirty="0"/>
                    </a:p>
                  </a:txBody>
                  <a:tcPr/>
                </a:tc>
                <a:tc>
                  <a:txBody>
                    <a:bodyPr/>
                    <a:lstStyle/>
                    <a:p>
                      <a:pPr algn="ctr"/>
                      <a:r>
                        <a:rPr lang="en-US" sz="1600" dirty="0"/>
                        <a:t>100</a:t>
                      </a:r>
                      <a:endParaRPr sz="1600" dirty="0">
                        <a:latin typeface="Cambria Math"/>
                      </a:endParaRPr>
                    </a:p>
                  </a:txBody>
                  <a:tcPr/>
                </a:tc>
                <a:tc>
                  <a:txBody>
                    <a:bodyPr/>
                    <a:lstStyle/>
                    <a:p>
                      <a:pPr algn="ctr"/>
                      <a:r>
                        <a:rPr lang="en-US" sz="1600" dirty="0"/>
                        <a:t>136</a:t>
                      </a:r>
                      <a:endParaRPr sz="1600" dirty="0">
                        <a:latin typeface="Cambria Math"/>
                      </a:endParaRPr>
                    </a:p>
                  </a:txBody>
                  <a:tcPr/>
                </a:tc>
                <a:tc>
                  <a:txBody>
                    <a:bodyPr/>
                    <a:lstStyle/>
                    <a:p>
                      <a:pPr algn="ctr"/>
                      <a:r>
                        <a:rPr lang="en-US" sz="1600" dirty="0"/>
                        <a:t>126</a:t>
                      </a:r>
                      <a:endParaRPr sz="1600" dirty="0">
                        <a:latin typeface="Cambria Math"/>
                      </a:endParaRPr>
                    </a:p>
                  </a:txBody>
                  <a:tcPr/>
                </a:tc>
                <a:extLst>
                  <a:ext uri="{0D108BD9-81ED-4DB2-BD59-A6C34878D82A}">
                    <a16:rowId xmlns:a16="http://schemas.microsoft.com/office/drawing/2014/main" val="10010"/>
                  </a:ext>
                </a:extLst>
              </a:tr>
              <a:tr h="370840">
                <a:tc>
                  <a:txBody>
                    <a:bodyPr/>
                    <a:lstStyle/>
                    <a:p>
                      <a:pPr algn="ctr">
                        <a:defRPr sz="1600" b="1"/>
                      </a:pPr>
                      <a:endParaRPr dirty="0"/>
                    </a:p>
                  </a:txBody>
                  <a:tcPr/>
                </a:tc>
                <a:tc>
                  <a:txBody>
                    <a:bodyPr/>
                    <a:lstStyle/>
                    <a:p>
                      <a:pPr algn="ctr"/>
                      <a:r>
                        <a:rPr lang="en-US" sz="1600" dirty="0"/>
                        <a:t>156</a:t>
                      </a:r>
                      <a:endParaRPr sz="1600" dirty="0">
                        <a:latin typeface="Cambria Math"/>
                      </a:endParaRPr>
                    </a:p>
                  </a:txBody>
                  <a:tcPr/>
                </a:tc>
                <a:tc>
                  <a:txBody>
                    <a:bodyPr/>
                    <a:lstStyle/>
                    <a:p>
                      <a:pPr algn="ctr"/>
                      <a:r>
                        <a:rPr lang="en-US" sz="1600" dirty="0"/>
                        <a:t>129</a:t>
                      </a:r>
                      <a:endParaRPr sz="1600" dirty="0">
                        <a:latin typeface="Cambria Math"/>
                      </a:endParaRPr>
                    </a:p>
                  </a:txBody>
                  <a:tcPr/>
                </a:tc>
                <a:tc>
                  <a:txBody>
                    <a:bodyPr/>
                    <a:lstStyle/>
                    <a:p>
                      <a:pPr algn="ctr"/>
                      <a:r>
                        <a:rPr lang="en-US" sz="1600" dirty="0"/>
                        <a:t>88</a:t>
                      </a:r>
                      <a:endParaRPr sz="1600" dirty="0">
                        <a:latin typeface="Cambria Math"/>
                      </a:endParaRPr>
                    </a:p>
                  </a:txBody>
                  <a:tcPr/>
                </a:tc>
                <a:extLst>
                  <a:ext uri="{0D108BD9-81ED-4DB2-BD59-A6C34878D82A}">
                    <a16:rowId xmlns:a16="http://schemas.microsoft.com/office/drawing/2014/main" val="10011"/>
                  </a:ext>
                </a:extLst>
              </a:tr>
              <a:tr h="370840">
                <a:tc>
                  <a:txBody>
                    <a:bodyPr/>
                    <a:lstStyle/>
                    <a:p>
                      <a:pPr algn="ctr">
                        <a:defRPr sz="1600" b="1"/>
                      </a:pPr>
                      <a:endParaRPr dirty="0"/>
                    </a:p>
                  </a:txBody>
                  <a:tcPr/>
                </a:tc>
                <a:tc>
                  <a:txBody>
                    <a:bodyPr/>
                    <a:lstStyle/>
                    <a:p>
                      <a:pPr algn="ctr"/>
                      <a:r>
                        <a:rPr lang="en-US" sz="1600" dirty="0"/>
                        <a:t>141</a:t>
                      </a:r>
                      <a:endParaRPr sz="1600" dirty="0">
                        <a:latin typeface="Cambria Math"/>
                      </a:endParaRPr>
                    </a:p>
                  </a:txBody>
                  <a:tcPr/>
                </a:tc>
                <a:tc>
                  <a:txBody>
                    <a:bodyPr/>
                    <a:lstStyle/>
                    <a:p>
                      <a:pPr algn="ctr"/>
                      <a:r>
                        <a:rPr lang="en-US" sz="1600" dirty="0"/>
                        <a:t>127</a:t>
                      </a:r>
                      <a:endParaRPr sz="1600" dirty="0">
                        <a:latin typeface="Cambria Math"/>
                      </a:endParaRPr>
                    </a:p>
                  </a:txBody>
                  <a:tcPr/>
                </a:tc>
                <a:tc>
                  <a:txBody>
                    <a:bodyPr/>
                    <a:lstStyle/>
                    <a:p>
                      <a:pPr algn="ctr"/>
                      <a:r>
                        <a:rPr lang="en-US" sz="1600" dirty="0"/>
                        <a:t>122</a:t>
                      </a:r>
                      <a:endParaRPr sz="1600" dirty="0">
                        <a:latin typeface="Cambria Math"/>
                      </a:endParaRPr>
                    </a:p>
                  </a:txBody>
                  <a:tcPr/>
                </a:tc>
                <a:extLst>
                  <a:ext uri="{0D108BD9-81ED-4DB2-BD59-A6C34878D82A}">
                    <a16:rowId xmlns:a16="http://schemas.microsoft.com/office/drawing/2014/main" val="1001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4</a:t>
            </a:r>
            <a:endParaRPr dirty="0"/>
          </a:p>
        </p:txBody>
      </p:sp>
      <p:sp>
        <p:nvSpPr>
          <p:cNvPr id="5" name="TextBox 4">
            <a:extLst>
              <a:ext uri="{FF2B5EF4-FFF2-40B4-BE49-F238E27FC236}">
                <a16:creationId xmlns:a16="http://schemas.microsoft.com/office/drawing/2014/main" id="{604C255D-9AB6-B75C-7B77-D820B8A13AD6}"/>
              </a:ext>
            </a:extLst>
          </p:cNvPr>
          <p:cNvSpPr txBox="1"/>
          <p:nvPr/>
        </p:nvSpPr>
        <p:spPr>
          <a:xfrm>
            <a:off x="1104900" y="1078468"/>
            <a:ext cx="6934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Screen Time by Age Group and Media Type (minutes per day)</a:t>
            </a:r>
            <a:endParaRPr lang="en-IN" dirty="0">
              <a:solidFill>
                <a:srgbClr val="366092"/>
              </a:solidFill>
            </a:endParaRPr>
          </a:p>
        </p:txBody>
      </p:sp>
      <p:graphicFrame>
        <p:nvGraphicFramePr>
          <p:cNvPr id="3" name="Table Placeholder 2" descr="This table is continuation of previous table.&#10;Here also the table contains 4 columns and 10 rows. The first column lists media types, and the next three columns represent age groups: 8 to 12 years old, 13 to 18 years old, and over 18 years old. The first 5 rows belong to the media type 'Listening to Music,' and the last 5 rows belong to 'Reading.' Each cell contains the number of minutes per day spent on that media type by individuals in the corresponding age group.&#10;&#10;For Listening to Music:&#10;&#10;Row 1: 8 to 12 years old, 150 minutes; 13 to 18 years old, 155 minutes; and Over 18 Years Old, 107 minutes,&#10;Row 2: 8 to 12 years old, 116 minutes; 13 to 18 years old, 84 minutes; and Over 18 Years Old, 101 minutes,&#10;Row 3: 8 to 12 years old, 136 minutes; 13 to 18 years old, 195 minutes; and Over 18 Years Old, 81 minutes,&#10;Row 4: 8 to 12 years old, 165 minutes; 13 to 18 years old, 113 minutes; and Over 18 Years Old, 105 minutes,&#10;Row 5: 8 to 12 years old, 141 minutes; 13 to 18 years old, 101 minutes; and Over 18 Years Old, 115 minutes.&#10;For Reading:&#10;&#10;Row 6: 8 to 12 years old, 107 minutes; 13 to 18 years old, 164 minutes; and Over 18 Years Old, 98 minutes,&#10;Row 7: 8 to 12 years old, 124 minutes; 13 to 18 years old, 162 minutes; and Over 18 Years Old, 127 minutes,&#10;Row 8: 8 to 12 years old, 138 minutes; 13 to 18 years old, 121 minutes; and Over 18 Years Old, 126 minutes,&#10;Row 9: 8 to 12 years old, 111 minutes; 13 to 18 years old, 147 minutes; and Over 18 Years Old, 112 minutes,&#10;Row 10: 8 to 12 years old, 106 minutes; 13 to 18 years old, 209 minutes; and Over 18 Years Old, 97 minutes."/>
          <p:cNvGraphicFramePr>
            <a:graphicFrameLocks noGrp="1"/>
          </p:cNvGraphicFramePr>
          <p:nvPr>
            <p:ph type="tbl" sz="quarter" idx="10"/>
            <p:extLst>
              <p:ext uri="{D42A27DB-BD31-4B8C-83A1-F6EECF244321}">
                <p14:modId xmlns:p14="http://schemas.microsoft.com/office/powerpoint/2010/main" val="437090251"/>
              </p:ext>
            </p:extLst>
          </p:nvPr>
        </p:nvGraphicFramePr>
        <p:xfrm>
          <a:off x="457200" y="1447800"/>
          <a:ext cx="8229600" cy="44500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pPr algn="ctr">
                        <a:defRPr sz="1600" b="1"/>
                      </a:pPr>
                      <a:r>
                        <a:rPr lang="en-IN" dirty="0"/>
                        <a:t>Age Group</a:t>
                      </a:r>
                      <a:endParaRPr dirty="0"/>
                    </a:p>
                  </a:txBody>
                  <a:tcPr/>
                </a:tc>
                <a:tc>
                  <a:txBody>
                    <a:bodyPr/>
                    <a:lstStyle/>
                    <a:p>
                      <a:pPr algn="ctr">
                        <a:defRPr sz="1600" b="1"/>
                      </a:pPr>
                      <a:endParaRPr dirty="0"/>
                    </a:p>
                  </a:txBody>
                  <a:tcPr/>
                </a:tc>
                <a:extLst>
                  <a:ext uri="{0D108BD9-81ED-4DB2-BD59-A6C34878D82A}">
                    <a16:rowId xmlns:a16="http://schemas.microsoft.com/office/drawing/2014/main" val="10001"/>
                  </a:ext>
                </a:extLst>
              </a:tr>
              <a:tr h="370840">
                <a:tc>
                  <a:txBody>
                    <a:bodyPr/>
                    <a:lstStyle/>
                    <a:p>
                      <a:pPr algn="ctr">
                        <a:defRPr sz="1600" b="1"/>
                      </a:pPr>
                      <a:r>
                        <a:t>Media Type</a:t>
                      </a:r>
                    </a:p>
                  </a:txBody>
                  <a:tcPr/>
                </a:tc>
                <a:tc>
                  <a:txBody>
                    <a:bodyPr/>
                    <a:lstStyle/>
                    <a:p>
                      <a:pPr algn="ctr">
                        <a:defRPr sz="1600" b="1"/>
                      </a:pPr>
                      <a:r>
                        <a:t>8–12 Years Old</a:t>
                      </a:r>
                    </a:p>
                  </a:txBody>
                  <a:tcPr/>
                </a:tc>
                <a:tc>
                  <a:txBody>
                    <a:bodyPr/>
                    <a:lstStyle/>
                    <a:p>
                      <a:pPr algn="ctr">
                        <a:defRPr sz="1600" b="1"/>
                      </a:pPr>
                      <a:r>
                        <a:t>13–18 Years Old</a:t>
                      </a:r>
                    </a:p>
                  </a:txBody>
                  <a:tcPr/>
                </a:tc>
                <a:tc>
                  <a:txBody>
                    <a:bodyPr/>
                    <a:lstStyle/>
                    <a:p>
                      <a:pPr algn="ctr">
                        <a:defRPr b="1"/>
                      </a:pPr>
                      <a:r>
                        <a:rPr sz="1600"/>
                        <a:t>Over 18 Years Old</a:t>
                      </a:r>
                    </a:p>
                  </a:txBody>
                  <a:tcPr/>
                </a:tc>
                <a:extLst>
                  <a:ext uri="{0D108BD9-81ED-4DB2-BD59-A6C34878D82A}">
                    <a16:rowId xmlns:a16="http://schemas.microsoft.com/office/drawing/2014/main" val="10002"/>
                  </a:ext>
                </a:extLst>
              </a:tr>
              <a:tr h="370840">
                <a:tc>
                  <a:txBody>
                    <a:bodyPr/>
                    <a:lstStyle/>
                    <a:p>
                      <a:pPr algn="ctr">
                        <a:defRPr sz="1600" b="1"/>
                      </a:pPr>
                      <a:endParaRPr dirty="0"/>
                    </a:p>
                  </a:txBody>
                  <a:tcPr/>
                </a:tc>
                <a:tc>
                  <a:txBody>
                    <a:bodyPr/>
                    <a:lstStyle/>
                    <a:p>
                      <a:pPr algn="ctr"/>
                      <a:r>
                        <a:rPr lang="en-US" sz="1600" dirty="0"/>
                        <a:t>150</a:t>
                      </a:r>
                      <a:endParaRPr sz="1600" dirty="0">
                        <a:latin typeface="Cambria Math"/>
                      </a:endParaRPr>
                    </a:p>
                  </a:txBody>
                  <a:tcPr/>
                </a:tc>
                <a:tc>
                  <a:txBody>
                    <a:bodyPr/>
                    <a:lstStyle/>
                    <a:p>
                      <a:pPr algn="ctr"/>
                      <a:r>
                        <a:rPr lang="en-US" sz="1600" dirty="0"/>
                        <a:t>155</a:t>
                      </a:r>
                      <a:endParaRPr sz="1600" dirty="0">
                        <a:latin typeface="Cambria Math"/>
                      </a:endParaRPr>
                    </a:p>
                  </a:txBody>
                  <a:tcPr/>
                </a:tc>
                <a:tc>
                  <a:txBody>
                    <a:bodyPr/>
                    <a:lstStyle/>
                    <a:p>
                      <a:pPr algn="ctr"/>
                      <a:r>
                        <a:rPr lang="en-US" sz="1600" dirty="0"/>
                        <a:t>107</a:t>
                      </a:r>
                      <a:endParaRPr sz="1600" dirty="0">
                        <a:latin typeface="Cambria Math"/>
                      </a:endParaRPr>
                    </a:p>
                  </a:txBody>
                  <a:tcPr/>
                </a:tc>
                <a:extLst>
                  <a:ext uri="{0D108BD9-81ED-4DB2-BD59-A6C34878D82A}">
                    <a16:rowId xmlns:a16="http://schemas.microsoft.com/office/drawing/2014/main" val="10013"/>
                  </a:ext>
                </a:extLst>
              </a:tr>
              <a:tr h="370840">
                <a:tc>
                  <a:txBody>
                    <a:bodyPr/>
                    <a:lstStyle/>
                    <a:p>
                      <a:pPr algn="ctr">
                        <a:defRPr sz="1600" b="1"/>
                      </a:pPr>
                      <a:endParaRPr dirty="0"/>
                    </a:p>
                  </a:txBody>
                  <a:tcPr/>
                </a:tc>
                <a:tc>
                  <a:txBody>
                    <a:bodyPr/>
                    <a:lstStyle/>
                    <a:p>
                      <a:pPr algn="ctr"/>
                      <a:r>
                        <a:rPr lang="en-US" sz="1600" dirty="0"/>
                        <a:t>116</a:t>
                      </a:r>
                      <a:endParaRPr sz="1600" dirty="0">
                        <a:latin typeface="Cambria Math"/>
                      </a:endParaRPr>
                    </a:p>
                  </a:txBody>
                  <a:tcPr/>
                </a:tc>
                <a:tc>
                  <a:txBody>
                    <a:bodyPr/>
                    <a:lstStyle/>
                    <a:p>
                      <a:pPr algn="ctr"/>
                      <a:r>
                        <a:rPr lang="en-US" sz="1600" dirty="0"/>
                        <a:t>84</a:t>
                      </a:r>
                      <a:endParaRPr sz="1600" dirty="0">
                        <a:latin typeface="Cambria Math"/>
                      </a:endParaRPr>
                    </a:p>
                  </a:txBody>
                  <a:tcPr/>
                </a:tc>
                <a:tc>
                  <a:txBody>
                    <a:bodyPr/>
                    <a:lstStyle/>
                    <a:p>
                      <a:pPr algn="ctr"/>
                      <a:r>
                        <a:rPr lang="en-US" sz="1600" dirty="0"/>
                        <a:t>101</a:t>
                      </a:r>
                      <a:endParaRPr sz="1600" dirty="0">
                        <a:latin typeface="Cambria Math"/>
                      </a:endParaRPr>
                    </a:p>
                  </a:txBody>
                  <a:tcPr/>
                </a:tc>
                <a:extLst>
                  <a:ext uri="{0D108BD9-81ED-4DB2-BD59-A6C34878D82A}">
                    <a16:rowId xmlns:a16="http://schemas.microsoft.com/office/drawing/2014/main" val="10014"/>
                  </a:ext>
                </a:extLst>
              </a:tr>
              <a:tr h="370840">
                <a:tc>
                  <a:txBody>
                    <a:bodyPr/>
                    <a:lstStyle/>
                    <a:p>
                      <a:pPr algn="ctr">
                        <a:defRPr sz="1600" b="1"/>
                      </a:pPr>
                      <a:r>
                        <a:rPr lang="en-IN" dirty="0"/>
                        <a:t>Listening to Music</a:t>
                      </a:r>
                      <a:endParaRPr dirty="0"/>
                    </a:p>
                  </a:txBody>
                  <a:tcPr/>
                </a:tc>
                <a:tc>
                  <a:txBody>
                    <a:bodyPr/>
                    <a:lstStyle/>
                    <a:p>
                      <a:pPr algn="ctr"/>
                      <a:r>
                        <a:rPr lang="en-US" sz="1600" dirty="0"/>
                        <a:t>136</a:t>
                      </a:r>
                      <a:endParaRPr sz="1600" dirty="0">
                        <a:latin typeface="Cambria Math"/>
                      </a:endParaRPr>
                    </a:p>
                  </a:txBody>
                  <a:tcPr/>
                </a:tc>
                <a:tc>
                  <a:txBody>
                    <a:bodyPr/>
                    <a:lstStyle/>
                    <a:p>
                      <a:pPr algn="ctr"/>
                      <a:r>
                        <a:rPr lang="en-US" sz="1600" dirty="0"/>
                        <a:t>195</a:t>
                      </a:r>
                      <a:endParaRPr sz="1600" dirty="0">
                        <a:latin typeface="Cambria Math"/>
                      </a:endParaRPr>
                    </a:p>
                  </a:txBody>
                  <a:tcPr/>
                </a:tc>
                <a:tc>
                  <a:txBody>
                    <a:bodyPr/>
                    <a:lstStyle/>
                    <a:p>
                      <a:pPr algn="ctr"/>
                      <a:r>
                        <a:rPr lang="en-US" sz="1600" dirty="0"/>
                        <a:t>81</a:t>
                      </a:r>
                      <a:endParaRPr sz="1600" dirty="0">
                        <a:latin typeface="Cambria Math"/>
                      </a:endParaRPr>
                    </a:p>
                  </a:txBody>
                  <a:tcPr/>
                </a:tc>
                <a:extLst>
                  <a:ext uri="{0D108BD9-81ED-4DB2-BD59-A6C34878D82A}">
                    <a16:rowId xmlns:a16="http://schemas.microsoft.com/office/drawing/2014/main" val="10015"/>
                  </a:ext>
                </a:extLst>
              </a:tr>
              <a:tr h="370840">
                <a:tc>
                  <a:txBody>
                    <a:bodyPr/>
                    <a:lstStyle/>
                    <a:p>
                      <a:pPr algn="ctr">
                        <a:defRPr sz="1600" b="1"/>
                      </a:pPr>
                      <a:endParaRPr dirty="0"/>
                    </a:p>
                  </a:txBody>
                  <a:tcPr/>
                </a:tc>
                <a:tc>
                  <a:txBody>
                    <a:bodyPr/>
                    <a:lstStyle/>
                    <a:p>
                      <a:pPr algn="ctr"/>
                      <a:r>
                        <a:rPr lang="en-US" sz="1600" dirty="0"/>
                        <a:t>165</a:t>
                      </a:r>
                      <a:endParaRPr sz="1600" dirty="0">
                        <a:latin typeface="Cambria Math"/>
                      </a:endParaRPr>
                    </a:p>
                  </a:txBody>
                  <a:tcPr/>
                </a:tc>
                <a:tc>
                  <a:txBody>
                    <a:bodyPr/>
                    <a:lstStyle/>
                    <a:p>
                      <a:pPr algn="ctr"/>
                      <a:r>
                        <a:rPr lang="en-US" sz="1600" dirty="0"/>
                        <a:t>113</a:t>
                      </a:r>
                      <a:endParaRPr sz="1600" dirty="0">
                        <a:latin typeface="Cambria Math"/>
                      </a:endParaRPr>
                    </a:p>
                  </a:txBody>
                  <a:tcPr/>
                </a:tc>
                <a:tc>
                  <a:txBody>
                    <a:bodyPr/>
                    <a:lstStyle/>
                    <a:p>
                      <a:pPr algn="ctr"/>
                      <a:r>
                        <a:rPr lang="en-US" sz="1600" dirty="0"/>
                        <a:t>105</a:t>
                      </a:r>
                      <a:endParaRPr sz="1600" dirty="0">
                        <a:latin typeface="Cambria Math"/>
                      </a:endParaRPr>
                    </a:p>
                  </a:txBody>
                  <a:tcPr/>
                </a:tc>
                <a:extLst>
                  <a:ext uri="{0D108BD9-81ED-4DB2-BD59-A6C34878D82A}">
                    <a16:rowId xmlns:a16="http://schemas.microsoft.com/office/drawing/2014/main" val="10016"/>
                  </a:ext>
                </a:extLst>
              </a:tr>
              <a:tr h="370840">
                <a:tc>
                  <a:txBody>
                    <a:bodyPr/>
                    <a:lstStyle/>
                    <a:p>
                      <a:pPr algn="ctr">
                        <a:defRPr sz="1600" b="1"/>
                      </a:pPr>
                      <a:endParaRPr dirty="0"/>
                    </a:p>
                  </a:txBody>
                  <a:tcPr/>
                </a:tc>
                <a:tc>
                  <a:txBody>
                    <a:bodyPr/>
                    <a:lstStyle/>
                    <a:p>
                      <a:pPr algn="ctr"/>
                      <a:r>
                        <a:rPr lang="en-US" sz="1600" dirty="0"/>
                        <a:t>141</a:t>
                      </a:r>
                      <a:endParaRPr sz="1600" dirty="0">
                        <a:latin typeface="Cambria Math"/>
                      </a:endParaRPr>
                    </a:p>
                  </a:txBody>
                  <a:tcPr/>
                </a:tc>
                <a:tc>
                  <a:txBody>
                    <a:bodyPr/>
                    <a:lstStyle/>
                    <a:p>
                      <a:pPr algn="ctr"/>
                      <a:r>
                        <a:rPr lang="en-US" sz="1600" dirty="0"/>
                        <a:t>101</a:t>
                      </a:r>
                      <a:endParaRPr sz="1600" dirty="0">
                        <a:latin typeface="Cambria Math"/>
                      </a:endParaRPr>
                    </a:p>
                  </a:txBody>
                  <a:tcPr/>
                </a:tc>
                <a:tc>
                  <a:txBody>
                    <a:bodyPr/>
                    <a:lstStyle/>
                    <a:p>
                      <a:pPr algn="ctr"/>
                      <a:r>
                        <a:rPr lang="en-US" sz="1600" dirty="0"/>
                        <a:t>115</a:t>
                      </a:r>
                      <a:endParaRPr sz="1600" dirty="0">
                        <a:latin typeface="Cambria Math"/>
                      </a:endParaRPr>
                    </a:p>
                  </a:txBody>
                  <a:tcPr/>
                </a:tc>
                <a:extLst>
                  <a:ext uri="{0D108BD9-81ED-4DB2-BD59-A6C34878D82A}">
                    <a16:rowId xmlns:a16="http://schemas.microsoft.com/office/drawing/2014/main" val="10017"/>
                  </a:ext>
                </a:extLst>
              </a:tr>
              <a:tr h="370840">
                <a:tc>
                  <a:txBody>
                    <a:bodyPr/>
                    <a:lstStyle/>
                    <a:p>
                      <a:pPr algn="ctr">
                        <a:defRPr sz="1600" b="1"/>
                      </a:pPr>
                      <a:endParaRPr dirty="0"/>
                    </a:p>
                  </a:txBody>
                  <a:tcPr/>
                </a:tc>
                <a:tc>
                  <a:txBody>
                    <a:bodyPr/>
                    <a:lstStyle/>
                    <a:p>
                      <a:pPr algn="ctr"/>
                      <a:r>
                        <a:rPr lang="en-US" sz="1600" dirty="0"/>
                        <a:t>107</a:t>
                      </a:r>
                      <a:endParaRPr sz="1600" dirty="0">
                        <a:latin typeface="Cambria Math"/>
                      </a:endParaRPr>
                    </a:p>
                  </a:txBody>
                  <a:tcPr/>
                </a:tc>
                <a:tc>
                  <a:txBody>
                    <a:bodyPr/>
                    <a:lstStyle/>
                    <a:p>
                      <a:pPr algn="ctr"/>
                      <a:r>
                        <a:rPr lang="en-US" sz="1600" dirty="0"/>
                        <a:t>164</a:t>
                      </a:r>
                      <a:endParaRPr sz="1600" dirty="0">
                        <a:latin typeface="Cambria Math"/>
                      </a:endParaRPr>
                    </a:p>
                  </a:txBody>
                  <a:tcPr/>
                </a:tc>
                <a:tc>
                  <a:txBody>
                    <a:bodyPr/>
                    <a:lstStyle/>
                    <a:p>
                      <a:pPr algn="ctr"/>
                      <a:r>
                        <a:rPr lang="en-US" sz="1600" dirty="0"/>
                        <a:t>98</a:t>
                      </a:r>
                      <a:endParaRPr sz="1600" dirty="0">
                        <a:latin typeface="Cambria Math"/>
                      </a:endParaRPr>
                    </a:p>
                  </a:txBody>
                  <a:tcPr/>
                </a:tc>
                <a:extLst>
                  <a:ext uri="{0D108BD9-81ED-4DB2-BD59-A6C34878D82A}">
                    <a16:rowId xmlns:a16="http://schemas.microsoft.com/office/drawing/2014/main" val="10018"/>
                  </a:ext>
                </a:extLst>
              </a:tr>
              <a:tr h="370840">
                <a:tc>
                  <a:txBody>
                    <a:bodyPr/>
                    <a:lstStyle/>
                    <a:p>
                      <a:pPr algn="ctr">
                        <a:defRPr sz="1600" b="1"/>
                      </a:pPr>
                      <a:endParaRPr dirty="0"/>
                    </a:p>
                  </a:txBody>
                  <a:tcPr/>
                </a:tc>
                <a:tc>
                  <a:txBody>
                    <a:bodyPr/>
                    <a:lstStyle/>
                    <a:p>
                      <a:pPr algn="ctr"/>
                      <a:r>
                        <a:rPr lang="en-US" sz="1600" dirty="0"/>
                        <a:t>124</a:t>
                      </a:r>
                      <a:endParaRPr sz="1600" dirty="0">
                        <a:latin typeface="Cambria Math"/>
                      </a:endParaRPr>
                    </a:p>
                  </a:txBody>
                  <a:tcPr/>
                </a:tc>
                <a:tc>
                  <a:txBody>
                    <a:bodyPr/>
                    <a:lstStyle/>
                    <a:p>
                      <a:pPr algn="ctr"/>
                      <a:r>
                        <a:rPr lang="en-US" sz="1600" dirty="0"/>
                        <a:t>162</a:t>
                      </a:r>
                      <a:endParaRPr sz="1600" dirty="0">
                        <a:latin typeface="Cambria Math"/>
                      </a:endParaRPr>
                    </a:p>
                  </a:txBody>
                  <a:tcPr/>
                </a:tc>
                <a:tc>
                  <a:txBody>
                    <a:bodyPr/>
                    <a:lstStyle/>
                    <a:p>
                      <a:pPr algn="ctr"/>
                      <a:r>
                        <a:rPr lang="en-US" sz="1600" dirty="0"/>
                        <a:t>127</a:t>
                      </a:r>
                      <a:endParaRPr sz="1600" dirty="0">
                        <a:latin typeface="Cambria Math"/>
                      </a:endParaRPr>
                    </a:p>
                  </a:txBody>
                  <a:tcPr/>
                </a:tc>
                <a:extLst>
                  <a:ext uri="{0D108BD9-81ED-4DB2-BD59-A6C34878D82A}">
                    <a16:rowId xmlns:a16="http://schemas.microsoft.com/office/drawing/2014/main" val="10019"/>
                  </a:ext>
                </a:extLst>
              </a:tr>
              <a:tr h="370840">
                <a:tc>
                  <a:txBody>
                    <a:bodyPr/>
                    <a:lstStyle/>
                    <a:p>
                      <a:pPr algn="ctr">
                        <a:defRPr sz="1600" b="1"/>
                      </a:pPr>
                      <a:r>
                        <a:rPr lang="en-IN" dirty="0"/>
                        <a:t>Reading</a:t>
                      </a:r>
                      <a:endParaRPr dirty="0"/>
                    </a:p>
                  </a:txBody>
                  <a:tcPr/>
                </a:tc>
                <a:tc>
                  <a:txBody>
                    <a:bodyPr/>
                    <a:lstStyle/>
                    <a:p>
                      <a:pPr algn="ctr"/>
                      <a:r>
                        <a:rPr lang="en-US" sz="1600" dirty="0"/>
                        <a:t>138</a:t>
                      </a:r>
                      <a:endParaRPr sz="1600" dirty="0">
                        <a:latin typeface="Cambria Math"/>
                      </a:endParaRPr>
                    </a:p>
                  </a:txBody>
                  <a:tcPr/>
                </a:tc>
                <a:tc>
                  <a:txBody>
                    <a:bodyPr/>
                    <a:lstStyle/>
                    <a:p>
                      <a:pPr algn="ctr"/>
                      <a:r>
                        <a:rPr lang="en-US" sz="1600" dirty="0"/>
                        <a:t>121</a:t>
                      </a:r>
                      <a:endParaRPr sz="1600" dirty="0">
                        <a:latin typeface="Cambria Math"/>
                      </a:endParaRPr>
                    </a:p>
                  </a:txBody>
                  <a:tcPr/>
                </a:tc>
                <a:tc>
                  <a:txBody>
                    <a:bodyPr/>
                    <a:lstStyle/>
                    <a:p>
                      <a:pPr algn="ctr"/>
                      <a:r>
                        <a:rPr lang="en-US" sz="1600" dirty="0"/>
                        <a:t>126</a:t>
                      </a:r>
                      <a:endParaRPr sz="1600" dirty="0">
                        <a:latin typeface="Cambria Math"/>
                      </a:endParaRPr>
                    </a:p>
                  </a:txBody>
                  <a:tcPr/>
                </a:tc>
                <a:extLst>
                  <a:ext uri="{0D108BD9-81ED-4DB2-BD59-A6C34878D82A}">
                    <a16:rowId xmlns:a16="http://schemas.microsoft.com/office/drawing/2014/main" val="10020"/>
                  </a:ext>
                </a:extLst>
              </a:tr>
              <a:tr h="370840">
                <a:tc>
                  <a:txBody>
                    <a:bodyPr/>
                    <a:lstStyle/>
                    <a:p>
                      <a:pPr algn="ctr">
                        <a:defRPr sz="1600" b="1"/>
                      </a:pPr>
                      <a:endParaRPr dirty="0"/>
                    </a:p>
                  </a:txBody>
                  <a:tcPr/>
                </a:tc>
                <a:tc>
                  <a:txBody>
                    <a:bodyPr/>
                    <a:lstStyle/>
                    <a:p>
                      <a:pPr algn="ctr"/>
                      <a:r>
                        <a:rPr lang="en-US" sz="1600" dirty="0"/>
                        <a:t>111</a:t>
                      </a:r>
                      <a:endParaRPr sz="1600" dirty="0">
                        <a:latin typeface="Cambria Math"/>
                      </a:endParaRPr>
                    </a:p>
                  </a:txBody>
                  <a:tcPr/>
                </a:tc>
                <a:tc>
                  <a:txBody>
                    <a:bodyPr/>
                    <a:lstStyle/>
                    <a:p>
                      <a:pPr algn="ctr"/>
                      <a:r>
                        <a:rPr lang="en-US" sz="1600" dirty="0"/>
                        <a:t>147</a:t>
                      </a:r>
                      <a:endParaRPr sz="1600" dirty="0">
                        <a:latin typeface="Cambria Math"/>
                      </a:endParaRPr>
                    </a:p>
                  </a:txBody>
                  <a:tcPr/>
                </a:tc>
                <a:tc>
                  <a:txBody>
                    <a:bodyPr/>
                    <a:lstStyle/>
                    <a:p>
                      <a:pPr algn="ctr"/>
                      <a:r>
                        <a:rPr lang="en-US" sz="1600" dirty="0"/>
                        <a:t>112</a:t>
                      </a:r>
                      <a:endParaRPr sz="1600" dirty="0">
                        <a:latin typeface="Cambria Math"/>
                      </a:endParaRPr>
                    </a:p>
                  </a:txBody>
                  <a:tcPr/>
                </a:tc>
                <a:extLst>
                  <a:ext uri="{0D108BD9-81ED-4DB2-BD59-A6C34878D82A}">
                    <a16:rowId xmlns:a16="http://schemas.microsoft.com/office/drawing/2014/main" val="10021"/>
                  </a:ext>
                </a:extLst>
              </a:tr>
              <a:tr h="370840">
                <a:tc>
                  <a:txBody>
                    <a:bodyPr/>
                    <a:lstStyle/>
                    <a:p>
                      <a:pPr algn="ctr">
                        <a:defRPr sz="1600" b="1"/>
                      </a:pPr>
                      <a:endParaRPr dirty="0"/>
                    </a:p>
                  </a:txBody>
                  <a:tcPr/>
                </a:tc>
                <a:tc>
                  <a:txBody>
                    <a:bodyPr/>
                    <a:lstStyle/>
                    <a:p>
                      <a:pPr algn="ctr"/>
                      <a:r>
                        <a:rPr lang="en-US" sz="1600" dirty="0"/>
                        <a:t>106</a:t>
                      </a:r>
                      <a:endParaRPr sz="1600" dirty="0">
                        <a:latin typeface="Cambria Math"/>
                      </a:endParaRPr>
                    </a:p>
                  </a:txBody>
                  <a:tcPr/>
                </a:tc>
                <a:tc>
                  <a:txBody>
                    <a:bodyPr/>
                    <a:lstStyle/>
                    <a:p>
                      <a:pPr algn="ctr"/>
                      <a:r>
                        <a:rPr lang="en-US" sz="1600" dirty="0"/>
                        <a:t>209</a:t>
                      </a:r>
                      <a:endParaRPr sz="1600" dirty="0">
                        <a:latin typeface="Cambria Math"/>
                      </a:endParaRPr>
                    </a:p>
                  </a:txBody>
                  <a:tcPr/>
                </a:tc>
                <a:tc>
                  <a:txBody>
                    <a:bodyPr/>
                    <a:lstStyle/>
                    <a:p>
                      <a:pPr algn="ctr"/>
                      <a:r>
                        <a:rPr lang="en-US" sz="1600" dirty="0"/>
                        <a:t>97</a:t>
                      </a:r>
                      <a:endParaRPr sz="1600" dirty="0">
                        <a:latin typeface="Cambria Math"/>
                      </a:endParaRPr>
                    </a:p>
                  </a:txBody>
                  <a:tcPr/>
                </a:tc>
                <a:extLst>
                  <a:ext uri="{0D108BD9-81ED-4DB2-BD59-A6C34878D82A}">
                    <a16:rowId xmlns:a16="http://schemas.microsoft.com/office/drawing/2014/main" val="10022"/>
                  </a:ext>
                </a:extLst>
              </a:tr>
            </a:tbl>
          </a:graphicData>
        </a:graphic>
      </p:graphicFrame>
    </p:spTree>
    <p:extLst>
      <p:ext uri="{BB962C8B-B14F-4D97-AF65-F5344CB8AC3E}">
        <p14:creationId xmlns:p14="http://schemas.microsoft.com/office/powerpoint/2010/main" val="3158630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5</a:t>
            </a:r>
            <a:endParaRPr dirty="0"/>
          </a:p>
        </p:txBody>
      </p:sp>
      <p:sp>
        <p:nvSpPr>
          <p:cNvPr id="5" name="TextBox 4">
            <a:extLst>
              <a:ext uri="{FF2B5EF4-FFF2-40B4-BE49-F238E27FC236}">
                <a16:creationId xmlns:a16="http://schemas.microsoft.com/office/drawing/2014/main" id="{C4DFE814-35C1-5D2C-58DB-34336D7A76DC}"/>
              </a:ext>
            </a:extLst>
          </p:cNvPr>
          <p:cNvSpPr txBox="1"/>
          <p:nvPr/>
        </p:nvSpPr>
        <p:spPr>
          <a:xfrm>
            <a:off x="1143000" y="1105523"/>
            <a:ext cx="6858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Screen Time by Age Group and Media Type (minutes per day)</a:t>
            </a:r>
            <a:endParaRPr lang="en-IN" dirty="0">
              <a:solidFill>
                <a:srgbClr val="366092"/>
              </a:solidFill>
            </a:endParaRPr>
          </a:p>
        </p:txBody>
      </p:sp>
      <p:graphicFrame>
        <p:nvGraphicFramePr>
          <p:cNvPr id="3" name="Table Placeholder 2" descr="This table is continuation of previous table.&#10;Here also the table contains 4 columns and 10 rows. The first column lists media types, and the next three columns represent age groups: 8 to 12 years old, 13 to 18 years old, and over 18 years old. The first 5 rows belong to the media type 'Browsing Websites,' and the last 5 rows belong to 'Using Social Media.' Each cell contains the number of minutes per day spent on that media type by individuals in the corresponding age group.&#10;&#10;For Browsing Websites:&#10;&#10;Row 1: 8 to 12 years old, 120 minutes; 13 to 18 years old, 118 minutes; and Over 18 Years Old, 79 minutes,&#10;Row 2: 8 to 12 years old, 130 minutes; 13 to 18 years old, 143 minutes; and Over 18 Years Old, 98 minutes,&#10;Row 3: 8 to 12 years old, 110 minutes; 13 to 18 years old, 143 minutes; and Over 18 Years Old, 102 minutes,&#10;Row 4: 8 to 12 years old, 146 minutes; 13 to 18 years old, 165 minutes; and Over 18 Years Old, 122 minutes,&#10;Row 5: 8 to 12 years old, 145 minutes; 13 to 18 years old, 148 minutes; and Over 18 Years Old, 106 minutes.&#10;&#10;For Using Social Media:&#10;&#10;Row 6: 8 to 12 years old, 155 minutes; 13 to 18 years old, 135 minutes; and Over 18 Years Old, 120 minutes,&#10;Row 7: 8 to 12 years old, 144 minutes; 13 to 18 years old, 131 minutes; and Over 18 Years Old, 99 minutes,&#10;Row 8: 8 to 12 years old, 165 minutes; 13 to 18 years old, 125 minutes; and Over 18 Years Old, 100 minutes,&#10;Row 9: 8 to 12 years old, 137 minutes; 13 to 18 years old, 125 minutes; and Over 18 Years Old, 66 minutes,&#10;Row 10: 8 to 12 years old, 142 minutes; 13 to 18 years old, 144 minutes; and Over 18 Years Old, 103 minutes."/>
          <p:cNvGraphicFramePr>
            <a:graphicFrameLocks noGrp="1"/>
          </p:cNvGraphicFramePr>
          <p:nvPr>
            <p:ph type="tbl" sz="quarter" idx="10"/>
            <p:extLst>
              <p:ext uri="{D42A27DB-BD31-4B8C-83A1-F6EECF244321}">
                <p14:modId xmlns:p14="http://schemas.microsoft.com/office/powerpoint/2010/main" val="3386307481"/>
              </p:ext>
            </p:extLst>
          </p:nvPr>
        </p:nvGraphicFramePr>
        <p:xfrm>
          <a:off x="457200" y="1524000"/>
          <a:ext cx="8229600" cy="44500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pPr algn="ctr">
                        <a:defRPr sz="1600" b="1"/>
                      </a:pPr>
                      <a:r>
                        <a:rPr lang="en-IN" dirty="0"/>
                        <a:t>Age Group</a:t>
                      </a:r>
                      <a:endParaRPr dirty="0"/>
                    </a:p>
                  </a:txBody>
                  <a:tcPr/>
                </a:tc>
                <a:tc>
                  <a:txBody>
                    <a:bodyPr/>
                    <a:lstStyle/>
                    <a:p>
                      <a:pPr algn="ctr">
                        <a:defRPr sz="1600" b="1"/>
                      </a:pPr>
                      <a:endParaRPr dirty="0"/>
                    </a:p>
                  </a:txBody>
                  <a:tcPr/>
                </a:tc>
                <a:extLst>
                  <a:ext uri="{0D108BD9-81ED-4DB2-BD59-A6C34878D82A}">
                    <a16:rowId xmlns:a16="http://schemas.microsoft.com/office/drawing/2014/main" val="10001"/>
                  </a:ext>
                </a:extLst>
              </a:tr>
              <a:tr h="370840">
                <a:tc>
                  <a:txBody>
                    <a:bodyPr/>
                    <a:lstStyle/>
                    <a:p>
                      <a:pPr algn="ctr">
                        <a:defRPr sz="1600" b="1"/>
                      </a:pPr>
                      <a:r>
                        <a:t>Media Type</a:t>
                      </a:r>
                    </a:p>
                  </a:txBody>
                  <a:tcPr/>
                </a:tc>
                <a:tc>
                  <a:txBody>
                    <a:bodyPr/>
                    <a:lstStyle/>
                    <a:p>
                      <a:pPr algn="ctr">
                        <a:defRPr sz="1600" b="1"/>
                      </a:pPr>
                      <a:r>
                        <a:t>8–12 Years Old</a:t>
                      </a:r>
                    </a:p>
                  </a:txBody>
                  <a:tcPr/>
                </a:tc>
                <a:tc>
                  <a:txBody>
                    <a:bodyPr/>
                    <a:lstStyle/>
                    <a:p>
                      <a:pPr algn="ctr">
                        <a:defRPr sz="1600" b="1"/>
                      </a:pPr>
                      <a:r>
                        <a:t>13–18 Years Old</a:t>
                      </a:r>
                    </a:p>
                  </a:txBody>
                  <a:tcPr/>
                </a:tc>
                <a:tc>
                  <a:txBody>
                    <a:bodyPr/>
                    <a:lstStyle/>
                    <a:p>
                      <a:pPr algn="ctr">
                        <a:defRPr b="1"/>
                      </a:pPr>
                      <a:r>
                        <a:rPr sz="1600"/>
                        <a:t>Over 18 Years Old</a:t>
                      </a:r>
                    </a:p>
                  </a:txBody>
                  <a:tcPr/>
                </a:tc>
                <a:extLst>
                  <a:ext uri="{0D108BD9-81ED-4DB2-BD59-A6C34878D82A}">
                    <a16:rowId xmlns:a16="http://schemas.microsoft.com/office/drawing/2014/main" val="10002"/>
                  </a:ext>
                </a:extLst>
              </a:tr>
              <a:tr h="370840">
                <a:tc>
                  <a:txBody>
                    <a:bodyPr/>
                    <a:lstStyle/>
                    <a:p>
                      <a:pPr algn="ctr">
                        <a:defRPr sz="1600" b="1"/>
                      </a:pPr>
                      <a:endParaRPr dirty="0"/>
                    </a:p>
                  </a:txBody>
                  <a:tcPr/>
                </a:tc>
                <a:tc>
                  <a:txBody>
                    <a:bodyPr/>
                    <a:lstStyle/>
                    <a:p>
                      <a:pPr algn="ctr"/>
                      <a:r>
                        <a:rPr lang="en-US" sz="1600" dirty="0"/>
                        <a:t>120</a:t>
                      </a:r>
                      <a:endParaRPr sz="1600" dirty="0">
                        <a:latin typeface="Cambria Math"/>
                      </a:endParaRPr>
                    </a:p>
                  </a:txBody>
                  <a:tcPr/>
                </a:tc>
                <a:tc>
                  <a:txBody>
                    <a:bodyPr/>
                    <a:lstStyle/>
                    <a:p>
                      <a:pPr algn="ctr"/>
                      <a:r>
                        <a:rPr lang="en-US" sz="1600" dirty="0"/>
                        <a:t>118</a:t>
                      </a:r>
                      <a:endParaRPr sz="1600" dirty="0">
                        <a:latin typeface="Cambria Math"/>
                      </a:endParaRPr>
                    </a:p>
                  </a:txBody>
                  <a:tcPr/>
                </a:tc>
                <a:tc>
                  <a:txBody>
                    <a:bodyPr/>
                    <a:lstStyle/>
                    <a:p>
                      <a:pPr algn="ctr"/>
                      <a:r>
                        <a:rPr lang="en-US" sz="1600" dirty="0"/>
                        <a:t>79</a:t>
                      </a:r>
                      <a:endParaRPr sz="1600" dirty="0">
                        <a:latin typeface="Cambria Math"/>
                      </a:endParaRPr>
                    </a:p>
                  </a:txBody>
                  <a:tcPr/>
                </a:tc>
                <a:extLst>
                  <a:ext uri="{0D108BD9-81ED-4DB2-BD59-A6C34878D82A}">
                    <a16:rowId xmlns:a16="http://schemas.microsoft.com/office/drawing/2014/main" val="10023"/>
                  </a:ext>
                </a:extLst>
              </a:tr>
              <a:tr h="370840">
                <a:tc>
                  <a:txBody>
                    <a:bodyPr/>
                    <a:lstStyle/>
                    <a:p>
                      <a:pPr algn="ctr">
                        <a:defRPr sz="1600" b="1"/>
                      </a:pPr>
                      <a:endParaRPr dirty="0"/>
                    </a:p>
                  </a:txBody>
                  <a:tcPr/>
                </a:tc>
                <a:tc>
                  <a:txBody>
                    <a:bodyPr/>
                    <a:lstStyle/>
                    <a:p>
                      <a:pPr algn="ctr"/>
                      <a:r>
                        <a:rPr lang="en-US" sz="1600" dirty="0"/>
                        <a:t>130</a:t>
                      </a:r>
                      <a:endParaRPr sz="1600" dirty="0">
                        <a:latin typeface="Cambria Math"/>
                      </a:endParaRPr>
                    </a:p>
                  </a:txBody>
                  <a:tcPr/>
                </a:tc>
                <a:tc>
                  <a:txBody>
                    <a:bodyPr/>
                    <a:lstStyle/>
                    <a:p>
                      <a:pPr algn="ctr"/>
                      <a:r>
                        <a:rPr lang="en-US" sz="1600" dirty="0"/>
                        <a:t>143</a:t>
                      </a:r>
                      <a:endParaRPr sz="1600" dirty="0">
                        <a:latin typeface="Cambria Math"/>
                      </a:endParaRPr>
                    </a:p>
                  </a:txBody>
                  <a:tcPr/>
                </a:tc>
                <a:tc>
                  <a:txBody>
                    <a:bodyPr/>
                    <a:lstStyle/>
                    <a:p>
                      <a:pPr algn="ctr"/>
                      <a:r>
                        <a:rPr lang="en-US" sz="1600" dirty="0"/>
                        <a:t>98</a:t>
                      </a:r>
                      <a:endParaRPr sz="1600" dirty="0">
                        <a:latin typeface="Cambria Math"/>
                      </a:endParaRPr>
                    </a:p>
                  </a:txBody>
                  <a:tcPr/>
                </a:tc>
                <a:extLst>
                  <a:ext uri="{0D108BD9-81ED-4DB2-BD59-A6C34878D82A}">
                    <a16:rowId xmlns:a16="http://schemas.microsoft.com/office/drawing/2014/main" val="10024"/>
                  </a:ext>
                </a:extLst>
              </a:tr>
              <a:tr h="370840">
                <a:tc>
                  <a:txBody>
                    <a:bodyPr/>
                    <a:lstStyle/>
                    <a:p>
                      <a:pPr algn="ctr">
                        <a:defRPr sz="1600" b="1"/>
                      </a:pPr>
                      <a:r>
                        <a:rPr lang="en-IN" dirty="0"/>
                        <a:t>Browsing Websites</a:t>
                      </a:r>
                      <a:endParaRPr dirty="0"/>
                    </a:p>
                  </a:txBody>
                  <a:tcPr/>
                </a:tc>
                <a:tc>
                  <a:txBody>
                    <a:bodyPr/>
                    <a:lstStyle/>
                    <a:p>
                      <a:pPr algn="ctr"/>
                      <a:r>
                        <a:rPr lang="en-US" sz="1600" dirty="0"/>
                        <a:t>110</a:t>
                      </a:r>
                      <a:endParaRPr sz="1600" dirty="0">
                        <a:latin typeface="Cambria Math"/>
                      </a:endParaRPr>
                    </a:p>
                  </a:txBody>
                  <a:tcPr/>
                </a:tc>
                <a:tc>
                  <a:txBody>
                    <a:bodyPr/>
                    <a:lstStyle/>
                    <a:p>
                      <a:pPr algn="ctr"/>
                      <a:r>
                        <a:rPr lang="en-US" sz="1600" dirty="0"/>
                        <a:t>143</a:t>
                      </a:r>
                      <a:endParaRPr sz="1600" dirty="0">
                        <a:latin typeface="Cambria Math"/>
                      </a:endParaRPr>
                    </a:p>
                  </a:txBody>
                  <a:tcPr/>
                </a:tc>
                <a:tc>
                  <a:txBody>
                    <a:bodyPr/>
                    <a:lstStyle/>
                    <a:p>
                      <a:pPr algn="ctr"/>
                      <a:r>
                        <a:rPr lang="en-US" sz="1600" dirty="0"/>
                        <a:t>102</a:t>
                      </a:r>
                      <a:endParaRPr sz="1600" dirty="0">
                        <a:latin typeface="Cambria Math"/>
                      </a:endParaRPr>
                    </a:p>
                  </a:txBody>
                  <a:tcPr/>
                </a:tc>
                <a:extLst>
                  <a:ext uri="{0D108BD9-81ED-4DB2-BD59-A6C34878D82A}">
                    <a16:rowId xmlns:a16="http://schemas.microsoft.com/office/drawing/2014/main" val="10025"/>
                  </a:ext>
                </a:extLst>
              </a:tr>
              <a:tr h="370840">
                <a:tc>
                  <a:txBody>
                    <a:bodyPr/>
                    <a:lstStyle/>
                    <a:p>
                      <a:pPr algn="ctr">
                        <a:defRPr sz="1600" b="1"/>
                      </a:pPr>
                      <a:endParaRPr dirty="0"/>
                    </a:p>
                  </a:txBody>
                  <a:tcPr/>
                </a:tc>
                <a:tc>
                  <a:txBody>
                    <a:bodyPr/>
                    <a:lstStyle/>
                    <a:p>
                      <a:pPr algn="ctr"/>
                      <a:r>
                        <a:rPr lang="en-US" sz="1600" dirty="0"/>
                        <a:t>146</a:t>
                      </a:r>
                      <a:endParaRPr sz="1600" dirty="0">
                        <a:latin typeface="Cambria Math"/>
                      </a:endParaRPr>
                    </a:p>
                  </a:txBody>
                  <a:tcPr/>
                </a:tc>
                <a:tc>
                  <a:txBody>
                    <a:bodyPr/>
                    <a:lstStyle/>
                    <a:p>
                      <a:pPr algn="ctr"/>
                      <a:r>
                        <a:rPr lang="en-US" sz="1600" dirty="0"/>
                        <a:t>165</a:t>
                      </a:r>
                      <a:endParaRPr sz="1600" dirty="0">
                        <a:latin typeface="Cambria Math"/>
                      </a:endParaRPr>
                    </a:p>
                  </a:txBody>
                  <a:tcPr/>
                </a:tc>
                <a:tc>
                  <a:txBody>
                    <a:bodyPr/>
                    <a:lstStyle/>
                    <a:p>
                      <a:pPr algn="ctr"/>
                      <a:r>
                        <a:rPr lang="en-US" sz="1600" dirty="0"/>
                        <a:t>122</a:t>
                      </a:r>
                      <a:endParaRPr sz="1600" dirty="0">
                        <a:latin typeface="Cambria Math"/>
                      </a:endParaRPr>
                    </a:p>
                  </a:txBody>
                  <a:tcPr/>
                </a:tc>
                <a:extLst>
                  <a:ext uri="{0D108BD9-81ED-4DB2-BD59-A6C34878D82A}">
                    <a16:rowId xmlns:a16="http://schemas.microsoft.com/office/drawing/2014/main" val="10026"/>
                  </a:ext>
                </a:extLst>
              </a:tr>
              <a:tr h="370840">
                <a:tc>
                  <a:txBody>
                    <a:bodyPr/>
                    <a:lstStyle/>
                    <a:p>
                      <a:pPr algn="ctr">
                        <a:defRPr sz="1600" b="1"/>
                      </a:pPr>
                      <a:endParaRPr dirty="0"/>
                    </a:p>
                  </a:txBody>
                  <a:tcPr/>
                </a:tc>
                <a:tc>
                  <a:txBody>
                    <a:bodyPr/>
                    <a:lstStyle/>
                    <a:p>
                      <a:pPr algn="ctr"/>
                      <a:r>
                        <a:rPr lang="en-US" sz="1600" dirty="0"/>
                        <a:t>145</a:t>
                      </a:r>
                      <a:endParaRPr sz="1600" dirty="0">
                        <a:latin typeface="Cambria Math"/>
                      </a:endParaRPr>
                    </a:p>
                  </a:txBody>
                  <a:tcPr/>
                </a:tc>
                <a:tc>
                  <a:txBody>
                    <a:bodyPr/>
                    <a:lstStyle/>
                    <a:p>
                      <a:pPr algn="ctr"/>
                      <a:r>
                        <a:rPr lang="en-US" sz="1600" dirty="0"/>
                        <a:t>148</a:t>
                      </a:r>
                      <a:endParaRPr sz="1600" dirty="0">
                        <a:latin typeface="Cambria Math"/>
                      </a:endParaRPr>
                    </a:p>
                  </a:txBody>
                  <a:tcPr/>
                </a:tc>
                <a:tc>
                  <a:txBody>
                    <a:bodyPr/>
                    <a:lstStyle/>
                    <a:p>
                      <a:pPr algn="ctr"/>
                      <a:r>
                        <a:rPr lang="en-US" sz="1600" dirty="0"/>
                        <a:t>106</a:t>
                      </a:r>
                      <a:endParaRPr sz="1600" dirty="0">
                        <a:latin typeface="Cambria Math"/>
                      </a:endParaRPr>
                    </a:p>
                  </a:txBody>
                  <a:tcPr/>
                </a:tc>
                <a:extLst>
                  <a:ext uri="{0D108BD9-81ED-4DB2-BD59-A6C34878D82A}">
                    <a16:rowId xmlns:a16="http://schemas.microsoft.com/office/drawing/2014/main" val="10027"/>
                  </a:ext>
                </a:extLst>
              </a:tr>
              <a:tr h="370840">
                <a:tc>
                  <a:txBody>
                    <a:bodyPr/>
                    <a:lstStyle/>
                    <a:p>
                      <a:pPr algn="ctr">
                        <a:defRPr sz="1600" b="1"/>
                      </a:pPr>
                      <a:endParaRPr dirty="0"/>
                    </a:p>
                  </a:txBody>
                  <a:tcPr/>
                </a:tc>
                <a:tc>
                  <a:txBody>
                    <a:bodyPr/>
                    <a:lstStyle/>
                    <a:p>
                      <a:pPr algn="ctr"/>
                      <a:r>
                        <a:rPr lang="en-US" sz="1600" dirty="0"/>
                        <a:t>155</a:t>
                      </a:r>
                      <a:endParaRPr sz="1600" dirty="0">
                        <a:latin typeface="Cambria Math"/>
                      </a:endParaRPr>
                    </a:p>
                  </a:txBody>
                  <a:tcPr/>
                </a:tc>
                <a:tc>
                  <a:txBody>
                    <a:bodyPr/>
                    <a:lstStyle/>
                    <a:p>
                      <a:pPr algn="ctr"/>
                      <a:r>
                        <a:rPr lang="en-US" sz="1600" dirty="0"/>
                        <a:t>135</a:t>
                      </a:r>
                      <a:endParaRPr sz="1600" dirty="0">
                        <a:latin typeface="Cambria Math"/>
                      </a:endParaRPr>
                    </a:p>
                  </a:txBody>
                  <a:tcPr/>
                </a:tc>
                <a:tc>
                  <a:txBody>
                    <a:bodyPr/>
                    <a:lstStyle/>
                    <a:p>
                      <a:pPr algn="ctr"/>
                      <a:r>
                        <a:rPr lang="en-US" sz="1600" dirty="0"/>
                        <a:t>120</a:t>
                      </a:r>
                      <a:endParaRPr sz="1600" dirty="0">
                        <a:latin typeface="Cambria Math"/>
                      </a:endParaRPr>
                    </a:p>
                  </a:txBody>
                  <a:tcPr/>
                </a:tc>
                <a:extLst>
                  <a:ext uri="{0D108BD9-81ED-4DB2-BD59-A6C34878D82A}">
                    <a16:rowId xmlns:a16="http://schemas.microsoft.com/office/drawing/2014/main" val="10028"/>
                  </a:ext>
                </a:extLst>
              </a:tr>
              <a:tr h="370840">
                <a:tc>
                  <a:txBody>
                    <a:bodyPr/>
                    <a:lstStyle/>
                    <a:p>
                      <a:pPr algn="ctr">
                        <a:defRPr sz="1600" b="1"/>
                      </a:pPr>
                      <a:endParaRPr dirty="0"/>
                    </a:p>
                  </a:txBody>
                  <a:tcPr/>
                </a:tc>
                <a:tc>
                  <a:txBody>
                    <a:bodyPr/>
                    <a:lstStyle/>
                    <a:p>
                      <a:pPr algn="ctr"/>
                      <a:r>
                        <a:rPr lang="en-US" sz="1600" dirty="0"/>
                        <a:t>144</a:t>
                      </a:r>
                      <a:endParaRPr sz="1600" dirty="0">
                        <a:latin typeface="Cambria Math"/>
                      </a:endParaRPr>
                    </a:p>
                  </a:txBody>
                  <a:tcPr/>
                </a:tc>
                <a:tc>
                  <a:txBody>
                    <a:bodyPr/>
                    <a:lstStyle/>
                    <a:p>
                      <a:pPr algn="ctr"/>
                      <a:r>
                        <a:rPr lang="en-US" sz="1600" dirty="0"/>
                        <a:t>131</a:t>
                      </a:r>
                      <a:endParaRPr sz="1600" dirty="0">
                        <a:latin typeface="Cambria Math"/>
                      </a:endParaRPr>
                    </a:p>
                  </a:txBody>
                  <a:tcPr/>
                </a:tc>
                <a:tc>
                  <a:txBody>
                    <a:bodyPr/>
                    <a:lstStyle/>
                    <a:p>
                      <a:pPr algn="ctr"/>
                      <a:r>
                        <a:rPr lang="en-US" sz="1600" dirty="0"/>
                        <a:t>99</a:t>
                      </a:r>
                      <a:endParaRPr sz="1600" dirty="0">
                        <a:latin typeface="Cambria Math"/>
                      </a:endParaRPr>
                    </a:p>
                  </a:txBody>
                  <a:tcPr/>
                </a:tc>
                <a:extLst>
                  <a:ext uri="{0D108BD9-81ED-4DB2-BD59-A6C34878D82A}">
                    <a16:rowId xmlns:a16="http://schemas.microsoft.com/office/drawing/2014/main" val="10029"/>
                  </a:ext>
                </a:extLst>
              </a:tr>
              <a:tr h="370840">
                <a:tc>
                  <a:txBody>
                    <a:bodyPr/>
                    <a:lstStyle/>
                    <a:p>
                      <a:pPr algn="ctr">
                        <a:defRPr sz="1600" b="1"/>
                      </a:pPr>
                      <a:r>
                        <a:rPr lang="en-IN" dirty="0"/>
                        <a:t>Using Social Media</a:t>
                      </a:r>
                      <a:endParaRPr dirty="0"/>
                    </a:p>
                  </a:txBody>
                  <a:tcPr/>
                </a:tc>
                <a:tc>
                  <a:txBody>
                    <a:bodyPr/>
                    <a:lstStyle/>
                    <a:p>
                      <a:pPr algn="ctr"/>
                      <a:r>
                        <a:rPr lang="en-US" sz="1600" dirty="0"/>
                        <a:t>165</a:t>
                      </a:r>
                      <a:endParaRPr sz="1600" dirty="0">
                        <a:latin typeface="Cambria Math"/>
                      </a:endParaRPr>
                    </a:p>
                  </a:txBody>
                  <a:tcPr/>
                </a:tc>
                <a:tc>
                  <a:txBody>
                    <a:bodyPr/>
                    <a:lstStyle/>
                    <a:p>
                      <a:pPr algn="ctr"/>
                      <a:r>
                        <a:rPr lang="en-US" sz="1600" dirty="0"/>
                        <a:t>125</a:t>
                      </a:r>
                      <a:endParaRPr sz="1600" dirty="0">
                        <a:latin typeface="Cambria Math"/>
                      </a:endParaRPr>
                    </a:p>
                  </a:txBody>
                  <a:tcPr/>
                </a:tc>
                <a:tc>
                  <a:txBody>
                    <a:bodyPr/>
                    <a:lstStyle/>
                    <a:p>
                      <a:pPr algn="ctr"/>
                      <a:r>
                        <a:rPr lang="en-US" sz="1600" dirty="0"/>
                        <a:t>100</a:t>
                      </a:r>
                      <a:endParaRPr sz="1600" dirty="0">
                        <a:latin typeface="Cambria Math"/>
                      </a:endParaRPr>
                    </a:p>
                  </a:txBody>
                  <a:tcPr/>
                </a:tc>
                <a:extLst>
                  <a:ext uri="{0D108BD9-81ED-4DB2-BD59-A6C34878D82A}">
                    <a16:rowId xmlns:a16="http://schemas.microsoft.com/office/drawing/2014/main" val="10030"/>
                  </a:ext>
                </a:extLst>
              </a:tr>
              <a:tr h="370840">
                <a:tc>
                  <a:txBody>
                    <a:bodyPr/>
                    <a:lstStyle/>
                    <a:p>
                      <a:pPr algn="ctr">
                        <a:defRPr sz="1600" b="1"/>
                      </a:pPr>
                      <a:endParaRPr dirty="0"/>
                    </a:p>
                  </a:txBody>
                  <a:tcPr/>
                </a:tc>
                <a:tc>
                  <a:txBody>
                    <a:bodyPr/>
                    <a:lstStyle/>
                    <a:p>
                      <a:pPr algn="ctr"/>
                      <a:r>
                        <a:rPr lang="en-US" sz="1600" dirty="0"/>
                        <a:t>137</a:t>
                      </a:r>
                      <a:endParaRPr sz="1600" dirty="0">
                        <a:latin typeface="Cambria Math"/>
                      </a:endParaRPr>
                    </a:p>
                  </a:txBody>
                  <a:tcPr/>
                </a:tc>
                <a:tc>
                  <a:txBody>
                    <a:bodyPr/>
                    <a:lstStyle/>
                    <a:p>
                      <a:pPr algn="ctr"/>
                      <a:r>
                        <a:rPr lang="en-US" sz="1600" dirty="0"/>
                        <a:t>125</a:t>
                      </a:r>
                      <a:endParaRPr sz="1600" dirty="0">
                        <a:latin typeface="Cambria Math"/>
                      </a:endParaRPr>
                    </a:p>
                  </a:txBody>
                  <a:tcPr/>
                </a:tc>
                <a:tc>
                  <a:txBody>
                    <a:bodyPr/>
                    <a:lstStyle/>
                    <a:p>
                      <a:pPr algn="ctr"/>
                      <a:r>
                        <a:rPr lang="en-US" sz="1600" dirty="0"/>
                        <a:t>66</a:t>
                      </a:r>
                      <a:endParaRPr sz="1600" dirty="0">
                        <a:latin typeface="Cambria Math"/>
                      </a:endParaRPr>
                    </a:p>
                  </a:txBody>
                  <a:tcPr/>
                </a:tc>
                <a:extLst>
                  <a:ext uri="{0D108BD9-81ED-4DB2-BD59-A6C34878D82A}">
                    <a16:rowId xmlns:a16="http://schemas.microsoft.com/office/drawing/2014/main" val="10031"/>
                  </a:ext>
                </a:extLst>
              </a:tr>
              <a:tr h="370840">
                <a:tc>
                  <a:txBody>
                    <a:bodyPr/>
                    <a:lstStyle/>
                    <a:p>
                      <a:pPr algn="ctr">
                        <a:defRPr sz="1600" b="1"/>
                      </a:pPr>
                      <a:endParaRPr dirty="0"/>
                    </a:p>
                  </a:txBody>
                  <a:tcPr/>
                </a:tc>
                <a:tc>
                  <a:txBody>
                    <a:bodyPr/>
                    <a:lstStyle/>
                    <a:p>
                      <a:pPr algn="ctr"/>
                      <a:r>
                        <a:rPr lang="en-US" sz="1600" dirty="0"/>
                        <a:t>142</a:t>
                      </a:r>
                      <a:endParaRPr sz="1600" dirty="0">
                        <a:latin typeface="Cambria Math"/>
                      </a:endParaRPr>
                    </a:p>
                  </a:txBody>
                  <a:tcPr/>
                </a:tc>
                <a:tc>
                  <a:txBody>
                    <a:bodyPr/>
                    <a:lstStyle/>
                    <a:p>
                      <a:pPr algn="ctr"/>
                      <a:r>
                        <a:rPr lang="en-US" sz="1600" dirty="0"/>
                        <a:t>144</a:t>
                      </a:r>
                      <a:endParaRPr sz="1600" dirty="0">
                        <a:latin typeface="Cambria Math"/>
                      </a:endParaRPr>
                    </a:p>
                  </a:txBody>
                  <a:tcPr/>
                </a:tc>
                <a:tc>
                  <a:txBody>
                    <a:bodyPr/>
                    <a:lstStyle/>
                    <a:p>
                      <a:pPr algn="ctr"/>
                      <a:r>
                        <a:rPr lang="en-US" sz="1600" dirty="0"/>
                        <a:t>103</a:t>
                      </a:r>
                      <a:endParaRPr sz="1600" dirty="0">
                        <a:latin typeface="Cambria Math"/>
                      </a:endParaRPr>
                    </a:p>
                  </a:txBody>
                  <a:tcPr/>
                </a:tc>
                <a:extLst>
                  <a:ext uri="{0D108BD9-81ED-4DB2-BD59-A6C34878D82A}">
                    <a16:rowId xmlns:a16="http://schemas.microsoft.com/office/drawing/2014/main" val="10032"/>
                  </a:ext>
                </a:extLst>
              </a:tr>
            </a:tbl>
          </a:graphicData>
        </a:graphic>
      </p:graphicFrame>
    </p:spTree>
    <p:extLst>
      <p:ext uri="{BB962C8B-B14F-4D97-AF65-F5344CB8AC3E}">
        <p14:creationId xmlns:p14="http://schemas.microsoft.com/office/powerpoint/2010/main" val="4033022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6</a:t>
            </a:r>
            <a:endParaRPr dirty="0"/>
          </a:p>
        </p:txBody>
      </p:sp>
      <p:sp>
        <p:nvSpPr>
          <p:cNvPr id="5" name="TextBox 4">
            <a:extLst>
              <a:ext uri="{FF2B5EF4-FFF2-40B4-BE49-F238E27FC236}">
                <a16:creationId xmlns:a16="http://schemas.microsoft.com/office/drawing/2014/main" id="{2ECA5780-D1C0-834D-79A1-2DBDFA19274F}"/>
              </a:ext>
            </a:extLst>
          </p:cNvPr>
          <p:cNvSpPr txBox="1"/>
          <p:nvPr/>
        </p:nvSpPr>
        <p:spPr>
          <a:xfrm>
            <a:off x="1147766" y="1105523"/>
            <a:ext cx="6934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Screen Time by Age Group and Media Type (minutes per day)</a:t>
            </a:r>
            <a:endParaRPr lang="en-IN" dirty="0">
              <a:solidFill>
                <a:srgbClr val="366092"/>
              </a:solidFill>
            </a:endParaRPr>
          </a:p>
        </p:txBody>
      </p:sp>
      <p:graphicFrame>
        <p:nvGraphicFramePr>
          <p:cNvPr id="3" name="Table Placeholder 2" descr="This table is continuation of previous table.&#10;Here also the table contains 4 columns and 5 rows. The first column lists media types, and the next three columns represent age groups: 8 to 12 years old, 13 to 18 years old, and over 18 years old. All rows belong to the media type 'Video Chatting.' Each cell contains the number of minutes per day spent on that media type by individuals in the corresponding age group.&#10;&#10;For Video Chatting:&#10;&#10;Row 1: 8 to 12 years old, 83 minutes; 13 to 18 years old, 126 minutes; and Over 18 Years Old, 132 minutes,&#10;Row 2: 8 to 12 years old, 165 minutes; 13 to 18 years old, 134 minutes; and Over 18 Years Old, 101 minutes,&#10;Row 3: 8 to 12 years old, 145 minutes; 13 to 18 years old, 138 minutes; and Over 18 Years Old, 110 minutes,&#10;Row 4: 8 to 12 years old, 151 minutes; 13 to 18 years old, 106 minutes; and Over 18 Years Old, 90 minutes,&#10;Row 5: 8 to 12 years old, 109 minutes; 13 to 18 years old, 159 minutes; and Over 18 Years Old, 113 minutes."/>
          <p:cNvGraphicFramePr>
            <a:graphicFrameLocks noGrp="1"/>
          </p:cNvGraphicFramePr>
          <p:nvPr>
            <p:ph type="tbl" sz="quarter" idx="10"/>
            <p:extLst>
              <p:ext uri="{D42A27DB-BD31-4B8C-83A1-F6EECF244321}">
                <p14:modId xmlns:p14="http://schemas.microsoft.com/office/powerpoint/2010/main" val="3275755703"/>
              </p:ext>
            </p:extLst>
          </p:nvPr>
        </p:nvGraphicFramePr>
        <p:xfrm>
          <a:off x="457200" y="1518920"/>
          <a:ext cx="8229600" cy="25958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pPr algn="ctr">
                        <a:defRPr sz="1600" b="1"/>
                      </a:pPr>
                      <a:r>
                        <a:rPr lang="en-IN" dirty="0"/>
                        <a:t>Age Group</a:t>
                      </a:r>
                      <a:endParaRPr dirty="0"/>
                    </a:p>
                  </a:txBody>
                  <a:tcPr/>
                </a:tc>
                <a:tc>
                  <a:txBody>
                    <a:bodyPr/>
                    <a:lstStyle/>
                    <a:p>
                      <a:pPr algn="ctr">
                        <a:defRPr sz="1600" b="1"/>
                      </a:pPr>
                      <a:endParaRPr dirty="0"/>
                    </a:p>
                  </a:txBody>
                  <a:tcPr/>
                </a:tc>
                <a:extLst>
                  <a:ext uri="{0D108BD9-81ED-4DB2-BD59-A6C34878D82A}">
                    <a16:rowId xmlns:a16="http://schemas.microsoft.com/office/drawing/2014/main" val="10001"/>
                  </a:ext>
                </a:extLst>
              </a:tr>
              <a:tr h="370840">
                <a:tc>
                  <a:txBody>
                    <a:bodyPr/>
                    <a:lstStyle/>
                    <a:p>
                      <a:pPr algn="ctr">
                        <a:defRPr sz="1600" b="1"/>
                      </a:pPr>
                      <a:r>
                        <a:t>Media Type</a:t>
                      </a:r>
                    </a:p>
                  </a:txBody>
                  <a:tcPr/>
                </a:tc>
                <a:tc>
                  <a:txBody>
                    <a:bodyPr/>
                    <a:lstStyle/>
                    <a:p>
                      <a:pPr algn="ctr">
                        <a:defRPr sz="1600" b="1"/>
                      </a:pPr>
                      <a:r>
                        <a:t>8–12 Years Old</a:t>
                      </a:r>
                    </a:p>
                  </a:txBody>
                  <a:tcPr/>
                </a:tc>
                <a:tc>
                  <a:txBody>
                    <a:bodyPr/>
                    <a:lstStyle/>
                    <a:p>
                      <a:pPr algn="ctr">
                        <a:defRPr sz="1600" b="1"/>
                      </a:pPr>
                      <a:r>
                        <a:t>13–18 Years Old</a:t>
                      </a:r>
                    </a:p>
                  </a:txBody>
                  <a:tcPr/>
                </a:tc>
                <a:tc>
                  <a:txBody>
                    <a:bodyPr/>
                    <a:lstStyle/>
                    <a:p>
                      <a:pPr algn="ctr">
                        <a:defRPr b="1"/>
                      </a:pPr>
                      <a:r>
                        <a:rPr sz="1600"/>
                        <a:t>Over 18 Years Old</a:t>
                      </a:r>
                    </a:p>
                  </a:txBody>
                  <a:tcPr/>
                </a:tc>
                <a:extLst>
                  <a:ext uri="{0D108BD9-81ED-4DB2-BD59-A6C34878D82A}">
                    <a16:rowId xmlns:a16="http://schemas.microsoft.com/office/drawing/2014/main" val="10002"/>
                  </a:ext>
                </a:extLst>
              </a:tr>
              <a:tr h="370840">
                <a:tc>
                  <a:txBody>
                    <a:bodyPr/>
                    <a:lstStyle/>
                    <a:p>
                      <a:pPr algn="ctr">
                        <a:defRPr sz="1600" b="1"/>
                      </a:pPr>
                      <a:endParaRPr dirty="0"/>
                    </a:p>
                  </a:txBody>
                  <a:tcPr/>
                </a:tc>
                <a:tc>
                  <a:txBody>
                    <a:bodyPr/>
                    <a:lstStyle/>
                    <a:p>
                      <a:pPr algn="ctr"/>
                      <a:r>
                        <a:rPr lang="en-US" sz="1600" dirty="0"/>
                        <a:t>83</a:t>
                      </a:r>
                      <a:endParaRPr sz="1600" dirty="0">
                        <a:latin typeface="Cambria Math"/>
                      </a:endParaRPr>
                    </a:p>
                  </a:txBody>
                  <a:tcPr/>
                </a:tc>
                <a:tc>
                  <a:txBody>
                    <a:bodyPr/>
                    <a:lstStyle/>
                    <a:p>
                      <a:pPr algn="ctr"/>
                      <a:r>
                        <a:rPr lang="en-US" sz="1600" dirty="0"/>
                        <a:t>126</a:t>
                      </a:r>
                      <a:endParaRPr sz="1600" dirty="0">
                        <a:latin typeface="Cambria Math"/>
                      </a:endParaRPr>
                    </a:p>
                  </a:txBody>
                  <a:tcPr/>
                </a:tc>
                <a:tc>
                  <a:txBody>
                    <a:bodyPr/>
                    <a:lstStyle/>
                    <a:p>
                      <a:pPr algn="ctr"/>
                      <a:r>
                        <a:rPr lang="en-US" sz="1600" dirty="0"/>
                        <a:t>132</a:t>
                      </a:r>
                      <a:endParaRPr sz="1600" dirty="0">
                        <a:latin typeface="Cambria Math"/>
                      </a:endParaRPr>
                    </a:p>
                  </a:txBody>
                  <a:tcPr/>
                </a:tc>
                <a:extLst>
                  <a:ext uri="{0D108BD9-81ED-4DB2-BD59-A6C34878D82A}">
                    <a16:rowId xmlns:a16="http://schemas.microsoft.com/office/drawing/2014/main" val="10033"/>
                  </a:ext>
                </a:extLst>
              </a:tr>
              <a:tr h="370840">
                <a:tc>
                  <a:txBody>
                    <a:bodyPr/>
                    <a:lstStyle/>
                    <a:p>
                      <a:pPr algn="ctr">
                        <a:defRPr sz="1600" b="1"/>
                      </a:pPr>
                      <a:endParaRPr dirty="0"/>
                    </a:p>
                  </a:txBody>
                  <a:tcPr/>
                </a:tc>
                <a:tc>
                  <a:txBody>
                    <a:bodyPr/>
                    <a:lstStyle/>
                    <a:p>
                      <a:pPr algn="ctr"/>
                      <a:r>
                        <a:rPr lang="en-US" sz="1600" dirty="0"/>
                        <a:t>165</a:t>
                      </a:r>
                      <a:endParaRPr sz="1600" dirty="0">
                        <a:latin typeface="Cambria Math"/>
                      </a:endParaRPr>
                    </a:p>
                  </a:txBody>
                  <a:tcPr/>
                </a:tc>
                <a:tc>
                  <a:txBody>
                    <a:bodyPr/>
                    <a:lstStyle/>
                    <a:p>
                      <a:pPr algn="ctr"/>
                      <a:r>
                        <a:rPr lang="en-US" sz="1600" dirty="0"/>
                        <a:t>134</a:t>
                      </a:r>
                      <a:endParaRPr sz="1600" dirty="0">
                        <a:latin typeface="Cambria Math"/>
                      </a:endParaRPr>
                    </a:p>
                  </a:txBody>
                  <a:tcPr/>
                </a:tc>
                <a:tc>
                  <a:txBody>
                    <a:bodyPr/>
                    <a:lstStyle/>
                    <a:p>
                      <a:pPr algn="ctr"/>
                      <a:r>
                        <a:rPr lang="en-US" sz="1600" dirty="0"/>
                        <a:t>101</a:t>
                      </a:r>
                      <a:endParaRPr sz="1600" dirty="0">
                        <a:latin typeface="Cambria Math"/>
                      </a:endParaRPr>
                    </a:p>
                  </a:txBody>
                  <a:tcPr/>
                </a:tc>
                <a:extLst>
                  <a:ext uri="{0D108BD9-81ED-4DB2-BD59-A6C34878D82A}">
                    <a16:rowId xmlns:a16="http://schemas.microsoft.com/office/drawing/2014/main" val="10034"/>
                  </a:ext>
                </a:extLst>
              </a:tr>
              <a:tr h="370840">
                <a:tc>
                  <a:txBody>
                    <a:bodyPr/>
                    <a:lstStyle/>
                    <a:p>
                      <a:pPr algn="ctr">
                        <a:defRPr sz="1600" b="1"/>
                      </a:pPr>
                      <a:r>
                        <a:rPr lang="en-IN" dirty="0"/>
                        <a:t>Video Chatting</a:t>
                      </a:r>
                      <a:endParaRPr dirty="0"/>
                    </a:p>
                  </a:txBody>
                  <a:tcPr/>
                </a:tc>
                <a:tc>
                  <a:txBody>
                    <a:bodyPr/>
                    <a:lstStyle/>
                    <a:p>
                      <a:pPr algn="ctr"/>
                      <a:r>
                        <a:rPr lang="en-US" sz="1600" dirty="0"/>
                        <a:t>145</a:t>
                      </a:r>
                      <a:endParaRPr sz="1600" dirty="0">
                        <a:latin typeface="Cambria Math"/>
                      </a:endParaRPr>
                    </a:p>
                  </a:txBody>
                  <a:tcPr/>
                </a:tc>
                <a:tc>
                  <a:txBody>
                    <a:bodyPr/>
                    <a:lstStyle/>
                    <a:p>
                      <a:pPr algn="ctr"/>
                      <a:r>
                        <a:rPr lang="en-US" sz="1600" dirty="0"/>
                        <a:t>138</a:t>
                      </a:r>
                      <a:endParaRPr sz="1600" dirty="0">
                        <a:latin typeface="Cambria Math"/>
                      </a:endParaRPr>
                    </a:p>
                  </a:txBody>
                  <a:tcPr/>
                </a:tc>
                <a:tc>
                  <a:txBody>
                    <a:bodyPr/>
                    <a:lstStyle/>
                    <a:p>
                      <a:pPr algn="ctr"/>
                      <a:r>
                        <a:rPr lang="en-US" sz="1600" dirty="0"/>
                        <a:t>110</a:t>
                      </a:r>
                      <a:endParaRPr sz="1600" dirty="0">
                        <a:latin typeface="Cambria Math"/>
                      </a:endParaRPr>
                    </a:p>
                  </a:txBody>
                  <a:tcPr/>
                </a:tc>
                <a:extLst>
                  <a:ext uri="{0D108BD9-81ED-4DB2-BD59-A6C34878D82A}">
                    <a16:rowId xmlns:a16="http://schemas.microsoft.com/office/drawing/2014/main" val="10035"/>
                  </a:ext>
                </a:extLst>
              </a:tr>
              <a:tr h="370840">
                <a:tc>
                  <a:txBody>
                    <a:bodyPr/>
                    <a:lstStyle/>
                    <a:p>
                      <a:pPr algn="ctr">
                        <a:defRPr sz="1600" b="1"/>
                      </a:pPr>
                      <a:endParaRPr dirty="0"/>
                    </a:p>
                  </a:txBody>
                  <a:tcPr/>
                </a:tc>
                <a:tc>
                  <a:txBody>
                    <a:bodyPr/>
                    <a:lstStyle/>
                    <a:p>
                      <a:pPr algn="ctr"/>
                      <a:r>
                        <a:rPr lang="en-US" sz="1600" dirty="0"/>
                        <a:t>151</a:t>
                      </a:r>
                      <a:endParaRPr sz="1600" dirty="0">
                        <a:latin typeface="Cambria Math"/>
                      </a:endParaRPr>
                    </a:p>
                  </a:txBody>
                  <a:tcPr/>
                </a:tc>
                <a:tc>
                  <a:txBody>
                    <a:bodyPr/>
                    <a:lstStyle/>
                    <a:p>
                      <a:pPr algn="ctr"/>
                      <a:r>
                        <a:rPr lang="en-US" sz="1600" dirty="0"/>
                        <a:t>106</a:t>
                      </a:r>
                      <a:endParaRPr sz="1600" dirty="0">
                        <a:latin typeface="Cambria Math"/>
                      </a:endParaRPr>
                    </a:p>
                  </a:txBody>
                  <a:tcPr/>
                </a:tc>
                <a:tc>
                  <a:txBody>
                    <a:bodyPr/>
                    <a:lstStyle/>
                    <a:p>
                      <a:pPr algn="ctr"/>
                      <a:r>
                        <a:rPr lang="en-US" sz="1600" dirty="0"/>
                        <a:t>90</a:t>
                      </a:r>
                      <a:endParaRPr sz="1600" dirty="0">
                        <a:latin typeface="Cambria Math"/>
                      </a:endParaRPr>
                    </a:p>
                  </a:txBody>
                  <a:tcPr/>
                </a:tc>
                <a:extLst>
                  <a:ext uri="{0D108BD9-81ED-4DB2-BD59-A6C34878D82A}">
                    <a16:rowId xmlns:a16="http://schemas.microsoft.com/office/drawing/2014/main" val="10036"/>
                  </a:ext>
                </a:extLst>
              </a:tr>
              <a:tr h="370840">
                <a:tc>
                  <a:txBody>
                    <a:bodyPr/>
                    <a:lstStyle/>
                    <a:p>
                      <a:pPr algn="ctr">
                        <a:defRPr sz="1600" b="1"/>
                      </a:pPr>
                      <a:endParaRPr dirty="0"/>
                    </a:p>
                  </a:txBody>
                  <a:tcPr/>
                </a:tc>
                <a:tc>
                  <a:txBody>
                    <a:bodyPr/>
                    <a:lstStyle/>
                    <a:p>
                      <a:pPr algn="ctr"/>
                      <a:r>
                        <a:rPr lang="en-US" sz="1600" dirty="0"/>
                        <a:t>109</a:t>
                      </a:r>
                      <a:endParaRPr sz="1600" dirty="0">
                        <a:latin typeface="Cambria Math"/>
                      </a:endParaRPr>
                    </a:p>
                  </a:txBody>
                  <a:tcPr/>
                </a:tc>
                <a:tc>
                  <a:txBody>
                    <a:bodyPr/>
                    <a:lstStyle/>
                    <a:p>
                      <a:pPr algn="ctr"/>
                      <a:r>
                        <a:rPr lang="en-US" sz="1600" dirty="0"/>
                        <a:t>159</a:t>
                      </a:r>
                      <a:endParaRPr sz="1600" dirty="0">
                        <a:latin typeface="Cambria Math"/>
                      </a:endParaRPr>
                    </a:p>
                  </a:txBody>
                  <a:tcPr/>
                </a:tc>
                <a:tc>
                  <a:txBody>
                    <a:bodyPr/>
                    <a:lstStyle/>
                    <a:p>
                      <a:pPr algn="ctr"/>
                      <a:r>
                        <a:rPr lang="en-US" sz="1600" dirty="0"/>
                        <a:t>113</a:t>
                      </a:r>
                      <a:endParaRPr sz="1600" dirty="0">
                        <a:latin typeface="Cambria Math"/>
                      </a:endParaRPr>
                    </a:p>
                  </a:txBody>
                  <a:tcPr/>
                </a:tc>
                <a:extLst>
                  <a:ext uri="{0D108BD9-81ED-4DB2-BD59-A6C34878D82A}">
                    <a16:rowId xmlns:a16="http://schemas.microsoft.com/office/drawing/2014/main" val="10037"/>
                  </a:ext>
                </a:extLst>
              </a:tr>
            </a:tbl>
          </a:graphicData>
        </a:graphic>
      </p:graphicFrame>
    </p:spTree>
    <p:extLst>
      <p:ext uri="{BB962C8B-B14F-4D97-AF65-F5344CB8AC3E}">
        <p14:creationId xmlns:p14="http://schemas.microsoft.com/office/powerpoint/2010/main" val="491182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7</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null and alternative hypotheses will be the same as in Example 1 given by</a:t>
            </a:r>
          </a:p>
        </p:txBody>
      </p:sp>
      <p:pic>
        <p:nvPicPr>
          <p:cNvPr id="7" name="Picture 6" descr="Null Hypothesis: mu subscript 1 equals mu subscript 2 equals mu subscript 3 and &#10;Alternative Hypothesis: At least one mu subscript i is different.">
            <a:extLst>
              <a:ext uri="{FF2B5EF4-FFF2-40B4-BE49-F238E27FC236}">
                <a16:creationId xmlns:a16="http://schemas.microsoft.com/office/drawing/2014/main" id="{0ACDD699-5B26-452E-FCB2-EA3F4E487DE9}"/>
              </a:ext>
            </a:extLst>
          </p:cNvPr>
          <p:cNvPicPr>
            <a:picLocks noChangeAspect="1"/>
          </p:cNvPicPr>
          <p:nvPr/>
        </p:nvPicPr>
        <p:blipFill>
          <a:blip r:embed="rId2"/>
          <a:stretch>
            <a:fillRect/>
          </a:stretch>
        </p:blipFill>
        <p:spPr>
          <a:xfrm>
            <a:off x="1009650" y="2486801"/>
            <a:ext cx="4133850" cy="904875"/>
          </a:xfrm>
          <a:prstGeom prst="rect">
            <a:avLst/>
          </a:prstGeom>
        </p:spPr>
      </p:pic>
      <p:sp>
        <p:nvSpPr>
          <p:cNvPr id="5" name="TextBox 4">
            <a:extLst>
              <a:ext uri="{FF2B5EF4-FFF2-40B4-BE49-F238E27FC236}">
                <a16:creationId xmlns:a16="http://schemas.microsoft.com/office/drawing/2014/main" id="{4A989AC7-550D-FA88-FFC8-A0255C0157FA}"/>
              </a:ext>
            </a:extLst>
          </p:cNvPr>
          <p:cNvSpPr txBox="1"/>
          <p:nvPr/>
        </p:nvSpPr>
        <p:spPr>
          <a:xfrm>
            <a:off x="457200" y="3417868"/>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test statistic appears to be exactly the same as that used for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F</a:t>
            </a:r>
            <a:r>
              <a:rPr kumimoji="0" lang="en-US" sz="2800" b="0" i="0" u="none" strike="noStrike" kern="1200" cap="none" spc="0" normalizeH="0" baseline="0" noProof="0" dirty="0">
                <a:ln>
                  <a:noFill/>
                </a:ln>
                <a:solidFill>
                  <a:srgbClr val="366092"/>
                </a:solidFill>
                <a:effectLst/>
                <a:uLnTx/>
                <a:uFillTx/>
                <a:latin typeface="Calibri"/>
                <a:ea typeface="+mn-ea"/>
                <a:cs typeface="+mn-cs"/>
              </a:rPr>
              <a:t>-test which is</a:t>
            </a:r>
            <a:endParaRPr lang="en-IN" dirty="0"/>
          </a:p>
        </p:txBody>
      </p:sp>
      <p:pic>
        <p:nvPicPr>
          <p:cNvPr id="9" name="Picture 8" descr="F equals MST divided by MSE">
            <a:extLst>
              <a:ext uri="{FF2B5EF4-FFF2-40B4-BE49-F238E27FC236}">
                <a16:creationId xmlns:a16="http://schemas.microsoft.com/office/drawing/2014/main" id="{E43B55AD-8E7C-C6FE-77EF-9114C746551B}"/>
              </a:ext>
            </a:extLst>
          </p:cNvPr>
          <p:cNvPicPr>
            <a:picLocks noChangeAspect="1"/>
          </p:cNvPicPr>
          <p:nvPr/>
        </p:nvPicPr>
        <p:blipFill>
          <a:blip r:embed="rId3"/>
          <a:stretch>
            <a:fillRect/>
          </a:stretch>
        </p:blipFill>
        <p:spPr>
          <a:xfrm>
            <a:off x="3942217" y="4422375"/>
            <a:ext cx="1259566" cy="864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2DF3B-F3D2-7039-2E08-8A67283937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DC62E1-42A5-8C43-4D4B-9DB07A5F58FA}"/>
              </a:ext>
            </a:extLst>
          </p:cNvPr>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8</a:t>
            </a:r>
            <a:endParaRPr dirty="0"/>
          </a:p>
        </p:txBody>
      </p:sp>
      <p:sp>
        <p:nvSpPr>
          <p:cNvPr id="3" name="Text Placeholder 2">
            <a:extLst>
              <a:ext uri="{FF2B5EF4-FFF2-40B4-BE49-F238E27FC236}">
                <a16:creationId xmlns:a16="http://schemas.microsoft.com/office/drawing/2014/main" id="{E566FB06-81F4-C2BD-0BBF-66F2D0D9C5B0}"/>
              </a:ext>
            </a:extLst>
          </p:cNvPr>
          <p:cNvSpPr>
            <a:spLocks noGrp="1"/>
          </p:cNvSpPr>
          <p:nvPr>
            <p:ph type="body" sz="quarter" idx="10"/>
          </p:nvPr>
        </p:nvSpPr>
        <p:spPr/>
        <p:txBody>
          <a:bodyPr>
            <a:normAutofit/>
          </a:bodyPr>
          <a:lstStyle/>
          <a:p>
            <a:r>
              <a:rPr sz="2800" dirty="0"/>
              <a:t>However, the denominator of the</a:t>
            </a:r>
            <a:r>
              <a:rPr lang="en-US" sz="2800" dirty="0"/>
              <a:t> </a:t>
            </a:r>
            <a:r>
              <a:rPr lang="en-US" sz="2800" i="1" dirty="0"/>
              <a:t>F</a:t>
            </a:r>
            <a:r>
              <a:rPr sz="2800" dirty="0"/>
              <a:t>-statistic is calculated differently because it takes into account the fact that we will eliminate some of the variation among our samples by blocking the experimental units. The total sum of squares (</a:t>
            </a:r>
            <a:r>
              <a:rPr sz="2800" b="1" dirty="0"/>
              <a:t>TSS</a:t>
            </a:r>
            <a:r>
              <a:rPr sz="2800" dirty="0"/>
              <a:t>) and the degrees of freedom will be partitioned as </a:t>
            </a:r>
            <a:r>
              <a:rPr sz="2800" b="1" dirty="0"/>
              <a:t>SST</a:t>
            </a:r>
            <a:r>
              <a:rPr sz="2800" dirty="0"/>
              <a:t> (sum of squares treatments), </a:t>
            </a:r>
            <a:r>
              <a:rPr sz="2800" b="1" dirty="0"/>
              <a:t>SSBL</a:t>
            </a:r>
            <a:r>
              <a:rPr sz="2800" dirty="0"/>
              <a:t> (sum of squares for blocks), and </a:t>
            </a:r>
            <a:r>
              <a:rPr sz="2800" b="1" dirty="0"/>
              <a:t>SSE</a:t>
            </a:r>
            <a:r>
              <a:rPr sz="2800" dirty="0"/>
              <a:t> (sum of squares for error). The partitioning of the sum of squares and degrees of freedom are shown.</a:t>
            </a:r>
          </a:p>
          <a:p>
            <a:pPr>
              <a:defRPr sz="2800"/>
            </a:pPr>
            <a:endParaRPr sz="2800" dirty="0"/>
          </a:p>
        </p:txBody>
      </p:sp>
    </p:spTree>
    <p:extLst>
      <p:ext uri="{BB962C8B-B14F-4D97-AF65-F5344CB8AC3E}">
        <p14:creationId xmlns:p14="http://schemas.microsoft.com/office/powerpoint/2010/main" val="2066595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9</a:t>
            </a:r>
            <a:endParaRPr dirty="0"/>
          </a:p>
        </p:txBody>
      </p:sp>
      <p:sp>
        <p:nvSpPr>
          <p:cNvPr id="3" name="Text Placeholder 2"/>
          <p:cNvSpPr>
            <a:spLocks noGrp="1"/>
          </p:cNvSpPr>
          <p:nvPr>
            <p:ph type="body" sz="quarter" idx="10"/>
          </p:nvPr>
        </p:nvSpPr>
        <p:spPr/>
        <p:txBody>
          <a:bodyPr>
            <a:normAutofit/>
          </a:bodyPr>
          <a:lstStyle/>
          <a:p>
            <a:pPr>
              <a:defRPr sz="2800"/>
            </a:pPr>
            <a:r>
              <a:rPr sz="2800" b="1" dirty="0"/>
              <a:t>Sum of Squares</a:t>
            </a:r>
            <a:r>
              <a:rPr sz="2800" dirty="0"/>
              <a:t>:</a:t>
            </a:r>
            <a:r>
              <a:rPr lang="en-US" sz="2800" dirty="0"/>
              <a:t> TSS = SST + SSBL + SSE</a:t>
            </a:r>
            <a:endParaRPr sz="2800" dirty="0"/>
          </a:p>
          <a:p>
            <a:pPr>
              <a:defRPr sz="2800"/>
            </a:pPr>
            <a:r>
              <a:rPr sz="2800" b="1" dirty="0"/>
              <a:t>Degrees of Freedom:</a:t>
            </a:r>
            <a:endParaRPr sz="2800" dirty="0"/>
          </a:p>
        </p:txBody>
      </p:sp>
      <p:pic>
        <p:nvPicPr>
          <p:cNvPr id="7" name="Picture 6" descr="n minus 1 equals open parenthesis k minus 1 close parenthesis plus open parenthesis b minus 1 close parenthesis plus open parenthesis b minus 1 close parenthesis times open parenthesis k minus 1 close parenthesis">
            <a:extLst>
              <a:ext uri="{FF2B5EF4-FFF2-40B4-BE49-F238E27FC236}">
                <a16:creationId xmlns:a16="http://schemas.microsoft.com/office/drawing/2014/main" id="{FBA4FDB2-CA46-1E68-F245-3B4A95009A40}"/>
              </a:ext>
            </a:extLst>
          </p:cNvPr>
          <p:cNvPicPr>
            <a:picLocks noChangeAspect="1"/>
          </p:cNvPicPr>
          <p:nvPr/>
        </p:nvPicPr>
        <p:blipFill>
          <a:blip r:embed="rId2"/>
          <a:stretch>
            <a:fillRect/>
          </a:stretch>
        </p:blipFill>
        <p:spPr>
          <a:xfrm>
            <a:off x="3695699" y="1596949"/>
            <a:ext cx="5173714" cy="504000"/>
          </a:xfrm>
          <a:prstGeom prst="rect">
            <a:avLst/>
          </a:prstGeom>
        </p:spPr>
      </p:pic>
      <p:sp>
        <p:nvSpPr>
          <p:cNvPr id="5" name="TextBox 4">
            <a:extLst>
              <a:ext uri="{FF2B5EF4-FFF2-40B4-BE49-F238E27FC236}">
                <a16:creationId xmlns:a16="http://schemas.microsoft.com/office/drawing/2014/main" id="{53E6D7B0-D6EE-0A92-77DC-88A31C91C8EB}"/>
              </a:ext>
            </a:extLst>
          </p:cNvPr>
          <p:cNvSpPr txBox="1"/>
          <p:nvPr/>
        </p:nvSpPr>
        <p:spPr>
          <a:xfrm>
            <a:off x="457200" y="2199144"/>
            <a:ext cx="8229600" cy="2677656"/>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where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 </a:t>
            </a:r>
            <a:r>
              <a:rPr kumimoji="0" lang="en-US" sz="2800" b="0" i="1" u="none" strike="noStrike" kern="1200" cap="none" spc="0" normalizeH="0" baseline="0" noProof="0" dirty="0">
                <a:ln>
                  <a:noFill/>
                </a:ln>
                <a:solidFill>
                  <a:srgbClr val="366092"/>
                </a:solidFill>
                <a:effectLst/>
                <a:uLnTx/>
                <a:uFillTx/>
                <a:latin typeface="Calibri"/>
                <a:ea typeface="+mn-ea"/>
                <a:cs typeface="+mn-cs"/>
              </a:rPr>
              <a:t>kb</a:t>
            </a:r>
            <a:r>
              <a:rPr kumimoji="0" lang="en-US" sz="2800" b="0" i="0" u="none" strike="noStrike" kern="1200" cap="none" spc="0" normalizeH="0" baseline="0" noProof="0" dirty="0">
                <a:ln>
                  <a:noFill/>
                </a:ln>
                <a:solidFill>
                  <a:srgbClr val="366092"/>
                </a:solidFill>
                <a:effectLst/>
                <a:uLnTx/>
                <a:uFillTx/>
                <a:latin typeface="Calibri"/>
                <a:ea typeface="+mn-ea"/>
                <a:cs typeface="+mn-cs"/>
              </a:rPr>
              <a:t> = total number</a:t>
            </a:r>
            <a:r>
              <a:rPr kumimoji="0" lang="en-US" sz="2800" b="0" i="0" u="none" strike="noStrike" kern="1200" cap="none" spc="0" normalizeH="0" noProof="0" dirty="0">
                <a:ln>
                  <a:noFill/>
                </a:ln>
                <a:solidFill>
                  <a:srgbClr val="366092"/>
                </a:solidFill>
                <a:effectLst/>
                <a:uLnTx/>
                <a:uFillTx/>
                <a:latin typeface="Calibri"/>
                <a:ea typeface="+mn-ea"/>
                <a:cs typeface="+mn-cs"/>
              </a:rPr>
              <a:t> of observations,</a:t>
            </a:r>
            <a:br>
              <a:rPr kumimoji="0" lang="en-US" sz="2800" b="0" i="0" u="none" strike="noStrike" kern="1200" cap="none" spc="0" normalizeH="0" noProof="0" dirty="0">
                <a:ln>
                  <a:noFill/>
                </a:ln>
                <a:solidFill>
                  <a:srgbClr val="366092"/>
                </a:solidFill>
                <a:effectLst/>
                <a:uLnTx/>
                <a:uFillTx/>
                <a:latin typeface="Calibri"/>
                <a:ea typeface="+mn-ea"/>
                <a:cs typeface="+mn-cs"/>
              </a:rPr>
            </a:br>
            <a:r>
              <a:rPr kumimoji="0" lang="en-US" sz="2800" b="0" i="1" u="none" strike="noStrike" kern="1200" cap="none" spc="0" normalizeH="0" noProof="0" dirty="0">
                <a:ln>
                  <a:noFill/>
                </a:ln>
                <a:solidFill>
                  <a:srgbClr val="366092"/>
                </a:solidFill>
                <a:effectLst/>
                <a:uLnTx/>
                <a:uFillTx/>
                <a:latin typeface="Calibri"/>
                <a:ea typeface="+mn-ea"/>
                <a:cs typeface="+mn-cs"/>
              </a:rPr>
              <a:t>k</a:t>
            </a:r>
            <a:r>
              <a:rPr kumimoji="0" lang="en-US" sz="2800" b="0" i="0" u="none" strike="noStrike" kern="1200" cap="none" spc="0" normalizeH="0" noProof="0" dirty="0">
                <a:ln>
                  <a:noFill/>
                </a:ln>
                <a:solidFill>
                  <a:srgbClr val="366092"/>
                </a:solidFill>
                <a:effectLst/>
                <a:uLnTx/>
                <a:uFillTx/>
                <a:latin typeface="Calibri"/>
                <a:ea typeface="+mn-ea"/>
                <a:cs typeface="+mn-cs"/>
              </a:rPr>
              <a:t> = number of treatments,</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1"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 number of</a:t>
            </a:r>
            <a:r>
              <a:rPr kumimoji="0" lang="en-US" sz="2800" b="0" i="0" u="none" strike="noStrike" kern="1200" cap="none" spc="0" normalizeH="0" noProof="0" dirty="0">
                <a:ln>
                  <a:noFill/>
                </a:ln>
                <a:solidFill>
                  <a:srgbClr val="366092"/>
                </a:solidFill>
                <a:effectLst/>
                <a:uLnTx/>
                <a:uFillTx/>
                <a:latin typeface="Calibri"/>
                <a:ea typeface="+mn-ea"/>
                <a:cs typeface="+mn-cs"/>
              </a:rPr>
              <a:t> blocks.</a:t>
            </a:r>
            <a:r>
              <a:rPr kumimoji="0" lang="en-US" sz="2800" b="0" i="0" u="none" strike="noStrike" kern="1200" cap="none" spc="0" normalizeH="0" baseline="0" noProof="0" dirty="0">
                <a:ln>
                  <a:noFill/>
                </a:ln>
                <a:solidFill>
                  <a:srgbClr val="366092"/>
                </a:solidFill>
                <a:effectLst/>
                <a:uLnTx/>
                <a:uFillTx/>
                <a:latin typeface="Calibri"/>
                <a:ea typeface="+mn-ea"/>
                <a:cs typeface="+mn-cs"/>
              </a:rPr>
              <a:t> However, in situations where there is replication (i.e., we have more than one observation for each treatment-block combination), represented by </a:t>
            </a:r>
            <a:r>
              <a:rPr kumimoji="0" lang="en-US" sz="2800" b="0" i="1" u="none" strike="noStrike" kern="1200" cap="none" spc="0" normalizeH="0" baseline="0" noProof="0" dirty="0">
                <a:ln>
                  <a:noFill/>
                </a:ln>
                <a:solidFill>
                  <a:srgbClr val="366092"/>
                </a:solidFill>
                <a:effectLst/>
                <a:uLnTx/>
                <a:uFillTx/>
                <a:latin typeface="Calibri"/>
                <a:ea typeface="+mn-ea"/>
                <a:cs typeface="+mn-cs"/>
              </a:rPr>
              <a:t>r</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degrees of freedom are partitioned as follows:</a:t>
            </a:r>
            <a:endParaRPr lang="en-IN" dirty="0"/>
          </a:p>
        </p:txBody>
      </p:sp>
    </p:spTree>
    <p:extLst>
      <p:ext uri="{BB962C8B-B14F-4D97-AF65-F5344CB8AC3E}">
        <p14:creationId xmlns:p14="http://schemas.microsoft.com/office/powerpoint/2010/main" val="2044358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EE747-738B-29A1-E24F-1557E0B3E8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C7523-3831-CA51-1DD6-DD5341DFB64A}"/>
              </a:ext>
            </a:extLst>
          </p:cNvPr>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10</a:t>
            </a:r>
            <a:endParaRPr dirty="0"/>
          </a:p>
        </p:txBody>
      </p:sp>
      <p:sp>
        <p:nvSpPr>
          <p:cNvPr id="3" name="Text Placeholder 2">
            <a:extLst>
              <a:ext uri="{FF2B5EF4-FFF2-40B4-BE49-F238E27FC236}">
                <a16:creationId xmlns:a16="http://schemas.microsoft.com/office/drawing/2014/main" id="{92530FCD-A16D-090D-3EC9-77A9E4B64029}"/>
              </a:ext>
            </a:extLst>
          </p:cNvPr>
          <p:cNvSpPr>
            <a:spLocks noGrp="1"/>
          </p:cNvSpPr>
          <p:nvPr>
            <p:ph type="body" sz="quarter" idx="10"/>
          </p:nvPr>
        </p:nvSpPr>
        <p:spPr/>
        <p:txBody>
          <a:bodyPr>
            <a:normAutofit/>
          </a:bodyPr>
          <a:lstStyle/>
          <a:p>
            <a:pPr>
              <a:defRPr sz="2800"/>
            </a:pPr>
            <a:r>
              <a:rPr sz="2800" b="1" dirty="0"/>
              <a:t>Degrees of Freedom with Replication</a:t>
            </a:r>
            <a:r>
              <a:rPr sz="2800" dirty="0"/>
              <a:t>:</a:t>
            </a:r>
          </a:p>
        </p:txBody>
      </p:sp>
      <p:pic>
        <p:nvPicPr>
          <p:cNvPr id="7" name="Picture 6" descr="r times k times b minus 1 equals open parenthesis k minus 1 close parenthesis plus open parenthesis b minus 1 close parenthesis plus open parenthesis n minus k minus b plus 1 close parenthesis">
            <a:extLst>
              <a:ext uri="{FF2B5EF4-FFF2-40B4-BE49-F238E27FC236}">
                <a16:creationId xmlns:a16="http://schemas.microsoft.com/office/drawing/2014/main" id="{CB2C30B0-F5C2-FBC5-B05E-DC959C9D6CBD}"/>
              </a:ext>
            </a:extLst>
          </p:cNvPr>
          <p:cNvPicPr>
            <a:picLocks noChangeAspect="1"/>
          </p:cNvPicPr>
          <p:nvPr/>
        </p:nvPicPr>
        <p:blipFill>
          <a:blip r:embed="rId2"/>
          <a:stretch>
            <a:fillRect/>
          </a:stretch>
        </p:blipFill>
        <p:spPr>
          <a:xfrm>
            <a:off x="1635061" y="1524000"/>
            <a:ext cx="5873878" cy="540000"/>
          </a:xfrm>
          <a:prstGeom prst="rect">
            <a:avLst/>
          </a:prstGeom>
        </p:spPr>
      </p:pic>
      <p:sp>
        <p:nvSpPr>
          <p:cNvPr id="5" name="TextBox 4">
            <a:extLst>
              <a:ext uri="{FF2B5EF4-FFF2-40B4-BE49-F238E27FC236}">
                <a16:creationId xmlns:a16="http://schemas.microsoft.com/office/drawing/2014/main" id="{461A5B19-61AE-C5A0-0F1A-E327EBB4C852}"/>
              </a:ext>
            </a:extLst>
          </p:cNvPr>
          <p:cNvSpPr txBox="1"/>
          <p:nvPr/>
        </p:nvSpPr>
        <p:spPr>
          <a:xfrm>
            <a:off x="457200" y="2038570"/>
            <a:ext cx="8229600" cy="10402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Where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 </a:t>
            </a:r>
            <a:r>
              <a:rPr kumimoji="0" lang="en-US" sz="2800" b="0" i="1" u="none" strike="noStrike" kern="1200" cap="none" spc="0" normalizeH="0" baseline="0" noProof="0" dirty="0">
                <a:ln>
                  <a:noFill/>
                </a:ln>
                <a:solidFill>
                  <a:srgbClr val="366092"/>
                </a:solidFill>
                <a:effectLst/>
                <a:uLnTx/>
                <a:uFillTx/>
                <a:latin typeface="Calibri"/>
                <a:ea typeface="+mn-ea"/>
                <a:cs typeface="+mn-cs"/>
              </a:rPr>
              <a:t>rkb</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We used </a:t>
            </a:r>
            <a:r>
              <a:rPr kumimoji="0" lang="en-US" sz="2800" b="1" i="0" u="none" strike="noStrike" kern="1200" cap="none" spc="0" normalizeH="0" baseline="0" noProof="0" dirty="0">
                <a:ln>
                  <a:noFill/>
                </a:ln>
                <a:solidFill>
                  <a:srgbClr val="366092"/>
                </a:solidFill>
                <a:effectLst/>
                <a:uLnTx/>
                <a:uFillTx/>
                <a:latin typeface="Calibri"/>
                <a:ea typeface="+mn-ea"/>
                <a:cs typeface="+mn-cs"/>
              </a:rPr>
              <a:t>JMP</a:t>
            </a:r>
            <a:r>
              <a:rPr kumimoji="0" lang="en-US" sz="2800" b="0" i="0" u="none" strike="noStrike" kern="1200" cap="none" spc="0" normalizeH="0" baseline="0" noProof="0" dirty="0">
                <a:ln>
                  <a:noFill/>
                </a:ln>
                <a:solidFill>
                  <a:srgbClr val="366092"/>
                </a:solidFill>
                <a:effectLst/>
                <a:uLnTx/>
                <a:uFillTx/>
                <a:latin typeface="Calibri"/>
                <a:ea typeface="+mn-ea"/>
                <a:cs typeface="+mn-cs"/>
              </a:rPr>
              <a:t> to obtain the output in the table.</a:t>
            </a:r>
            <a:endParaRPr lang="en-IN" dirty="0"/>
          </a:p>
        </p:txBody>
      </p:sp>
    </p:spTree>
    <p:extLst>
      <p:ext uri="{BB962C8B-B14F-4D97-AF65-F5344CB8AC3E}">
        <p14:creationId xmlns:p14="http://schemas.microsoft.com/office/powerpoint/2010/main" val="3755731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11</a:t>
            </a:r>
            <a:endParaRPr dirty="0"/>
          </a:p>
        </p:txBody>
      </p:sp>
      <p:pic>
        <p:nvPicPr>
          <p:cNvPr id="9" name="Picture 8" descr="Analysis of Variance Table:&#10;&#10;This table has six columns and three rows excluding the column headers.&#10;&#10;Column headers are: Source, degrees of freedom as df, sum of squares, Mean square, F Ratio and Probability greater than F.&#10;&#10;The three rows represent:&#10;&#10;First row (Model): DF is 8, Sum of Squares is 26511.600, Mean Square is 3313.95, F Ratio is 7.2277 and Probability greater than F is &lt; 0001 Asterix.&#10;&#10;Second row (Error): DF is 96, Sum of Squares is 44016.457, Mean Square is 458.50.&#10;&#10;Third row ( c. Total): DF is 104, Sum of Squares is 70528.057.&#10;&#10;Effects Tests Table:&#10;&#10;This table has five columns and three rows of data excluding the column headers.&#10;&#10;Column headers are: Source, Nparm, degrees of freedom as df, sum of squares, F Ratio and Probability greater than F&#10;&#10;The two rows represent:&#10;&#10;First row (Media Type): Nparm 6, DF 6, Sum of Squares 2745.257, F Ratio is 0.9979 and Probability greater than F is 0.4313.&#10;&#10;Second row (Age Group): Nparm 2, DF 2, Sum of Squares 23766.343, F Ratio is 25.9172 and Probability greater than F is &lt; 0001 Asterix">
            <a:extLst>
              <a:ext uri="{FF2B5EF4-FFF2-40B4-BE49-F238E27FC236}">
                <a16:creationId xmlns:a16="http://schemas.microsoft.com/office/drawing/2014/main" id="{7C4EEF95-C49E-47AC-B88C-6C551D70B1C8}"/>
              </a:ext>
            </a:extLst>
          </p:cNvPr>
          <p:cNvPicPr>
            <a:picLocks noChangeAspect="1"/>
          </p:cNvPicPr>
          <p:nvPr/>
        </p:nvPicPr>
        <p:blipFill>
          <a:blip r:embed="rId2"/>
          <a:srcRect b="12500"/>
          <a:stretch>
            <a:fillRect/>
          </a:stretch>
        </p:blipFill>
        <p:spPr>
          <a:xfrm>
            <a:off x="1143000" y="1143000"/>
            <a:ext cx="7083307" cy="3200400"/>
          </a:xfrm>
          <a:prstGeom prst="rect">
            <a:avLst/>
          </a:prstGeom>
        </p:spPr>
      </p:pic>
      <p:sp>
        <p:nvSpPr>
          <p:cNvPr id="3" name="TextBox 2">
            <a:extLst>
              <a:ext uri="{FF2B5EF4-FFF2-40B4-BE49-F238E27FC236}">
                <a16:creationId xmlns:a16="http://schemas.microsoft.com/office/drawing/2014/main" id="{ED075B45-3B93-97B6-0F17-3C39C33F9875}"/>
              </a:ext>
            </a:extLst>
          </p:cNvPr>
          <p:cNvSpPr txBox="1"/>
          <p:nvPr/>
        </p:nvSpPr>
        <p:spPr>
          <a:xfrm>
            <a:off x="4075053" y="4457113"/>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Note that in the Analysis of Variance table, the </a:t>
                </a:r>
                <a:r>
                  <a:rPr lang="en-US" sz="2800" i="1" dirty="0"/>
                  <a:t>P</a:t>
                </a:r>
                <a:r>
                  <a:rPr lang="en-US" sz="2800" dirty="0"/>
                  <a:t>-value (indicated by Prob &gt; </a:t>
                </a:r>
                <a:r>
                  <a:rPr lang="en-US" sz="2800" i="1" dirty="0"/>
                  <a:t>F</a:t>
                </a:r>
                <a:r>
                  <a:rPr lang="en-US" sz="2800" dirty="0"/>
                  <a:t>) is less than</a:t>
                </a:r>
                <a14:m>
                  <m:oMath xmlns:m="http://schemas.openxmlformats.org/officeDocument/2006/math">
                    <m:r>
                      <a:rPr lang="en-US" b="0" i="0" smtClean="0">
                        <a:latin typeface="Cambria Math" panose="02040503050406030204" pitchFamily="18" charset="0"/>
                      </a:rPr>
                      <m:t> </m:t>
                    </m:r>
                    <m:r>
                      <a:rPr lang="en-US">
                        <a:latin typeface="Cambria Math" panose="02040503050406030204" pitchFamily="18" charset="0"/>
                      </a:rPr>
                      <m:t>0.0001</m:t>
                    </m:r>
                  </m:oMath>
                </a14:m>
                <a:r>
                  <a:rPr lang="en-US" sz="2800" dirty="0"/>
                  <a:t> which indicates that the overall model is significant. More importantly, the "Effect Tests" table shows that Media Type, which is the blocking factor, is not significant</a:t>
                </a:r>
                <a:br>
                  <a:rPr lang="en-US" sz="2800" dirty="0"/>
                </a:br>
                <a:r>
                  <a:rPr lang="en-US" sz="2800" dirty="0"/>
                  <a:t>(</a:t>
                </a:r>
                <a:r>
                  <a:rPr lang="en-US" sz="2800" i="1" dirty="0"/>
                  <a:t>P</a:t>
                </a:r>
                <a:r>
                  <a:rPr lang="en-US" sz="2800" dirty="0"/>
                  <a:t>-value = 0.4313) but the Age Group is significant</a:t>
                </a:r>
                <a:br>
                  <a:rPr lang="en-US" sz="2800" dirty="0"/>
                </a:br>
                <a:r>
                  <a:rPr lang="en-US" sz="2800" dirty="0"/>
                  <a:t>(</a:t>
                </a:r>
                <a:r>
                  <a:rPr lang="en-US" sz="2800" i="1" dirty="0"/>
                  <a:t>P</a:t>
                </a:r>
                <a:r>
                  <a:rPr lang="en-US" sz="2800" dirty="0"/>
                  <a:t>-value &lt; 0.0001). Thus, we reject the null hypothesis and conclude that there is a significant difference in the average screen time spent among the age groups.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74"/>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Completely Randomized Design</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A </a:t>
            </a:r>
            <a:r>
              <a:rPr sz="2800" b="1" dirty="0"/>
              <a:t>completely randomized design</a:t>
            </a:r>
            <a:r>
              <a:rPr sz="2800" dirty="0"/>
              <a:t> is a design that randomly assigns treatments to each of the study participants so that each participant has an equal chance of being assigned to each treatment.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13</a:t>
            </a:r>
            <a:endParaRPr dirty="0"/>
          </a:p>
        </p:txBody>
      </p:sp>
      <p:sp>
        <p:nvSpPr>
          <p:cNvPr id="3" name="Text Placeholder 2"/>
          <p:cNvSpPr>
            <a:spLocks noGrp="1"/>
          </p:cNvSpPr>
          <p:nvPr>
            <p:ph type="body" sz="quarter" idx="10"/>
          </p:nvPr>
        </p:nvSpPr>
        <p:spPr/>
        <p:txBody>
          <a:bodyPr>
            <a:normAutofit/>
          </a:bodyPr>
          <a:lstStyle/>
          <a:p>
            <a:r>
              <a:rPr sz="2800" dirty="0"/>
              <a:t>Now that we know that we have rejected the null hypothesis and know that there is a difference in screen time among the age groups, the natural question is </a:t>
            </a:r>
            <a:r>
              <a:rPr sz="2800" i="1" dirty="0"/>
              <a:t>Which of the three age groups is different?</a:t>
            </a:r>
            <a:r>
              <a:rPr sz="2800" dirty="0"/>
              <a:t> This is where we use multiple comparison procedures. For this particular example, the </a:t>
            </a:r>
            <a:r>
              <a:rPr sz="2800" b="1" dirty="0"/>
              <a:t>JMP</a:t>
            </a:r>
            <a:r>
              <a:rPr sz="2800" dirty="0"/>
              <a:t> Output below uses Tukey's </a:t>
            </a:r>
            <a:r>
              <a:rPr sz="2800" b="1" dirty="0"/>
              <a:t>HSD</a:t>
            </a:r>
            <a:r>
              <a:rPr sz="2800" dirty="0"/>
              <a:t> to compare the average screen time of the three age groups. </a:t>
            </a:r>
          </a:p>
        </p:txBody>
      </p:sp>
    </p:spTree>
    <p:extLst>
      <p:ext uri="{BB962C8B-B14F-4D97-AF65-F5344CB8AC3E}">
        <p14:creationId xmlns:p14="http://schemas.microsoft.com/office/powerpoint/2010/main" val="3319676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422C3-89D0-235A-5A53-BBCC41FB1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BC241-50AC-5A14-BBA6-8BC8CC61F3AE}"/>
              </a:ext>
            </a:extLst>
          </p:cNvPr>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14</a:t>
            </a:r>
            <a:endParaRPr dirty="0"/>
          </a:p>
        </p:txBody>
      </p:sp>
      <p:sp>
        <p:nvSpPr>
          <p:cNvPr id="3" name="Text Placeholder 2">
            <a:extLst>
              <a:ext uri="{FF2B5EF4-FFF2-40B4-BE49-F238E27FC236}">
                <a16:creationId xmlns:a16="http://schemas.microsoft.com/office/drawing/2014/main" id="{35D7029A-2D38-1C52-CD94-8C544B7F2A47}"/>
              </a:ext>
            </a:extLst>
          </p:cNvPr>
          <p:cNvSpPr>
            <a:spLocks noGrp="1"/>
          </p:cNvSpPr>
          <p:nvPr>
            <p:ph type="body" sz="quarter" idx="10"/>
          </p:nvPr>
        </p:nvSpPr>
        <p:spPr/>
        <p:txBody>
          <a:bodyPr>
            <a:normAutofit/>
          </a:bodyPr>
          <a:lstStyle/>
          <a:p>
            <a:r>
              <a:rPr sz="2800" b="1" dirty="0"/>
              <a:t>JMP</a:t>
            </a:r>
            <a:r>
              <a:rPr sz="2800" dirty="0"/>
              <a:t> produces a connected letters report to compare means. Levels (or age groups in our example) that are not connected by the same letter are significantly different. Thus, we see that the 8–12 Years Old and the 13–18 Years Old age groups have the letter A, indicating that they are not significantly different. However, the Over </a:t>
            </a:r>
            <a:r>
              <a:rPr sz="2800" dirty="0">
                <a:latin typeface="Cambria Math"/>
              </a:rPr>
              <a:t>18</a:t>
            </a:r>
            <a:r>
              <a:rPr sz="2800" dirty="0"/>
              <a:t> Years Old age group has the letter B, indicating that this age group is significantly different from the other two age groups.</a:t>
            </a:r>
            <a:endParaRPr lang="en-US" sz="2800" dirty="0"/>
          </a:p>
          <a:p>
            <a:endParaRPr sz="2800" dirty="0"/>
          </a:p>
        </p:txBody>
      </p:sp>
    </p:spTree>
    <p:extLst>
      <p:ext uri="{BB962C8B-B14F-4D97-AF65-F5344CB8AC3E}">
        <p14:creationId xmlns:p14="http://schemas.microsoft.com/office/powerpoint/2010/main" val="874208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an ANOVA Test with Blocking on Media Type</a:t>
            </a:r>
            <a:r>
              <a:rPr lang="en-US" dirty="0"/>
              <a:t>—Slide 15</a:t>
            </a:r>
            <a:endParaRPr dirty="0"/>
          </a:p>
        </p:txBody>
      </p:sp>
      <p:pic>
        <p:nvPicPr>
          <p:cNvPr id="7" name="Picture 6" descr="This table displays the results of Tukey’s Honestly Significant Difference (HSD) test, which is used after ANOVA to determine which specific group means are significantly different from each other.&#10;&#10;In this case, three age groups are compared on some outcome variable for three age groups: 8 to 12 years old, 13 to 18 years old, and over 18 years old. The Tukey HSD test was conducted with alpha equals 0.050 and Q equals 2.38063.&#10;&#10;Section 1: Mean[i] minus Mean[j], Standard Error difference and the lower confidence interval difference, and upper confidence interval difference. Also, This section shows the pairwise differences between Least Square Means for each age group in column wise.&#10;&#10;Section 2:&#10;&#10;When comparing with the same age group, the mean difference, Standard Error difference and the confidence Interval remains 0.&#10;&#10;So, comparing the 8 to 12 years old age group with the other two groups.&#10;&#10;with the 13 to 18 years old group, the difference is negative 4.5429, the standard error is 5.11862, and the confidence interval ranges from negative 16.728 to 7.64267.&#10;&#10;with the over 18 years old group, the difference is 29.4, the standard error is 5.11862, and the confidence interval ranges from 17.2145 to 41.5855.&#10;&#10;comparing the 13 to 18 years old age group with the other two groups.&#10;&#10;with the 8 to 12 years old group, the difference is 4.54286, the standard error is 5.11862, and the confidence interval ranges from negative 7.6427 to 16.7284.&#10;&#10;when comparing it with the over 18 years old group, the difference is 33.9429, the standard error is 5.11862, and the confidence interval ranges from 21.7573 to 46.1284.&#10;&#10;comparing the Over 18 years old age group with the other two groups.&#10;&#10;with the 8 to 12 years old group, the difference is negative 29.4, the standard error is 5.11862, and the confidence interval ranges from negative 41.586 to Negative 17.214.&#10;&#10;with the 13 to 18 years old age group, the difference is Negative 33.943, the standard error is 5.11862, and the confidence interval ranges from negative 46.128 to negative 21.757.&#10;&#10;&#10;Section 3: Summary of Least Square Means&#10;&#10;This section shows the Least Square Means and grouping levels:&#10;&#10;For the age group 13 to 18 years old: Level A, Least Square Mean equals 136.08571.&#10;For the age group 8 to 12 years old: Level A, Least Square Mean equals 131.54286.&#10;For the age group Over 18 years old: Level B, Least Square Mean equals 102.14286.&#10;&#10;Interpretation: Levels not connected by same letter are significantly different.">
            <a:extLst>
              <a:ext uri="{FF2B5EF4-FFF2-40B4-BE49-F238E27FC236}">
                <a16:creationId xmlns:a16="http://schemas.microsoft.com/office/drawing/2014/main" id="{E398C329-5AA8-40F3-B85A-E058C088202D}"/>
              </a:ext>
            </a:extLst>
          </p:cNvPr>
          <p:cNvPicPr>
            <a:picLocks noChangeAspect="1"/>
          </p:cNvPicPr>
          <p:nvPr/>
        </p:nvPicPr>
        <p:blipFill>
          <a:blip r:embed="rId2"/>
          <a:srcRect b="6327"/>
          <a:stretch>
            <a:fillRect/>
          </a:stretch>
        </p:blipFill>
        <p:spPr>
          <a:xfrm>
            <a:off x="1981200" y="1026757"/>
            <a:ext cx="4419600" cy="4572000"/>
          </a:xfrm>
          <a:prstGeom prst="rect">
            <a:avLst/>
          </a:prstGeom>
        </p:spPr>
      </p:pic>
      <p:sp>
        <p:nvSpPr>
          <p:cNvPr id="3" name="TextBox 2">
            <a:extLst>
              <a:ext uri="{FF2B5EF4-FFF2-40B4-BE49-F238E27FC236}">
                <a16:creationId xmlns:a16="http://schemas.microsoft.com/office/drawing/2014/main" id="{1B2E9ED3-C420-8EC8-5ADD-6718E9C8B272}"/>
              </a:ext>
            </a:extLst>
          </p:cNvPr>
          <p:cNvSpPr txBox="1"/>
          <p:nvPr/>
        </p:nvSpPr>
        <p:spPr>
          <a:xfrm>
            <a:off x="3581400" y="5596226"/>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5</a:t>
            </a:r>
            <a:endParaRPr lang="en-IN" sz="2400" dirty="0"/>
          </a:p>
        </p:txBody>
      </p:sp>
    </p:spTree>
    <p:extLst>
      <p:ext uri="{BB962C8B-B14F-4D97-AF65-F5344CB8AC3E}">
        <p14:creationId xmlns:p14="http://schemas.microsoft.com/office/powerpoint/2010/main" val="1685272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Randomized Block Design</a:t>
            </a:r>
          </a:p>
        </p:txBody>
      </p:sp>
      <p:sp>
        <p:nvSpPr>
          <p:cNvPr id="3" name="Text Placeholder 2"/>
          <p:cNvSpPr>
            <a:spLocks noGrp="1"/>
          </p:cNvSpPr>
          <p:nvPr>
            <p:ph type="body" sz="quarter" idx="10"/>
          </p:nvPr>
        </p:nvSpPr>
        <p:spPr>
          <a:xfrm>
            <a:off x="457200" y="1082078"/>
            <a:ext cx="8229600" cy="3108922"/>
          </a:xfrm>
        </p:spPr>
        <p:txBody>
          <a:bodyPr>
            <a:normAutofit/>
          </a:bodyPr>
          <a:lstStyle/>
          <a:p>
            <a:r>
              <a:rPr sz="2800" dirty="0"/>
              <a:t>A </a:t>
            </a:r>
            <a:r>
              <a:rPr sz="2800" b="1" dirty="0"/>
              <a:t>randomized block design</a:t>
            </a:r>
            <a:r>
              <a:rPr sz="2800" dirty="0"/>
              <a:t> is a design that uses blocks such that the experimental units within the blocks are as alike as possible. The experimental units within each block are then randomly assigned to the treatments of interest.</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5BCEF-878B-4186-AA1E-3F617FC1C7E8}"/>
              </a:ext>
            </a:extLst>
          </p:cNvPr>
          <p:cNvSpPr>
            <a:spLocks noGrp="1"/>
          </p:cNvSpPr>
          <p:nvPr>
            <p:ph type="title"/>
          </p:nvPr>
        </p:nvSpPr>
        <p:spPr/>
        <p:txBody>
          <a:bodyPr/>
          <a:lstStyle/>
          <a:p>
            <a:r>
              <a:rPr lang="en-US" dirty="0"/>
              <a:t>The Randomized Block Design</a:t>
            </a:r>
          </a:p>
        </p:txBody>
      </p:sp>
      <p:sp>
        <p:nvSpPr>
          <p:cNvPr id="3" name="Text Placeholder 2">
            <a:extLst>
              <a:ext uri="{FF2B5EF4-FFF2-40B4-BE49-F238E27FC236}">
                <a16:creationId xmlns:a16="http://schemas.microsoft.com/office/drawing/2014/main" id="{8C67F20A-A653-42BB-98C5-29F125317922}"/>
              </a:ext>
            </a:extLst>
          </p:cNvPr>
          <p:cNvSpPr>
            <a:spLocks noGrp="1"/>
          </p:cNvSpPr>
          <p:nvPr>
            <p:ph type="body" sz="quarter" idx="10"/>
          </p:nvPr>
        </p:nvSpPr>
        <p:spPr/>
        <p:txBody>
          <a:bodyPr/>
          <a:lstStyle/>
          <a:p>
            <a:r>
              <a:rPr lang="en-US" dirty="0"/>
              <a:t>In a randomized block design, we use blocks such that the experimental units within the blocks are as much alike as possible. Then we randomly assign the experimental units within each block to the </a:t>
            </a:r>
            <a:r>
              <a:rPr lang="en-US" i="1" dirty="0"/>
              <a:t>k</a:t>
            </a:r>
            <a:r>
              <a:rPr lang="en-US" dirty="0"/>
              <a:t> populations or treatments of interest. Finally, we compare the response of the experimental units to each of the treatments of interest within each of the blocks. In this way, we eliminate possible variation due to some of the extraneous factors that are unrelated to the treatments. </a:t>
            </a:r>
          </a:p>
        </p:txBody>
      </p:sp>
    </p:spTree>
    <p:extLst>
      <p:ext uri="{BB962C8B-B14F-4D97-AF65-F5344CB8AC3E}">
        <p14:creationId xmlns:p14="http://schemas.microsoft.com/office/powerpoint/2010/main" val="2513709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Two-Way ANOVA: Randomized Block Design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b="1" dirty="0"/>
              <a:t>Hypotheses:</a:t>
            </a:r>
            <a:endParaRPr sz="2800" dirty="0"/>
          </a:p>
        </p:txBody>
      </p:sp>
      <p:pic>
        <p:nvPicPr>
          <p:cNvPr id="9" name="Picture 8" descr="Null Hypothesis: mu subscript 1 equals mu subscript 2 equals mu equals mu subscript k. The k population means are equal.">
            <a:extLst>
              <a:ext uri="{FF2B5EF4-FFF2-40B4-BE49-F238E27FC236}">
                <a16:creationId xmlns:a16="http://schemas.microsoft.com/office/drawing/2014/main" id="{CC68A609-2F7B-BCF3-DEF4-811ADB645014}"/>
              </a:ext>
            </a:extLst>
          </p:cNvPr>
          <p:cNvPicPr>
            <a:picLocks noChangeAspect="1"/>
          </p:cNvPicPr>
          <p:nvPr/>
        </p:nvPicPr>
        <p:blipFill>
          <a:blip r:embed="rId2"/>
          <a:stretch>
            <a:fillRect/>
          </a:stretch>
        </p:blipFill>
        <p:spPr>
          <a:xfrm>
            <a:off x="543755" y="1643062"/>
            <a:ext cx="8051728" cy="468000"/>
          </a:xfrm>
          <a:prstGeom prst="rect">
            <a:avLst/>
          </a:prstGeom>
        </p:spPr>
      </p:pic>
      <p:pic>
        <p:nvPicPr>
          <p:cNvPr id="11" name="Picture 10" descr="Alternative Hypothesis: At least one mu subscript i is different.">
            <a:extLst>
              <a:ext uri="{FF2B5EF4-FFF2-40B4-BE49-F238E27FC236}">
                <a16:creationId xmlns:a16="http://schemas.microsoft.com/office/drawing/2014/main" id="{F036E432-0225-9CF4-0B3A-C9436D22EED6}"/>
              </a:ext>
            </a:extLst>
          </p:cNvPr>
          <p:cNvPicPr>
            <a:picLocks noChangeAspect="1"/>
          </p:cNvPicPr>
          <p:nvPr/>
        </p:nvPicPr>
        <p:blipFill>
          <a:blip r:embed="rId3"/>
          <a:stretch>
            <a:fillRect/>
          </a:stretch>
        </p:blipFill>
        <p:spPr>
          <a:xfrm>
            <a:off x="543755" y="2316129"/>
            <a:ext cx="4616182" cy="468000"/>
          </a:xfrm>
          <a:prstGeom prst="rect">
            <a:avLst/>
          </a:prstGeom>
        </p:spPr>
      </p:pic>
      <p:sp>
        <p:nvSpPr>
          <p:cNvPr id="5" name="TextBox 4">
            <a:extLst>
              <a:ext uri="{FF2B5EF4-FFF2-40B4-BE49-F238E27FC236}">
                <a16:creationId xmlns:a16="http://schemas.microsoft.com/office/drawing/2014/main" id="{6B19D162-7DEF-9F8B-223D-A12D7C9075FB}"/>
              </a:ext>
            </a:extLst>
          </p:cNvPr>
          <p:cNvSpPr txBox="1"/>
          <p:nvPr/>
        </p:nvSpPr>
        <p:spPr>
          <a:xfrm>
            <a:off x="452438" y="2925789"/>
            <a:ext cx="2133600" cy="523220"/>
          </a:xfrm>
          <a:prstGeom prst="rect">
            <a:avLst/>
          </a:prstGeom>
          <a:noFill/>
        </p:spPr>
        <p:txBody>
          <a:bodyPr wrap="square">
            <a:spAutoFit/>
          </a:bodyPr>
          <a:lstStyle/>
          <a:p>
            <a:r>
              <a:rPr kumimoji="0" lang="en-IN" sz="2800" b="1" i="0" u="none" strike="noStrike" kern="1200" cap="none" spc="0" normalizeH="0" baseline="0" noProof="0" dirty="0">
                <a:ln>
                  <a:noFill/>
                </a:ln>
                <a:solidFill>
                  <a:srgbClr val="000000"/>
                </a:solidFill>
                <a:effectLst/>
                <a:uLnTx/>
                <a:uFillTx/>
                <a:latin typeface="Calibri"/>
                <a:ea typeface="+mn-ea"/>
                <a:cs typeface="+mn-cs"/>
              </a:rPr>
              <a:t>Test Statistic:</a:t>
            </a:r>
            <a:endParaRPr lang="en-IN" dirty="0"/>
          </a:p>
        </p:txBody>
      </p:sp>
      <p:pic>
        <p:nvPicPr>
          <p:cNvPr id="13" name="Picture 12" descr="F equals MST divided by MSE, which is equal to numerator open fraction SST divided by open parentheses k minus 1 close parentheses whole divided by denominator SSE divided by open parentheses k minus 1 close parentheses times open parentheses b minus 1 close parentheses close fraction.">
            <a:extLst>
              <a:ext uri="{FF2B5EF4-FFF2-40B4-BE49-F238E27FC236}">
                <a16:creationId xmlns:a16="http://schemas.microsoft.com/office/drawing/2014/main" id="{1AE676D1-D4CC-D7D6-EF9C-013E85201419}"/>
              </a:ext>
            </a:extLst>
          </p:cNvPr>
          <p:cNvPicPr>
            <a:picLocks noChangeAspect="1"/>
          </p:cNvPicPr>
          <p:nvPr/>
        </p:nvPicPr>
        <p:blipFill>
          <a:blip r:embed="rId4"/>
          <a:stretch>
            <a:fillRect/>
          </a:stretch>
        </p:blipFill>
        <p:spPr>
          <a:xfrm>
            <a:off x="2962275" y="3245197"/>
            <a:ext cx="3219450" cy="1657350"/>
          </a:xfrm>
          <a:prstGeom prst="rect">
            <a:avLst/>
          </a:prstGeom>
        </p:spPr>
      </p:pic>
      <p:sp>
        <p:nvSpPr>
          <p:cNvPr id="7" name="TextBox 6">
            <a:extLst>
              <a:ext uri="{FF2B5EF4-FFF2-40B4-BE49-F238E27FC236}">
                <a16:creationId xmlns:a16="http://schemas.microsoft.com/office/drawing/2014/main" id="{20A568D3-4E33-7C54-507C-4EEE98FE087C}"/>
              </a:ext>
            </a:extLst>
          </p:cNvPr>
          <p:cNvSpPr txBox="1"/>
          <p:nvPr/>
        </p:nvSpPr>
        <p:spPr>
          <a:xfrm>
            <a:off x="457199" y="5070755"/>
            <a:ext cx="449580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Where SSE = TSS </a:t>
            </a:r>
            <a:r>
              <a:rPr kumimoji="0" lang="en-IN"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SST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SSBL</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3B18F-7F03-539A-8B2D-EA292E0017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F22E6-7BA3-2672-53E4-D68C010A42FE}"/>
              </a:ext>
            </a:extLst>
          </p:cNvPr>
          <p:cNvSpPr>
            <a:spLocks noGrp="1"/>
          </p:cNvSpPr>
          <p:nvPr>
            <p:ph type="title"/>
          </p:nvPr>
        </p:nvSpPr>
        <p:spPr/>
        <p:txBody>
          <a:bodyPr>
            <a:normAutofit/>
          </a:bodyPr>
          <a:lstStyle/>
          <a:p>
            <a:pPr>
              <a:defRPr sz="3200"/>
            </a:pPr>
            <a:r>
              <a:rPr lang="en-US" dirty="0"/>
              <a:t>Procedure: </a:t>
            </a:r>
            <a:r>
              <a:rPr dirty="0"/>
              <a:t>Two-Way ANOVA: Randomized Block Design</a:t>
            </a:r>
            <a:r>
              <a:rPr lang="en-US" dirty="0"/>
              <a:t>—Slide 2</a:t>
            </a:r>
            <a:endParaRPr dirty="0"/>
          </a:p>
        </p:txBody>
      </p:sp>
      <p:sp>
        <p:nvSpPr>
          <p:cNvPr id="3" name="Text Placeholder 2">
            <a:extLst>
              <a:ext uri="{FF2B5EF4-FFF2-40B4-BE49-F238E27FC236}">
                <a16:creationId xmlns:a16="http://schemas.microsoft.com/office/drawing/2014/main" id="{50B486D3-1A36-66CF-7207-EF89B4088249}"/>
              </a:ext>
            </a:extLst>
          </p:cNvPr>
          <p:cNvSpPr>
            <a:spLocks noGrp="1"/>
          </p:cNvSpPr>
          <p:nvPr>
            <p:ph type="body" sz="quarter" idx="10"/>
          </p:nvPr>
        </p:nvSpPr>
        <p:spPr/>
        <p:txBody>
          <a:bodyPr>
            <a:normAutofit/>
          </a:bodyPr>
          <a:lstStyle/>
          <a:p>
            <a:r>
              <a:rPr sz="2800" b="1" dirty="0"/>
              <a:t>Assumptions:</a:t>
            </a:r>
          </a:p>
          <a:p>
            <a:r>
              <a:rPr sz="2800" dirty="0"/>
              <a:t>The differences in observed responses to treatments for blocked units are normally distributed with equal variances.</a:t>
            </a:r>
          </a:p>
          <a:p>
            <a:r>
              <a:rPr sz="2800" b="1" dirty="0"/>
              <a:t>Rejection Region:</a:t>
            </a:r>
          </a:p>
          <a:p>
            <a:r>
              <a:rPr lang="en-US" i="1" dirty="0"/>
              <a:t>H</a:t>
            </a:r>
            <a:r>
              <a:rPr lang="en-US" sz="1050" dirty="0"/>
              <a:t> </a:t>
            </a:r>
            <a:r>
              <a:rPr lang="en-US" dirty="0"/>
              <a:t>₀ </a:t>
            </a:r>
            <a:r>
              <a:rPr sz="2800" dirty="0"/>
              <a:t>will be rejected for large values of</a:t>
            </a:r>
          </a:p>
        </p:txBody>
      </p:sp>
      <p:pic>
        <p:nvPicPr>
          <p:cNvPr id="5" name="Picture 4" descr="F equals MST divided by MSE.">
            <a:extLst>
              <a:ext uri="{FF2B5EF4-FFF2-40B4-BE49-F238E27FC236}">
                <a16:creationId xmlns:a16="http://schemas.microsoft.com/office/drawing/2014/main" id="{7C1ABB57-B7E5-FB51-1F96-080001BB9DBB}"/>
              </a:ext>
            </a:extLst>
          </p:cNvPr>
          <p:cNvPicPr>
            <a:picLocks noChangeAspect="1"/>
          </p:cNvPicPr>
          <p:nvPr/>
        </p:nvPicPr>
        <p:blipFill>
          <a:blip r:embed="rId2"/>
          <a:stretch>
            <a:fillRect/>
          </a:stretch>
        </p:blipFill>
        <p:spPr>
          <a:xfrm>
            <a:off x="5943600" y="3352800"/>
            <a:ext cx="1224000" cy="787535"/>
          </a:xfrm>
          <a:prstGeom prst="rect">
            <a:avLst/>
          </a:prstGeom>
        </p:spPr>
      </p:pic>
      <p:sp>
        <p:nvSpPr>
          <p:cNvPr id="7" name="TextBox 6">
            <a:extLst>
              <a:ext uri="{FF2B5EF4-FFF2-40B4-BE49-F238E27FC236}">
                <a16:creationId xmlns:a16="http://schemas.microsoft.com/office/drawing/2014/main" id="{79A19629-68F9-753D-57D9-8F25FFEE1528}"/>
              </a:ext>
            </a:extLst>
          </p:cNvPr>
          <p:cNvSpPr txBox="1"/>
          <p:nvPr/>
        </p:nvSpPr>
        <p:spPr>
          <a:xfrm>
            <a:off x="457200" y="4038600"/>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In particular, we will reject </a:t>
            </a:r>
            <a:r>
              <a:rPr kumimoji="0" lang="en-US" sz="2800" b="0" i="1" u="none" strike="noStrike" kern="1200" cap="none" spc="0" normalizeH="0" baseline="0" noProof="0" dirty="0">
                <a:ln>
                  <a:noFill/>
                </a:ln>
                <a:solidFill>
                  <a:srgbClr val="000000"/>
                </a:solidFill>
                <a:effectLst/>
                <a:uLnTx/>
                <a:uFillTx/>
                <a:latin typeface="Calibri"/>
                <a:ea typeface="+mn-ea"/>
                <a:cs typeface="+mn-cs"/>
              </a:rPr>
              <a:t>H</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a:ea typeface="+mn-ea"/>
                <a:cs typeface="+mn-cs"/>
              </a:rPr>
              <a:t>₀ if </a:t>
            </a:r>
            <a:r>
              <a:rPr kumimoji="0" lang="en-US" sz="2800" b="0" i="1" u="none" strike="noStrike" kern="1200" cap="none" spc="0" normalizeH="0" baseline="0" noProof="0" dirty="0">
                <a:ln>
                  <a:noFill/>
                </a:ln>
                <a:solidFill>
                  <a:srgbClr val="000000"/>
                </a:solidFill>
                <a:effectLst/>
                <a:uLnTx/>
                <a:uFillTx/>
                <a:latin typeface="Calibri"/>
                <a:ea typeface="+mn-ea"/>
                <a:cs typeface="+mn-cs"/>
              </a:rPr>
              <a:t>F </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0" noProof="0" dirty="0">
                <a:ln>
                  <a:noFill/>
                </a:ln>
                <a:solidFill>
                  <a:srgbClr val="000000"/>
                </a:solidFill>
                <a:effectLst/>
                <a:uLnTx/>
                <a:uFillTx/>
                <a:latin typeface="Calibri"/>
                <a:ea typeface="+mn-ea"/>
                <a:cs typeface="+mn-cs"/>
              </a:rPr>
              <a:t>F</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25000" noProof="0" dirty="0">
                <a:ln>
                  <a:noFill/>
                </a:ln>
                <a:solidFill>
                  <a:srgbClr val="000000"/>
                </a:solidFill>
                <a:effectLst/>
                <a:uLnTx/>
                <a:uFillTx/>
                <a:latin typeface="Calibri"/>
                <a:ea typeface="+mn-ea"/>
                <a:cs typeface="+mn-cs"/>
              </a:rPr>
              <a:t>α</a:t>
            </a:r>
            <a:r>
              <a:rPr kumimoji="0" lang="en-US" sz="2800" b="0" i="0" u="none" strike="noStrike" kern="1200" cap="none" spc="0" normalizeH="0" baseline="0" noProof="0" dirty="0">
                <a:ln>
                  <a:noFill/>
                </a:ln>
                <a:solidFill>
                  <a:srgbClr val="000000"/>
                </a:solidFill>
                <a:effectLst/>
                <a:uLnTx/>
                <a:uFillTx/>
                <a:latin typeface="Calibri"/>
                <a:ea typeface="+mn-ea"/>
                <a:cs typeface="+mn-cs"/>
              </a:rPr>
              <a:t> with (</a:t>
            </a:r>
            <a:r>
              <a:rPr kumimoji="0" lang="en-US" sz="2800" b="0" i="1" u="none" strike="noStrike" kern="1200" cap="none" spc="0" normalizeH="0" baseline="0" noProof="0" dirty="0">
                <a:ln>
                  <a:noFill/>
                </a:ln>
                <a:solidFill>
                  <a:srgbClr val="000000"/>
                </a:solidFill>
                <a:effectLst/>
                <a:uLnTx/>
                <a:uFillTx/>
                <a:latin typeface="Calibri"/>
                <a:ea typeface="+mn-ea"/>
                <a:cs typeface="+mn-cs"/>
              </a:rPr>
              <a:t>k</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1) numerator degrees of freedom and (</a:t>
            </a:r>
            <a:r>
              <a:rPr kumimoji="0" lang="en-US" sz="2800" b="0" i="1" u="none" strike="noStrike" kern="1200" cap="none" spc="0" normalizeH="0" baseline="0" noProof="0" dirty="0">
                <a:ln>
                  <a:noFill/>
                </a:ln>
                <a:solidFill>
                  <a:srgbClr val="000000"/>
                </a:solidFill>
                <a:effectLst/>
                <a:uLnTx/>
                <a:uFillTx/>
                <a:latin typeface="Calibri"/>
                <a:ea typeface="+mn-ea"/>
                <a:cs typeface="+mn-cs"/>
              </a:rPr>
              <a:t>k</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1)(</a:t>
            </a:r>
            <a:r>
              <a:rPr kumimoji="0" lang="en-US" sz="2800" b="0" i="1" u="none" strike="noStrike" kern="1200" cap="none" spc="0" normalizeH="0" baseline="0" noProof="0" dirty="0">
                <a:ln>
                  <a:noFill/>
                </a:ln>
                <a:solidFill>
                  <a:srgbClr val="000000"/>
                </a:solidFill>
                <a:effectLst/>
                <a:uLnTx/>
                <a:uFillTx/>
                <a:latin typeface="Calibri"/>
                <a:ea typeface="+mn-ea"/>
                <a:cs typeface="+mn-cs"/>
              </a:rPr>
              <a:t>b</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1) denominator degrees of freedom.</a:t>
            </a:r>
            <a:endParaRPr lang="en-IN" dirty="0"/>
          </a:p>
        </p:txBody>
      </p:sp>
    </p:spTree>
    <p:extLst>
      <p:ext uri="{BB962C8B-B14F-4D97-AF65-F5344CB8AC3E}">
        <p14:creationId xmlns:p14="http://schemas.microsoft.com/office/powerpoint/2010/main" val="365325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Two-way Analysis of Variance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 </a:t>
            </a:r>
            <a:r>
              <a:rPr sz="2800" b="1" dirty="0"/>
              <a:t>two-way analysis of variance</a:t>
            </a:r>
            <a:r>
              <a:rPr sz="2800" dirty="0"/>
              <a:t> is an experiment or study in which the means of two independent factors are compared.</a:t>
            </a:r>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Performing an ANOVA Test with Blocking on Media Type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that in addition to studying screen time by age group (</a:t>
            </a:r>
            <a:r>
              <a:rPr lang="en-US" sz="2800" dirty="0"/>
              <a:t>T</a:t>
            </a:r>
            <a:r>
              <a:rPr sz="2800" dirty="0"/>
              <a:t>weens, </a:t>
            </a:r>
            <a:r>
              <a:rPr lang="en-US" sz="2800" dirty="0"/>
              <a:t>T</a:t>
            </a:r>
            <a:r>
              <a:rPr sz="2800" dirty="0"/>
              <a:t>eens, and </a:t>
            </a:r>
            <a:r>
              <a:rPr lang="en-US" sz="2800" dirty="0"/>
              <a:t>A</a:t>
            </a:r>
            <a:r>
              <a:rPr sz="2800" dirty="0"/>
              <a:t>dults), data were also collected indicating the particular media type on which the participants spend their time. For this experiment, five participants were randomly assigned to each age group-media type combination. There were seven media types (watching tv, gaming, listening to music, reading, browsing websites, using social media, and video chatting) used.</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52985-F157-A397-F77D-93D915374E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1D9AF-15C6-5202-CB0C-8F7077DE5102}"/>
              </a:ext>
            </a:extLst>
          </p:cNvPr>
          <p:cNvSpPr>
            <a:spLocks noGrp="1"/>
          </p:cNvSpPr>
          <p:nvPr>
            <p:ph type="title"/>
          </p:nvPr>
        </p:nvSpPr>
        <p:spPr/>
        <p:txBody>
          <a:bodyPr>
            <a:normAutofit/>
          </a:bodyPr>
          <a:lstStyle/>
          <a:p>
            <a:r>
              <a:rPr lang="en-IN" dirty="0"/>
              <a:t>Example 1</a:t>
            </a:r>
            <a:r>
              <a:rPr dirty="0"/>
              <a:t>: Performing an ANOVA Test with Blocking on Media Type</a:t>
            </a:r>
            <a:r>
              <a:rPr lang="en-US" dirty="0"/>
              <a:t>—Slide 2</a:t>
            </a:r>
            <a:endParaRPr dirty="0"/>
          </a:p>
        </p:txBody>
      </p:sp>
      <p:sp>
        <p:nvSpPr>
          <p:cNvPr id="3" name="Text Placeholder 2">
            <a:extLst>
              <a:ext uri="{FF2B5EF4-FFF2-40B4-BE49-F238E27FC236}">
                <a16:creationId xmlns:a16="http://schemas.microsoft.com/office/drawing/2014/main" id="{9DEA95C5-36C0-896B-66DD-EC541E47FE33}"/>
              </a:ext>
            </a:extLst>
          </p:cNvPr>
          <p:cNvSpPr>
            <a:spLocks noGrp="1"/>
          </p:cNvSpPr>
          <p:nvPr>
            <p:ph type="body" sz="quarter" idx="10"/>
          </p:nvPr>
        </p:nvSpPr>
        <p:spPr/>
        <p:txBody>
          <a:bodyPr>
            <a:normAutofit/>
          </a:bodyPr>
          <a:lstStyle/>
          <a:p>
            <a:r>
              <a:rPr sz="2800" dirty="0"/>
              <a:t>However, we are more interested in just the screen time and consider the media type as a nuisance parameter. That is, the media type may add unnecessary variation to the model. One approach to reducing the effect of media type on the screen time is to use blocking. Our interest is still in comparing the average screen time between age groups which will serve as our treatments. Based on the data in Table</a:t>
            </a:r>
            <a:r>
              <a:rPr lang="en-US" sz="2800" dirty="0"/>
              <a:t> </a:t>
            </a:r>
            <a:r>
              <a:rPr sz="2800" dirty="0"/>
              <a:t>3, can you conclude that there is a significant difference in average screen time among the age groups</a:t>
            </a:r>
            <a:r>
              <a:rPr lang="en-US" sz="2800" dirty="0"/>
              <a:t>?</a:t>
            </a:r>
            <a:r>
              <a:rPr sz="2800" dirty="0"/>
              <a:t> Use a significance level of </a:t>
            </a:r>
            <a:r>
              <a:rPr sz="2800" dirty="0">
                <a:latin typeface="Cambria Math"/>
              </a:rPr>
              <a:t>0.05</a:t>
            </a:r>
            <a:r>
              <a:rPr sz="2800" dirty="0"/>
              <a:t>.</a:t>
            </a:r>
          </a:p>
        </p:txBody>
      </p:sp>
    </p:spTree>
    <p:extLst>
      <p:ext uri="{BB962C8B-B14F-4D97-AF65-F5344CB8AC3E}">
        <p14:creationId xmlns:p14="http://schemas.microsoft.com/office/powerpoint/2010/main" val="150052831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121A51-B5C1-429E-AC6A-D5999B832C7A}"/>
</file>

<file path=customXml/itemProps2.xml><?xml version="1.0" encoding="utf-8"?>
<ds:datastoreItem xmlns:ds="http://schemas.openxmlformats.org/officeDocument/2006/customXml" ds:itemID="{15E3DC6D-52C1-4AD0-9688-CD1F765EBD4D}"/>
</file>

<file path=customXml/itemProps3.xml><?xml version="1.0" encoding="utf-8"?>
<ds:datastoreItem xmlns:ds="http://schemas.openxmlformats.org/officeDocument/2006/customXml" ds:itemID="{3BDCA67A-F404-4C13-A865-0D751343505D}"/>
</file>

<file path=docProps/app.xml><?xml version="1.0" encoding="utf-8"?>
<Properties xmlns="http://schemas.openxmlformats.org/officeDocument/2006/extended-properties" xmlns:vt="http://schemas.openxmlformats.org/officeDocument/2006/docPropsVTypes">
  <TotalTime>1216</TotalTime>
  <Words>1453</Words>
  <Application>Microsoft Office PowerPoint</Application>
  <PresentationFormat>On-screen Show (4:3)</PresentationFormat>
  <Paragraphs>188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Courier New</vt:lpstr>
      <vt:lpstr>Calibri</vt:lpstr>
      <vt:lpstr>Arial</vt:lpstr>
      <vt:lpstr>Cambria Math</vt:lpstr>
      <vt:lpstr>Office Theme</vt:lpstr>
      <vt:lpstr>Section 12.5</vt:lpstr>
      <vt:lpstr>Definition: Completely Randomized Design</vt:lpstr>
      <vt:lpstr>Definition: Randomized Block Design</vt:lpstr>
      <vt:lpstr>The Randomized Block Design</vt:lpstr>
      <vt:lpstr>Procedure: Two-Way ANOVA: Randomized Block Design—Slide 1</vt:lpstr>
      <vt:lpstr>Procedure: Two-Way ANOVA: Randomized Block Design—Slide 2</vt:lpstr>
      <vt:lpstr>Definition: Two-way Analysis of Variance</vt:lpstr>
      <vt:lpstr>Example 1: Performing an ANOVA Test with Blocking on Media Type—Slide 1</vt:lpstr>
      <vt:lpstr>Example 1: Performing an ANOVA Test with Blocking on Media Type—Slide 2</vt:lpstr>
      <vt:lpstr>Example 1: Performing an ANOVA Test with Blocking on Media Type—Slide 3</vt:lpstr>
      <vt:lpstr>Example 1: Performing an ANOVA Test with Blocking on Media Type—Slide 4</vt:lpstr>
      <vt:lpstr>Example 1: Performing an ANOVA Test with Blocking on Media Type—Slide 5</vt:lpstr>
      <vt:lpstr>Example 1: Performing an ANOVA Test with Blocking on Media Type—Slide 6</vt:lpstr>
      <vt:lpstr>Example 1: Performing an ANOVA Test with Blocking on Media Type—Slide 7</vt:lpstr>
      <vt:lpstr>Example 1: Performing an ANOVA Test with Blocking on Media Type—Slide 8</vt:lpstr>
      <vt:lpstr>Example 1: Performing an ANOVA Test with Blocking on Media Type—Slide 9</vt:lpstr>
      <vt:lpstr>Example 1: Performing an ANOVA Test with Blocking on Media Type—Slide 10</vt:lpstr>
      <vt:lpstr>Example 1: Performing an ANOVA Test with Blocking on Media Type—Slide 11</vt:lpstr>
      <vt:lpstr>Example 1: Performing an ANOVA Test with Blocking on Media Type—Slide 12</vt:lpstr>
      <vt:lpstr>Example 1: Performing an ANOVA Test with Blocking on Media Type—Slide 13</vt:lpstr>
      <vt:lpstr>Example 1: Performing an ANOVA Test with Blocking on Media Type—Slide 14</vt:lpstr>
      <vt:lpstr>Example 1: Performing an ANOVA Test with Blocking on Media Type—Slide 15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- 12.5 - Two-Way ANOVA: The Randomized Block Design</dc:title>
  <dc:creator>Hawkes Learning</dc:creator>
  <cp:lastModifiedBy>Kodanda Ram Bade</cp:lastModifiedBy>
  <cp:revision>191</cp:revision>
  <dcterms:created xsi:type="dcterms:W3CDTF">2013-04-26T14:43:13Z</dcterms:created>
  <dcterms:modified xsi:type="dcterms:W3CDTF">2025-10-01T06:56:33Z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