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96" r:id="rId3"/>
    <p:sldId id="297" r:id="rId4"/>
    <p:sldId id="298" r:id="rId5"/>
    <p:sldId id="257" r:id="rId6"/>
    <p:sldId id="299" r:id="rId7"/>
    <p:sldId id="300" r:id="rId8"/>
    <p:sldId id="301" r:id="rId9"/>
    <p:sldId id="302" r:id="rId10"/>
    <p:sldId id="258" r:id="rId11"/>
    <p:sldId id="259" r:id="rId12"/>
    <p:sldId id="260" r:id="rId13"/>
    <p:sldId id="262" r:id="rId14"/>
    <p:sldId id="263" r:id="rId15"/>
    <p:sldId id="303" r:id="rId16"/>
    <p:sldId id="264" r:id="rId17"/>
    <p:sldId id="265" r:id="rId18"/>
    <p:sldId id="291" r:id="rId19"/>
    <p:sldId id="289" r:id="rId20"/>
    <p:sldId id="268" r:id="rId21"/>
    <p:sldId id="285" r:id="rId22"/>
    <p:sldId id="290" r:id="rId23"/>
    <p:sldId id="292" r:id="rId24"/>
    <p:sldId id="271" r:id="rId25"/>
    <p:sldId id="293" r:id="rId26"/>
    <p:sldId id="274" r:id="rId27"/>
    <p:sldId id="304" r:id="rId28"/>
    <p:sldId id="294" r:id="rId29"/>
    <p:sldId id="276" r:id="rId30"/>
    <p:sldId id="295" r:id="rId31"/>
  </p:sldIdLst>
  <p:sldSz cx="9144000" cy="6858000" type="screen4x3"/>
  <p:notesSz cx="6858000" cy="9144000"/>
  <p:embeddedFontLs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302"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7.xml"/><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 Id="rId4" Type="http://schemas.openxmlformats.org/officeDocument/2006/relationships/image" Target="../media/image10.emf"/></Relationships>
</file>

<file path=ppt/slides/_rels/slide1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7.xml"/><Relationship Id="rId4" Type="http://schemas.openxmlformats.org/officeDocument/2006/relationships/image" Target="../media/image13.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3.xml"/><Relationship Id="rId5" Type="http://schemas.openxmlformats.org/officeDocument/2006/relationships/image" Target="../media/image20.emf"/><Relationship Id="rId4" Type="http://schemas.openxmlformats.org/officeDocument/2006/relationships/image" Target="../media/image19.emf"/></Relationships>
</file>

<file path=ppt/slides/_rels/slide19.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3.xml"/><Relationship Id="rId6" Type="http://schemas.openxmlformats.org/officeDocument/2006/relationships/image" Target="../media/image27.emf"/><Relationship Id="rId5" Type="http://schemas.openxmlformats.org/officeDocument/2006/relationships/image" Target="../media/image26.emf"/><Relationship Id="rId4" Type="http://schemas.openxmlformats.org/officeDocument/2006/relationships/image" Target="../media/image25.emf"/></Relationships>
</file>

<file path=ppt/slides/_rels/slide2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30.emf"/><Relationship Id="rId7" Type="http://schemas.openxmlformats.org/officeDocument/2006/relationships/image" Target="../media/image33.emf"/><Relationship Id="rId2" Type="http://schemas.openxmlformats.org/officeDocument/2006/relationships/image" Target="../media/image29.emf"/><Relationship Id="rId1" Type="http://schemas.openxmlformats.org/officeDocument/2006/relationships/slideLayout" Target="../slideLayouts/slideLayout3.xml"/><Relationship Id="rId6" Type="http://schemas.openxmlformats.org/officeDocument/2006/relationships/image" Target="../media/image33.png"/><Relationship Id="rId5" Type="http://schemas.openxmlformats.org/officeDocument/2006/relationships/image" Target="../media/image32.emf"/><Relationship Id="rId4" Type="http://schemas.openxmlformats.org/officeDocument/2006/relationships/image" Target="../media/image31.emf"/></Relationships>
</file>

<file path=ppt/slides/_rels/slide25.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12.6</a:t>
            </a:r>
          </a:p>
        </p:txBody>
      </p:sp>
      <p:sp>
        <p:nvSpPr>
          <p:cNvPr id="2" name="Text Placeholder 1"/>
          <p:cNvSpPr>
            <a:spLocks noGrp="1"/>
          </p:cNvSpPr>
          <p:nvPr>
            <p:ph type="body" sz="quarter" idx="10"/>
          </p:nvPr>
        </p:nvSpPr>
        <p:spPr/>
        <p:txBody>
          <a:bodyPr/>
          <a:lstStyle/>
          <a:p>
            <a:pPr algn="ctr"/>
            <a:r>
              <a:t>Two-Way ANOVA: The Factorial Design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Test for Interaction Between Factors</a:t>
            </a:r>
          </a:p>
        </p:txBody>
      </p:sp>
      <p:sp>
        <p:nvSpPr>
          <p:cNvPr id="3" name="Text Placeholder 2"/>
          <p:cNvSpPr>
            <a:spLocks noGrp="1"/>
          </p:cNvSpPr>
          <p:nvPr>
            <p:ph type="body" sz="quarter" idx="10"/>
          </p:nvPr>
        </p:nvSpPr>
        <p:spPr/>
        <p:txBody>
          <a:bodyPr>
            <a:normAutofit/>
          </a:bodyPr>
          <a:lstStyle/>
          <a:p>
            <a:r>
              <a:rPr sz="2200" b="1" dirty="0"/>
              <a:t>Hypotheses:</a:t>
            </a:r>
          </a:p>
          <a:p>
            <a:r>
              <a:rPr lang="en-US" sz="2200" dirty="0"/>
              <a:t>	</a:t>
            </a:r>
            <a:r>
              <a:rPr lang="en-US" sz="2200" i="1" dirty="0"/>
              <a:t>H</a:t>
            </a:r>
            <a:r>
              <a:rPr lang="en-US" sz="1050" dirty="0"/>
              <a:t> </a:t>
            </a:r>
            <a:r>
              <a:rPr lang="en-US" sz="2200" dirty="0"/>
              <a:t>₀</a:t>
            </a:r>
            <a:r>
              <a:rPr sz="2200" dirty="0"/>
              <a:t>: There is no interaction between Factor A and Factor B.</a:t>
            </a:r>
          </a:p>
          <a:p>
            <a:r>
              <a:rPr lang="en-US" sz="2200" dirty="0"/>
              <a:t>	</a:t>
            </a:r>
            <a:r>
              <a:rPr lang="en-US" sz="2200" i="1" dirty="0"/>
              <a:t>H</a:t>
            </a:r>
            <a:r>
              <a:rPr lang="en-US" sz="1050" dirty="0"/>
              <a:t> </a:t>
            </a:r>
            <a:r>
              <a:rPr lang="en-US" sz="2200" i="1" baseline="-25000" dirty="0"/>
              <a:t>a</a:t>
            </a:r>
            <a:r>
              <a:rPr sz="2200" dirty="0"/>
              <a:t>: There is interaction between Factor A and Factor B.</a:t>
            </a:r>
          </a:p>
          <a:p>
            <a:r>
              <a:rPr sz="2200" b="1" dirty="0"/>
              <a:t>Test Statistic:</a:t>
            </a:r>
            <a:endParaRPr sz="2200" dirty="0"/>
          </a:p>
        </p:txBody>
      </p:sp>
      <p:pic>
        <p:nvPicPr>
          <p:cNvPr id="7" name="Picture 6" descr="F equals open fraction SSAB divided by open parenthesis a minus 1 close parenthesis times open parenthesis b minus 1 close parenthesis close fraction whole divided by open fraction SSE divided by a times b times open parenthesis r minus 1 close parenthesis close fraction, which equals MSAB divided by MSE.">
            <a:extLst>
              <a:ext uri="{FF2B5EF4-FFF2-40B4-BE49-F238E27FC236}">
                <a16:creationId xmlns:a16="http://schemas.microsoft.com/office/drawing/2014/main" id="{E5ABF6DC-F2D2-0F60-BA15-009DECDC5882}"/>
              </a:ext>
            </a:extLst>
          </p:cNvPr>
          <p:cNvPicPr>
            <a:picLocks noChangeAspect="1"/>
          </p:cNvPicPr>
          <p:nvPr/>
        </p:nvPicPr>
        <p:blipFill>
          <a:blip r:embed="rId2"/>
          <a:stretch>
            <a:fillRect/>
          </a:stretch>
        </p:blipFill>
        <p:spPr>
          <a:xfrm>
            <a:off x="3178450" y="2487167"/>
            <a:ext cx="2787100" cy="1440000"/>
          </a:xfrm>
          <a:prstGeom prst="rect">
            <a:avLst/>
          </a:prstGeom>
        </p:spPr>
      </p:pic>
      <p:sp>
        <p:nvSpPr>
          <p:cNvPr id="5" name="TextBox 4">
            <a:extLst>
              <a:ext uri="{FF2B5EF4-FFF2-40B4-BE49-F238E27FC236}">
                <a16:creationId xmlns:a16="http://schemas.microsoft.com/office/drawing/2014/main" id="{40800DA3-1A03-33F2-D73E-C072ABB209F5}"/>
              </a:ext>
            </a:extLst>
          </p:cNvPr>
          <p:cNvSpPr txBox="1"/>
          <p:nvPr/>
        </p:nvSpPr>
        <p:spPr>
          <a:xfrm>
            <a:off x="457200" y="3612804"/>
            <a:ext cx="3352800" cy="837152"/>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200" b="1" i="0" u="none" strike="noStrike" kern="1200" cap="none" spc="0" normalizeH="0" baseline="0" noProof="0" dirty="0">
                <a:ln>
                  <a:noFill/>
                </a:ln>
                <a:solidFill>
                  <a:srgbClr val="000000"/>
                </a:solidFill>
                <a:effectLst/>
                <a:uLnTx/>
                <a:uFillTx/>
                <a:latin typeface="Calibri"/>
                <a:ea typeface="+mn-ea"/>
                <a:cs typeface="+mn-cs"/>
              </a:rPr>
              <a:t>Rejection Region: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200" b="0" i="0" u="none" strike="noStrike" kern="1200" cap="none" spc="0" normalizeH="0" baseline="0" noProof="0" dirty="0">
                <a:ln>
                  <a:noFill/>
                </a:ln>
                <a:solidFill>
                  <a:srgbClr val="000000"/>
                </a:solidFill>
                <a:effectLst/>
                <a:uLnTx/>
                <a:uFillTx/>
                <a:latin typeface="Calibri"/>
                <a:ea typeface="+mn-ea"/>
                <a:cs typeface="+mn-cs"/>
              </a:rPr>
              <a:t>Reject the null hypothesis if</a:t>
            </a:r>
            <a:endParaRPr lang="en-IN" sz="2200" dirty="0"/>
          </a:p>
        </p:txBody>
      </p:sp>
      <p:pic>
        <p:nvPicPr>
          <p:cNvPr id="11" name="Picture 10" descr="F greater than or equals to F subscript a with open parentheses a minus 1 close parentheses times open parentheses b minus 1 close parentheses, numerator.">
            <a:extLst>
              <a:ext uri="{FF2B5EF4-FFF2-40B4-BE49-F238E27FC236}">
                <a16:creationId xmlns:a16="http://schemas.microsoft.com/office/drawing/2014/main" id="{1FAB194D-ACBA-8FF4-2803-03BA3A954429}"/>
              </a:ext>
            </a:extLst>
          </p:cNvPr>
          <p:cNvPicPr>
            <a:picLocks noChangeAspect="1"/>
          </p:cNvPicPr>
          <p:nvPr/>
        </p:nvPicPr>
        <p:blipFill>
          <a:blip r:embed="rId3"/>
          <a:stretch>
            <a:fillRect/>
          </a:stretch>
        </p:blipFill>
        <p:spPr>
          <a:xfrm>
            <a:off x="3736975" y="4062011"/>
            <a:ext cx="4032735" cy="396000"/>
          </a:xfrm>
          <a:prstGeom prst="rect">
            <a:avLst/>
          </a:prstGeom>
        </p:spPr>
      </p:pic>
      <p:sp>
        <p:nvSpPr>
          <p:cNvPr id="15" name="TextBox 14">
            <a:extLst>
              <a:ext uri="{FF2B5EF4-FFF2-40B4-BE49-F238E27FC236}">
                <a16:creationId xmlns:a16="http://schemas.microsoft.com/office/drawing/2014/main" id="{84FF2BE2-7325-F13D-98B2-E66ECD9702CA}"/>
              </a:ext>
            </a:extLst>
          </p:cNvPr>
          <p:cNvSpPr txBox="1"/>
          <p:nvPr/>
        </p:nvSpPr>
        <p:spPr>
          <a:xfrm>
            <a:off x="457200" y="4351811"/>
            <a:ext cx="2971800" cy="430887"/>
          </a:xfrm>
          <a:prstGeom prst="rect">
            <a:avLst/>
          </a:prstGeom>
          <a:noFill/>
        </p:spPr>
        <p:txBody>
          <a:bodyPr wrap="square">
            <a:spAutoFit/>
          </a:bodyPr>
          <a:lstStyle/>
          <a:p>
            <a:r>
              <a:rPr kumimoji="0" lang="en-IN" sz="2200" b="0" i="0" u="none" strike="noStrike" kern="1200" cap="none" spc="0" normalizeH="0" baseline="0" noProof="0" dirty="0">
                <a:ln>
                  <a:noFill/>
                </a:ln>
                <a:solidFill>
                  <a:srgbClr val="000000"/>
                </a:solidFill>
                <a:effectLst/>
                <a:uLnTx/>
                <a:uFillTx/>
                <a:latin typeface="Calibri"/>
                <a:ea typeface="+mn-ea"/>
                <a:cs typeface="+mn-cs"/>
              </a:rPr>
              <a:t>degrees of freedom and</a:t>
            </a:r>
            <a:endParaRPr lang="en-IN" dirty="0"/>
          </a:p>
        </p:txBody>
      </p:sp>
      <p:pic>
        <p:nvPicPr>
          <p:cNvPr id="19" name="Picture 18" descr="a times b times open parentheses r minus 1 close parentheses">
            <a:extLst>
              <a:ext uri="{FF2B5EF4-FFF2-40B4-BE49-F238E27FC236}">
                <a16:creationId xmlns:a16="http://schemas.microsoft.com/office/drawing/2014/main" id="{ED5FC3DA-7BC0-9D9E-B07E-6B66C1F722BB}"/>
              </a:ext>
            </a:extLst>
          </p:cNvPr>
          <p:cNvPicPr>
            <a:picLocks noChangeAspect="1"/>
          </p:cNvPicPr>
          <p:nvPr/>
        </p:nvPicPr>
        <p:blipFill>
          <a:blip r:embed="rId4"/>
          <a:stretch>
            <a:fillRect/>
          </a:stretch>
        </p:blipFill>
        <p:spPr>
          <a:xfrm>
            <a:off x="3323222" y="4370833"/>
            <a:ext cx="1102041" cy="432000"/>
          </a:xfrm>
          <a:prstGeom prst="rect">
            <a:avLst/>
          </a:prstGeom>
        </p:spPr>
      </p:pic>
      <p:sp>
        <p:nvSpPr>
          <p:cNvPr id="17" name="TextBox 16">
            <a:extLst>
              <a:ext uri="{FF2B5EF4-FFF2-40B4-BE49-F238E27FC236}">
                <a16:creationId xmlns:a16="http://schemas.microsoft.com/office/drawing/2014/main" id="{58CEDCD7-C32C-E879-25E2-E028C17D3E62}"/>
              </a:ext>
            </a:extLst>
          </p:cNvPr>
          <p:cNvSpPr txBox="1"/>
          <p:nvPr/>
        </p:nvSpPr>
        <p:spPr>
          <a:xfrm>
            <a:off x="4352925" y="4364510"/>
            <a:ext cx="4038600" cy="430887"/>
          </a:xfrm>
          <a:prstGeom prst="rect">
            <a:avLst/>
          </a:prstGeom>
          <a:noFill/>
        </p:spPr>
        <p:txBody>
          <a:bodyPr wrap="square">
            <a:spAutoFit/>
          </a:bodyPr>
          <a:lstStyle/>
          <a:p>
            <a:r>
              <a:rPr kumimoji="0" lang="en-IN" sz="2200" b="0" i="0" u="none" strike="noStrike" kern="1200" cap="none" spc="0" normalizeH="0" baseline="0" noProof="0" dirty="0">
                <a:ln>
                  <a:noFill/>
                </a:ln>
                <a:solidFill>
                  <a:srgbClr val="000000"/>
                </a:solidFill>
                <a:effectLst/>
                <a:uLnTx/>
                <a:uFillTx/>
                <a:latin typeface="Calibri"/>
                <a:ea typeface="+mn-ea"/>
                <a:cs typeface="+mn-cs"/>
              </a:rPr>
              <a:t>denominator degrees of freedom.</a:t>
            </a:r>
            <a:endParaRPr lang="en-IN" dirty="0"/>
          </a:p>
        </p:txBody>
      </p:sp>
      <p:sp>
        <p:nvSpPr>
          <p:cNvPr id="13" name="TextBox 12">
            <a:extLst>
              <a:ext uri="{FF2B5EF4-FFF2-40B4-BE49-F238E27FC236}">
                <a16:creationId xmlns:a16="http://schemas.microsoft.com/office/drawing/2014/main" id="{300EB440-972B-19FE-F7D0-5ECD814E8CDF}"/>
              </a:ext>
            </a:extLst>
          </p:cNvPr>
          <p:cNvSpPr txBox="1"/>
          <p:nvPr/>
        </p:nvSpPr>
        <p:spPr>
          <a:xfrm>
            <a:off x="457200" y="4751784"/>
            <a:ext cx="8229600" cy="1107996"/>
          </a:xfrm>
          <a:prstGeom prst="rect">
            <a:avLst/>
          </a:prstGeom>
          <a:noFill/>
        </p:spPr>
        <p:txBody>
          <a:bodyPr wrap="square">
            <a:spAutoFit/>
          </a:bodyPr>
          <a:lstStyle/>
          <a:p>
            <a:r>
              <a:rPr kumimoji="0" lang="en-IN" sz="2200" b="1" i="0" u="none" strike="noStrike" kern="1200" cap="none" spc="0" normalizeH="0" baseline="0" noProof="0" dirty="0">
                <a:ln>
                  <a:noFill/>
                </a:ln>
                <a:solidFill>
                  <a:srgbClr val="000000"/>
                </a:solidFill>
                <a:effectLst/>
                <a:uLnTx/>
                <a:uFillTx/>
                <a:latin typeface="Calibri"/>
                <a:ea typeface="+mn-ea"/>
                <a:cs typeface="+mn-cs"/>
              </a:rPr>
              <a:t>Note:</a:t>
            </a:r>
            <a:r>
              <a:rPr kumimoji="0" lang="en-IN" sz="2200" b="0" i="0" u="none" strike="noStrike" kern="1200" cap="none" spc="0" normalizeH="0" baseline="0" noProof="0" dirty="0">
                <a:ln>
                  <a:noFill/>
                </a:ln>
                <a:solidFill>
                  <a:srgbClr val="000000"/>
                </a:solidFill>
                <a:effectLst/>
                <a:uLnTx/>
                <a:uFillTx/>
                <a:latin typeface="Calibri"/>
                <a:ea typeface="+mn-ea"/>
                <a:cs typeface="+mn-cs"/>
              </a:rPr>
              <a:t> If the null hypothesis is rejected, then interaction exists. Do not proceed with the main effects tests for Factor A and Factor B if this is the case.</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Test for Main Effects for Factor A</a:t>
            </a:r>
          </a:p>
        </p:txBody>
      </p:sp>
      <p:sp>
        <p:nvSpPr>
          <p:cNvPr id="3" name="Text Placeholder 2"/>
          <p:cNvSpPr>
            <a:spLocks noGrp="1"/>
          </p:cNvSpPr>
          <p:nvPr>
            <p:ph type="body" sz="quarter" idx="10"/>
          </p:nvPr>
        </p:nvSpPr>
        <p:spPr>
          <a:xfrm>
            <a:off x="457200" y="1082078"/>
            <a:ext cx="8229600" cy="4861522"/>
          </a:xfrm>
        </p:spPr>
        <p:txBody>
          <a:bodyPr>
            <a:normAutofit/>
          </a:bodyPr>
          <a:lstStyle/>
          <a:p>
            <a:r>
              <a:rPr lang="en-US" sz="2600" b="1" dirty="0"/>
              <a:t>Hypotheses:</a:t>
            </a:r>
            <a:endParaRPr sz="2600" b="1" dirty="0"/>
          </a:p>
          <a:p>
            <a:r>
              <a:rPr lang="en-US" sz="2600" dirty="0"/>
              <a:t>	</a:t>
            </a:r>
            <a:r>
              <a:rPr lang="en-US" i="1" dirty="0"/>
              <a:t> H</a:t>
            </a:r>
            <a:r>
              <a:rPr lang="en-US" sz="1100" dirty="0"/>
              <a:t> </a:t>
            </a:r>
            <a:r>
              <a:rPr lang="en-US" dirty="0"/>
              <a:t>₀ </a:t>
            </a:r>
            <a:r>
              <a:rPr sz="2600" dirty="0"/>
              <a:t>: Factor A has no effect on average response.</a:t>
            </a:r>
          </a:p>
          <a:p>
            <a:r>
              <a:rPr lang="en-US" sz="2600" dirty="0"/>
              <a:t>	</a:t>
            </a:r>
            <a:r>
              <a:rPr lang="en-US" i="1" dirty="0"/>
              <a:t> H</a:t>
            </a:r>
            <a:r>
              <a:rPr lang="en-US" sz="1100" dirty="0"/>
              <a:t> </a:t>
            </a:r>
            <a:r>
              <a:rPr lang="en-US" i="1" baseline="-25000" dirty="0"/>
              <a:t>a </a:t>
            </a:r>
            <a:r>
              <a:rPr sz="2600" dirty="0"/>
              <a:t>: Factor A has an effect on average response.</a:t>
            </a:r>
          </a:p>
          <a:p>
            <a:r>
              <a:rPr sz="2600" b="1" dirty="0"/>
              <a:t>Test Statistic:</a:t>
            </a:r>
            <a:endParaRPr sz="2600" dirty="0"/>
          </a:p>
        </p:txBody>
      </p:sp>
      <p:pic>
        <p:nvPicPr>
          <p:cNvPr id="5" name="Picture 4" descr="F equals open fraction SSA divided by open parenthesis a minus 1 close parenthesis close fraction divided by open fraction SSE divided by a times b times open parenthesis r minus 1 close parenthesis close fraction, which equals MSA divided by MSE">
            <a:extLst>
              <a:ext uri="{FF2B5EF4-FFF2-40B4-BE49-F238E27FC236}">
                <a16:creationId xmlns:a16="http://schemas.microsoft.com/office/drawing/2014/main" id="{2D292E18-A73C-F807-1D57-63BC9D06777C}"/>
              </a:ext>
            </a:extLst>
          </p:cNvPr>
          <p:cNvPicPr>
            <a:picLocks noChangeAspect="1"/>
          </p:cNvPicPr>
          <p:nvPr/>
        </p:nvPicPr>
        <p:blipFill>
          <a:blip r:embed="rId2"/>
          <a:stretch>
            <a:fillRect/>
          </a:stretch>
        </p:blipFill>
        <p:spPr>
          <a:xfrm>
            <a:off x="3205162" y="2653391"/>
            <a:ext cx="2733675" cy="1771650"/>
          </a:xfrm>
          <a:prstGeom prst="rect">
            <a:avLst/>
          </a:prstGeom>
        </p:spPr>
      </p:pic>
      <p:sp>
        <p:nvSpPr>
          <p:cNvPr id="7" name="TextBox 6">
            <a:extLst>
              <a:ext uri="{FF2B5EF4-FFF2-40B4-BE49-F238E27FC236}">
                <a16:creationId xmlns:a16="http://schemas.microsoft.com/office/drawing/2014/main" id="{81001B32-C1EF-9F7B-F034-4F0D1A545BDB}"/>
              </a:ext>
            </a:extLst>
          </p:cNvPr>
          <p:cNvSpPr txBox="1"/>
          <p:nvPr/>
        </p:nvSpPr>
        <p:spPr>
          <a:xfrm>
            <a:off x="457200" y="4257675"/>
            <a:ext cx="3962400" cy="972574"/>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600" b="1" i="0" u="none" strike="noStrike" kern="1200" cap="none" spc="0" normalizeH="0" baseline="0" noProof="0" dirty="0">
                <a:ln>
                  <a:noFill/>
                </a:ln>
                <a:solidFill>
                  <a:srgbClr val="000000"/>
                </a:solidFill>
                <a:effectLst/>
                <a:uLnTx/>
                <a:uFillTx/>
                <a:latin typeface="Calibri"/>
                <a:ea typeface="+mn-ea"/>
                <a:cs typeface="+mn-cs"/>
              </a:rPr>
              <a:t>Rejection Region: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600" b="0" i="0" u="none" strike="noStrike" kern="1200" cap="none" spc="0" normalizeH="0" baseline="0" noProof="0" dirty="0">
                <a:ln>
                  <a:noFill/>
                </a:ln>
                <a:solidFill>
                  <a:srgbClr val="000000"/>
                </a:solidFill>
                <a:effectLst/>
                <a:uLnTx/>
                <a:uFillTx/>
                <a:latin typeface="Calibri"/>
                <a:ea typeface="+mn-ea"/>
                <a:cs typeface="+mn-cs"/>
              </a:rPr>
              <a:t>Reject the null hypothesis if</a:t>
            </a:r>
            <a:endParaRPr lang="en-IN" sz="2600" dirty="0"/>
          </a:p>
        </p:txBody>
      </p:sp>
      <p:pic>
        <p:nvPicPr>
          <p:cNvPr id="11" name="Picture 10" descr="F greater than or equals to F subscript a with open parentheses a minus 1 close parentheses">
            <a:extLst>
              <a:ext uri="{FF2B5EF4-FFF2-40B4-BE49-F238E27FC236}">
                <a16:creationId xmlns:a16="http://schemas.microsoft.com/office/drawing/2014/main" id="{355E10D6-6A9C-E62B-4381-C15331E32240}"/>
              </a:ext>
            </a:extLst>
          </p:cNvPr>
          <p:cNvPicPr>
            <a:picLocks noChangeAspect="1"/>
          </p:cNvPicPr>
          <p:nvPr/>
        </p:nvPicPr>
        <p:blipFill>
          <a:blip r:embed="rId3"/>
          <a:stretch>
            <a:fillRect/>
          </a:stretch>
        </p:blipFill>
        <p:spPr>
          <a:xfrm>
            <a:off x="4333876" y="4754511"/>
            <a:ext cx="2561143" cy="504000"/>
          </a:xfrm>
          <a:prstGeom prst="rect">
            <a:avLst/>
          </a:prstGeom>
        </p:spPr>
      </p:pic>
      <p:sp>
        <p:nvSpPr>
          <p:cNvPr id="9" name="TextBox 8">
            <a:extLst>
              <a:ext uri="{FF2B5EF4-FFF2-40B4-BE49-F238E27FC236}">
                <a16:creationId xmlns:a16="http://schemas.microsoft.com/office/drawing/2014/main" id="{7449CA66-8456-FD49-5E7C-37429C29359E}"/>
              </a:ext>
            </a:extLst>
          </p:cNvPr>
          <p:cNvSpPr txBox="1"/>
          <p:nvPr/>
        </p:nvSpPr>
        <p:spPr>
          <a:xfrm>
            <a:off x="457200" y="5129211"/>
            <a:ext cx="50292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a:ea typeface="+mn-ea"/>
                <a:cs typeface="+mn-cs"/>
              </a:rPr>
              <a:t>numerator degrees of freedom and</a:t>
            </a:r>
            <a:endParaRPr lang="en-IN" dirty="0"/>
          </a:p>
        </p:txBody>
      </p:sp>
      <p:pic>
        <p:nvPicPr>
          <p:cNvPr id="13" name="Picture 12" descr="a times b times open parentheses r minus 1 close parentheses denominator">
            <a:extLst>
              <a:ext uri="{FF2B5EF4-FFF2-40B4-BE49-F238E27FC236}">
                <a16:creationId xmlns:a16="http://schemas.microsoft.com/office/drawing/2014/main" id="{6A43878D-33CE-C864-8C9A-18651BE78FFF}"/>
              </a:ext>
            </a:extLst>
          </p:cNvPr>
          <p:cNvPicPr>
            <a:picLocks noChangeAspect="1"/>
          </p:cNvPicPr>
          <p:nvPr/>
        </p:nvPicPr>
        <p:blipFill>
          <a:blip r:embed="rId4"/>
          <a:stretch>
            <a:fillRect/>
          </a:stretch>
        </p:blipFill>
        <p:spPr>
          <a:xfrm>
            <a:off x="5342731" y="5172075"/>
            <a:ext cx="3048000" cy="466725"/>
          </a:xfrm>
          <a:prstGeom prst="rect">
            <a:avLst/>
          </a:prstGeom>
        </p:spPr>
      </p:pic>
      <p:sp>
        <p:nvSpPr>
          <p:cNvPr id="15" name="TextBox 14">
            <a:extLst>
              <a:ext uri="{FF2B5EF4-FFF2-40B4-BE49-F238E27FC236}">
                <a16:creationId xmlns:a16="http://schemas.microsoft.com/office/drawing/2014/main" id="{C29A73EC-43FF-A80B-0A66-6B968F00F7D8}"/>
              </a:ext>
            </a:extLst>
          </p:cNvPr>
          <p:cNvSpPr txBox="1"/>
          <p:nvPr/>
        </p:nvSpPr>
        <p:spPr>
          <a:xfrm>
            <a:off x="457200" y="5524781"/>
            <a:ext cx="29718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a:ea typeface="+mn-ea"/>
                <a:cs typeface="+mn-cs"/>
              </a:rPr>
              <a:t>degrees of freedom.</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Procedure: </a:t>
            </a:r>
            <a:r>
              <a:rPr dirty="0"/>
              <a:t>Test for Main Effects for Factor B</a:t>
            </a:r>
          </a:p>
        </p:txBody>
      </p:sp>
      <p:sp>
        <p:nvSpPr>
          <p:cNvPr id="3" name="Text Placeholder 2"/>
          <p:cNvSpPr>
            <a:spLocks noGrp="1"/>
          </p:cNvSpPr>
          <p:nvPr>
            <p:ph type="body" sz="quarter" idx="10"/>
          </p:nvPr>
        </p:nvSpPr>
        <p:spPr/>
        <p:txBody>
          <a:bodyPr>
            <a:normAutofit/>
          </a:bodyPr>
          <a:lstStyle/>
          <a:p>
            <a:r>
              <a:rPr sz="2600" b="1" dirty="0"/>
              <a:t>Hypotheses:</a:t>
            </a:r>
          </a:p>
          <a:p>
            <a:r>
              <a:rPr lang="en-US" sz="2600" i="1" dirty="0"/>
              <a:t>H</a:t>
            </a:r>
            <a:r>
              <a:rPr lang="en-US" sz="1050" dirty="0"/>
              <a:t> </a:t>
            </a:r>
            <a:r>
              <a:rPr lang="en-US" sz="2600" dirty="0"/>
              <a:t>₀</a:t>
            </a:r>
            <a:r>
              <a:rPr lang="en-US" sz="2400" dirty="0"/>
              <a:t> </a:t>
            </a:r>
            <a:r>
              <a:rPr sz="2600" dirty="0"/>
              <a:t>: Factor B has no effect on average response.</a:t>
            </a:r>
          </a:p>
          <a:p>
            <a:r>
              <a:rPr lang="en-US" sz="2600" i="1" dirty="0"/>
              <a:t>H</a:t>
            </a:r>
            <a:r>
              <a:rPr lang="en-US" sz="1050" dirty="0"/>
              <a:t> </a:t>
            </a:r>
            <a:r>
              <a:rPr lang="en-US" sz="2600" i="1" baseline="-25000" dirty="0"/>
              <a:t>a</a:t>
            </a:r>
            <a:r>
              <a:rPr lang="en-US" sz="2400" i="1" baseline="-25000" dirty="0"/>
              <a:t> </a:t>
            </a:r>
            <a:r>
              <a:rPr sz="2600" dirty="0"/>
              <a:t>: Factor B has an effect on average response.</a:t>
            </a:r>
          </a:p>
          <a:p>
            <a:r>
              <a:rPr sz="2600" b="1" dirty="0"/>
              <a:t>Test Statistic:</a:t>
            </a:r>
            <a:endParaRPr sz="2600" dirty="0"/>
          </a:p>
        </p:txBody>
      </p:sp>
      <p:pic>
        <p:nvPicPr>
          <p:cNvPr id="5" name="Picture 4" descr="F equals open fraction SSB divided by open parenthesis b minus 1 close parenthesis close fraction whole divided by open fraction SSE divided by a times b times open parenthesis r minus 1 close parenthesis close fraction, which equals MSB divided by MSE">
            <a:extLst>
              <a:ext uri="{FF2B5EF4-FFF2-40B4-BE49-F238E27FC236}">
                <a16:creationId xmlns:a16="http://schemas.microsoft.com/office/drawing/2014/main" id="{43679453-E1C6-E5F3-6658-9574D3EC5CE8}"/>
              </a:ext>
            </a:extLst>
          </p:cNvPr>
          <p:cNvPicPr>
            <a:picLocks noChangeAspect="1"/>
          </p:cNvPicPr>
          <p:nvPr/>
        </p:nvPicPr>
        <p:blipFill>
          <a:blip r:embed="rId2"/>
          <a:stretch>
            <a:fillRect/>
          </a:stretch>
        </p:blipFill>
        <p:spPr>
          <a:xfrm>
            <a:off x="3219450" y="2743200"/>
            <a:ext cx="2705100" cy="1771650"/>
          </a:xfrm>
          <a:prstGeom prst="rect">
            <a:avLst/>
          </a:prstGeom>
        </p:spPr>
      </p:pic>
      <p:sp>
        <p:nvSpPr>
          <p:cNvPr id="7" name="TextBox 6">
            <a:extLst>
              <a:ext uri="{FF2B5EF4-FFF2-40B4-BE49-F238E27FC236}">
                <a16:creationId xmlns:a16="http://schemas.microsoft.com/office/drawing/2014/main" id="{755CD634-E529-7DFF-3863-5F65DB52C234}"/>
              </a:ext>
            </a:extLst>
          </p:cNvPr>
          <p:cNvSpPr txBox="1"/>
          <p:nvPr/>
        </p:nvSpPr>
        <p:spPr>
          <a:xfrm>
            <a:off x="457200" y="4257675"/>
            <a:ext cx="3962400" cy="972574"/>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600" b="1" i="0" u="none" strike="noStrike" kern="1200" cap="none" spc="0" normalizeH="0" baseline="0" noProof="0" dirty="0">
                <a:ln>
                  <a:noFill/>
                </a:ln>
                <a:solidFill>
                  <a:srgbClr val="000000"/>
                </a:solidFill>
                <a:effectLst/>
                <a:uLnTx/>
                <a:uFillTx/>
                <a:latin typeface="Calibri"/>
                <a:ea typeface="+mn-ea"/>
                <a:cs typeface="+mn-cs"/>
              </a:rPr>
              <a:t>Rejection Region: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600" b="0" i="0" u="none" strike="noStrike" kern="1200" cap="none" spc="0" normalizeH="0" baseline="0" noProof="0" dirty="0">
                <a:ln>
                  <a:noFill/>
                </a:ln>
                <a:solidFill>
                  <a:srgbClr val="000000"/>
                </a:solidFill>
                <a:effectLst/>
                <a:uLnTx/>
                <a:uFillTx/>
                <a:latin typeface="Calibri"/>
                <a:ea typeface="+mn-ea"/>
                <a:cs typeface="+mn-cs"/>
              </a:rPr>
              <a:t>Reject the null hypothesis if</a:t>
            </a:r>
            <a:endParaRPr lang="en-IN" sz="2600" dirty="0"/>
          </a:p>
        </p:txBody>
      </p:sp>
      <p:pic>
        <p:nvPicPr>
          <p:cNvPr id="9" name="Picture 8" descr="F greater than or equal to F subscript a with open parenthesis b minus 1 close parenthesis">
            <a:extLst>
              <a:ext uri="{FF2B5EF4-FFF2-40B4-BE49-F238E27FC236}">
                <a16:creationId xmlns:a16="http://schemas.microsoft.com/office/drawing/2014/main" id="{1EB2EF7E-189F-FCDE-A5CF-B3DE4773E5C5}"/>
              </a:ext>
            </a:extLst>
          </p:cNvPr>
          <p:cNvPicPr>
            <a:picLocks noChangeAspect="1"/>
          </p:cNvPicPr>
          <p:nvPr/>
        </p:nvPicPr>
        <p:blipFill>
          <a:blip r:embed="rId3"/>
          <a:stretch>
            <a:fillRect/>
          </a:stretch>
        </p:blipFill>
        <p:spPr>
          <a:xfrm>
            <a:off x="4324351" y="4752975"/>
            <a:ext cx="2561143" cy="504000"/>
          </a:xfrm>
          <a:prstGeom prst="rect">
            <a:avLst/>
          </a:prstGeom>
        </p:spPr>
      </p:pic>
      <p:sp>
        <p:nvSpPr>
          <p:cNvPr id="15" name="TextBox 14">
            <a:extLst>
              <a:ext uri="{FF2B5EF4-FFF2-40B4-BE49-F238E27FC236}">
                <a16:creationId xmlns:a16="http://schemas.microsoft.com/office/drawing/2014/main" id="{BE40BDA4-C5B9-047F-F9A7-635F8D187C53}"/>
              </a:ext>
            </a:extLst>
          </p:cNvPr>
          <p:cNvSpPr txBox="1"/>
          <p:nvPr/>
        </p:nvSpPr>
        <p:spPr>
          <a:xfrm>
            <a:off x="458124" y="5131959"/>
            <a:ext cx="50292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a:ea typeface="+mn-ea"/>
                <a:cs typeface="+mn-cs"/>
              </a:rPr>
              <a:t>numerator degrees of freedom and</a:t>
            </a:r>
            <a:endParaRPr lang="en-IN" dirty="0"/>
          </a:p>
        </p:txBody>
      </p:sp>
      <p:pic>
        <p:nvPicPr>
          <p:cNvPr id="11" name="Picture 10" descr="a times b times open parenthesis r minus 1 close parenthesis denominator">
            <a:extLst>
              <a:ext uri="{FF2B5EF4-FFF2-40B4-BE49-F238E27FC236}">
                <a16:creationId xmlns:a16="http://schemas.microsoft.com/office/drawing/2014/main" id="{B86A68E5-7BAE-9569-B617-27BF21A13CED}"/>
              </a:ext>
            </a:extLst>
          </p:cNvPr>
          <p:cNvPicPr>
            <a:picLocks noChangeAspect="1"/>
          </p:cNvPicPr>
          <p:nvPr/>
        </p:nvPicPr>
        <p:blipFill>
          <a:blip r:embed="rId4"/>
          <a:stretch>
            <a:fillRect/>
          </a:stretch>
        </p:blipFill>
        <p:spPr>
          <a:xfrm>
            <a:off x="5338697" y="5150643"/>
            <a:ext cx="3291429" cy="504000"/>
          </a:xfrm>
          <a:prstGeom prst="rect">
            <a:avLst/>
          </a:prstGeom>
        </p:spPr>
      </p:pic>
      <p:sp>
        <p:nvSpPr>
          <p:cNvPr id="13" name="TextBox 12">
            <a:extLst>
              <a:ext uri="{FF2B5EF4-FFF2-40B4-BE49-F238E27FC236}">
                <a16:creationId xmlns:a16="http://schemas.microsoft.com/office/drawing/2014/main" id="{93BFB487-A3C6-066E-7B81-D64E87D162E4}"/>
              </a:ext>
            </a:extLst>
          </p:cNvPr>
          <p:cNvSpPr txBox="1"/>
          <p:nvPr/>
        </p:nvSpPr>
        <p:spPr>
          <a:xfrm>
            <a:off x="456725" y="5524938"/>
            <a:ext cx="29718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000000"/>
                </a:solidFill>
                <a:effectLst/>
                <a:uLnTx/>
                <a:uFillTx/>
                <a:latin typeface="Calibri"/>
                <a:ea typeface="+mn-ea"/>
                <a:cs typeface="+mn-cs"/>
              </a:rPr>
              <a:t>degrees of freedom.</a:t>
            </a: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 Performing a Two-Way ANOVA with Interaction—Slide 1</a:t>
            </a:r>
          </a:p>
        </p:txBody>
      </p:sp>
      <p:sp>
        <p:nvSpPr>
          <p:cNvPr id="3" name="Text Placeholder 2"/>
          <p:cNvSpPr>
            <a:spLocks noGrp="1"/>
          </p:cNvSpPr>
          <p:nvPr>
            <p:ph type="body" sz="quarter" idx="10"/>
          </p:nvPr>
        </p:nvSpPr>
        <p:spPr/>
        <p:txBody>
          <a:bodyPr>
            <a:normAutofit/>
          </a:bodyPr>
          <a:lstStyle/>
          <a:p>
            <a:r>
              <a:rPr lang="en-IN" dirty="0"/>
              <a:t>The analysis in</a:t>
            </a:r>
            <a:r>
              <a:rPr sz="2800" dirty="0"/>
              <a:t> Example 1</a:t>
            </a:r>
            <a:r>
              <a:rPr lang="en-US" sz="2800" dirty="0"/>
              <a:t> of section 12.5</a:t>
            </a:r>
            <a:r>
              <a:rPr sz="2800" dirty="0"/>
              <a:t> (using blocking) is equivalent to a two-way </a:t>
            </a:r>
            <a:r>
              <a:rPr sz="2800" b="1" dirty="0"/>
              <a:t>ANOVA</a:t>
            </a:r>
            <a:r>
              <a:rPr sz="2800" dirty="0"/>
              <a:t> without interaction. The added variability of the Media Type on screen time reduced the variability of screen time on Age Group. In this example, we will use the same data of Example 1</a:t>
            </a:r>
            <a:r>
              <a:rPr lang="en-US" sz="2800" dirty="0"/>
              <a:t> of section 12.5</a:t>
            </a:r>
            <a:r>
              <a:rPr sz="2800" dirty="0"/>
              <a:t> but we will perform a two-way </a:t>
            </a:r>
            <a:r>
              <a:rPr sz="2800" b="1" dirty="0"/>
              <a:t>ANOVA</a:t>
            </a:r>
            <a:r>
              <a:rPr sz="2800" dirty="0"/>
              <a:t> with interaction. That is, we are now interested if there is a relationship (i.e., interaction) between the Age Group and Media Type factors.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It's important to see the means that are being compared and the associated hypotheses. The table below should prove helpful. Note that</a:t>
            </a:r>
            <a:r>
              <a:rPr lang="en-US" sz="2800" dirty="0"/>
              <a:t> </a:t>
            </a:r>
            <a:r>
              <a:rPr lang="el-GR" sz="2800" dirty="0">
                <a:latin typeface="Cambria Math" panose="02040503050406030204" pitchFamily="18" charset="0"/>
                <a:ea typeface="Cambria Math" panose="02040503050406030204" pitchFamily="18" charset="0"/>
              </a:rPr>
              <a:t>μ</a:t>
            </a:r>
            <a:r>
              <a:rPr lang="en-US" sz="1050" dirty="0"/>
              <a:t> </a:t>
            </a:r>
            <a:r>
              <a:rPr lang="en-US" sz="2800" i="1" baseline="-25000" dirty="0"/>
              <a:t>ij</a:t>
            </a:r>
            <a:r>
              <a:rPr lang="en-US" sz="2800" dirty="0"/>
              <a:t>,</a:t>
            </a:r>
            <a:r>
              <a:rPr sz="2800" dirty="0"/>
              <a:t> the cells within the table represent the population mean of the</a:t>
            </a:r>
            <a:br>
              <a:rPr lang="en-US" sz="2800" dirty="0"/>
            </a:br>
            <a:r>
              <a:rPr lang="en-US" sz="2800" i="1" dirty="0"/>
              <a:t>i</a:t>
            </a:r>
            <a:r>
              <a:rPr lang="en-US" sz="1050" dirty="0"/>
              <a:t> </a:t>
            </a:r>
            <a:r>
              <a:rPr lang="en-US" baseline="30000" dirty="0"/>
              <a:t>th</a:t>
            </a:r>
            <a:r>
              <a:rPr sz="2800" dirty="0"/>
              <a:t> row and the</a:t>
            </a:r>
            <a:r>
              <a:rPr lang="en-US" sz="2800" dirty="0"/>
              <a:t> </a:t>
            </a:r>
            <a:r>
              <a:rPr lang="en-US" sz="2800" i="1" dirty="0"/>
              <a:t>j</a:t>
            </a:r>
            <a:r>
              <a:rPr lang="en-US" sz="1050" dirty="0"/>
              <a:t> </a:t>
            </a:r>
            <a:r>
              <a:rPr lang="en-US" sz="2800" baseline="30000" dirty="0"/>
              <a:t>th</a:t>
            </a:r>
            <a:r>
              <a:rPr lang="en-US" sz="2800" dirty="0"/>
              <a:t> </a:t>
            </a:r>
            <a:r>
              <a:rPr sz="2800" dirty="0"/>
              <a:t>column. If replication exists</a:t>
            </a:r>
            <a:r>
              <a:rPr lang="en-US" sz="2800" dirty="0"/>
              <a:t> (</a:t>
            </a:r>
            <a:r>
              <a:rPr lang="en-US" sz="2800" i="1" dirty="0"/>
              <a:t>r</a:t>
            </a:r>
            <a:r>
              <a:rPr lang="en-US" sz="2800" dirty="0"/>
              <a:t> &gt; 1;</a:t>
            </a:r>
            <a:r>
              <a:rPr sz="2800" dirty="0"/>
              <a:t> in this example, we have </a:t>
            </a:r>
            <a:r>
              <a:rPr sz="2800" dirty="0">
                <a:latin typeface="Cambria Math"/>
              </a:rPr>
              <a:t>5</a:t>
            </a:r>
            <a:r>
              <a:rPr sz="2800" dirty="0"/>
              <a:t> replications so</a:t>
            </a:r>
            <a:r>
              <a:rPr lang="en-US" sz="2800" dirty="0"/>
              <a:t> </a:t>
            </a:r>
            <a:r>
              <a:rPr lang="en-US" sz="2800" i="1" dirty="0"/>
              <a:t>r</a:t>
            </a:r>
            <a:r>
              <a:rPr lang="en-US" sz="2800" dirty="0"/>
              <a:t> = 5),</a:t>
            </a:r>
            <a:r>
              <a:rPr sz="2800" dirty="0"/>
              <a:t> the estimate of</a:t>
            </a:r>
            <a:r>
              <a:rPr lang="en-US" dirty="0"/>
              <a:t> </a:t>
            </a:r>
            <a:r>
              <a:rPr lang="el-GR" dirty="0">
                <a:latin typeface="Cambria Math" panose="02040503050406030204" pitchFamily="18" charset="0"/>
                <a:ea typeface="Cambria Math" panose="02040503050406030204" pitchFamily="18" charset="0"/>
              </a:rPr>
              <a:t>μ</a:t>
            </a:r>
            <a:r>
              <a:rPr lang="en-US" sz="1050" dirty="0"/>
              <a:t> </a:t>
            </a:r>
            <a:r>
              <a:rPr lang="en-US" i="1" baseline="-25000" dirty="0"/>
              <a:t>ij</a:t>
            </a:r>
            <a:r>
              <a:rPr sz="2800" dirty="0"/>
              <a:t> is the sample mean of the observations in the</a:t>
            </a:r>
            <a:r>
              <a:rPr lang="en-US" sz="2800" dirty="0"/>
              <a:t> </a:t>
            </a:r>
            <a:r>
              <a:rPr lang="en-US" i="1" dirty="0"/>
              <a:t>i</a:t>
            </a:r>
            <a:r>
              <a:rPr lang="en-US" sz="1050" dirty="0"/>
              <a:t> </a:t>
            </a:r>
            <a:r>
              <a:rPr lang="en-US" baseline="30000" dirty="0"/>
              <a:t>th</a:t>
            </a:r>
            <a:r>
              <a:rPr sz="2800" dirty="0"/>
              <a:t> row and</a:t>
            </a:r>
            <a:r>
              <a:rPr lang="en-US" dirty="0"/>
              <a:t>  </a:t>
            </a:r>
            <a:r>
              <a:rPr lang="en-US" i="1" dirty="0"/>
              <a:t>j</a:t>
            </a:r>
            <a:r>
              <a:rPr lang="en-US" sz="1050" dirty="0"/>
              <a:t> </a:t>
            </a:r>
            <a:r>
              <a:rPr lang="en-US" baseline="30000" dirty="0"/>
              <a:t>th</a:t>
            </a:r>
            <a:r>
              <a:rPr sz="2800" dirty="0"/>
              <a:t> column which is given by</a:t>
            </a:r>
          </a:p>
        </p:txBody>
      </p:sp>
      <p:pic>
        <p:nvPicPr>
          <p:cNvPr id="5" name="Picture 4" descr="X bar subscript i j equals open fraction summation of X subscript i j 1 plus X subscript i j 2 plus X subscript i j 3 plus X subscript i j 4 plus X subscript i j 5 whole divided by 5 close fraction.">
            <a:extLst>
              <a:ext uri="{FF2B5EF4-FFF2-40B4-BE49-F238E27FC236}">
                <a16:creationId xmlns:a16="http://schemas.microsoft.com/office/drawing/2014/main" id="{B2A20EFA-4655-433A-CBE3-9102901765CA}"/>
              </a:ext>
            </a:extLst>
          </p:cNvPr>
          <p:cNvPicPr>
            <a:picLocks noChangeAspect="1"/>
          </p:cNvPicPr>
          <p:nvPr/>
        </p:nvPicPr>
        <p:blipFill>
          <a:blip r:embed="rId2"/>
          <a:stretch>
            <a:fillRect/>
          </a:stretch>
        </p:blipFill>
        <p:spPr>
          <a:xfrm>
            <a:off x="2311772" y="5060354"/>
            <a:ext cx="4520455" cy="936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6417E-E7D2-65F5-257E-EE2F1777CF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D27FDE-EA67-58D3-79F3-8747757B2DE2}"/>
              </a:ext>
            </a:extLst>
          </p:cNvPr>
          <p:cNvSpPr>
            <a:spLocks noGrp="1"/>
          </p:cNvSpPr>
          <p:nvPr>
            <p:ph type="title"/>
          </p:nvPr>
        </p:nvSpPr>
        <p:spPr/>
        <p:txBody>
          <a:bodyPr>
            <a:normAutofit/>
          </a:bodyPr>
          <a:lstStyle/>
          <a:p>
            <a:pPr>
              <a:defRPr sz="3200"/>
            </a:pPr>
            <a:r>
              <a:rPr lang="en-US" dirty="0"/>
              <a:t>Example 1: Performing a Two-Way ANOVA with Interaction—Slide 3</a:t>
            </a:r>
            <a:endParaRPr dirty="0"/>
          </a:p>
        </p:txBody>
      </p:sp>
      <p:sp>
        <p:nvSpPr>
          <p:cNvPr id="3" name="Text Placeholder 2">
            <a:extLst>
              <a:ext uri="{FF2B5EF4-FFF2-40B4-BE49-F238E27FC236}">
                <a16:creationId xmlns:a16="http://schemas.microsoft.com/office/drawing/2014/main" id="{9395EC25-F035-BCD8-FFF7-188933E611F0}"/>
              </a:ext>
            </a:extLst>
          </p:cNvPr>
          <p:cNvSpPr>
            <a:spLocks noGrp="1"/>
          </p:cNvSpPr>
          <p:nvPr>
            <p:ph type="body" sz="quarter" idx="10"/>
          </p:nvPr>
        </p:nvSpPr>
        <p:spPr/>
        <p:txBody>
          <a:bodyPr>
            <a:normAutofit/>
          </a:bodyPr>
          <a:lstStyle/>
          <a:p>
            <a:pPr>
              <a:defRPr sz="2800"/>
            </a:pPr>
            <a:r>
              <a:rPr lang="en-IN" sz="2800" dirty="0"/>
              <a:t>W</a:t>
            </a:r>
            <a:r>
              <a:rPr sz="2800" dirty="0"/>
              <a:t>here</a:t>
            </a:r>
            <a:r>
              <a:rPr lang="en-US" sz="2800" dirty="0"/>
              <a:t> </a:t>
            </a:r>
            <a:r>
              <a:rPr lang="en-US" sz="2800" i="1" dirty="0"/>
              <a:t>x</a:t>
            </a:r>
            <a:r>
              <a:rPr lang="en-US" sz="1050" dirty="0"/>
              <a:t> </a:t>
            </a:r>
            <a:r>
              <a:rPr lang="en-US" sz="2800" i="1" baseline="-25000" dirty="0" err="1"/>
              <a:t>i</a:t>
            </a:r>
            <a:r>
              <a:rPr lang="en-US" sz="300" i="1" baseline="-25000" dirty="0"/>
              <a:t> </a:t>
            </a:r>
            <a:r>
              <a:rPr lang="en-US" sz="2800" i="1" baseline="-25000" dirty="0"/>
              <a:t>j</a:t>
            </a:r>
            <a:r>
              <a:rPr lang="en-US" sz="300" i="1" baseline="-25000" dirty="0"/>
              <a:t> </a:t>
            </a:r>
            <a:r>
              <a:rPr lang="en-US" sz="2800" i="1" baseline="-25000" dirty="0"/>
              <a:t>k</a:t>
            </a:r>
            <a:r>
              <a:rPr sz="2800" dirty="0"/>
              <a:t> is the</a:t>
            </a:r>
            <a:r>
              <a:rPr lang="en-US" sz="2800" dirty="0"/>
              <a:t> </a:t>
            </a:r>
            <a:r>
              <a:rPr lang="en-US" sz="2800" i="1" dirty="0"/>
              <a:t>k</a:t>
            </a:r>
            <a:r>
              <a:rPr lang="en-US" sz="1050" dirty="0"/>
              <a:t> </a:t>
            </a:r>
            <a:r>
              <a:rPr lang="en-US" sz="2800" baseline="30000" dirty="0"/>
              <a:t>th</a:t>
            </a:r>
            <a:r>
              <a:rPr sz="2800" dirty="0"/>
              <a:t> observation in the</a:t>
            </a:r>
            <a:r>
              <a:rPr lang="en-US" sz="2800" dirty="0"/>
              <a:t> </a:t>
            </a:r>
            <a:r>
              <a:rPr lang="en-US" i="1" dirty="0"/>
              <a:t>i</a:t>
            </a:r>
            <a:r>
              <a:rPr lang="en-US" sz="1050" dirty="0"/>
              <a:t> </a:t>
            </a:r>
            <a:r>
              <a:rPr lang="en-US" baseline="30000" dirty="0"/>
              <a:t>th</a:t>
            </a:r>
            <a:r>
              <a:rPr sz="2800" dirty="0"/>
              <a:t> row and</a:t>
            </a:r>
            <a:r>
              <a:rPr lang="en-US" sz="2800" dirty="0"/>
              <a:t> </a:t>
            </a:r>
            <a:r>
              <a:rPr lang="en-US" i="1" dirty="0"/>
              <a:t>j</a:t>
            </a:r>
            <a:r>
              <a:rPr lang="en-US" sz="1050" dirty="0"/>
              <a:t> </a:t>
            </a:r>
            <a:r>
              <a:rPr lang="en-US" baseline="30000" dirty="0"/>
              <a:t>th</a:t>
            </a:r>
            <a:r>
              <a:rPr sz="2800" dirty="0"/>
              <a:t> column.</a:t>
            </a:r>
          </a:p>
          <a:p>
            <a:pPr>
              <a:defRPr sz="2800"/>
            </a:pPr>
            <a:r>
              <a:rPr sz="2800" dirty="0"/>
              <a:t>Similarly, the estimate of the row means</a:t>
            </a:r>
            <a:r>
              <a:rPr lang="en-US" sz="2800" dirty="0"/>
              <a:t> </a:t>
            </a:r>
            <a:r>
              <a:rPr lang="el-GR" sz="2800" dirty="0">
                <a:latin typeface="Cambria Math" panose="02040503050406030204" pitchFamily="18" charset="0"/>
                <a:ea typeface="Cambria Math" panose="02040503050406030204" pitchFamily="18" charset="0"/>
              </a:rPr>
              <a:t>μ</a:t>
            </a:r>
            <a:r>
              <a:rPr lang="en-US" sz="1050" dirty="0"/>
              <a:t> </a:t>
            </a:r>
            <a:r>
              <a:rPr lang="en-US" sz="2800" i="1" baseline="-25000" dirty="0" err="1"/>
              <a:t>i</a:t>
            </a:r>
            <a:r>
              <a:rPr lang="en-US" sz="2800" dirty="0"/>
              <a:t> </a:t>
            </a:r>
            <a:r>
              <a:rPr sz="2800" dirty="0"/>
              <a:t>and column means</a:t>
            </a:r>
            <a:r>
              <a:rPr lang="en-US" sz="2800" dirty="0"/>
              <a:t> </a:t>
            </a:r>
            <a:r>
              <a:rPr lang="el-GR" dirty="0">
                <a:latin typeface="Cambria Math" panose="02040503050406030204" pitchFamily="18" charset="0"/>
                <a:ea typeface="Cambria Math" panose="02040503050406030204" pitchFamily="18" charset="0"/>
              </a:rPr>
              <a:t>μ</a:t>
            </a:r>
            <a:r>
              <a:rPr lang="en-US" sz="1050" dirty="0"/>
              <a:t> </a:t>
            </a:r>
            <a:r>
              <a:rPr lang="en-US" sz="2800" i="1" baseline="-25000" dirty="0"/>
              <a:t>j</a:t>
            </a:r>
            <a:r>
              <a:rPr sz="2800" dirty="0"/>
              <a:t> can be obtained by taking the average of the observations in each row and column, respectively.</a:t>
            </a:r>
          </a:p>
        </p:txBody>
      </p:sp>
    </p:spTree>
    <p:extLst>
      <p:ext uri="{BB962C8B-B14F-4D97-AF65-F5344CB8AC3E}">
        <p14:creationId xmlns:p14="http://schemas.microsoft.com/office/powerpoint/2010/main" val="39165601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4</a:t>
            </a:r>
            <a:endParaRPr dirty="0"/>
          </a:p>
        </p:txBody>
      </p:sp>
      <p:sp>
        <p:nvSpPr>
          <p:cNvPr id="5" name="TextBox 4">
            <a:extLst>
              <a:ext uri="{FF2B5EF4-FFF2-40B4-BE49-F238E27FC236}">
                <a16:creationId xmlns:a16="http://schemas.microsoft.com/office/drawing/2014/main" id="{33A06B69-5156-3AEF-C8D6-D69161C43422}"/>
              </a:ext>
            </a:extLst>
          </p:cNvPr>
          <p:cNvSpPr txBox="1"/>
          <p:nvPr/>
        </p:nvSpPr>
        <p:spPr>
          <a:xfrm>
            <a:off x="2641600" y="1069663"/>
            <a:ext cx="38862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3 Two-way Table Showing Means</a:t>
            </a:r>
            <a:endParaRPr lang="en-IN" dirty="0">
              <a:solidFill>
                <a:srgbClr val="366092"/>
              </a:solidFill>
            </a:endParaRPr>
          </a:p>
        </p:txBody>
      </p:sp>
      <mc:AlternateContent xmlns:mc="http://schemas.openxmlformats.org/markup-compatibility/2006">
        <mc:Choice xmlns:a14="http://schemas.microsoft.com/office/drawing/2010/main" Requires="a14">
          <p:graphicFrame>
            <p:nvGraphicFramePr>
              <p:cNvPr id="3" name="Table Placeholder 2" descr="The table contains 5 columns and 8 rows. The first column lists media types, the next three columns represent age groups 8 to 12 years old, 13 to 18 years old, and over 18 years old—and the last column shows row means for each media type. Each cell contains a mean value mu for the corresponding media type and age group.&#10;&#10;For Watching TV:&#10;&#10;8 to 12 years old: mu subscript 1 1,&#10;13 to 18 years old: mu subscript 1 2,&#10;Over 18 years old: mu subscript 1 3,&#10;Row Mean: mu subscript 1 dot which means the mean of first row averaged over all columns.&#10;&#10;For Gaming:&#10;&#10;8 to 12 years old: mu subscript 2 1,&#10;13 to 18 years old: mu subscript 2 2,&#10;Over 18 years old: mu subscript 2 3,&#10;Row Mean: mu subscript 2 dot which means the mean of second row averaged over all columns.&#10;&#10;For Listening to Music:&#10;&#10;8 to 12 years old: mu subscript 3 1,&#10;13 to 18 years old: mu subscript 3 2,&#10;Over 18 years old: mu subscript 3 3,&#10;Row Mean: mu subscript 3 dot which means the mean of third row averaged over all columns.&#10;&#10;&#10;For Reading:&#10;&#10;8 to 12 years old: mu subscript 4 1,&#10;13 to 18 years old: mu subscript 4 2,&#10;Over 18 years old: mu subscript 4 3,&#10;Row Mean: mu subscript 4 dot which means the mean of fourth row averaged over all columns.&#10;&#10;&#10;For Browsing Websites:&#10;&#10;8 to 12 years old: mu subscript 5 1,&#10;13 to 18 years old: mu subscript 5 2,&#10;Over 18 years old: mu subscript 5 3,&#10;Row Mean: mu subscript 5 dot which means the mean of fifth row averaged over all columns.&#10;&#10;&#10;For Using Social Media:&#10;&#10;8 to 12 years old: mu subscript 6 1,&#10;13 to 18 years old: mu subscript 6 2,&#10;Over 18 years old: mu subscript 6 3,&#10;Row Mean: mu subscript 6 dot which means the mean of sixth row averaged over all columns.&#10;&#10;For Video Chatting:&#10;&#10;8 to 12 years old: mu subscript 7 1,&#10;13 to 18 years old: mu subscript 7 2,&#10;Over 18 years old: mu subscript 7 3,&#10;Row Mean: mu subscript 7 dot which means the mean of seventh row averaged over all columns.&#10;&#10;Column Means for Age Groups:&#10;&#10;Column Mean for 8 to 12 years old: mu subscript dot 1 which means the mean of first column averaged over all rows.&#10;Column Mean for 13 to 18 years old: mu subscript dot 2 which means the mean of second column averaged over all rows.&#10;Column Mean for over 18 years old: mu subscript dot 3 which means the mean of third column averaged over all rows.&#10;Column Mean for Row Mean is  the grand mean which is average over all rows and all columns."/>
              <p:cNvGraphicFramePr>
                <a:graphicFrameLocks noGrp="1"/>
              </p:cNvGraphicFramePr>
              <p:nvPr>
                <p:ph type="tbl" sz="quarter" idx="10"/>
                <p:extLst>
                  <p:ext uri="{D42A27DB-BD31-4B8C-83A1-F6EECF244321}">
                    <p14:modId xmlns:p14="http://schemas.microsoft.com/office/powerpoint/2010/main" val="217030851"/>
                  </p:ext>
                </p:extLst>
              </p:nvPr>
            </p:nvGraphicFramePr>
            <p:xfrm>
              <a:off x="457200" y="1420010"/>
              <a:ext cx="8260080" cy="4541520"/>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20000"/>
                        </a:ext>
                      </a:extLst>
                    </a:gridCol>
                    <a:gridCol w="1767840">
                      <a:extLst>
                        <a:ext uri="{9D8B030D-6E8A-4147-A177-3AD203B41FA5}">
                          <a16:colId xmlns:a16="http://schemas.microsoft.com/office/drawing/2014/main" val="20001"/>
                        </a:ext>
                      </a:extLst>
                    </a:gridCol>
                    <a:gridCol w="1844040">
                      <a:extLst>
                        <a:ext uri="{9D8B030D-6E8A-4147-A177-3AD203B41FA5}">
                          <a16:colId xmlns:a16="http://schemas.microsoft.com/office/drawing/2014/main" val="20002"/>
                        </a:ext>
                      </a:extLst>
                    </a:gridCol>
                    <a:gridCol w="19812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tblGrid>
                  <a:tr h="370840">
                    <a:tc>
                      <a:txBody>
                        <a:bodyPr/>
                        <a:lstStyle/>
                        <a:p>
                          <a:pPr algn="ctr">
                            <a:defRPr b="1"/>
                          </a:pPr>
                          <a:endParaRPr dirty="0"/>
                        </a:p>
                      </a:txBody>
                      <a:tcPr/>
                    </a:tc>
                    <a:tc>
                      <a:txBody>
                        <a:bodyPr/>
                        <a:lstStyle/>
                        <a:p>
                          <a:pPr algn="ctr">
                            <a:defRPr sz="1600" b="1"/>
                          </a:pPr>
                          <a:endParaRPr dirty="0"/>
                        </a:p>
                      </a:txBody>
                      <a:tcPr/>
                    </a:tc>
                    <a:tc>
                      <a:txBody>
                        <a:bodyPr/>
                        <a:lstStyle/>
                        <a:p>
                          <a:r>
                            <a:rPr lang="en-IN" dirty="0"/>
                            <a:t>Age Group (j)</a:t>
                          </a:r>
                          <a:endParaRPr dirty="0"/>
                        </a:p>
                      </a:txBody>
                      <a:tcPr/>
                    </a:tc>
                    <a:tc>
                      <a:txBody>
                        <a:bodyPr/>
                        <a:lstStyle/>
                        <a:p>
                          <a:endParaRPr dirty="0"/>
                        </a:p>
                      </a:txBody>
                      <a:tcPr/>
                    </a:tc>
                    <a:tc>
                      <a:txBody>
                        <a:bodyPr/>
                        <a:lstStyle/>
                        <a:p>
                          <a:pPr algn="ctr">
                            <a:defRPr b="1"/>
                          </a:pPr>
                          <a:endParaRPr dirty="0"/>
                        </a:p>
                      </a:txBody>
                      <a:tcPr/>
                    </a:tc>
                    <a:extLst>
                      <a:ext uri="{0D108BD9-81ED-4DB2-BD59-A6C34878D82A}">
                        <a16:rowId xmlns:a16="http://schemas.microsoft.com/office/drawing/2014/main" val="10001"/>
                      </a:ext>
                    </a:extLst>
                  </a:tr>
                  <a:tr h="370840">
                    <a:tc>
                      <a:txBody>
                        <a:bodyPr/>
                        <a:lstStyle/>
                        <a:p>
                          <a:pPr algn="ctr">
                            <a:defRPr sz="1600" b="1"/>
                          </a:pPr>
                          <a:r>
                            <a:rPr dirty="0"/>
                            <a:t>Media Type</a:t>
                          </a:r>
                          <a:r>
                            <a:rPr lang="en-US" dirty="0"/>
                            <a:t> (i)</a:t>
                          </a:r>
                          <a:endParaRPr dirty="0"/>
                        </a:p>
                      </a:txBody>
                      <a:tcPr/>
                    </a:tc>
                    <a:tc>
                      <a:txBody>
                        <a:bodyPr/>
                        <a:lstStyle/>
                        <a:p>
                          <a:pPr algn="ctr">
                            <a:defRPr sz="1600" b="1"/>
                          </a:pPr>
                          <a:r>
                            <a:rPr lang="en-US" dirty="0"/>
                            <a:t>(</a:t>
                          </a:r>
                          <a:r>
                            <a:rPr dirty="0"/>
                            <a:t>1</a:t>
                          </a:r>
                          <a:r>
                            <a:rPr lang="en-US" dirty="0"/>
                            <a:t>)</a:t>
                          </a:r>
                          <a:r>
                            <a:rPr dirty="0"/>
                            <a:t> 8–12 Years Old</a:t>
                          </a:r>
                        </a:p>
                      </a:txBody>
                      <a:tcPr/>
                    </a:tc>
                    <a:tc>
                      <a:txBody>
                        <a:bodyPr/>
                        <a:lstStyle/>
                        <a:p>
                          <a:pPr algn="ctr">
                            <a:defRPr sz="1600" b="1"/>
                          </a:pPr>
                          <a:r>
                            <a:rPr lang="en-US" dirty="0"/>
                            <a:t>(</a:t>
                          </a:r>
                          <a:r>
                            <a:rPr dirty="0"/>
                            <a:t>2</a:t>
                          </a:r>
                          <a:r>
                            <a:rPr lang="en-US" dirty="0"/>
                            <a:t>)</a:t>
                          </a:r>
                          <a:r>
                            <a:rPr dirty="0"/>
                            <a:t> 13–18 Years Old</a:t>
                          </a:r>
                        </a:p>
                      </a:txBody>
                      <a:tcPr/>
                    </a:tc>
                    <a:tc>
                      <a:txBody>
                        <a:bodyPr/>
                        <a:lstStyle/>
                        <a:p>
                          <a:pPr algn="ctr">
                            <a:defRPr sz="1600" b="1"/>
                          </a:pPr>
                          <a:r>
                            <a:rPr lang="en-US" dirty="0"/>
                            <a:t>(</a:t>
                          </a:r>
                          <a:r>
                            <a:rPr dirty="0"/>
                            <a:t>3</a:t>
                          </a:r>
                          <a:r>
                            <a:rPr lang="en-US" dirty="0"/>
                            <a:t>)</a:t>
                          </a:r>
                          <a:r>
                            <a:rPr dirty="0"/>
                            <a:t> Over 18 Years Old</a:t>
                          </a:r>
                        </a:p>
                      </a:txBody>
                      <a:tcPr/>
                    </a:tc>
                    <a:tc>
                      <a:txBody>
                        <a:bodyPr/>
                        <a:lstStyle/>
                        <a:p>
                          <a:pPr algn="ctr">
                            <a:defRPr sz="1600" b="1"/>
                          </a:pPr>
                          <a:r>
                            <a:rPr dirty="0"/>
                            <a:t>Row Mean</a:t>
                          </a:r>
                        </a:p>
                      </a:txBody>
                      <a:tcPr/>
                    </a:tc>
                    <a:extLst>
                      <a:ext uri="{0D108BD9-81ED-4DB2-BD59-A6C34878D82A}">
                        <a16:rowId xmlns:a16="http://schemas.microsoft.com/office/drawing/2014/main" val="10002"/>
                      </a:ext>
                    </a:extLst>
                  </a:tr>
                  <a:tr h="370840">
                    <a:tc>
                      <a:txBody>
                        <a:bodyPr/>
                        <a:lstStyle/>
                        <a:p>
                          <a:pPr algn="ctr">
                            <a:defRPr sz="1600" b="1"/>
                          </a:pPr>
                          <a:r>
                            <a:rPr lang="en-US" dirty="0"/>
                            <a:t>(</a:t>
                          </a:r>
                          <a:r>
                            <a:rPr dirty="0"/>
                            <a:t>1</a:t>
                          </a:r>
                          <a:r>
                            <a:rPr lang="en-US" dirty="0"/>
                            <a:t>)</a:t>
                          </a:r>
                          <a:r>
                            <a:rPr dirty="0"/>
                            <a:t> Watching TV</a:t>
                          </a:r>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lang="ar-AE" sz="1600" i="1" smtClean="0">
                                        <a:latin typeface="Cambria Math" panose="02040503050406030204" pitchFamily="18" charset="0"/>
                                      </a:rPr>
                                    </m:ctrlPr>
                                  </m:sSubPr>
                                  <m:e>
                                    <m:r>
                                      <a:rPr lang="ar-AE" sz="1600">
                                        <a:latin typeface="Cambria Math" panose="02040503050406030204" pitchFamily="18" charset="0"/>
                                      </a:rPr>
                                      <m:t>𝜇</m:t>
                                    </m:r>
                                  </m:e>
                                  <m:sub>
                                    <m:r>
                                      <a:rPr lang="en-US" sz="1600" b="0" i="0" smtClean="0">
                                        <a:latin typeface="Cambria Math" panose="02040503050406030204" pitchFamily="18" charset="0"/>
                                      </a:rPr>
                                      <m:t>11</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12</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13</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1</m:t>
                                    </m:r>
                                    <m:r>
                                      <m:rPr>
                                        <m:nor/>
                                      </m:rPr>
                                      <a:rPr sz="1600"/>
                                      <m:t>.</m:t>
                                    </m:r>
                                  </m:sub>
                                </m:sSub>
                              </m:oMath>
                            </m:oMathPara>
                          </a14:m>
                          <a:endParaRPr dirty="0"/>
                        </a:p>
                      </a:txBody>
                      <a:tcPr/>
                    </a:tc>
                    <a:extLst>
                      <a:ext uri="{0D108BD9-81ED-4DB2-BD59-A6C34878D82A}">
                        <a16:rowId xmlns:a16="http://schemas.microsoft.com/office/drawing/2014/main" val="10003"/>
                      </a:ext>
                    </a:extLst>
                  </a:tr>
                  <a:tr h="370840">
                    <a:tc>
                      <a:txBody>
                        <a:bodyPr/>
                        <a:lstStyle/>
                        <a:p>
                          <a:pPr algn="ctr">
                            <a:defRPr sz="1600" b="1"/>
                          </a:pPr>
                          <a:r>
                            <a:rPr lang="en-US" dirty="0"/>
                            <a:t>(</a:t>
                          </a:r>
                          <a:r>
                            <a:rPr dirty="0"/>
                            <a:t>2</a:t>
                          </a:r>
                          <a:r>
                            <a:rPr lang="en-US" dirty="0"/>
                            <a:t>)</a:t>
                          </a:r>
                          <a:r>
                            <a:rPr dirty="0"/>
                            <a:t> Gaming</a:t>
                          </a:r>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lang="ar-AE" sz="1600" i="1" smtClean="0">
                                        <a:latin typeface="Cambria Math" panose="02040503050406030204" pitchFamily="18" charset="0"/>
                                      </a:rPr>
                                    </m:ctrlPr>
                                  </m:sSubPr>
                                  <m:e>
                                    <m:r>
                                      <a:rPr lang="ar-AE" sz="1600">
                                        <a:latin typeface="Cambria Math" panose="02040503050406030204" pitchFamily="18" charset="0"/>
                                      </a:rPr>
                                      <m:t>𝜇</m:t>
                                    </m:r>
                                  </m:e>
                                  <m:sub>
                                    <m:r>
                                      <a:rPr lang="ar-AE" sz="1600">
                                        <a:latin typeface="Cambria Math" panose="02040503050406030204" pitchFamily="18" charset="0"/>
                                      </a:rPr>
                                      <m:t>2</m:t>
                                    </m:r>
                                    <m:r>
                                      <a:rPr lang="ar-AE" sz="1600">
                                        <a:latin typeface="Cambria Math" panose="02040503050406030204" pitchFamily="18" charset="0"/>
                                      </a:rPr>
                                      <m:t>⁣</m:t>
                                    </m:r>
                                    <m:r>
                                      <a:rPr lang="ar-AE" sz="1600">
                                        <a:latin typeface="Cambria Math" panose="02040503050406030204" pitchFamily="18" charset="0"/>
                                      </a:rPr>
                                      <m:t>1</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22</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23</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2</m:t>
                                    </m:r>
                                    <m:r>
                                      <m:rPr>
                                        <m:nor/>
                                      </m:rPr>
                                      <a:rPr sz="1600"/>
                                      <m:t>.</m:t>
                                    </m:r>
                                  </m:sub>
                                </m:sSub>
                              </m:oMath>
                            </m:oMathPara>
                          </a14:m>
                          <a:endParaRPr dirty="0"/>
                        </a:p>
                      </a:txBody>
                      <a:tcPr/>
                    </a:tc>
                    <a:extLst>
                      <a:ext uri="{0D108BD9-81ED-4DB2-BD59-A6C34878D82A}">
                        <a16:rowId xmlns:a16="http://schemas.microsoft.com/office/drawing/2014/main" val="10004"/>
                      </a:ext>
                    </a:extLst>
                  </a:tr>
                  <a:tr h="370840">
                    <a:tc>
                      <a:txBody>
                        <a:bodyPr/>
                        <a:lstStyle/>
                        <a:p>
                          <a:pPr algn="ctr">
                            <a:defRPr sz="1600" b="1"/>
                          </a:pPr>
                          <a:r>
                            <a:rPr lang="en-US" dirty="0"/>
                            <a:t>(</a:t>
                          </a:r>
                          <a:r>
                            <a:rPr dirty="0"/>
                            <a:t>3</a:t>
                          </a:r>
                          <a:r>
                            <a:rPr lang="en-US" dirty="0"/>
                            <a:t>)</a:t>
                          </a:r>
                          <a:r>
                            <a:rPr dirty="0"/>
                            <a:t> Listening to Music</a:t>
                          </a:r>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lang="ar-AE" sz="1600" i="1" smtClean="0">
                                        <a:latin typeface="Cambria Math" panose="02040503050406030204" pitchFamily="18" charset="0"/>
                                      </a:rPr>
                                    </m:ctrlPr>
                                  </m:sSubPr>
                                  <m:e>
                                    <m:r>
                                      <a:rPr lang="ar-AE" sz="1600">
                                        <a:latin typeface="Cambria Math" panose="02040503050406030204" pitchFamily="18" charset="0"/>
                                      </a:rPr>
                                      <m:t>𝜇</m:t>
                                    </m:r>
                                  </m:e>
                                  <m:sub>
                                    <m:r>
                                      <a:rPr lang="ar-AE" sz="1600">
                                        <a:latin typeface="Cambria Math" panose="02040503050406030204" pitchFamily="18" charset="0"/>
                                      </a:rPr>
                                      <m:t>3</m:t>
                                    </m:r>
                                    <m:r>
                                      <a:rPr lang="ar-AE" sz="1600">
                                        <a:latin typeface="Cambria Math" panose="02040503050406030204" pitchFamily="18" charset="0"/>
                                      </a:rPr>
                                      <m:t>⁣</m:t>
                                    </m:r>
                                    <m:r>
                                      <a:rPr lang="ar-AE" sz="1600">
                                        <a:latin typeface="Cambria Math" panose="02040503050406030204" pitchFamily="18" charset="0"/>
                                      </a:rPr>
                                      <m:t>1</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32</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33</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3</m:t>
                                    </m:r>
                                    <m:r>
                                      <m:rPr>
                                        <m:nor/>
                                      </m:rPr>
                                      <a:rPr sz="1600"/>
                                      <m:t>.</m:t>
                                    </m:r>
                                  </m:sub>
                                </m:sSub>
                              </m:oMath>
                            </m:oMathPara>
                          </a14:m>
                          <a:endParaRPr dirty="0"/>
                        </a:p>
                      </a:txBody>
                      <a:tcPr/>
                    </a:tc>
                    <a:extLst>
                      <a:ext uri="{0D108BD9-81ED-4DB2-BD59-A6C34878D82A}">
                        <a16:rowId xmlns:a16="http://schemas.microsoft.com/office/drawing/2014/main" val="10005"/>
                      </a:ext>
                    </a:extLst>
                  </a:tr>
                  <a:tr h="370840">
                    <a:tc>
                      <a:txBody>
                        <a:bodyPr/>
                        <a:lstStyle/>
                        <a:p>
                          <a:pPr algn="ctr">
                            <a:defRPr sz="1600" b="1"/>
                          </a:pPr>
                          <a:r>
                            <a:rPr lang="en-US" dirty="0"/>
                            <a:t>(</a:t>
                          </a:r>
                          <a:r>
                            <a:rPr dirty="0"/>
                            <a:t>4</a:t>
                          </a:r>
                          <a:r>
                            <a:rPr lang="en-US" dirty="0"/>
                            <a:t>)</a:t>
                          </a:r>
                          <a:r>
                            <a:rPr dirty="0"/>
                            <a:t> Reading</a:t>
                          </a:r>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lang="ar-AE" sz="1600" i="1" smtClean="0">
                                        <a:latin typeface="Cambria Math" panose="02040503050406030204" pitchFamily="18" charset="0"/>
                                      </a:rPr>
                                    </m:ctrlPr>
                                  </m:sSubPr>
                                  <m:e>
                                    <m:r>
                                      <a:rPr lang="ar-AE" sz="1600">
                                        <a:latin typeface="Cambria Math" panose="02040503050406030204" pitchFamily="18" charset="0"/>
                                      </a:rPr>
                                      <m:t>𝜇</m:t>
                                    </m:r>
                                  </m:e>
                                  <m:sub>
                                    <m:r>
                                      <a:rPr lang="ar-AE" sz="1600">
                                        <a:latin typeface="Cambria Math" panose="02040503050406030204" pitchFamily="18" charset="0"/>
                                      </a:rPr>
                                      <m:t>4</m:t>
                                    </m:r>
                                    <m:r>
                                      <a:rPr lang="ar-AE" sz="1600">
                                        <a:latin typeface="Cambria Math" panose="02040503050406030204" pitchFamily="18" charset="0"/>
                                      </a:rPr>
                                      <m:t>⁣</m:t>
                                    </m:r>
                                    <m:r>
                                      <a:rPr lang="ar-AE" sz="1600">
                                        <a:latin typeface="Cambria Math" panose="02040503050406030204" pitchFamily="18" charset="0"/>
                                      </a:rPr>
                                      <m:t>1</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42</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43</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4</m:t>
                                    </m:r>
                                    <m:r>
                                      <m:rPr>
                                        <m:nor/>
                                      </m:rPr>
                                      <a:rPr sz="1600"/>
                                      <m:t>.</m:t>
                                    </m:r>
                                  </m:sub>
                                </m:sSub>
                              </m:oMath>
                            </m:oMathPara>
                          </a14:m>
                          <a:endParaRPr dirty="0"/>
                        </a:p>
                      </a:txBody>
                      <a:tcPr/>
                    </a:tc>
                    <a:extLst>
                      <a:ext uri="{0D108BD9-81ED-4DB2-BD59-A6C34878D82A}">
                        <a16:rowId xmlns:a16="http://schemas.microsoft.com/office/drawing/2014/main" val="10006"/>
                      </a:ext>
                    </a:extLst>
                  </a:tr>
                  <a:tr h="370840">
                    <a:tc>
                      <a:txBody>
                        <a:bodyPr/>
                        <a:lstStyle/>
                        <a:p>
                          <a:pPr algn="ctr">
                            <a:defRPr sz="1600" b="1"/>
                          </a:pPr>
                          <a:r>
                            <a:rPr lang="en-US" dirty="0"/>
                            <a:t>(</a:t>
                          </a:r>
                          <a:r>
                            <a:rPr dirty="0"/>
                            <a:t>5</a:t>
                          </a:r>
                          <a:r>
                            <a:rPr lang="en-US" dirty="0"/>
                            <a:t>)</a:t>
                          </a:r>
                          <a:r>
                            <a:rPr dirty="0"/>
                            <a:t> Browsing Websites</a:t>
                          </a:r>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lang="ar-AE" sz="1600" i="1" smtClean="0">
                                        <a:latin typeface="Cambria Math" panose="02040503050406030204" pitchFamily="18" charset="0"/>
                                      </a:rPr>
                                    </m:ctrlPr>
                                  </m:sSubPr>
                                  <m:e>
                                    <m:r>
                                      <a:rPr lang="ar-AE" sz="1600">
                                        <a:latin typeface="Cambria Math" panose="02040503050406030204" pitchFamily="18" charset="0"/>
                                      </a:rPr>
                                      <m:t>𝜇</m:t>
                                    </m:r>
                                  </m:e>
                                  <m:sub>
                                    <m:r>
                                      <a:rPr lang="ar-AE" sz="1600">
                                        <a:latin typeface="Cambria Math" panose="02040503050406030204" pitchFamily="18" charset="0"/>
                                      </a:rPr>
                                      <m:t>5</m:t>
                                    </m:r>
                                    <m:r>
                                      <a:rPr lang="ar-AE" sz="1600">
                                        <a:latin typeface="Cambria Math" panose="02040503050406030204" pitchFamily="18" charset="0"/>
                                      </a:rPr>
                                      <m:t>⁣</m:t>
                                    </m:r>
                                    <m:r>
                                      <a:rPr lang="ar-AE" sz="1600">
                                        <a:latin typeface="Cambria Math" panose="02040503050406030204" pitchFamily="18" charset="0"/>
                                      </a:rPr>
                                      <m:t>1</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52</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53</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5</m:t>
                                    </m:r>
                                    <m:r>
                                      <m:rPr>
                                        <m:nor/>
                                      </m:rPr>
                                      <a:rPr sz="1600"/>
                                      <m:t>.</m:t>
                                    </m:r>
                                  </m:sub>
                                </m:sSub>
                              </m:oMath>
                            </m:oMathPara>
                          </a14:m>
                          <a:endParaRPr dirty="0"/>
                        </a:p>
                      </a:txBody>
                      <a:tcPr/>
                    </a:tc>
                    <a:extLst>
                      <a:ext uri="{0D108BD9-81ED-4DB2-BD59-A6C34878D82A}">
                        <a16:rowId xmlns:a16="http://schemas.microsoft.com/office/drawing/2014/main" val="10007"/>
                      </a:ext>
                    </a:extLst>
                  </a:tr>
                  <a:tr h="370840">
                    <a:tc>
                      <a:txBody>
                        <a:bodyPr/>
                        <a:lstStyle/>
                        <a:p>
                          <a:pPr algn="ctr">
                            <a:defRPr sz="1600" b="1"/>
                          </a:pPr>
                          <a:r>
                            <a:rPr lang="en-US" dirty="0"/>
                            <a:t>(</a:t>
                          </a:r>
                          <a:r>
                            <a:rPr dirty="0"/>
                            <a:t>6</a:t>
                          </a:r>
                          <a:r>
                            <a:rPr lang="en-US" dirty="0"/>
                            <a:t>)</a:t>
                          </a:r>
                          <a:r>
                            <a:rPr dirty="0"/>
                            <a:t> Using Social Media</a:t>
                          </a:r>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lang="ar-AE" sz="1600" i="1" smtClean="0">
                                        <a:latin typeface="Cambria Math" panose="02040503050406030204" pitchFamily="18" charset="0"/>
                                      </a:rPr>
                                    </m:ctrlPr>
                                  </m:sSubPr>
                                  <m:e>
                                    <m:r>
                                      <a:rPr lang="ar-AE" sz="1600">
                                        <a:latin typeface="Cambria Math" panose="02040503050406030204" pitchFamily="18" charset="0"/>
                                      </a:rPr>
                                      <m:t>𝜇</m:t>
                                    </m:r>
                                  </m:e>
                                  <m:sub>
                                    <m:r>
                                      <a:rPr lang="ar-AE" sz="1600">
                                        <a:latin typeface="Cambria Math" panose="02040503050406030204" pitchFamily="18" charset="0"/>
                                      </a:rPr>
                                      <m:t>6</m:t>
                                    </m:r>
                                    <m:r>
                                      <a:rPr lang="ar-AE" sz="1600">
                                        <a:latin typeface="Cambria Math" panose="02040503050406030204" pitchFamily="18" charset="0"/>
                                      </a:rPr>
                                      <m:t>⁣</m:t>
                                    </m:r>
                                    <m:r>
                                      <a:rPr lang="ar-AE" sz="1600">
                                        <a:latin typeface="Cambria Math" panose="02040503050406030204" pitchFamily="18" charset="0"/>
                                      </a:rPr>
                                      <m:t>1</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62</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63</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6</m:t>
                                    </m:r>
                                    <m:r>
                                      <m:rPr>
                                        <m:nor/>
                                      </m:rPr>
                                      <a:rPr sz="1600"/>
                                      <m:t>.</m:t>
                                    </m:r>
                                  </m:sub>
                                </m:sSub>
                              </m:oMath>
                            </m:oMathPara>
                          </a14:m>
                          <a:endParaRPr dirty="0"/>
                        </a:p>
                      </a:txBody>
                      <a:tcPr/>
                    </a:tc>
                    <a:extLst>
                      <a:ext uri="{0D108BD9-81ED-4DB2-BD59-A6C34878D82A}">
                        <a16:rowId xmlns:a16="http://schemas.microsoft.com/office/drawing/2014/main" val="10008"/>
                      </a:ext>
                    </a:extLst>
                  </a:tr>
                  <a:tr h="370840">
                    <a:tc>
                      <a:txBody>
                        <a:bodyPr/>
                        <a:lstStyle/>
                        <a:p>
                          <a:pPr algn="ctr">
                            <a:defRPr sz="1600" b="1"/>
                          </a:pPr>
                          <a:r>
                            <a:rPr lang="en-US" dirty="0"/>
                            <a:t>(</a:t>
                          </a:r>
                          <a:r>
                            <a:rPr dirty="0"/>
                            <a:t>7</a:t>
                          </a:r>
                          <a:r>
                            <a:rPr lang="en-US" dirty="0"/>
                            <a:t>)</a:t>
                          </a:r>
                          <a:r>
                            <a:rPr dirty="0"/>
                            <a:t> Video Chatting</a:t>
                          </a:r>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lang="ar-AE" sz="1600" i="1" smtClean="0">
                                        <a:latin typeface="Cambria Math" panose="02040503050406030204" pitchFamily="18" charset="0"/>
                                      </a:rPr>
                                    </m:ctrlPr>
                                  </m:sSubPr>
                                  <m:e>
                                    <m:r>
                                      <a:rPr lang="ar-AE" sz="1600">
                                        <a:latin typeface="Cambria Math" panose="02040503050406030204" pitchFamily="18" charset="0"/>
                                      </a:rPr>
                                      <m:t>𝜇</m:t>
                                    </m:r>
                                  </m:e>
                                  <m:sub>
                                    <m:r>
                                      <a:rPr lang="ar-AE" sz="1600">
                                        <a:latin typeface="Cambria Math" panose="02040503050406030204" pitchFamily="18" charset="0"/>
                                      </a:rPr>
                                      <m:t>7</m:t>
                                    </m:r>
                                    <m:r>
                                      <a:rPr lang="ar-AE" sz="1600">
                                        <a:latin typeface="Cambria Math" panose="02040503050406030204" pitchFamily="18" charset="0"/>
                                      </a:rPr>
                                      <m:t>⁣</m:t>
                                    </m:r>
                                    <m:r>
                                      <a:rPr lang="ar-AE" sz="1600">
                                        <a:latin typeface="Cambria Math" panose="02040503050406030204" pitchFamily="18" charset="0"/>
                                      </a:rPr>
                                      <m:t>1</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72</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73</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a:rPr sz="1600">
                                        <a:latin typeface="Cambria Math" panose="02040503050406030204" pitchFamily="18" charset="0"/>
                                      </a:rPr>
                                      <m:t>7</m:t>
                                    </m:r>
                                    <m:r>
                                      <m:rPr>
                                        <m:nor/>
                                      </m:rPr>
                                      <a:rPr sz="1600"/>
                                      <m:t>.</m:t>
                                    </m:r>
                                  </m:sub>
                                </m:sSub>
                              </m:oMath>
                            </m:oMathPara>
                          </a14:m>
                          <a:endParaRPr dirty="0"/>
                        </a:p>
                      </a:txBody>
                      <a:tcPr/>
                    </a:tc>
                    <a:extLst>
                      <a:ext uri="{0D108BD9-81ED-4DB2-BD59-A6C34878D82A}">
                        <a16:rowId xmlns:a16="http://schemas.microsoft.com/office/drawing/2014/main" val="10009"/>
                      </a:ext>
                    </a:extLst>
                  </a:tr>
                  <a:tr h="370840">
                    <a:tc>
                      <a:txBody>
                        <a:bodyPr/>
                        <a:lstStyle/>
                        <a:p>
                          <a:pPr algn="ctr">
                            <a:defRPr sz="1600" b="1"/>
                          </a:pPr>
                          <a:r>
                            <a:t>Column Mean</a:t>
                          </a:r>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m:rPr>
                                        <m:nor/>
                                      </m:rPr>
                                      <a:rPr sz="1600"/>
                                      <m:t>.</m:t>
                                    </m:r>
                                    <m:r>
                                      <a:rPr sz="1600">
                                        <a:latin typeface="Cambria Math" panose="02040503050406030204" pitchFamily="18" charset="0"/>
                                      </a:rPr>
                                      <m:t>1</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m:rPr>
                                        <m:nor/>
                                      </m:rPr>
                                      <a:rPr sz="1600"/>
                                      <m:t>.</m:t>
                                    </m:r>
                                    <m:r>
                                      <a:rPr sz="1600">
                                        <a:latin typeface="Cambria Math" panose="02040503050406030204" pitchFamily="18" charset="0"/>
                                      </a:rPr>
                                      <m:t>2</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m:rPr>
                                        <m:nor/>
                                      </m:rPr>
                                      <a:rPr sz="1600"/>
                                      <m:t>.</m:t>
                                    </m:r>
                                    <m:r>
                                      <a:rPr sz="1600">
                                        <a:latin typeface="Cambria Math" panose="02040503050406030204" pitchFamily="18" charset="0"/>
                                      </a:rPr>
                                      <m:t>3</m:t>
                                    </m:r>
                                  </m:sub>
                                </m:sSub>
                              </m:oMath>
                            </m:oMathPara>
                          </a14:m>
                          <a:endParaRPr dirty="0"/>
                        </a:p>
                      </a:txBody>
                      <a:tcPr/>
                    </a:tc>
                    <a:tc>
                      <a:txBody>
                        <a:bodyPr/>
                        <a:lstStyle/>
                        <a:p>
                          <a:pPr algn="ctr">
                            <a:defRPr sz="1600"/>
                          </a:pPr>
                          <a14:m>
                            <m:oMathPara xmlns:m="http://schemas.openxmlformats.org/officeDocument/2006/math">
                              <m:oMathParaPr>
                                <m:jc m:val="centerGroup"/>
                              </m:oMathParaPr>
                              <m:oMath xmlns:m="http://schemas.openxmlformats.org/officeDocument/2006/math">
                                <m:sSub>
                                  <m:sSubPr>
                                    <m:ctrlPr>
                                      <a:rPr sz="1600" i="1">
                                        <a:latin typeface="Cambria Math" panose="02040503050406030204" pitchFamily="18" charset="0"/>
                                      </a:rPr>
                                    </m:ctrlPr>
                                  </m:sSubPr>
                                  <m:e>
                                    <m:r>
                                      <a:rPr sz="1600">
                                        <a:latin typeface="Cambria Math" panose="02040503050406030204" pitchFamily="18" charset="0"/>
                                      </a:rPr>
                                      <m:t>𝜇</m:t>
                                    </m:r>
                                  </m:e>
                                  <m:sub>
                                    <m:r>
                                      <m:rPr>
                                        <m:nor/>
                                      </m:rPr>
                                      <a:rPr sz="1600"/>
                                      <m:t>..</m:t>
                                    </m:r>
                                  </m:sub>
                                </m:sSub>
                              </m:oMath>
                            </m:oMathPara>
                          </a14:m>
                          <a:endParaRPr dirty="0"/>
                        </a:p>
                      </a:txBody>
                      <a:tcPr/>
                    </a:tc>
                    <a:extLst>
                      <a:ext uri="{0D108BD9-81ED-4DB2-BD59-A6C34878D82A}">
                        <a16:rowId xmlns:a16="http://schemas.microsoft.com/office/drawing/2014/main" val="10010"/>
                      </a:ext>
                    </a:extLst>
                  </a:tr>
                </a:tbl>
              </a:graphicData>
            </a:graphic>
          </p:graphicFrame>
        </mc:Choice>
        <mc:Fallback>
          <p:graphicFrame>
            <p:nvGraphicFramePr>
              <p:cNvPr id="3" name="Table Placeholder 2" descr="The table contains 5 columns and 8 rows. The first column lists media types, the next three columns represent age groups 8 to 12 years old, 13 to 18 years old, and over 18 years old—and the last column shows row means for each media type. Each cell contains a mean value mu for the corresponding media type and age group.&#10;&#10;For Watching TV:&#10;&#10;8 to 12 years old: mu subscript 1 1,&#10;13 to 18 years old: mu subscript 1 2,&#10;Over 18 years old: mu subscript 1 3,&#10;Row Mean: mu subscript 1 dot which means the mean of first row averaged over all columns.&#10;&#10;For Gaming:&#10;&#10;8 to 12 years old: mu subscript 2 1,&#10;13 to 18 years old: mu subscript 2 2,&#10;Over 18 years old: mu subscript 2 3,&#10;Row Mean: mu subscript 2 dot which means the mean of second row averaged over all columns.&#10;&#10;For Listening to Music:&#10;&#10;8 to 12 years old: mu subscript 3 1,&#10;13 to 18 years old: mu subscript 3 2,&#10;Over 18 years old: mu subscript 3 3,&#10;Row Mean: mu subscript 3 dot which means the mean of third row averaged over all columns.&#10;&#10;&#10;For Reading:&#10;&#10;8 to 12 years old: mu subscript 4 1,&#10;13 to 18 years old: mu subscript 4 2,&#10;Over 18 years old: mu subscript 4 3,&#10;Row Mean: mu subscript 4 dot which means the mean of fourth row averaged over all columns.&#10;&#10;&#10;For Browsing Websites:&#10;&#10;8 to 12 years old: mu subscript 5 1,&#10;13 to 18 years old: mu subscript 5 2,&#10;Over 18 years old: mu subscript 5 3,&#10;Row Mean: mu subscript 5 dot which means the mean of fifth row averaged over all columns.&#10;&#10;&#10;For Using Social Media:&#10;&#10;8 to 12 years old: mu subscript 6 1,&#10;13 to 18 years old: mu subscript 6 2,&#10;Over 18 years old: mu subscript 6 3,&#10;Row Mean: mu subscript 6 dot which means the mean of sixth row averaged over all columns.&#10;&#10;For Video Chatting:&#10;&#10;8 to 12 years old: mu subscript 7 1,&#10;13 to 18 years old: mu subscript 7 2,&#10;Over 18 years old: mu subscript 7 3,&#10;Row Mean: mu subscript 7 dot which means the mean of seventh row averaged over all columns.&#10;&#10;Column Means for Age Groups:&#10;&#10;Column Mean for 8 to 12 years old: mu subscript dot 1 which means the mean of first column averaged over all rows.&#10;Column Mean for 13 to 18 years old: mu subscript dot 2 which means the mean of second column averaged over all rows.&#10;Column Mean for over 18 years old: mu subscript dot 3 which means the mean of third column averaged over all rows.&#10;Column Mean for Row Mean is  the grand mean which is average over all rows and all columns."/>
              <p:cNvGraphicFramePr>
                <a:graphicFrameLocks noGrp="1"/>
              </p:cNvGraphicFramePr>
              <p:nvPr>
                <p:ph type="tbl" sz="quarter" idx="10"/>
                <p:extLst>
                  <p:ext uri="{D42A27DB-BD31-4B8C-83A1-F6EECF244321}">
                    <p14:modId xmlns:p14="http://schemas.microsoft.com/office/powerpoint/2010/main" val="217030851"/>
                  </p:ext>
                </p:extLst>
              </p:nvPr>
            </p:nvGraphicFramePr>
            <p:xfrm>
              <a:off x="457200" y="1420010"/>
              <a:ext cx="8260080" cy="4541520"/>
            </p:xfrm>
            <a:graphic>
              <a:graphicData uri="http://schemas.openxmlformats.org/drawingml/2006/table">
                <a:tbl>
                  <a:tblPr firstRow="1" bandRow="1">
                    <a:tableStyleId>{5940675A-B579-460E-94D1-54222C63F5DA}</a:tableStyleId>
                  </a:tblPr>
                  <a:tblGrid>
                    <a:gridCol w="1524000">
                      <a:extLst>
                        <a:ext uri="{9D8B030D-6E8A-4147-A177-3AD203B41FA5}">
                          <a16:colId xmlns:a16="http://schemas.microsoft.com/office/drawing/2014/main" val="20000"/>
                        </a:ext>
                      </a:extLst>
                    </a:gridCol>
                    <a:gridCol w="1767840">
                      <a:extLst>
                        <a:ext uri="{9D8B030D-6E8A-4147-A177-3AD203B41FA5}">
                          <a16:colId xmlns:a16="http://schemas.microsoft.com/office/drawing/2014/main" val="20001"/>
                        </a:ext>
                      </a:extLst>
                    </a:gridCol>
                    <a:gridCol w="1844040">
                      <a:extLst>
                        <a:ext uri="{9D8B030D-6E8A-4147-A177-3AD203B41FA5}">
                          <a16:colId xmlns:a16="http://schemas.microsoft.com/office/drawing/2014/main" val="20002"/>
                        </a:ext>
                      </a:extLst>
                    </a:gridCol>
                    <a:gridCol w="19812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tblGrid>
                  <a:tr h="370840">
                    <a:tc>
                      <a:txBody>
                        <a:bodyPr/>
                        <a:lstStyle/>
                        <a:p>
                          <a:pPr algn="ctr">
                            <a:defRPr b="1"/>
                          </a:pPr>
                          <a:endParaRPr dirty="0"/>
                        </a:p>
                      </a:txBody>
                      <a:tcPr/>
                    </a:tc>
                    <a:tc>
                      <a:txBody>
                        <a:bodyPr/>
                        <a:lstStyle/>
                        <a:p>
                          <a:pPr algn="ctr">
                            <a:defRPr sz="1600" b="1"/>
                          </a:pPr>
                          <a:endParaRPr dirty="0"/>
                        </a:p>
                      </a:txBody>
                      <a:tcPr/>
                    </a:tc>
                    <a:tc>
                      <a:txBody>
                        <a:bodyPr/>
                        <a:lstStyle/>
                        <a:p>
                          <a:r>
                            <a:rPr lang="en-IN" dirty="0"/>
                            <a:t>Age Group (j)</a:t>
                          </a:r>
                          <a:endParaRPr dirty="0"/>
                        </a:p>
                      </a:txBody>
                      <a:tcPr/>
                    </a:tc>
                    <a:tc>
                      <a:txBody>
                        <a:bodyPr/>
                        <a:lstStyle/>
                        <a:p>
                          <a:endParaRPr dirty="0"/>
                        </a:p>
                      </a:txBody>
                      <a:tcPr/>
                    </a:tc>
                    <a:tc>
                      <a:txBody>
                        <a:bodyPr/>
                        <a:lstStyle/>
                        <a:p>
                          <a:pPr algn="ctr">
                            <a:defRPr b="1"/>
                          </a:pPr>
                          <a:endParaRPr dirty="0"/>
                        </a:p>
                      </a:txBody>
                      <a:tcPr/>
                    </a:tc>
                    <a:extLst>
                      <a:ext uri="{0D108BD9-81ED-4DB2-BD59-A6C34878D82A}">
                        <a16:rowId xmlns:a16="http://schemas.microsoft.com/office/drawing/2014/main" val="10001"/>
                      </a:ext>
                    </a:extLst>
                  </a:tr>
                  <a:tr h="370840">
                    <a:tc>
                      <a:txBody>
                        <a:bodyPr/>
                        <a:lstStyle/>
                        <a:p>
                          <a:pPr algn="ctr">
                            <a:defRPr sz="1600" b="1"/>
                          </a:pPr>
                          <a:r>
                            <a:rPr dirty="0"/>
                            <a:t>Media Type</a:t>
                          </a:r>
                          <a:r>
                            <a:rPr lang="en-US" dirty="0"/>
                            <a:t> (i)</a:t>
                          </a:r>
                          <a:endParaRPr dirty="0"/>
                        </a:p>
                      </a:txBody>
                      <a:tcPr/>
                    </a:tc>
                    <a:tc>
                      <a:txBody>
                        <a:bodyPr/>
                        <a:lstStyle/>
                        <a:p>
                          <a:pPr algn="ctr">
                            <a:defRPr sz="1600" b="1"/>
                          </a:pPr>
                          <a:r>
                            <a:rPr lang="en-US" dirty="0"/>
                            <a:t>(</a:t>
                          </a:r>
                          <a:r>
                            <a:rPr dirty="0"/>
                            <a:t>1</a:t>
                          </a:r>
                          <a:r>
                            <a:rPr lang="en-US" dirty="0"/>
                            <a:t>)</a:t>
                          </a:r>
                          <a:r>
                            <a:rPr dirty="0"/>
                            <a:t> 8–12 Years Old</a:t>
                          </a:r>
                        </a:p>
                      </a:txBody>
                      <a:tcPr/>
                    </a:tc>
                    <a:tc>
                      <a:txBody>
                        <a:bodyPr/>
                        <a:lstStyle/>
                        <a:p>
                          <a:pPr algn="ctr">
                            <a:defRPr sz="1600" b="1"/>
                          </a:pPr>
                          <a:r>
                            <a:rPr lang="en-US" dirty="0"/>
                            <a:t>(</a:t>
                          </a:r>
                          <a:r>
                            <a:rPr dirty="0"/>
                            <a:t>2</a:t>
                          </a:r>
                          <a:r>
                            <a:rPr lang="en-US" dirty="0"/>
                            <a:t>)</a:t>
                          </a:r>
                          <a:r>
                            <a:rPr dirty="0"/>
                            <a:t> 13–18 Years Old</a:t>
                          </a:r>
                        </a:p>
                      </a:txBody>
                      <a:tcPr/>
                    </a:tc>
                    <a:tc>
                      <a:txBody>
                        <a:bodyPr/>
                        <a:lstStyle/>
                        <a:p>
                          <a:pPr algn="ctr">
                            <a:defRPr sz="1600" b="1"/>
                          </a:pPr>
                          <a:r>
                            <a:rPr lang="en-US" dirty="0"/>
                            <a:t>(</a:t>
                          </a:r>
                          <a:r>
                            <a:rPr dirty="0"/>
                            <a:t>3</a:t>
                          </a:r>
                          <a:r>
                            <a:rPr lang="en-US" dirty="0"/>
                            <a:t>)</a:t>
                          </a:r>
                          <a:r>
                            <a:rPr dirty="0"/>
                            <a:t> Over 18 Years Old</a:t>
                          </a:r>
                        </a:p>
                      </a:txBody>
                      <a:tcPr/>
                    </a:tc>
                    <a:tc>
                      <a:txBody>
                        <a:bodyPr/>
                        <a:lstStyle/>
                        <a:p>
                          <a:pPr algn="ctr">
                            <a:defRPr sz="1600" b="1"/>
                          </a:pPr>
                          <a:r>
                            <a:rPr dirty="0"/>
                            <a:t>Row Mean</a:t>
                          </a:r>
                        </a:p>
                      </a:txBody>
                      <a:tcPr/>
                    </a:tc>
                    <a:extLst>
                      <a:ext uri="{0D108BD9-81ED-4DB2-BD59-A6C34878D82A}">
                        <a16:rowId xmlns:a16="http://schemas.microsoft.com/office/drawing/2014/main" val="10002"/>
                      </a:ext>
                    </a:extLst>
                  </a:tr>
                  <a:tr h="370840">
                    <a:tc>
                      <a:txBody>
                        <a:bodyPr/>
                        <a:lstStyle/>
                        <a:p>
                          <a:pPr algn="ctr">
                            <a:defRPr sz="1600" b="1"/>
                          </a:pPr>
                          <a:r>
                            <a:rPr lang="en-US" dirty="0"/>
                            <a:t>(</a:t>
                          </a:r>
                          <a:r>
                            <a:rPr dirty="0"/>
                            <a:t>1</a:t>
                          </a:r>
                          <a:r>
                            <a:rPr lang="en-US" dirty="0"/>
                            <a:t>)</a:t>
                          </a:r>
                          <a:r>
                            <a:rPr dirty="0"/>
                            <a:t> Watching TV</a:t>
                          </a:r>
                        </a:p>
                      </a:txBody>
                      <a:tcPr/>
                    </a:tc>
                    <a:tc>
                      <a:txBody>
                        <a:bodyPr/>
                        <a:lstStyle/>
                        <a:p>
                          <a:endParaRPr lang="en-US"/>
                        </a:p>
                      </a:txBody>
                      <a:tcPr>
                        <a:blipFill>
                          <a:blip r:embed="rId2"/>
                          <a:stretch>
                            <a:fillRect l="-86897" t="-208197" r="-282069" b="-934426"/>
                          </a:stretch>
                        </a:blipFill>
                      </a:tcPr>
                    </a:tc>
                    <a:tc>
                      <a:txBody>
                        <a:bodyPr/>
                        <a:lstStyle/>
                        <a:p>
                          <a:endParaRPr lang="en-US"/>
                        </a:p>
                      </a:txBody>
                      <a:tcPr>
                        <a:blipFill>
                          <a:blip r:embed="rId2"/>
                          <a:stretch>
                            <a:fillRect l="-178878" t="-208197" r="-169967" b="-934426"/>
                          </a:stretch>
                        </a:blipFill>
                      </a:tcPr>
                    </a:tc>
                    <a:tc>
                      <a:txBody>
                        <a:bodyPr/>
                        <a:lstStyle/>
                        <a:p>
                          <a:endParaRPr lang="en-US"/>
                        </a:p>
                      </a:txBody>
                      <a:tcPr>
                        <a:blipFill>
                          <a:blip r:embed="rId2"/>
                          <a:stretch>
                            <a:fillRect l="-260000" t="-208197" r="-58462" b="-934426"/>
                          </a:stretch>
                        </a:blipFill>
                      </a:tcPr>
                    </a:tc>
                    <a:tc>
                      <a:txBody>
                        <a:bodyPr/>
                        <a:lstStyle/>
                        <a:p>
                          <a:endParaRPr lang="en-US"/>
                        </a:p>
                      </a:txBody>
                      <a:tcPr>
                        <a:blipFill>
                          <a:blip r:embed="rId2"/>
                          <a:stretch>
                            <a:fillRect l="-625668" t="-208197" r="-1604" b="-934426"/>
                          </a:stretch>
                        </a:blipFill>
                      </a:tcPr>
                    </a:tc>
                    <a:extLst>
                      <a:ext uri="{0D108BD9-81ED-4DB2-BD59-A6C34878D82A}">
                        <a16:rowId xmlns:a16="http://schemas.microsoft.com/office/drawing/2014/main" val="10003"/>
                      </a:ext>
                    </a:extLst>
                  </a:tr>
                  <a:tr h="370840">
                    <a:tc>
                      <a:txBody>
                        <a:bodyPr/>
                        <a:lstStyle/>
                        <a:p>
                          <a:pPr algn="ctr">
                            <a:defRPr sz="1600" b="1"/>
                          </a:pPr>
                          <a:r>
                            <a:rPr lang="en-US" dirty="0"/>
                            <a:t>(</a:t>
                          </a:r>
                          <a:r>
                            <a:rPr dirty="0"/>
                            <a:t>2</a:t>
                          </a:r>
                          <a:r>
                            <a:rPr lang="en-US" dirty="0"/>
                            <a:t>)</a:t>
                          </a:r>
                          <a:r>
                            <a:rPr dirty="0"/>
                            <a:t> Gaming</a:t>
                          </a:r>
                        </a:p>
                      </a:txBody>
                      <a:tcPr/>
                    </a:tc>
                    <a:tc>
                      <a:txBody>
                        <a:bodyPr/>
                        <a:lstStyle/>
                        <a:p>
                          <a:endParaRPr lang="en-US"/>
                        </a:p>
                      </a:txBody>
                      <a:tcPr>
                        <a:blipFill>
                          <a:blip r:embed="rId2"/>
                          <a:stretch>
                            <a:fillRect l="-86897" t="-308197" r="-282069" b="-834426"/>
                          </a:stretch>
                        </a:blipFill>
                      </a:tcPr>
                    </a:tc>
                    <a:tc>
                      <a:txBody>
                        <a:bodyPr/>
                        <a:lstStyle/>
                        <a:p>
                          <a:endParaRPr lang="en-US"/>
                        </a:p>
                      </a:txBody>
                      <a:tcPr>
                        <a:blipFill>
                          <a:blip r:embed="rId2"/>
                          <a:stretch>
                            <a:fillRect l="-178878" t="-308197" r="-169967" b="-834426"/>
                          </a:stretch>
                        </a:blipFill>
                      </a:tcPr>
                    </a:tc>
                    <a:tc>
                      <a:txBody>
                        <a:bodyPr/>
                        <a:lstStyle/>
                        <a:p>
                          <a:endParaRPr lang="en-US"/>
                        </a:p>
                      </a:txBody>
                      <a:tcPr>
                        <a:blipFill>
                          <a:blip r:embed="rId2"/>
                          <a:stretch>
                            <a:fillRect l="-260000" t="-308197" r="-58462" b="-834426"/>
                          </a:stretch>
                        </a:blipFill>
                      </a:tcPr>
                    </a:tc>
                    <a:tc>
                      <a:txBody>
                        <a:bodyPr/>
                        <a:lstStyle/>
                        <a:p>
                          <a:endParaRPr lang="en-US"/>
                        </a:p>
                      </a:txBody>
                      <a:tcPr>
                        <a:blipFill>
                          <a:blip r:embed="rId2"/>
                          <a:stretch>
                            <a:fillRect l="-625668" t="-308197" r="-1604" b="-834426"/>
                          </a:stretch>
                        </a:blipFill>
                      </a:tcPr>
                    </a:tc>
                    <a:extLst>
                      <a:ext uri="{0D108BD9-81ED-4DB2-BD59-A6C34878D82A}">
                        <a16:rowId xmlns:a16="http://schemas.microsoft.com/office/drawing/2014/main" val="10004"/>
                      </a:ext>
                    </a:extLst>
                  </a:tr>
                  <a:tr h="579120">
                    <a:tc>
                      <a:txBody>
                        <a:bodyPr/>
                        <a:lstStyle/>
                        <a:p>
                          <a:pPr algn="ctr">
                            <a:defRPr sz="1600" b="1"/>
                          </a:pPr>
                          <a:r>
                            <a:rPr lang="en-US" dirty="0"/>
                            <a:t>(</a:t>
                          </a:r>
                          <a:r>
                            <a:rPr dirty="0"/>
                            <a:t>3</a:t>
                          </a:r>
                          <a:r>
                            <a:rPr lang="en-US" dirty="0"/>
                            <a:t>)</a:t>
                          </a:r>
                          <a:r>
                            <a:rPr dirty="0"/>
                            <a:t> Listening to Music</a:t>
                          </a:r>
                        </a:p>
                      </a:txBody>
                      <a:tcPr/>
                    </a:tc>
                    <a:tc>
                      <a:txBody>
                        <a:bodyPr/>
                        <a:lstStyle/>
                        <a:p>
                          <a:endParaRPr lang="en-US"/>
                        </a:p>
                      </a:txBody>
                      <a:tcPr>
                        <a:blipFill>
                          <a:blip r:embed="rId2"/>
                          <a:stretch>
                            <a:fillRect l="-86897" t="-262105" r="-282069" b="-435789"/>
                          </a:stretch>
                        </a:blipFill>
                      </a:tcPr>
                    </a:tc>
                    <a:tc>
                      <a:txBody>
                        <a:bodyPr/>
                        <a:lstStyle/>
                        <a:p>
                          <a:endParaRPr lang="en-US"/>
                        </a:p>
                      </a:txBody>
                      <a:tcPr>
                        <a:blipFill>
                          <a:blip r:embed="rId2"/>
                          <a:stretch>
                            <a:fillRect l="-178878" t="-262105" r="-169967" b="-435789"/>
                          </a:stretch>
                        </a:blipFill>
                      </a:tcPr>
                    </a:tc>
                    <a:tc>
                      <a:txBody>
                        <a:bodyPr/>
                        <a:lstStyle/>
                        <a:p>
                          <a:endParaRPr lang="en-US"/>
                        </a:p>
                      </a:txBody>
                      <a:tcPr>
                        <a:blipFill>
                          <a:blip r:embed="rId2"/>
                          <a:stretch>
                            <a:fillRect l="-260000" t="-262105" r="-58462" b="-435789"/>
                          </a:stretch>
                        </a:blipFill>
                      </a:tcPr>
                    </a:tc>
                    <a:tc>
                      <a:txBody>
                        <a:bodyPr/>
                        <a:lstStyle/>
                        <a:p>
                          <a:endParaRPr lang="en-US"/>
                        </a:p>
                      </a:txBody>
                      <a:tcPr>
                        <a:blipFill>
                          <a:blip r:embed="rId2"/>
                          <a:stretch>
                            <a:fillRect l="-625668" t="-262105" r="-1604" b="-435789"/>
                          </a:stretch>
                        </a:blipFill>
                      </a:tcPr>
                    </a:tc>
                    <a:extLst>
                      <a:ext uri="{0D108BD9-81ED-4DB2-BD59-A6C34878D82A}">
                        <a16:rowId xmlns:a16="http://schemas.microsoft.com/office/drawing/2014/main" val="10005"/>
                      </a:ext>
                    </a:extLst>
                  </a:tr>
                  <a:tr h="370840">
                    <a:tc>
                      <a:txBody>
                        <a:bodyPr/>
                        <a:lstStyle/>
                        <a:p>
                          <a:pPr algn="ctr">
                            <a:defRPr sz="1600" b="1"/>
                          </a:pPr>
                          <a:r>
                            <a:rPr lang="en-US" dirty="0"/>
                            <a:t>(</a:t>
                          </a:r>
                          <a:r>
                            <a:rPr dirty="0"/>
                            <a:t>4</a:t>
                          </a:r>
                          <a:r>
                            <a:rPr lang="en-US" dirty="0"/>
                            <a:t>)</a:t>
                          </a:r>
                          <a:r>
                            <a:rPr dirty="0"/>
                            <a:t> Reading</a:t>
                          </a:r>
                        </a:p>
                      </a:txBody>
                      <a:tcPr/>
                    </a:tc>
                    <a:tc>
                      <a:txBody>
                        <a:bodyPr/>
                        <a:lstStyle/>
                        <a:p>
                          <a:endParaRPr lang="en-US"/>
                        </a:p>
                      </a:txBody>
                      <a:tcPr>
                        <a:blipFill>
                          <a:blip r:embed="rId2"/>
                          <a:stretch>
                            <a:fillRect l="-86897" t="-563934" r="-282069" b="-578689"/>
                          </a:stretch>
                        </a:blipFill>
                      </a:tcPr>
                    </a:tc>
                    <a:tc>
                      <a:txBody>
                        <a:bodyPr/>
                        <a:lstStyle/>
                        <a:p>
                          <a:endParaRPr lang="en-US"/>
                        </a:p>
                      </a:txBody>
                      <a:tcPr>
                        <a:blipFill>
                          <a:blip r:embed="rId2"/>
                          <a:stretch>
                            <a:fillRect l="-178878" t="-563934" r="-169967" b="-578689"/>
                          </a:stretch>
                        </a:blipFill>
                      </a:tcPr>
                    </a:tc>
                    <a:tc>
                      <a:txBody>
                        <a:bodyPr/>
                        <a:lstStyle/>
                        <a:p>
                          <a:endParaRPr lang="en-US"/>
                        </a:p>
                      </a:txBody>
                      <a:tcPr>
                        <a:blipFill>
                          <a:blip r:embed="rId2"/>
                          <a:stretch>
                            <a:fillRect l="-260000" t="-563934" r="-58462" b="-578689"/>
                          </a:stretch>
                        </a:blipFill>
                      </a:tcPr>
                    </a:tc>
                    <a:tc>
                      <a:txBody>
                        <a:bodyPr/>
                        <a:lstStyle/>
                        <a:p>
                          <a:endParaRPr lang="en-US"/>
                        </a:p>
                      </a:txBody>
                      <a:tcPr>
                        <a:blipFill>
                          <a:blip r:embed="rId2"/>
                          <a:stretch>
                            <a:fillRect l="-625668" t="-563934" r="-1604" b="-578689"/>
                          </a:stretch>
                        </a:blipFill>
                      </a:tcPr>
                    </a:tc>
                    <a:extLst>
                      <a:ext uri="{0D108BD9-81ED-4DB2-BD59-A6C34878D82A}">
                        <a16:rowId xmlns:a16="http://schemas.microsoft.com/office/drawing/2014/main" val="10006"/>
                      </a:ext>
                    </a:extLst>
                  </a:tr>
                  <a:tr h="579120">
                    <a:tc>
                      <a:txBody>
                        <a:bodyPr/>
                        <a:lstStyle/>
                        <a:p>
                          <a:pPr algn="ctr">
                            <a:defRPr sz="1600" b="1"/>
                          </a:pPr>
                          <a:r>
                            <a:rPr lang="en-US" dirty="0"/>
                            <a:t>(</a:t>
                          </a:r>
                          <a:r>
                            <a:rPr dirty="0"/>
                            <a:t>5</a:t>
                          </a:r>
                          <a:r>
                            <a:rPr lang="en-US" dirty="0"/>
                            <a:t>)</a:t>
                          </a:r>
                          <a:r>
                            <a:rPr dirty="0"/>
                            <a:t> Browsing Websites</a:t>
                          </a:r>
                        </a:p>
                      </a:txBody>
                      <a:tcPr/>
                    </a:tc>
                    <a:tc>
                      <a:txBody>
                        <a:bodyPr/>
                        <a:lstStyle/>
                        <a:p>
                          <a:endParaRPr lang="en-US"/>
                        </a:p>
                      </a:txBody>
                      <a:tcPr>
                        <a:blipFill>
                          <a:blip r:embed="rId2"/>
                          <a:stretch>
                            <a:fillRect l="-86897" t="-426316" r="-282069" b="-271579"/>
                          </a:stretch>
                        </a:blipFill>
                      </a:tcPr>
                    </a:tc>
                    <a:tc>
                      <a:txBody>
                        <a:bodyPr/>
                        <a:lstStyle/>
                        <a:p>
                          <a:endParaRPr lang="en-US"/>
                        </a:p>
                      </a:txBody>
                      <a:tcPr>
                        <a:blipFill>
                          <a:blip r:embed="rId2"/>
                          <a:stretch>
                            <a:fillRect l="-178878" t="-426316" r="-169967" b="-271579"/>
                          </a:stretch>
                        </a:blipFill>
                      </a:tcPr>
                    </a:tc>
                    <a:tc>
                      <a:txBody>
                        <a:bodyPr/>
                        <a:lstStyle/>
                        <a:p>
                          <a:endParaRPr lang="en-US"/>
                        </a:p>
                      </a:txBody>
                      <a:tcPr>
                        <a:blipFill>
                          <a:blip r:embed="rId2"/>
                          <a:stretch>
                            <a:fillRect l="-260000" t="-426316" r="-58462" b="-271579"/>
                          </a:stretch>
                        </a:blipFill>
                      </a:tcPr>
                    </a:tc>
                    <a:tc>
                      <a:txBody>
                        <a:bodyPr/>
                        <a:lstStyle/>
                        <a:p>
                          <a:endParaRPr lang="en-US"/>
                        </a:p>
                      </a:txBody>
                      <a:tcPr>
                        <a:blipFill>
                          <a:blip r:embed="rId2"/>
                          <a:stretch>
                            <a:fillRect l="-625668" t="-426316" r="-1604" b="-271579"/>
                          </a:stretch>
                        </a:blipFill>
                      </a:tcPr>
                    </a:tc>
                    <a:extLst>
                      <a:ext uri="{0D108BD9-81ED-4DB2-BD59-A6C34878D82A}">
                        <a16:rowId xmlns:a16="http://schemas.microsoft.com/office/drawing/2014/main" val="10007"/>
                      </a:ext>
                    </a:extLst>
                  </a:tr>
                  <a:tr h="579120">
                    <a:tc>
                      <a:txBody>
                        <a:bodyPr/>
                        <a:lstStyle/>
                        <a:p>
                          <a:pPr algn="ctr">
                            <a:defRPr sz="1600" b="1"/>
                          </a:pPr>
                          <a:r>
                            <a:rPr lang="en-US" dirty="0"/>
                            <a:t>(</a:t>
                          </a:r>
                          <a:r>
                            <a:rPr dirty="0"/>
                            <a:t>6</a:t>
                          </a:r>
                          <a:r>
                            <a:rPr lang="en-US" dirty="0"/>
                            <a:t>)</a:t>
                          </a:r>
                          <a:r>
                            <a:rPr dirty="0"/>
                            <a:t> Using Social Media</a:t>
                          </a:r>
                        </a:p>
                      </a:txBody>
                      <a:tcPr/>
                    </a:tc>
                    <a:tc>
                      <a:txBody>
                        <a:bodyPr/>
                        <a:lstStyle/>
                        <a:p>
                          <a:endParaRPr lang="en-US"/>
                        </a:p>
                      </a:txBody>
                      <a:tcPr>
                        <a:blipFill>
                          <a:blip r:embed="rId2"/>
                          <a:stretch>
                            <a:fillRect l="-86897" t="-526316" r="-282069" b="-171579"/>
                          </a:stretch>
                        </a:blipFill>
                      </a:tcPr>
                    </a:tc>
                    <a:tc>
                      <a:txBody>
                        <a:bodyPr/>
                        <a:lstStyle/>
                        <a:p>
                          <a:endParaRPr lang="en-US"/>
                        </a:p>
                      </a:txBody>
                      <a:tcPr>
                        <a:blipFill>
                          <a:blip r:embed="rId2"/>
                          <a:stretch>
                            <a:fillRect l="-178878" t="-526316" r="-169967" b="-171579"/>
                          </a:stretch>
                        </a:blipFill>
                      </a:tcPr>
                    </a:tc>
                    <a:tc>
                      <a:txBody>
                        <a:bodyPr/>
                        <a:lstStyle/>
                        <a:p>
                          <a:endParaRPr lang="en-US"/>
                        </a:p>
                      </a:txBody>
                      <a:tcPr>
                        <a:blipFill>
                          <a:blip r:embed="rId2"/>
                          <a:stretch>
                            <a:fillRect l="-260000" t="-526316" r="-58462" b="-171579"/>
                          </a:stretch>
                        </a:blipFill>
                      </a:tcPr>
                    </a:tc>
                    <a:tc>
                      <a:txBody>
                        <a:bodyPr/>
                        <a:lstStyle/>
                        <a:p>
                          <a:endParaRPr lang="en-US"/>
                        </a:p>
                      </a:txBody>
                      <a:tcPr>
                        <a:blipFill>
                          <a:blip r:embed="rId2"/>
                          <a:stretch>
                            <a:fillRect l="-625668" t="-526316" r="-1604" b="-171579"/>
                          </a:stretch>
                        </a:blipFill>
                      </a:tcPr>
                    </a:tc>
                    <a:extLst>
                      <a:ext uri="{0D108BD9-81ED-4DB2-BD59-A6C34878D82A}">
                        <a16:rowId xmlns:a16="http://schemas.microsoft.com/office/drawing/2014/main" val="10008"/>
                      </a:ext>
                    </a:extLst>
                  </a:tr>
                  <a:tr h="579120">
                    <a:tc>
                      <a:txBody>
                        <a:bodyPr/>
                        <a:lstStyle/>
                        <a:p>
                          <a:pPr algn="ctr">
                            <a:defRPr sz="1600" b="1"/>
                          </a:pPr>
                          <a:r>
                            <a:rPr lang="en-US" dirty="0"/>
                            <a:t>(</a:t>
                          </a:r>
                          <a:r>
                            <a:rPr dirty="0"/>
                            <a:t>7</a:t>
                          </a:r>
                          <a:r>
                            <a:rPr lang="en-US" dirty="0"/>
                            <a:t>)</a:t>
                          </a:r>
                          <a:r>
                            <a:rPr dirty="0"/>
                            <a:t> Video Chatting</a:t>
                          </a:r>
                        </a:p>
                      </a:txBody>
                      <a:tcPr/>
                    </a:tc>
                    <a:tc>
                      <a:txBody>
                        <a:bodyPr/>
                        <a:lstStyle/>
                        <a:p>
                          <a:endParaRPr lang="en-US"/>
                        </a:p>
                      </a:txBody>
                      <a:tcPr>
                        <a:blipFill>
                          <a:blip r:embed="rId2"/>
                          <a:stretch>
                            <a:fillRect l="-86897" t="-626316" r="-282069" b="-71579"/>
                          </a:stretch>
                        </a:blipFill>
                      </a:tcPr>
                    </a:tc>
                    <a:tc>
                      <a:txBody>
                        <a:bodyPr/>
                        <a:lstStyle/>
                        <a:p>
                          <a:endParaRPr lang="en-US"/>
                        </a:p>
                      </a:txBody>
                      <a:tcPr>
                        <a:blipFill>
                          <a:blip r:embed="rId2"/>
                          <a:stretch>
                            <a:fillRect l="-178878" t="-626316" r="-169967" b="-71579"/>
                          </a:stretch>
                        </a:blipFill>
                      </a:tcPr>
                    </a:tc>
                    <a:tc>
                      <a:txBody>
                        <a:bodyPr/>
                        <a:lstStyle/>
                        <a:p>
                          <a:endParaRPr lang="en-US"/>
                        </a:p>
                      </a:txBody>
                      <a:tcPr>
                        <a:blipFill>
                          <a:blip r:embed="rId2"/>
                          <a:stretch>
                            <a:fillRect l="-260000" t="-626316" r="-58462" b="-71579"/>
                          </a:stretch>
                        </a:blipFill>
                      </a:tcPr>
                    </a:tc>
                    <a:tc>
                      <a:txBody>
                        <a:bodyPr/>
                        <a:lstStyle/>
                        <a:p>
                          <a:endParaRPr lang="en-US"/>
                        </a:p>
                      </a:txBody>
                      <a:tcPr>
                        <a:blipFill>
                          <a:blip r:embed="rId2"/>
                          <a:stretch>
                            <a:fillRect l="-625668" t="-626316" r="-1604" b="-71579"/>
                          </a:stretch>
                        </a:blipFill>
                      </a:tcPr>
                    </a:tc>
                    <a:extLst>
                      <a:ext uri="{0D108BD9-81ED-4DB2-BD59-A6C34878D82A}">
                        <a16:rowId xmlns:a16="http://schemas.microsoft.com/office/drawing/2014/main" val="10009"/>
                      </a:ext>
                    </a:extLst>
                  </a:tr>
                  <a:tr h="370840">
                    <a:tc>
                      <a:txBody>
                        <a:bodyPr/>
                        <a:lstStyle/>
                        <a:p>
                          <a:pPr algn="ctr">
                            <a:defRPr sz="1600" b="1"/>
                          </a:pPr>
                          <a:r>
                            <a:t>Column Mean</a:t>
                          </a:r>
                        </a:p>
                      </a:txBody>
                      <a:tcPr/>
                    </a:tc>
                    <a:tc>
                      <a:txBody>
                        <a:bodyPr/>
                        <a:lstStyle/>
                        <a:p>
                          <a:endParaRPr lang="en-US"/>
                        </a:p>
                      </a:txBody>
                      <a:tcPr>
                        <a:blipFill>
                          <a:blip r:embed="rId2"/>
                          <a:stretch>
                            <a:fillRect l="-86897" t="-1131148" r="-282069" b="-11475"/>
                          </a:stretch>
                        </a:blipFill>
                      </a:tcPr>
                    </a:tc>
                    <a:tc>
                      <a:txBody>
                        <a:bodyPr/>
                        <a:lstStyle/>
                        <a:p>
                          <a:endParaRPr lang="en-US"/>
                        </a:p>
                      </a:txBody>
                      <a:tcPr>
                        <a:blipFill>
                          <a:blip r:embed="rId2"/>
                          <a:stretch>
                            <a:fillRect l="-178878" t="-1131148" r="-169967" b="-11475"/>
                          </a:stretch>
                        </a:blipFill>
                      </a:tcPr>
                    </a:tc>
                    <a:tc>
                      <a:txBody>
                        <a:bodyPr/>
                        <a:lstStyle/>
                        <a:p>
                          <a:endParaRPr lang="en-US"/>
                        </a:p>
                      </a:txBody>
                      <a:tcPr>
                        <a:blipFill>
                          <a:blip r:embed="rId2"/>
                          <a:stretch>
                            <a:fillRect l="-260000" t="-1131148" r="-58462" b="-11475"/>
                          </a:stretch>
                        </a:blipFill>
                      </a:tcPr>
                    </a:tc>
                    <a:tc>
                      <a:txBody>
                        <a:bodyPr/>
                        <a:lstStyle/>
                        <a:p>
                          <a:endParaRPr lang="en-US"/>
                        </a:p>
                      </a:txBody>
                      <a:tcPr>
                        <a:blipFill>
                          <a:blip r:embed="rId2"/>
                          <a:stretch>
                            <a:fillRect l="-625668" t="-1131148" r="-1604" b="-11475"/>
                          </a:stretch>
                        </a:blipFill>
                      </a:tcPr>
                    </a:tc>
                    <a:extLst>
                      <a:ext uri="{0D108BD9-81ED-4DB2-BD59-A6C34878D82A}">
                        <a16:rowId xmlns:a16="http://schemas.microsoft.com/office/drawing/2014/main" val="10010"/>
                      </a:ext>
                    </a:extLst>
                  </a:tr>
                </a:tbl>
              </a:graphicData>
            </a:graphic>
          </p:graphicFrame>
        </mc:Fallback>
      </mc:AlternateContent>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5</a:t>
            </a:r>
            <a:endParaRPr dirty="0"/>
          </a:p>
        </p:txBody>
      </p:sp>
      <p:sp>
        <p:nvSpPr>
          <p:cNvPr id="3" name="Text Placeholder 2"/>
          <p:cNvSpPr>
            <a:spLocks noGrp="1"/>
          </p:cNvSpPr>
          <p:nvPr>
            <p:ph type="body" sz="quarter" idx="10"/>
          </p:nvPr>
        </p:nvSpPr>
        <p:spPr/>
        <p:txBody>
          <a:bodyPr>
            <a:normAutofit/>
          </a:bodyPr>
          <a:lstStyle/>
          <a:p>
            <a:r>
              <a:rPr lang="en-IN" sz="2600" dirty="0"/>
              <a:t>We have three hypotheses that need to be tested: a test for interaction and a test for each of the main effects. The null and alternative hypotheses for the test for interaction is given by</a:t>
            </a:r>
          </a:p>
          <a:p>
            <a:r>
              <a:rPr lang="en-IN" sz="2600" dirty="0"/>
              <a:t>	</a:t>
            </a:r>
            <a:r>
              <a:rPr lang="en-IN" sz="2600" i="1" dirty="0"/>
              <a:t>H</a:t>
            </a:r>
            <a:r>
              <a:rPr lang="en-IN" sz="1050" dirty="0"/>
              <a:t> </a:t>
            </a:r>
            <a:r>
              <a:rPr lang="en-IN" sz="2600" dirty="0"/>
              <a:t>₀:</a:t>
            </a:r>
            <a:r>
              <a:rPr lang="ar-AE" sz="2600" dirty="0"/>
              <a:t> </a:t>
            </a:r>
            <a:r>
              <a:rPr lang="en-IN" sz="2600" dirty="0"/>
              <a:t>The interaction of Media Type and Age                </a:t>
            </a:r>
          </a:p>
          <a:p>
            <a:r>
              <a:rPr lang="en-IN" sz="2600" dirty="0"/>
              <a:t>                    Group is zero.</a:t>
            </a:r>
          </a:p>
          <a:p>
            <a:r>
              <a:rPr lang="en-IN" sz="2600" dirty="0"/>
              <a:t>	</a:t>
            </a:r>
            <a:r>
              <a:rPr lang="en-IN" sz="2600" i="1" dirty="0"/>
              <a:t>H</a:t>
            </a:r>
            <a:r>
              <a:rPr lang="en-IN" sz="1050" dirty="0"/>
              <a:t> </a:t>
            </a:r>
            <a:r>
              <a:rPr lang="en-IN" sz="2600" i="1" baseline="-25000" dirty="0"/>
              <a:t>a</a:t>
            </a:r>
            <a:r>
              <a:rPr lang="en-IN" sz="2600" dirty="0"/>
              <a:t>:</a:t>
            </a:r>
            <a:r>
              <a:rPr lang="ar-AE" sz="2600" dirty="0"/>
              <a:t> </a:t>
            </a:r>
            <a:r>
              <a:rPr lang="en-IN" sz="2600" dirty="0"/>
              <a:t>The interaction of Media Type and Age Group is </a:t>
            </a:r>
          </a:p>
          <a:p>
            <a:r>
              <a:rPr lang="en-IN" sz="2600" dirty="0"/>
              <a:t>                    not zero.</a:t>
            </a:r>
          </a:p>
          <a:p>
            <a:r>
              <a:rPr lang="en-IN" sz="2600" dirty="0"/>
              <a:t>The test statistic for the interaction effect is given by</a:t>
            </a:r>
            <a:endParaRPr lang="ar-AE" sz="2600" i="1" baseline="-25000" dirty="0"/>
          </a:p>
        </p:txBody>
      </p:sp>
      <p:pic>
        <p:nvPicPr>
          <p:cNvPr id="5" name="Picture 4" descr="F equals open fraction MS subscript Interaction divided by MSE close fraction.">
            <a:extLst>
              <a:ext uri="{FF2B5EF4-FFF2-40B4-BE49-F238E27FC236}">
                <a16:creationId xmlns:a16="http://schemas.microsoft.com/office/drawing/2014/main" id="{689911FC-F297-2674-4CF1-B39140E5B29E}"/>
              </a:ext>
            </a:extLst>
          </p:cNvPr>
          <p:cNvPicPr>
            <a:picLocks noChangeAspect="1"/>
          </p:cNvPicPr>
          <p:nvPr/>
        </p:nvPicPr>
        <p:blipFill>
          <a:blip r:embed="rId2"/>
          <a:stretch>
            <a:fillRect/>
          </a:stretch>
        </p:blipFill>
        <p:spPr>
          <a:xfrm>
            <a:off x="3638550" y="5105400"/>
            <a:ext cx="1866900" cy="79057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6</a:t>
            </a:r>
            <a:endParaRPr dirty="0"/>
          </a:p>
        </p:txBody>
      </p:sp>
      <p:sp>
        <p:nvSpPr>
          <p:cNvPr id="3" name="Text Placeholder 2"/>
          <p:cNvSpPr>
            <a:spLocks noGrp="1"/>
          </p:cNvSpPr>
          <p:nvPr>
            <p:ph type="body" sz="quarter" idx="10"/>
          </p:nvPr>
        </p:nvSpPr>
        <p:spPr/>
        <p:txBody>
          <a:bodyPr>
            <a:normAutofit/>
          </a:bodyPr>
          <a:lstStyle/>
          <a:p>
            <a:pPr>
              <a:defRPr sz="2800"/>
            </a:pPr>
            <a:r>
              <a:rPr lang="en-IN" sz="2600" dirty="0"/>
              <a:t>which follows an </a:t>
            </a:r>
            <a:r>
              <a:rPr lang="en-IN" sz="2600" i="1" dirty="0"/>
              <a:t>F</a:t>
            </a:r>
            <a:r>
              <a:rPr lang="en-IN" sz="2600" dirty="0"/>
              <a:t>-distribution with</a:t>
            </a:r>
            <a:endParaRPr sz="2600" dirty="0"/>
          </a:p>
        </p:txBody>
      </p:sp>
      <p:pic>
        <p:nvPicPr>
          <p:cNvPr id="7" name="Picture 6" descr="degrees of freedom subscript numerator equals open parentheses 7 minus 1 close parentheses times open parentheses 3 minus 1 close parentheses equals 12">
            <a:extLst>
              <a:ext uri="{FF2B5EF4-FFF2-40B4-BE49-F238E27FC236}">
                <a16:creationId xmlns:a16="http://schemas.microsoft.com/office/drawing/2014/main" id="{284460F6-15B5-8246-176E-D1D3CA7DE9E7}"/>
              </a:ext>
            </a:extLst>
          </p:cNvPr>
          <p:cNvPicPr>
            <a:picLocks noChangeAspect="1"/>
          </p:cNvPicPr>
          <p:nvPr/>
        </p:nvPicPr>
        <p:blipFill>
          <a:blip r:embed="rId2"/>
          <a:stretch>
            <a:fillRect/>
          </a:stretch>
        </p:blipFill>
        <p:spPr>
          <a:xfrm>
            <a:off x="5473700" y="1073708"/>
            <a:ext cx="3238500" cy="466725"/>
          </a:xfrm>
          <a:prstGeom prst="rect">
            <a:avLst/>
          </a:prstGeom>
        </p:spPr>
      </p:pic>
      <p:pic>
        <p:nvPicPr>
          <p:cNvPr id="9" name="Picture 8" descr="and degrees of freedom subscript denominator equals a times b times open parentheses r minus 1 close parentheses equals 84. Note that">
            <a:extLst>
              <a:ext uri="{FF2B5EF4-FFF2-40B4-BE49-F238E27FC236}">
                <a16:creationId xmlns:a16="http://schemas.microsoft.com/office/drawing/2014/main" id="{CB7F062F-8472-BFE4-09CE-9B476F8FB458}"/>
              </a:ext>
            </a:extLst>
          </p:cNvPr>
          <p:cNvPicPr>
            <a:picLocks noChangeAspect="1"/>
          </p:cNvPicPr>
          <p:nvPr/>
        </p:nvPicPr>
        <p:blipFill>
          <a:blip r:embed="rId3"/>
          <a:stretch>
            <a:fillRect/>
          </a:stretch>
        </p:blipFill>
        <p:spPr>
          <a:xfrm>
            <a:off x="533400" y="1456750"/>
            <a:ext cx="5060571" cy="504000"/>
          </a:xfrm>
          <a:prstGeom prst="rect">
            <a:avLst/>
          </a:prstGeom>
        </p:spPr>
      </p:pic>
      <p:pic>
        <p:nvPicPr>
          <p:cNvPr id="11" name="Picture 10" descr="MS subscript Interaction equals open fraction SS subscript Interaction divided by open parentheses a minus 1 close parentheses times open parentheses b minus 1 close parentheses close fraction.">
            <a:extLst>
              <a:ext uri="{FF2B5EF4-FFF2-40B4-BE49-F238E27FC236}">
                <a16:creationId xmlns:a16="http://schemas.microsoft.com/office/drawing/2014/main" id="{42BE1C5B-65EB-EB5E-D643-448EDF964249}"/>
              </a:ext>
            </a:extLst>
          </p:cNvPr>
          <p:cNvPicPr>
            <a:picLocks noChangeAspect="1"/>
          </p:cNvPicPr>
          <p:nvPr/>
        </p:nvPicPr>
        <p:blipFill>
          <a:blip r:embed="rId4"/>
          <a:stretch>
            <a:fillRect/>
          </a:stretch>
        </p:blipFill>
        <p:spPr>
          <a:xfrm>
            <a:off x="2971326" y="2002833"/>
            <a:ext cx="3201348" cy="864000"/>
          </a:xfrm>
          <a:prstGeom prst="rect">
            <a:avLst/>
          </a:prstGeom>
        </p:spPr>
      </p:pic>
      <p:sp>
        <p:nvSpPr>
          <p:cNvPr id="5" name="TextBox 4">
            <a:extLst>
              <a:ext uri="{FF2B5EF4-FFF2-40B4-BE49-F238E27FC236}">
                <a16:creationId xmlns:a16="http://schemas.microsoft.com/office/drawing/2014/main" id="{3CE3639E-79E9-0C65-FFA4-0956CC0D706F}"/>
              </a:ext>
            </a:extLst>
          </p:cNvPr>
          <p:cNvSpPr txBox="1"/>
          <p:nvPr/>
        </p:nvSpPr>
        <p:spPr>
          <a:xfrm>
            <a:off x="457200" y="2893727"/>
            <a:ext cx="8229600" cy="1772793"/>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600" b="0" i="0" u="none" strike="noStrike" kern="1200" cap="none" spc="0" normalizeH="0" baseline="0" noProof="0" dirty="0">
                <a:ln>
                  <a:noFill/>
                </a:ln>
                <a:solidFill>
                  <a:srgbClr val="366092"/>
                </a:solidFill>
                <a:effectLst/>
                <a:uLnTx/>
                <a:uFillTx/>
                <a:latin typeface="Calibri"/>
              </a:rPr>
              <a:t>Where </a:t>
            </a:r>
            <a:r>
              <a:rPr kumimoji="0" lang="en-IN" sz="2600" b="0" i="1" u="none" strike="noStrike" kern="1200" cap="none" spc="0" normalizeH="0" baseline="0" noProof="0" dirty="0">
                <a:ln>
                  <a:noFill/>
                </a:ln>
                <a:solidFill>
                  <a:srgbClr val="366092"/>
                </a:solidFill>
                <a:effectLst/>
                <a:uLnTx/>
                <a:uFillTx/>
                <a:latin typeface="Calibri"/>
              </a:rPr>
              <a:t>a</a:t>
            </a:r>
            <a:r>
              <a:rPr kumimoji="0" lang="en-IN" sz="2600" b="0" i="0" u="none" strike="noStrike" kern="1200" cap="none" spc="0" normalizeH="0" baseline="0" noProof="0" dirty="0">
                <a:ln>
                  <a:noFill/>
                </a:ln>
                <a:solidFill>
                  <a:srgbClr val="366092"/>
                </a:solidFill>
                <a:effectLst/>
                <a:uLnTx/>
                <a:uFillTx/>
                <a:latin typeface="Calibri"/>
              </a:rPr>
              <a:t> is the number of levels of Media Type, </a:t>
            </a:r>
            <a:r>
              <a:rPr kumimoji="0" lang="en-IN" sz="2600" b="0" i="1" u="none" strike="noStrike" kern="1200" cap="none" spc="0" normalizeH="0" baseline="0" noProof="0" dirty="0">
                <a:ln>
                  <a:noFill/>
                </a:ln>
                <a:solidFill>
                  <a:srgbClr val="366092"/>
                </a:solidFill>
                <a:effectLst/>
                <a:uLnTx/>
                <a:uFillTx/>
                <a:latin typeface="Calibri"/>
              </a:rPr>
              <a:t>b</a:t>
            </a:r>
            <a:r>
              <a:rPr kumimoji="0" lang="en-IN" sz="2600" b="0" i="0" u="none" strike="noStrike" kern="1200" cap="none" spc="0" normalizeH="0" baseline="0" noProof="0" dirty="0">
                <a:ln>
                  <a:noFill/>
                </a:ln>
                <a:solidFill>
                  <a:srgbClr val="366092"/>
                </a:solidFill>
                <a:effectLst/>
                <a:uLnTx/>
                <a:uFillTx/>
                <a:latin typeface="Calibri"/>
              </a:rPr>
              <a:t> is the number of levels of Age Group, and </a:t>
            </a:r>
            <a:r>
              <a:rPr kumimoji="0" lang="en-IN" sz="2600" b="0" i="1" u="none" strike="noStrike" kern="1200" cap="none" spc="0" normalizeH="0" baseline="0" noProof="0" dirty="0">
                <a:ln>
                  <a:noFill/>
                </a:ln>
                <a:solidFill>
                  <a:srgbClr val="366092"/>
                </a:solidFill>
                <a:effectLst/>
                <a:uLnTx/>
                <a:uFillTx/>
                <a:latin typeface="Calibri"/>
              </a:rPr>
              <a:t>r</a:t>
            </a:r>
            <a:r>
              <a:rPr kumimoji="0" lang="en-IN" sz="2600" b="0" i="0" u="none" strike="noStrike" kern="1200" cap="none" spc="0" normalizeH="0" baseline="0" noProof="0" dirty="0">
                <a:ln>
                  <a:noFill/>
                </a:ln>
                <a:solidFill>
                  <a:srgbClr val="366092"/>
                </a:solidFill>
                <a:effectLst/>
                <a:uLnTx/>
                <a:uFillTx/>
                <a:latin typeface="Calibri"/>
              </a:rPr>
              <a:t> is the number of replications.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600" b="0" i="0" u="none" strike="noStrike" kern="1200" cap="none" spc="0" normalizeH="0" baseline="0" noProof="0" dirty="0">
                <a:ln>
                  <a:noFill/>
                </a:ln>
                <a:solidFill>
                  <a:srgbClr val="366092"/>
                </a:solidFill>
                <a:effectLst/>
                <a:uLnTx/>
                <a:uFillTx/>
                <a:latin typeface="Calibri"/>
              </a:rPr>
              <a:t>The critical value, using a significance level of α = 0.05, for</a:t>
            </a:r>
            <a:endParaRPr lang="en-IN" sz="2600" dirty="0"/>
          </a:p>
        </p:txBody>
      </p:sp>
      <p:sp>
        <p:nvSpPr>
          <p:cNvPr id="15" name="TextBox 14">
            <a:extLst>
              <a:ext uri="{FF2B5EF4-FFF2-40B4-BE49-F238E27FC236}">
                <a16:creationId xmlns:a16="http://schemas.microsoft.com/office/drawing/2014/main" id="{E009D1BC-E741-07D3-8432-695D5185E264}"/>
              </a:ext>
            </a:extLst>
          </p:cNvPr>
          <p:cNvSpPr txBox="1"/>
          <p:nvPr/>
        </p:nvSpPr>
        <p:spPr>
          <a:xfrm>
            <a:off x="457200" y="4572000"/>
            <a:ext cx="27432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this test statistic is</a:t>
            </a:r>
            <a:endParaRPr lang="en-IN" dirty="0"/>
          </a:p>
        </p:txBody>
      </p:sp>
      <p:pic>
        <p:nvPicPr>
          <p:cNvPr id="19" name="Picture 18" descr="F subscript 0.05 comma 12 comma 84 equals 1.8693.">
            <a:extLst>
              <a:ext uri="{FF2B5EF4-FFF2-40B4-BE49-F238E27FC236}">
                <a16:creationId xmlns:a16="http://schemas.microsoft.com/office/drawing/2014/main" id="{4D69ADD5-1768-39C9-971E-6E8C492DD593}"/>
              </a:ext>
            </a:extLst>
          </p:cNvPr>
          <p:cNvPicPr>
            <a:picLocks noChangeAspect="1"/>
          </p:cNvPicPr>
          <p:nvPr/>
        </p:nvPicPr>
        <p:blipFill>
          <a:blip r:embed="rId5"/>
          <a:stretch>
            <a:fillRect/>
          </a:stretch>
        </p:blipFill>
        <p:spPr>
          <a:xfrm>
            <a:off x="3086585" y="4629437"/>
            <a:ext cx="2431565" cy="468000"/>
          </a:xfrm>
          <a:prstGeom prst="rect">
            <a:avLst/>
          </a:prstGeom>
        </p:spPr>
      </p:pic>
      <p:sp>
        <p:nvSpPr>
          <p:cNvPr id="17" name="TextBox 16">
            <a:extLst>
              <a:ext uri="{FF2B5EF4-FFF2-40B4-BE49-F238E27FC236}">
                <a16:creationId xmlns:a16="http://schemas.microsoft.com/office/drawing/2014/main" id="{13368F21-E48B-720C-8A1C-27CCA4B3B519}"/>
              </a:ext>
            </a:extLst>
          </p:cNvPr>
          <p:cNvSpPr txBox="1"/>
          <p:nvPr/>
        </p:nvSpPr>
        <p:spPr>
          <a:xfrm>
            <a:off x="5508625" y="4578665"/>
            <a:ext cx="22860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Thus, we reject</a:t>
            </a:r>
            <a:endParaRPr lang="en-IN" dirty="0"/>
          </a:p>
        </p:txBody>
      </p:sp>
      <p:sp>
        <p:nvSpPr>
          <p:cNvPr id="13" name="TextBox 12">
            <a:extLst>
              <a:ext uri="{FF2B5EF4-FFF2-40B4-BE49-F238E27FC236}">
                <a16:creationId xmlns:a16="http://schemas.microsoft.com/office/drawing/2014/main" id="{AA3A51D7-2094-92CF-7E1A-C6D63594397E}"/>
              </a:ext>
            </a:extLst>
          </p:cNvPr>
          <p:cNvSpPr txBox="1"/>
          <p:nvPr/>
        </p:nvSpPr>
        <p:spPr>
          <a:xfrm>
            <a:off x="457200" y="4992778"/>
            <a:ext cx="8178800" cy="892552"/>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the null hypothesis that there is an interaction effect if the </a:t>
            </a:r>
            <a:r>
              <a:rPr kumimoji="0" lang="en-IN" sz="2600" b="0" i="1" u="none" strike="noStrike" kern="1200" cap="none" spc="0" normalizeH="0" baseline="0" noProof="0" dirty="0">
                <a:ln>
                  <a:noFill/>
                </a:ln>
                <a:solidFill>
                  <a:srgbClr val="366092"/>
                </a:solidFill>
                <a:effectLst/>
                <a:uLnTx/>
                <a:uFillTx/>
                <a:latin typeface="Calibri"/>
                <a:ea typeface="+mn-ea"/>
                <a:cs typeface="+mn-cs"/>
              </a:rPr>
              <a:t>F</a:t>
            </a:r>
            <a:r>
              <a:rPr kumimoji="0" lang="en-IN" sz="2600" b="0" i="0" u="none" strike="noStrike" kern="1200" cap="none" spc="0" normalizeH="0" baseline="0" noProof="0" dirty="0">
                <a:ln>
                  <a:noFill/>
                </a:ln>
                <a:solidFill>
                  <a:srgbClr val="366092"/>
                </a:solidFill>
                <a:effectLst/>
                <a:uLnTx/>
                <a:uFillTx/>
                <a:latin typeface="Calibri"/>
                <a:ea typeface="+mn-ea"/>
                <a:cs typeface="+mn-cs"/>
              </a:rPr>
              <a:t>-statistic is greater than </a:t>
            </a:r>
            <a:r>
              <a:rPr kumimoji="0" lang="en-IN" sz="2600" b="0" i="0" u="none" strike="noStrike" kern="1200" cap="none" spc="0" normalizeH="0" baseline="0" noProof="0" dirty="0">
                <a:ln>
                  <a:noFill/>
                </a:ln>
                <a:solidFill>
                  <a:srgbClr val="366092"/>
                </a:solidFill>
                <a:effectLst/>
                <a:uLnTx/>
                <a:uFillTx/>
                <a:latin typeface="Cambria Math"/>
                <a:ea typeface="+mn-ea"/>
                <a:cs typeface="+mn-cs"/>
              </a:rPr>
              <a:t>1.8693</a:t>
            </a:r>
            <a:r>
              <a:rPr kumimoji="0" lang="en-IN" sz="26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extLst>
      <p:ext uri="{BB962C8B-B14F-4D97-AF65-F5344CB8AC3E}">
        <p14:creationId xmlns:p14="http://schemas.microsoft.com/office/powerpoint/2010/main" val="3072148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7</a:t>
            </a:r>
            <a:endParaRPr dirty="0"/>
          </a:p>
        </p:txBody>
      </p:sp>
      <p:pic>
        <p:nvPicPr>
          <p:cNvPr id="7" name="Picture 6" descr="A graph titled as F Distribution degrees of freedom subscript numerator equals 12, degrees of freedom subscript denominator equals 84. A graph depicts a right-skewed curve starting from the origin, zero, and rising to a maximum value at 0.75 and falls between 0.75 and 1.8693, and then decreases along the horizontal axis. The region between the origin and 1.8693 is shaded blue and the region is labeled as Fail to Reject Null Hypothesis. The region after 1.8693 is shaded red and marked as alpha equals 0.05. The region after 1.8693 on the horizontal axis is labeled as Reject Null Hypothesis.">
            <a:extLst>
              <a:ext uri="{FF2B5EF4-FFF2-40B4-BE49-F238E27FC236}">
                <a16:creationId xmlns:a16="http://schemas.microsoft.com/office/drawing/2014/main" id="{34B5D917-CB2C-4B11-8156-77CB078356CF}"/>
              </a:ext>
            </a:extLst>
          </p:cNvPr>
          <p:cNvPicPr>
            <a:picLocks noChangeAspect="1"/>
          </p:cNvPicPr>
          <p:nvPr/>
        </p:nvPicPr>
        <p:blipFill>
          <a:blip r:embed="rId2"/>
          <a:srcRect b="8465"/>
          <a:stretch>
            <a:fillRect/>
          </a:stretch>
        </p:blipFill>
        <p:spPr>
          <a:xfrm>
            <a:off x="1522333" y="1029287"/>
            <a:ext cx="6099331" cy="4366195"/>
          </a:xfrm>
          <a:prstGeom prst="rect">
            <a:avLst/>
          </a:prstGeom>
        </p:spPr>
      </p:pic>
      <p:sp>
        <p:nvSpPr>
          <p:cNvPr id="3" name="TextBox 2">
            <a:extLst>
              <a:ext uri="{FF2B5EF4-FFF2-40B4-BE49-F238E27FC236}">
                <a16:creationId xmlns:a16="http://schemas.microsoft.com/office/drawing/2014/main" id="{BB8B45EA-902E-5DBD-D940-01FA0239120A}"/>
              </a:ext>
            </a:extLst>
          </p:cNvPr>
          <p:cNvSpPr txBox="1"/>
          <p:nvPr/>
        </p:nvSpPr>
        <p:spPr>
          <a:xfrm>
            <a:off x="3962398" y="548640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8</a:t>
            </a:r>
            <a:endParaRPr lang="en-IN" sz="2400" dirty="0"/>
          </a:p>
        </p:txBody>
      </p:sp>
    </p:spTree>
    <p:extLst>
      <p:ext uri="{BB962C8B-B14F-4D97-AF65-F5344CB8AC3E}">
        <p14:creationId xmlns:p14="http://schemas.microsoft.com/office/powerpoint/2010/main" val="3126796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7E544-E92E-44F1-9F09-38DEFC8D44D8}"/>
              </a:ext>
            </a:extLst>
          </p:cNvPr>
          <p:cNvSpPr>
            <a:spLocks noGrp="1"/>
          </p:cNvSpPr>
          <p:nvPr>
            <p:ph type="title"/>
          </p:nvPr>
        </p:nvSpPr>
        <p:spPr/>
        <p:txBody>
          <a:bodyPr/>
          <a:lstStyle/>
          <a:p>
            <a:r>
              <a:rPr lang="en-US" dirty="0"/>
              <a:t>The Factorial Design—Slide 1</a:t>
            </a:r>
          </a:p>
        </p:txBody>
      </p:sp>
      <p:sp>
        <p:nvSpPr>
          <p:cNvPr id="3" name="Text Placeholder 2">
            <a:extLst>
              <a:ext uri="{FF2B5EF4-FFF2-40B4-BE49-F238E27FC236}">
                <a16:creationId xmlns:a16="http://schemas.microsoft.com/office/drawing/2014/main" id="{6F7DD14C-2441-49CC-88FB-B7F02136F003}"/>
              </a:ext>
            </a:extLst>
          </p:cNvPr>
          <p:cNvSpPr>
            <a:spLocks noGrp="1"/>
          </p:cNvSpPr>
          <p:nvPr>
            <p:ph type="body" sz="quarter" idx="10"/>
          </p:nvPr>
        </p:nvSpPr>
        <p:spPr/>
        <p:txBody>
          <a:bodyPr/>
          <a:lstStyle/>
          <a:p>
            <a:r>
              <a:rPr lang="en-US" dirty="0"/>
              <a:t>The techniques that we discussed for a randomized block design can be extended to the situation where there are two factors of interest. A director of personnel might be interested in relating average salary to two factors: age and experience. A supervisor at a manufacturing plant might be interested in relating the average number of defective products to two factors: operator and machine. A doctor might be interested in relating the increase in average patient heart rate to two factors: medication and age.</a:t>
            </a:r>
          </a:p>
        </p:txBody>
      </p:sp>
    </p:spTree>
    <p:extLst>
      <p:ext uri="{BB962C8B-B14F-4D97-AF65-F5344CB8AC3E}">
        <p14:creationId xmlns:p14="http://schemas.microsoft.com/office/powerpoint/2010/main" val="815339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8</a:t>
            </a:r>
            <a:endParaRPr dirty="0"/>
          </a:p>
        </p:txBody>
      </p:sp>
      <p:sp>
        <p:nvSpPr>
          <p:cNvPr id="3" name="Text Placeholder 2"/>
          <p:cNvSpPr>
            <a:spLocks noGrp="1"/>
          </p:cNvSpPr>
          <p:nvPr>
            <p:ph type="body" sz="quarter" idx="10"/>
          </p:nvPr>
        </p:nvSpPr>
        <p:spPr/>
        <p:txBody>
          <a:bodyPr>
            <a:normAutofit/>
          </a:bodyPr>
          <a:lstStyle/>
          <a:p>
            <a:r>
              <a:rPr sz="2300" dirty="0"/>
              <a:t>If the interaction term is insignificant, we then perform the test for main effects. That is, we test to see if there are significant differences in average screen time by Age Group and test to see if there are significant differences in average screen time by Media Type. If the interaction term is significant, then concern over the main effects is lost because any significance in the main effects could be </a:t>
            </a:r>
            <a:r>
              <a:rPr sz="2300" b="1" i="1" dirty="0"/>
              <a:t>masked</a:t>
            </a:r>
            <a:r>
              <a:rPr sz="2300" dirty="0"/>
              <a:t> by the significant interaction term. </a:t>
            </a:r>
            <a:r>
              <a:rPr sz="2300" b="1" dirty="0"/>
              <a:t>Masking</a:t>
            </a:r>
            <a:r>
              <a:rPr sz="2300" dirty="0"/>
              <a:t> is when the significant interaction term hides (or masks) the variation of the main effects or that there is little value in proceeding with testing the main effects.</a:t>
            </a:r>
          </a:p>
          <a:p>
            <a:r>
              <a:rPr sz="2300" dirty="0"/>
              <a:t>The </a:t>
            </a:r>
            <a:r>
              <a:rPr lang="en-US" sz="2300" dirty="0"/>
              <a:t>hypotheses for </a:t>
            </a:r>
            <a:r>
              <a:rPr sz="2300" dirty="0"/>
              <a:t>test</a:t>
            </a:r>
            <a:r>
              <a:rPr lang="en-US" sz="2300" dirty="0"/>
              <a:t>ing</a:t>
            </a:r>
            <a:r>
              <a:rPr sz="2300" dirty="0"/>
              <a:t> </a:t>
            </a:r>
            <a:r>
              <a:rPr lang="en-US" sz="2300" dirty="0"/>
              <a:t>the</a:t>
            </a:r>
            <a:r>
              <a:rPr sz="2300" dirty="0"/>
              <a:t> Media Type effect </a:t>
            </a:r>
            <a:r>
              <a:rPr lang="en-US" sz="2300" dirty="0"/>
              <a:t>are</a:t>
            </a:r>
            <a:r>
              <a:rPr sz="2300" dirty="0"/>
              <a:t> given by</a:t>
            </a:r>
          </a:p>
        </p:txBody>
      </p:sp>
      <p:pic>
        <p:nvPicPr>
          <p:cNvPr id="9" name="Picture 8" descr="Null Hypothesis H subscript 0: mu subscript 1 dot equals mu subscript 2 dot equals mu subscript 3 dot equals mu subscript 4 dot equals mu subscript 5 dot equals mu subscript 6 dot equals mu subscript 7 dot and.&#10;&#10;Alternate Hypotheses H subscript 1: At least one mu subscript i dot is different.">
            <a:extLst>
              <a:ext uri="{FF2B5EF4-FFF2-40B4-BE49-F238E27FC236}">
                <a16:creationId xmlns:a16="http://schemas.microsoft.com/office/drawing/2014/main" id="{607D635F-2320-6E38-0989-DA0CC498ECE2}"/>
              </a:ext>
            </a:extLst>
          </p:cNvPr>
          <p:cNvPicPr>
            <a:picLocks noChangeAspect="1"/>
          </p:cNvPicPr>
          <p:nvPr/>
        </p:nvPicPr>
        <p:blipFill>
          <a:blip r:embed="rId2"/>
          <a:stretch>
            <a:fillRect/>
          </a:stretch>
        </p:blipFill>
        <p:spPr>
          <a:xfrm>
            <a:off x="2128547" y="5060354"/>
            <a:ext cx="4886905" cy="9360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Masking</a:t>
            </a:r>
          </a:p>
        </p:txBody>
      </p:sp>
      <p:sp>
        <p:nvSpPr>
          <p:cNvPr id="3" name="Text Placeholder 2"/>
          <p:cNvSpPr>
            <a:spLocks noGrp="1"/>
          </p:cNvSpPr>
          <p:nvPr>
            <p:ph type="body" sz="quarter" idx="10"/>
          </p:nvPr>
        </p:nvSpPr>
        <p:spPr>
          <a:xfrm>
            <a:off x="457200" y="1082078"/>
            <a:ext cx="8229600" cy="2346922"/>
          </a:xfrm>
        </p:spPr>
        <p:txBody>
          <a:bodyPr>
            <a:normAutofit/>
          </a:bodyPr>
          <a:lstStyle/>
          <a:p>
            <a:r>
              <a:rPr sz="2800" b="1" dirty="0"/>
              <a:t>Masking</a:t>
            </a:r>
            <a:r>
              <a:rPr sz="2800" dirty="0"/>
              <a:t> occurs when a significant interaction term in an </a:t>
            </a:r>
            <a:r>
              <a:rPr sz="2800" b="1" dirty="0"/>
              <a:t>ANOVA</a:t>
            </a:r>
            <a:r>
              <a:rPr sz="2800" dirty="0"/>
              <a:t> hides (or masks) the variation in the main effects.</a:t>
            </a:r>
          </a:p>
          <a:p>
            <a:endParaRPr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9</a:t>
            </a:r>
            <a:endParaRPr dirty="0"/>
          </a:p>
        </p:txBody>
      </p:sp>
      <p:sp>
        <p:nvSpPr>
          <p:cNvPr id="3" name="Text Placeholder 2"/>
          <p:cNvSpPr>
            <a:spLocks noGrp="1"/>
          </p:cNvSpPr>
          <p:nvPr>
            <p:ph type="body" sz="quarter" idx="10"/>
          </p:nvPr>
        </p:nvSpPr>
        <p:spPr/>
        <p:txBody>
          <a:bodyPr>
            <a:normAutofit/>
          </a:bodyPr>
          <a:lstStyle/>
          <a:p>
            <a:r>
              <a:rPr lang="en-IN" sz="2800" dirty="0"/>
              <a:t>The test statistic is</a:t>
            </a:r>
            <a:endParaRPr sz="2800" dirty="0"/>
          </a:p>
        </p:txBody>
      </p:sp>
      <p:pic>
        <p:nvPicPr>
          <p:cNvPr id="5" name="Picture 4" descr="F equals open fraction MS subscript Media Type divided by MSE close fraction">
            <a:extLst>
              <a:ext uri="{FF2B5EF4-FFF2-40B4-BE49-F238E27FC236}">
                <a16:creationId xmlns:a16="http://schemas.microsoft.com/office/drawing/2014/main" id="{2D347D44-8CE5-0D80-5C21-0BDCEFF8AF1B}"/>
              </a:ext>
            </a:extLst>
          </p:cNvPr>
          <p:cNvPicPr>
            <a:picLocks noChangeAspect="1"/>
          </p:cNvPicPr>
          <p:nvPr/>
        </p:nvPicPr>
        <p:blipFill>
          <a:blip r:embed="rId2"/>
          <a:stretch>
            <a:fillRect/>
          </a:stretch>
        </p:blipFill>
        <p:spPr>
          <a:xfrm>
            <a:off x="3600450" y="1371600"/>
            <a:ext cx="1943100" cy="838200"/>
          </a:xfrm>
          <a:prstGeom prst="rect">
            <a:avLst/>
          </a:prstGeom>
        </p:spPr>
      </p:pic>
      <p:sp>
        <p:nvSpPr>
          <p:cNvPr id="19" name="TextBox 18">
            <a:extLst>
              <a:ext uri="{FF2B5EF4-FFF2-40B4-BE49-F238E27FC236}">
                <a16:creationId xmlns:a16="http://schemas.microsoft.com/office/drawing/2014/main" id="{96565227-7A41-4717-14AE-961290E19B08}"/>
              </a:ext>
            </a:extLst>
          </p:cNvPr>
          <p:cNvSpPr txBox="1"/>
          <p:nvPr/>
        </p:nvSpPr>
        <p:spPr>
          <a:xfrm>
            <a:off x="458462" y="2169794"/>
            <a:ext cx="5182719"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which follows an </a:t>
            </a:r>
            <a:r>
              <a:rPr kumimoji="0" lang="en-IN" sz="2600" b="0" i="1" u="none" strike="noStrike" kern="1200" cap="none" spc="0" normalizeH="0" baseline="0" noProof="0" dirty="0">
                <a:ln>
                  <a:noFill/>
                </a:ln>
                <a:solidFill>
                  <a:srgbClr val="366092"/>
                </a:solidFill>
                <a:effectLst/>
                <a:uLnTx/>
                <a:uFillTx/>
                <a:latin typeface="Calibri"/>
                <a:ea typeface="+mn-ea"/>
                <a:cs typeface="+mn-cs"/>
              </a:rPr>
              <a:t>F</a:t>
            </a:r>
            <a:r>
              <a:rPr kumimoji="0" lang="en-IN" sz="2600" b="0" i="0" u="none" strike="noStrike" kern="1200" cap="none" spc="0" normalizeH="0" baseline="0" noProof="0" dirty="0">
                <a:ln>
                  <a:noFill/>
                </a:ln>
                <a:solidFill>
                  <a:srgbClr val="366092"/>
                </a:solidFill>
                <a:effectLst/>
                <a:uLnTx/>
                <a:uFillTx/>
                <a:latin typeface="Calibri"/>
                <a:ea typeface="+mn-ea"/>
                <a:cs typeface="+mn-cs"/>
              </a:rPr>
              <a:t>-distribution with</a:t>
            </a:r>
            <a:endParaRPr lang="en-IN" sz="2600" dirty="0"/>
          </a:p>
        </p:txBody>
      </p:sp>
      <p:pic>
        <p:nvPicPr>
          <p:cNvPr id="9" name="Picture 8" descr="Degrees of Freedom subscript numerator equals a minus 1 equals 7 minus 1 equals 6">
            <a:extLst>
              <a:ext uri="{FF2B5EF4-FFF2-40B4-BE49-F238E27FC236}">
                <a16:creationId xmlns:a16="http://schemas.microsoft.com/office/drawing/2014/main" id="{1C4D7460-986F-8200-81E3-ACC423EDEE56}"/>
              </a:ext>
            </a:extLst>
          </p:cNvPr>
          <p:cNvPicPr>
            <a:picLocks noChangeAspect="1"/>
          </p:cNvPicPr>
          <p:nvPr/>
        </p:nvPicPr>
        <p:blipFill>
          <a:blip r:embed="rId3"/>
          <a:stretch>
            <a:fillRect/>
          </a:stretch>
        </p:blipFill>
        <p:spPr>
          <a:xfrm>
            <a:off x="5410200" y="2231232"/>
            <a:ext cx="2886075" cy="419100"/>
          </a:xfrm>
          <a:prstGeom prst="rect">
            <a:avLst/>
          </a:prstGeom>
        </p:spPr>
      </p:pic>
      <p:pic>
        <p:nvPicPr>
          <p:cNvPr id="11" name="Picture 10" descr="and degrees of freedom subscript denominator equals a times b times open parentheses r minus 1 close parentheses equals 84">
            <a:extLst>
              <a:ext uri="{FF2B5EF4-FFF2-40B4-BE49-F238E27FC236}">
                <a16:creationId xmlns:a16="http://schemas.microsoft.com/office/drawing/2014/main" id="{AE31B2D7-F4D6-1BCB-D379-BEDA36A56851}"/>
              </a:ext>
            </a:extLst>
          </p:cNvPr>
          <p:cNvPicPr>
            <a:picLocks noChangeAspect="1"/>
          </p:cNvPicPr>
          <p:nvPr/>
        </p:nvPicPr>
        <p:blipFill>
          <a:blip r:embed="rId4"/>
          <a:stretch>
            <a:fillRect/>
          </a:stretch>
        </p:blipFill>
        <p:spPr>
          <a:xfrm>
            <a:off x="547689" y="2627920"/>
            <a:ext cx="3333750" cy="466725"/>
          </a:xfrm>
          <a:prstGeom prst="rect">
            <a:avLst/>
          </a:prstGeom>
        </p:spPr>
      </p:pic>
      <p:pic>
        <p:nvPicPr>
          <p:cNvPr id="13" name="Picture 12" descr="MS subscript Media Type equals open fraction SS subscript Media Type divided by open parentheses a minus 1 close parentheses close fraction.">
            <a:extLst>
              <a:ext uri="{FF2B5EF4-FFF2-40B4-BE49-F238E27FC236}">
                <a16:creationId xmlns:a16="http://schemas.microsoft.com/office/drawing/2014/main" id="{99DDB303-C7E9-828B-9997-2D11AE1E92A1}"/>
              </a:ext>
            </a:extLst>
          </p:cNvPr>
          <p:cNvPicPr>
            <a:picLocks noChangeAspect="1"/>
          </p:cNvPicPr>
          <p:nvPr/>
        </p:nvPicPr>
        <p:blipFill>
          <a:blip r:embed="rId5"/>
          <a:stretch>
            <a:fillRect/>
          </a:stretch>
        </p:blipFill>
        <p:spPr>
          <a:xfrm>
            <a:off x="3057525" y="2947821"/>
            <a:ext cx="3028950" cy="838200"/>
          </a:xfrm>
          <a:prstGeom prst="rect">
            <a:avLst/>
          </a:prstGeom>
        </p:spPr>
      </p:pic>
      <p:sp>
        <p:nvSpPr>
          <p:cNvPr id="15" name="TextBox 14">
            <a:extLst>
              <a:ext uri="{FF2B5EF4-FFF2-40B4-BE49-F238E27FC236}">
                <a16:creationId xmlns:a16="http://schemas.microsoft.com/office/drawing/2014/main" id="{F5002815-5657-FE86-18B1-69F6C740950B}"/>
              </a:ext>
            </a:extLst>
          </p:cNvPr>
          <p:cNvSpPr txBox="1"/>
          <p:nvPr/>
        </p:nvSpPr>
        <p:spPr>
          <a:xfrm>
            <a:off x="456081" y="3705702"/>
            <a:ext cx="65532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where </a:t>
            </a:r>
            <a:r>
              <a:rPr kumimoji="0" lang="en-IN" sz="2600" b="0" i="1" u="none" strike="noStrike" kern="1200" cap="none" spc="0" normalizeH="0" baseline="0" noProof="0" dirty="0">
                <a:ln>
                  <a:noFill/>
                </a:ln>
                <a:solidFill>
                  <a:srgbClr val="366092"/>
                </a:solidFill>
                <a:effectLst/>
                <a:uLnTx/>
                <a:uFillTx/>
                <a:latin typeface="Calibri"/>
                <a:ea typeface="+mn-ea"/>
                <a:cs typeface="+mn-cs"/>
              </a:rPr>
              <a:t>a</a:t>
            </a:r>
            <a:r>
              <a:rPr kumimoji="0" lang="en-IN" sz="2600" b="0" i="0" u="none" strike="noStrike" kern="1200" cap="none" spc="0" normalizeH="0" baseline="0" noProof="0" dirty="0">
                <a:ln>
                  <a:noFill/>
                </a:ln>
                <a:solidFill>
                  <a:srgbClr val="366092"/>
                </a:solidFill>
                <a:effectLst/>
                <a:uLnTx/>
                <a:uFillTx/>
                <a:latin typeface="Calibri"/>
                <a:ea typeface="+mn-ea"/>
                <a:cs typeface="+mn-cs"/>
              </a:rPr>
              <a:t> is the number of levels of Media Type.</a:t>
            </a:r>
            <a:endParaRPr lang="en-IN" sz="2600" dirty="0"/>
          </a:p>
        </p:txBody>
      </p:sp>
      <p:sp>
        <p:nvSpPr>
          <p:cNvPr id="17" name="TextBox 16">
            <a:extLst>
              <a:ext uri="{FF2B5EF4-FFF2-40B4-BE49-F238E27FC236}">
                <a16:creationId xmlns:a16="http://schemas.microsoft.com/office/drawing/2014/main" id="{85F27471-0EED-DDC2-63AC-BC8922087D10}"/>
              </a:ext>
            </a:extLst>
          </p:cNvPr>
          <p:cNvSpPr txBox="1"/>
          <p:nvPr/>
        </p:nvSpPr>
        <p:spPr>
          <a:xfrm>
            <a:off x="456081" y="4135077"/>
            <a:ext cx="82296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rPr>
              <a:t>The critical value, using a significance level of α = 0.05, for</a:t>
            </a:r>
            <a:endParaRPr lang="en-IN" sz="2600" dirty="0"/>
          </a:p>
        </p:txBody>
      </p:sp>
      <p:sp>
        <p:nvSpPr>
          <p:cNvPr id="21" name="TextBox 20">
            <a:extLst>
              <a:ext uri="{FF2B5EF4-FFF2-40B4-BE49-F238E27FC236}">
                <a16:creationId xmlns:a16="http://schemas.microsoft.com/office/drawing/2014/main" id="{2EA10672-15D5-B0DA-9761-9CC6A51AD6D8}"/>
              </a:ext>
            </a:extLst>
          </p:cNvPr>
          <p:cNvSpPr txBox="1"/>
          <p:nvPr/>
        </p:nvSpPr>
        <p:spPr>
          <a:xfrm>
            <a:off x="454962" y="4536519"/>
            <a:ext cx="27432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this test statistic is</a:t>
            </a:r>
            <a:endParaRPr lang="en-IN" dirty="0"/>
          </a:p>
        </p:txBody>
      </p:sp>
      <p:pic>
        <p:nvPicPr>
          <p:cNvPr id="27" name="Picture 26" descr="F subscript 0.05, 6, 84 equals 2.2086.">
            <a:extLst>
              <a:ext uri="{FF2B5EF4-FFF2-40B4-BE49-F238E27FC236}">
                <a16:creationId xmlns:a16="http://schemas.microsoft.com/office/drawing/2014/main" id="{4C4A13CA-5D69-4004-48CD-88B31573EBAF}"/>
              </a:ext>
            </a:extLst>
          </p:cNvPr>
          <p:cNvPicPr>
            <a:picLocks noChangeAspect="1"/>
          </p:cNvPicPr>
          <p:nvPr/>
        </p:nvPicPr>
        <p:blipFill>
          <a:blip r:embed="rId6"/>
          <a:stretch>
            <a:fillRect/>
          </a:stretch>
        </p:blipFill>
        <p:spPr>
          <a:xfrm>
            <a:off x="3074192" y="4585011"/>
            <a:ext cx="2340000" cy="468000"/>
          </a:xfrm>
          <a:prstGeom prst="rect">
            <a:avLst/>
          </a:prstGeom>
        </p:spPr>
      </p:pic>
      <p:sp>
        <p:nvSpPr>
          <p:cNvPr id="23" name="TextBox 22">
            <a:extLst>
              <a:ext uri="{FF2B5EF4-FFF2-40B4-BE49-F238E27FC236}">
                <a16:creationId xmlns:a16="http://schemas.microsoft.com/office/drawing/2014/main" id="{27EC49BB-30F8-A984-F0FA-615DE7D5BF7C}"/>
              </a:ext>
            </a:extLst>
          </p:cNvPr>
          <p:cNvSpPr txBox="1"/>
          <p:nvPr/>
        </p:nvSpPr>
        <p:spPr>
          <a:xfrm>
            <a:off x="5391150" y="4537552"/>
            <a:ext cx="28194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Thus, we reject the</a:t>
            </a:r>
            <a:endParaRPr lang="en-IN" dirty="0"/>
          </a:p>
        </p:txBody>
      </p:sp>
      <p:sp>
        <p:nvSpPr>
          <p:cNvPr id="25" name="TextBox 24">
            <a:extLst>
              <a:ext uri="{FF2B5EF4-FFF2-40B4-BE49-F238E27FC236}">
                <a16:creationId xmlns:a16="http://schemas.microsoft.com/office/drawing/2014/main" id="{B4826B9D-90D4-D1AD-AC6C-BB0979D31D3B}"/>
              </a:ext>
            </a:extLst>
          </p:cNvPr>
          <p:cNvSpPr txBox="1"/>
          <p:nvPr/>
        </p:nvSpPr>
        <p:spPr>
          <a:xfrm>
            <a:off x="454961" y="4957200"/>
            <a:ext cx="8229599" cy="892552"/>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null hypothesis that there is no media type effect if the</a:t>
            </a:r>
            <a:br>
              <a:rPr kumimoji="0" lang="en-IN" sz="2600" b="0" i="0" u="none" strike="noStrike" kern="1200" cap="none" spc="0" normalizeH="0" baseline="0" noProof="0" dirty="0">
                <a:ln>
                  <a:noFill/>
                </a:ln>
                <a:solidFill>
                  <a:srgbClr val="366092"/>
                </a:solidFill>
                <a:effectLst/>
                <a:uLnTx/>
                <a:uFillTx/>
                <a:latin typeface="Calibri"/>
                <a:ea typeface="+mn-ea"/>
                <a:cs typeface="+mn-cs"/>
              </a:rPr>
            </a:br>
            <a:r>
              <a:rPr kumimoji="0" lang="en-IN" sz="2600" b="0" i="1" u="none" strike="noStrike" kern="1200" cap="none" spc="0" normalizeH="0" baseline="0" noProof="0" dirty="0">
                <a:ln>
                  <a:noFill/>
                </a:ln>
                <a:solidFill>
                  <a:srgbClr val="366092"/>
                </a:solidFill>
                <a:effectLst/>
                <a:uLnTx/>
                <a:uFillTx/>
                <a:latin typeface="Calibri"/>
                <a:ea typeface="+mn-ea"/>
                <a:cs typeface="+mn-cs"/>
              </a:rPr>
              <a:t>F</a:t>
            </a:r>
            <a:r>
              <a:rPr kumimoji="0" lang="en-IN" sz="2600" b="0" i="0" u="none" strike="noStrike" kern="1200" cap="none" spc="0" normalizeH="0" baseline="0" noProof="0" dirty="0">
                <a:ln>
                  <a:noFill/>
                </a:ln>
                <a:solidFill>
                  <a:srgbClr val="366092"/>
                </a:solidFill>
                <a:effectLst/>
                <a:uLnTx/>
                <a:uFillTx/>
                <a:latin typeface="Calibri"/>
                <a:ea typeface="+mn-ea"/>
                <a:cs typeface="+mn-cs"/>
              </a:rPr>
              <a:t>-statistic is greater than </a:t>
            </a:r>
            <a:r>
              <a:rPr kumimoji="0" lang="en-IN" sz="2600" b="0" i="0" u="none" strike="noStrike" kern="1200" cap="none" spc="0" normalizeH="0" baseline="0" noProof="0" dirty="0">
                <a:ln>
                  <a:noFill/>
                </a:ln>
                <a:solidFill>
                  <a:srgbClr val="366092"/>
                </a:solidFill>
                <a:effectLst/>
                <a:uLnTx/>
                <a:uFillTx/>
                <a:latin typeface="Cambria Math"/>
                <a:ea typeface="+mn-ea"/>
                <a:cs typeface="+mn-cs"/>
              </a:rPr>
              <a:t>2.2086</a:t>
            </a:r>
            <a:r>
              <a:rPr kumimoji="0" lang="en-IN" sz="26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extLst>
      <p:ext uri="{BB962C8B-B14F-4D97-AF65-F5344CB8AC3E}">
        <p14:creationId xmlns:p14="http://schemas.microsoft.com/office/powerpoint/2010/main" val="36404426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10</a:t>
            </a:r>
            <a:endParaRPr dirty="0"/>
          </a:p>
        </p:txBody>
      </p:sp>
      <p:pic>
        <p:nvPicPr>
          <p:cNvPr id="5" name="Picture 4" descr="A graph titled as F-Distribution degrees of freedom subscript numerator equals 6, degrees of freedom subscript denominator equals 84. A graph depicts a right-skewed curve starting from the origin, zero, and rising to a maximum value at 1 and falling between 1 and two point two zero eight six, and then decreasing along the horizontal axis. The region between the origin and two point two zero eight six is shaded blue and the region is labeled as Fail to Reject Null Hypothesis. The region after two point two zero eight six is shaded red and marked as  alpha equals 0.05. The region after two point two zero eight six on the horizontal axis is labeled as Reject Null Hypotheses.">
            <a:extLst>
              <a:ext uri="{FF2B5EF4-FFF2-40B4-BE49-F238E27FC236}">
                <a16:creationId xmlns:a16="http://schemas.microsoft.com/office/drawing/2014/main" id="{9768BE3C-5F4A-47EE-BF35-B50C7248739F}"/>
              </a:ext>
            </a:extLst>
          </p:cNvPr>
          <p:cNvPicPr>
            <a:picLocks noChangeAspect="1"/>
          </p:cNvPicPr>
          <p:nvPr/>
        </p:nvPicPr>
        <p:blipFill>
          <a:blip r:embed="rId2"/>
          <a:srcRect b="8277"/>
          <a:stretch>
            <a:fillRect/>
          </a:stretch>
        </p:blipFill>
        <p:spPr>
          <a:xfrm>
            <a:off x="1649448" y="1154502"/>
            <a:ext cx="5845104" cy="4355468"/>
          </a:xfrm>
          <a:prstGeom prst="rect">
            <a:avLst/>
          </a:prstGeom>
        </p:spPr>
      </p:pic>
      <p:sp>
        <p:nvSpPr>
          <p:cNvPr id="3" name="TextBox 2">
            <a:extLst>
              <a:ext uri="{FF2B5EF4-FFF2-40B4-BE49-F238E27FC236}">
                <a16:creationId xmlns:a16="http://schemas.microsoft.com/office/drawing/2014/main" id="{CFD1A61D-B7FB-2BE2-2ED2-533101701966}"/>
              </a:ext>
            </a:extLst>
          </p:cNvPr>
          <p:cNvSpPr txBox="1"/>
          <p:nvPr/>
        </p:nvSpPr>
        <p:spPr>
          <a:xfrm>
            <a:off x="3962400" y="5572434"/>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9</a:t>
            </a:r>
            <a:endParaRPr lang="en-IN" sz="2400" dirty="0"/>
          </a:p>
        </p:txBody>
      </p:sp>
    </p:spTree>
    <p:extLst>
      <p:ext uri="{BB962C8B-B14F-4D97-AF65-F5344CB8AC3E}">
        <p14:creationId xmlns:p14="http://schemas.microsoft.com/office/powerpoint/2010/main" val="2976873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11</a:t>
            </a:r>
            <a:endParaRPr dirty="0"/>
          </a:p>
        </p:txBody>
      </p:sp>
      <p:sp>
        <p:nvSpPr>
          <p:cNvPr id="3" name="Text Placeholder 2"/>
          <p:cNvSpPr>
            <a:spLocks noGrp="1"/>
          </p:cNvSpPr>
          <p:nvPr>
            <p:ph type="body" sz="quarter" idx="10"/>
          </p:nvPr>
        </p:nvSpPr>
        <p:spPr/>
        <p:txBody>
          <a:bodyPr>
            <a:normAutofit/>
          </a:bodyPr>
          <a:lstStyle/>
          <a:p>
            <a:r>
              <a:rPr lang="en-IN" sz="2600" dirty="0"/>
              <a:t>Similarly, the hypotheses for testing the Age Group effect is given by:</a:t>
            </a:r>
            <a:endParaRPr sz="2600" dirty="0"/>
          </a:p>
        </p:txBody>
      </p:sp>
      <p:pic>
        <p:nvPicPr>
          <p:cNvPr id="7" name="Picture 6" descr="Null Hypotheses H subscript zero: mu subscript dot 1 equals mu subscript dot 2 equals mu subscript dot 3 and.&#10;&#10;Alternate Hypotheses H subscript 1: At least one mu subscript dot j is different.">
            <a:extLst>
              <a:ext uri="{FF2B5EF4-FFF2-40B4-BE49-F238E27FC236}">
                <a16:creationId xmlns:a16="http://schemas.microsoft.com/office/drawing/2014/main" id="{59D630B7-2086-84D9-21A0-F6888BDCBFE0}"/>
              </a:ext>
            </a:extLst>
          </p:cNvPr>
          <p:cNvPicPr>
            <a:picLocks noChangeAspect="1"/>
          </p:cNvPicPr>
          <p:nvPr/>
        </p:nvPicPr>
        <p:blipFill>
          <a:blip r:embed="rId2"/>
          <a:stretch>
            <a:fillRect/>
          </a:stretch>
        </p:blipFill>
        <p:spPr>
          <a:xfrm>
            <a:off x="2200275" y="1768681"/>
            <a:ext cx="4114800" cy="933450"/>
          </a:xfrm>
          <a:prstGeom prst="rect">
            <a:avLst/>
          </a:prstGeom>
        </p:spPr>
      </p:pic>
      <p:sp>
        <p:nvSpPr>
          <p:cNvPr id="9" name="TextBox 8">
            <a:extLst>
              <a:ext uri="{FF2B5EF4-FFF2-40B4-BE49-F238E27FC236}">
                <a16:creationId xmlns:a16="http://schemas.microsoft.com/office/drawing/2014/main" id="{FD465AB2-45EC-DA87-07FE-DEB13D8A3FE5}"/>
              </a:ext>
            </a:extLst>
          </p:cNvPr>
          <p:cNvSpPr txBox="1"/>
          <p:nvPr/>
        </p:nvSpPr>
        <p:spPr>
          <a:xfrm>
            <a:off x="457200" y="2580278"/>
            <a:ext cx="26670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The test statistic is</a:t>
            </a:r>
            <a:endParaRPr lang="en-IN" sz="2600" dirty="0"/>
          </a:p>
        </p:txBody>
      </p:sp>
      <p:pic>
        <p:nvPicPr>
          <p:cNvPr id="11" name="Picture 10" descr="F equals open fraction MS subscript Media Type divided by MSE close fraction.">
            <a:extLst>
              <a:ext uri="{FF2B5EF4-FFF2-40B4-BE49-F238E27FC236}">
                <a16:creationId xmlns:a16="http://schemas.microsoft.com/office/drawing/2014/main" id="{A1532B25-9D51-C6C6-7192-9553A2475E98}"/>
              </a:ext>
            </a:extLst>
          </p:cNvPr>
          <p:cNvPicPr>
            <a:picLocks noChangeAspect="1"/>
          </p:cNvPicPr>
          <p:nvPr/>
        </p:nvPicPr>
        <p:blipFill>
          <a:blip r:embed="rId3"/>
          <a:stretch>
            <a:fillRect/>
          </a:stretch>
        </p:blipFill>
        <p:spPr>
          <a:xfrm>
            <a:off x="3600450" y="2893050"/>
            <a:ext cx="1943100" cy="838200"/>
          </a:xfrm>
          <a:prstGeom prst="rect">
            <a:avLst/>
          </a:prstGeom>
        </p:spPr>
      </p:pic>
      <p:sp>
        <p:nvSpPr>
          <p:cNvPr id="13" name="TextBox 12">
            <a:extLst>
              <a:ext uri="{FF2B5EF4-FFF2-40B4-BE49-F238E27FC236}">
                <a16:creationId xmlns:a16="http://schemas.microsoft.com/office/drawing/2014/main" id="{60C9F2AB-3A6F-D92E-512F-88A007A40B79}"/>
              </a:ext>
            </a:extLst>
          </p:cNvPr>
          <p:cNvSpPr txBox="1"/>
          <p:nvPr/>
        </p:nvSpPr>
        <p:spPr>
          <a:xfrm>
            <a:off x="457200" y="3601537"/>
            <a:ext cx="52578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rPr>
              <a:t>which follows an </a:t>
            </a:r>
            <a:r>
              <a:rPr kumimoji="0" lang="en-IN" sz="2600" b="0" i="1" u="none" strike="noStrike" kern="1200" cap="none" spc="0" normalizeH="0" baseline="0" noProof="0" dirty="0">
                <a:ln>
                  <a:noFill/>
                </a:ln>
                <a:solidFill>
                  <a:srgbClr val="366092"/>
                </a:solidFill>
                <a:effectLst/>
                <a:uLnTx/>
                <a:uFillTx/>
                <a:latin typeface="Calibri"/>
              </a:rPr>
              <a:t>F</a:t>
            </a:r>
            <a:r>
              <a:rPr kumimoji="0" lang="en-IN" sz="2600" b="0" i="0" u="none" strike="noStrike" kern="1200" cap="none" spc="0" normalizeH="0" baseline="0" noProof="0" dirty="0">
                <a:ln>
                  <a:noFill/>
                </a:ln>
                <a:solidFill>
                  <a:srgbClr val="366092"/>
                </a:solidFill>
                <a:effectLst/>
                <a:uLnTx/>
                <a:uFillTx/>
                <a:latin typeface="Calibri"/>
              </a:rPr>
              <a:t>-distribution with</a:t>
            </a:r>
            <a:endParaRPr lang="en-IN" sz="2600" dirty="0"/>
          </a:p>
        </p:txBody>
      </p:sp>
      <p:pic>
        <p:nvPicPr>
          <p:cNvPr id="23" name="Picture 22" descr="degrees of freedom subscript numerator equals b minus 1 equals 3 minus 1 equals 2">
            <a:extLst>
              <a:ext uri="{FF2B5EF4-FFF2-40B4-BE49-F238E27FC236}">
                <a16:creationId xmlns:a16="http://schemas.microsoft.com/office/drawing/2014/main" id="{6AFA9B96-927E-6347-DC03-75796C70183E}"/>
              </a:ext>
            </a:extLst>
          </p:cNvPr>
          <p:cNvPicPr>
            <a:picLocks noChangeAspect="1"/>
          </p:cNvPicPr>
          <p:nvPr/>
        </p:nvPicPr>
        <p:blipFill>
          <a:blip r:embed="rId4"/>
          <a:stretch>
            <a:fillRect/>
          </a:stretch>
        </p:blipFill>
        <p:spPr>
          <a:xfrm>
            <a:off x="5470992" y="3664021"/>
            <a:ext cx="2867025" cy="419100"/>
          </a:xfrm>
          <a:prstGeom prst="rect">
            <a:avLst/>
          </a:prstGeom>
        </p:spPr>
      </p:pic>
      <p:pic>
        <p:nvPicPr>
          <p:cNvPr id="25" name="Picture 24" descr="and degrees of freedom subscript denominator equals a times b times open parentheses r minus 1 close parentheses equals 84.">
            <a:extLst>
              <a:ext uri="{FF2B5EF4-FFF2-40B4-BE49-F238E27FC236}">
                <a16:creationId xmlns:a16="http://schemas.microsoft.com/office/drawing/2014/main" id="{682F876F-84CB-AF7F-7D7C-2E6B16F53541}"/>
              </a:ext>
            </a:extLst>
          </p:cNvPr>
          <p:cNvPicPr>
            <a:picLocks noChangeAspect="1"/>
          </p:cNvPicPr>
          <p:nvPr/>
        </p:nvPicPr>
        <p:blipFill>
          <a:blip r:embed="rId5"/>
          <a:stretch>
            <a:fillRect/>
          </a:stretch>
        </p:blipFill>
        <p:spPr>
          <a:xfrm>
            <a:off x="548640" y="4040112"/>
            <a:ext cx="3333750" cy="466725"/>
          </a:xfrm>
          <a:prstGeom prst="rect">
            <a:avLst/>
          </a:prstGeom>
        </p:spPr>
      </p:pic>
      <mc:AlternateContent xmlns:mc="http://schemas.openxmlformats.org/markup-compatibility/2006" xmlns:a14="http://schemas.microsoft.com/office/drawing/2010/main">
        <mc:Choice Requires="a14">
          <p:sp>
            <p:nvSpPr>
              <p:cNvPr id="15" name="TextBox 14">
                <a:extLst>
                  <a:ext uri="{FF2B5EF4-FFF2-40B4-BE49-F238E27FC236}">
                    <a16:creationId xmlns:a16="http://schemas.microsoft.com/office/drawing/2014/main" id="{629B8A8F-40CF-5EC3-5913-082617361A57}"/>
                  </a:ext>
                </a:extLst>
              </p:cNvPr>
              <p:cNvSpPr txBox="1"/>
              <p:nvPr/>
            </p:nvSpPr>
            <p:spPr>
              <a:xfrm>
                <a:off x="457200" y="4407249"/>
                <a:ext cx="82296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rPr>
                  <a:t>The critical value, using a significance level of </a:t>
                </a:r>
                <a14:m>
                  <m:oMath xmlns:m="http://schemas.openxmlformats.org/officeDocument/2006/math">
                    <m:r>
                      <m:rPr>
                        <m:sty m:val="p"/>
                      </m:rPr>
                      <a:rPr kumimoji="0" lang="el-GR" sz="2600" b="0" i="1" u="none" strike="noStrike" kern="1200" cap="none" spc="0" normalizeH="0" baseline="0" noProof="0" smtClean="0">
                        <a:ln>
                          <a:noFill/>
                        </a:ln>
                        <a:solidFill>
                          <a:srgbClr val="366092"/>
                        </a:solidFill>
                        <a:effectLst/>
                        <a:uLnTx/>
                        <a:uFillTx/>
                        <a:latin typeface="Cambria Math" panose="02040503050406030204" pitchFamily="18" charset="0"/>
                        <a:ea typeface="Cambria Math" panose="02040503050406030204" pitchFamily="18" charset="0"/>
                      </a:rPr>
                      <m:t>α</m:t>
                    </m:r>
                    <m:r>
                      <a:rPr kumimoji="0" lang="en-IN" sz="2600" b="0" i="0" u="none" strike="noStrike" kern="1200" cap="none" spc="0" normalizeH="0" baseline="0" noProof="0">
                        <a:ln>
                          <a:noFill/>
                        </a:ln>
                        <a:solidFill>
                          <a:srgbClr val="366092"/>
                        </a:solidFill>
                        <a:effectLst/>
                        <a:uLnTx/>
                        <a:uFillTx/>
                        <a:latin typeface="Cambria Math" panose="02040503050406030204" pitchFamily="18" charset="0"/>
                      </a:rPr>
                      <m:t>=0.05</m:t>
                    </m:r>
                  </m:oMath>
                </a14:m>
                <a:r>
                  <a:rPr kumimoji="0" lang="en-IN" sz="2600" b="0" i="0" u="none" strike="noStrike" kern="1200" cap="none" spc="0" normalizeH="0" baseline="0" noProof="0" dirty="0">
                    <a:ln>
                      <a:noFill/>
                    </a:ln>
                    <a:solidFill>
                      <a:srgbClr val="366092"/>
                    </a:solidFill>
                    <a:effectLst/>
                    <a:uLnTx/>
                    <a:uFillTx/>
                    <a:latin typeface="Calibri"/>
                  </a:rPr>
                  <a:t>, for</a:t>
                </a:r>
                <a:endParaRPr lang="en-IN" sz="2600" dirty="0"/>
              </a:p>
            </p:txBody>
          </p:sp>
        </mc:Choice>
        <mc:Fallback xmlns="">
          <p:sp>
            <p:nvSpPr>
              <p:cNvPr id="15" name="TextBox 14">
                <a:extLst>
                  <a:ext uri="{FF2B5EF4-FFF2-40B4-BE49-F238E27FC236}">
                    <a16:creationId xmlns:a16="http://schemas.microsoft.com/office/drawing/2014/main" id="{629B8A8F-40CF-5EC3-5913-082617361A57}"/>
                  </a:ext>
                </a:extLst>
              </p:cNvPr>
              <p:cNvSpPr txBox="1">
                <a:spLocks noRot="1" noChangeAspect="1" noMove="1" noResize="1" noEditPoints="1" noAdjustHandles="1" noChangeArrowheads="1" noChangeShapeType="1" noTextEdit="1"/>
              </p:cNvSpPr>
              <p:nvPr/>
            </p:nvSpPr>
            <p:spPr>
              <a:xfrm>
                <a:off x="457200" y="4407249"/>
                <a:ext cx="8229600" cy="492443"/>
              </a:xfrm>
              <a:prstGeom prst="rect">
                <a:avLst/>
              </a:prstGeom>
              <a:blipFill>
                <a:blip r:embed="rId6"/>
                <a:stretch>
                  <a:fillRect l="-1333" t="-9877" b="-30864"/>
                </a:stretch>
              </a:blipFill>
            </p:spPr>
            <p:txBody>
              <a:bodyPr/>
              <a:lstStyle/>
              <a:p>
                <a:r>
                  <a:rPr lang="en-IN">
                    <a:noFill/>
                  </a:rPr>
                  <a:t> </a:t>
                </a:r>
              </a:p>
            </p:txBody>
          </p:sp>
        </mc:Fallback>
      </mc:AlternateContent>
      <p:sp>
        <p:nvSpPr>
          <p:cNvPr id="17" name="TextBox 16">
            <a:extLst>
              <a:ext uri="{FF2B5EF4-FFF2-40B4-BE49-F238E27FC236}">
                <a16:creationId xmlns:a16="http://schemas.microsoft.com/office/drawing/2014/main" id="{624EC222-40BF-0DAE-BAEA-9EEEBD14CC05}"/>
              </a:ext>
            </a:extLst>
          </p:cNvPr>
          <p:cNvSpPr txBox="1"/>
          <p:nvPr/>
        </p:nvSpPr>
        <p:spPr>
          <a:xfrm>
            <a:off x="457200" y="4812523"/>
            <a:ext cx="27432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this test statistic is</a:t>
            </a:r>
            <a:endParaRPr lang="en-IN" sz="2600" dirty="0"/>
          </a:p>
        </p:txBody>
      </p:sp>
      <p:pic>
        <p:nvPicPr>
          <p:cNvPr id="5" name="Picture 4" descr="F subscript 0.05 comma 2 comma 84 equals 3.1052.">
            <a:extLst>
              <a:ext uri="{FF2B5EF4-FFF2-40B4-BE49-F238E27FC236}">
                <a16:creationId xmlns:a16="http://schemas.microsoft.com/office/drawing/2014/main" id="{B7178119-77B1-9E81-A906-8D5C23842736}"/>
              </a:ext>
            </a:extLst>
          </p:cNvPr>
          <p:cNvPicPr>
            <a:picLocks noChangeAspect="1"/>
          </p:cNvPicPr>
          <p:nvPr/>
        </p:nvPicPr>
        <p:blipFill>
          <a:blip r:embed="rId7"/>
          <a:stretch>
            <a:fillRect/>
          </a:stretch>
        </p:blipFill>
        <p:spPr>
          <a:xfrm>
            <a:off x="3048000" y="4871411"/>
            <a:ext cx="2340000" cy="468000"/>
          </a:xfrm>
          <a:prstGeom prst="rect">
            <a:avLst/>
          </a:prstGeom>
        </p:spPr>
      </p:pic>
      <p:sp>
        <p:nvSpPr>
          <p:cNvPr id="19" name="TextBox 18">
            <a:extLst>
              <a:ext uri="{FF2B5EF4-FFF2-40B4-BE49-F238E27FC236}">
                <a16:creationId xmlns:a16="http://schemas.microsoft.com/office/drawing/2014/main" id="{78B97EA5-5E7E-ACAD-717E-E0B29E14BB19}"/>
              </a:ext>
            </a:extLst>
          </p:cNvPr>
          <p:cNvSpPr txBox="1"/>
          <p:nvPr/>
        </p:nvSpPr>
        <p:spPr>
          <a:xfrm>
            <a:off x="5336381" y="4812203"/>
            <a:ext cx="2806700" cy="492443"/>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ea typeface="+mn-ea"/>
                <a:cs typeface="+mn-cs"/>
              </a:rPr>
              <a:t>Thus, we reject the</a:t>
            </a:r>
            <a:endParaRPr lang="en-IN" sz="2600" dirty="0"/>
          </a:p>
        </p:txBody>
      </p:sp>
      <p:sp>
        <p:nvSpPr>
          <p:cNvPr id="21" name="TextBox 20">
            <a:extLst>
              <a:ext uri="{FF2B5EF4-FFF2-40B4-BE49-F238E27FC236}">
                <a16:creationId xmlns:a16="http://schemas.microsoft.com/office/drawing/2014/main" id="{26B153E0-EF72-1ADF-69E6-952C7E582DC5}"/>
              </a:ext>
            </a:extLst>
          </p:cNvPr>
          <p:cNvSpPr txBox="1"/>
          <p:nvPr/>
        </p:nvSpPr>
        <p:spPr>
          <a:xfrm>
            <a:off x="457200" y="5177492"/>
            <a:ext cx="8229600" cy="892552"/>
          </a:xfrm>
          <a:prstGeom prst="rect">
            <a:avLst/>
          </a:prstGeom>
          <a:noFill/>
        </p:spPr>
        <p:txBody>
          <a:bodyPr wrap="square">
            <a:spAutoFit/>
          </a:bodyPr>
          <a:lstStyle/>
          <a:p>
            <a:r>
              <a:rPr kumimoji="0" lang="en-IN" sz="2600" b="0" i="0" u="none" strike="noStrike" kern="1200" cap="none" spc="0" normalizeH="0" baseline="0" noProof="0" dirty="0">
                <a:ln>
                  <a:noFill/>
                </a:ln>
                <a:solidFill>
                  <a:srgbClr val="366092"/>
                </a:solidFill>
                <a:effectLst/>
                <a:uLnTx/>
                <a:uFillTx/>
                <a:latin typeface="Calibri"/>
              </a:rPr>
              <a:t>null hypothesis that there is an age group effect if the</a:t>
            </a:r>
            <a:endParaRPr kumimoji="0" lang="en-US" sz="2600" b="0" i="0" u="none" strike="noStrike" kern="1200" cap="none" spc="0" normalizeH="0" baseline="0" noProof="0" dirty="0">
              <a:ln>
                <a:noFill/>
              </a:ln>
              <a:solidFill>
                <a:srgbClr val="366092"/>
              </a:solidFill>
              <a:effectLst/>
              <a:uLnTx/>
              <a:uFillTx/>
              <a:latin typeface="Cambria Math" panose="02040503050406030204" pitchFamily="18" charset="0"/>
            </a:endParaRPr>
          </a:p>
          <a:p>
            <a:r>
              <a:rPr kumimoji="0" lang="en-IN" sz="2600" b="0" i="1" u="none" strike="noStrike" kern="1200" cap="none" spc="0" normalizeH="0" baseline="0" noProof="0" dirty="0">
                <a:ln>
                  <a:noFill/>
                </a:ln>
                <a:solidFill>
                  <a:srgbClr val="366092"/>
                </a:solidFill>
                <a:effectLst/>
                <a:uLnTx/>
                <a:uFillTx/>
              </a:rPr>
              <a:t>F</a:t>
            </a:r>
            <a:r>
              <a:rPr kumimoji="0" lang="en-IN" sz="2600" b="0" i="0" u="none" strike="noStrike" kern="1200" cap="none" spc="0" normalizeH="0" baseline="0" noProof="0" dirty="0">
                <a:ln>
                  <a:noFill/>
                </a:ln>
                <a:solidFill>
                  <a:srgbClr val="366092"/>
                </a:solidFill>
                <a:effectLst/>
                <a:uLnTx/>
                <a:uFillTx/>
                <a:latin typeface="Calibri"/>
              </a:rPr>
              <a:t>-statistic is greater than </a:t>
            </a:r>
            <a:r>
              <a:rPr kumimoji="0" lang="en-IN" sz="2600" b="0" i="0" u="none" strike="noStrike" kern="1200" cap="none" spc="0" normalizeH="0" baseline="0" noProof="0" dirty="0">
                <a:ln>
                  <a:noFill/>
                </a:ln>
                <a:solidFill>
                  <a:srgbClr val="366092"/>
                </a:solidFill>
                <a:effectLst/>
                <a:uLnTx/>
                <a:uFillTx/>
                <a:latin typeface="Cambria Math"/>
              </a:rPr>
              <a:t>3.1052</a:t>
            </a:r>
            <a:r>
              <a:rPr kumimoji="0" lang="en-IN" sz="2600" b="0" i="0" u="none" strike="noStrike" kern="1200" cap="none" spc="0" normalizeH="0" baseline="0" noProof="0" dirty="0">
                <a:ln>
                  <a:noFill/>
                </a:ln>
                <a:solidFill>
                  <a:srgbClr val="366092"/>
                </a:solidFill>
                <a:effectLst/>
                <a:uLnTx/>
                <a:uFillTx/>
                <a:latin typeface="Calibri"/>
              </a:rPr>
              <a:t>.</a:t>
            </a:r>
            <a:endParaRPr lang="en-IN"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12</a:t>
            </a:r>
            <a:endParaRPr dirty="0"/>
          </a:p>
        </p:txBody>
      </p:sp>
      <p:pic>
        <p:nvPicPr>
          <p:cNvPr id="5" name="Picture 4" descr="A graph titled as F-Distribution degree of freedom subscript numerator equals 2, degree of freedom subscript denominator equals 84. A graph depicts a right-skewed curve starting from a maximum point in the vertical axis and falling between 0 and three point one zero five two on the horizontal axis, and then decreasing along the horizontal axis. A point  3.1052 is marked on the horizontal axis. The region between the origin and three point one zero five two is shaded blue and the region is labeled as Fail to Reject Null Hypotheses. The region after three point one zero five two is shaded red and marked as alpha equals 0.05. The region after three point one zero five two on the horizontal axis is labeled as Reject Null Hypotheses.">
            <a:extLst>
              <a:ext uri="{FF2B5EF4-FFF2-40B4-BE49-F238E27FC236}">
                <a16:creationId xmlns:a16="http://schemas.microsoft.com/office/drawing/2014/main" id="{8B874186-CA48-496C-BA05-F37DD2BC9BFC}"/>
              </a:ext>
            </a:extLst>
          </p:cNvPr>
          <p:cNvPicPr>
            <a:picLocks noChangeAspect="1"/>
          </p:cNvPicPr>
          <p:nvPr/>
        </p:nvPicPr>
        <p:blipFill>
          <a:blip r:embed="rId2"/>
          <a:srcRect b="7585"/>
          <a:stretch>
            <a:fillRect/>
          </a:stretch>
        </p:blipFill>
        <p:spPr>
          <a:xfrm>
            <a:off x="1982453" y="1214718"/>
            <a:ext cx="5179091" cy="4150662"/>
          </a:xfrm>
          <a:prstGeom prst="rect">
            <a:avLst/>
          </a:prstGeom>
        </p:spPr>
      </p:pic>
      <p:sp>
        <p:nvSpPr>
          <p:cNvPr id="3" name="TextBox 2">
            <a:extLst>
              <a:ext uri="{FF2B5EF4-FFF2-40B4-BE49-F238E27FC236}">
                <a16:creationId xmlns:a16="http://schemas.microsoft.com/office/drawing/2014/main" id="{C291A09A-42FD-FBF6-12F6-4AE5B7F4DE1E}"/>
              </a:ext>
            </a:extLst>
          </p:cNvPr>
          <p:cNvSpPr txBox="1"/>
          <p:nvPr/>
        </p:nvSpPr>
        <p:spPr>
          <a:xfrm>
            <a:off x="3886197" y="5550811"/>
            <a:ext cx="1371602"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10</a:t>
            </a:r>
            <a:endParaRPr lang="en-IN" sz="2400" dirty="0"/>
          </a:p>
        </p:txBody>
      </p:sp>
    </p:spTree>
    <p:extLst>
      <p:ext uri="{BB962C8B-B14F-4D97-AF65-F5344CB8AC3E}">
        <p14:creationId xmlns:p14="http://schemas.microsoft.com/office/powerpoint/2010/main" val="18538289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13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sz="2800"/>
                </a:pPr>
                <a:r>
                  <a:rPr lang="en-IN" sz="2800" dirty="0"/>
                  <a:t>Using the </a:t>
                </a:r>
                <a:r>
                  <a:rPr lang="en-IN" sz="2800" b="1" dirty="0"/>
                  <a:t>JMP</a:t>
                </a:r>
                <a:r>
                  <a:rPr lang="en-IN" sz="2800" dirty="0"/>
                  <a:t> output below, the table titled "Effect Tests" is the two-way ANOVA in which we are interested. The test for interaction (Media Type*Age Group) has a test statistic, indicated by </a:t>
                </a:r>
                <a:r>
                  <a:rPr lang="en-IN" sz="2800" i="1" dirty="0"/>
                  <a:t>F</a:t>
                </a:r>
                <a:r>
                  <a:rPr lang="en-IN" sz="2800" dirty="0"/>
                  <a:t>-Ratio, of </a:t>
                </a:r>
                <a:r>
                  <a:rPr lang="en-IN" sz="2800" dirty="0">
                    <a:latin typeface="Cambria Math"/>
                  </a:rPr>
                  <a:t>1.4528</a:t>
                </a:r>
                <a:r>
                  <a:rPr lang="en-IN" sz="2800" dirty="0"/>
                  <a:t> with an associated </a:t>
                </a:r>
                <a:r>
                  <a:rPr lang="en-IN" sz="2800" i="1" dirty="0"/>
                  <a:t>P</a:t>
                </a:r>
                <a:r>
                  <a:rPr lang="en-IN" sz="2800" dirty="0"/>
                  <a:t>-value = 0.1590. At the </a:t>
                </a:r>
                <a14:m>
                  <m:oMath xmlns:m="http://schemas.openxmlformats.org/officeDocument/2006/math">
                    <m:r>
                      <a:rPr lang="en-IN">
                        <a:latin typeface="Cambria Math" panose="02040503050406030204" pitchFamily="18" charset="0"/>
                      </a:rPr>
                      <m:t>5%</m:t>
                    </m:r>
                  </m:oMath>
                </a14:m>
                <a:r>
                  <a:rPr lang="en-IN" sz="2800" dirty="0"/>
                  <a:t> level of significance, we fail to reject the null hypothesis and conclude that the interaction between Media Type and Age Group is zero. This conclusion can also be drawn by comparing the test statistic to the critical value of </a:t>
                </a:r>
                <a:r>
                  <a:rPr lang="en-IN" sz="2800" dirty="0">
                    <a:latin typeface="Cambria Math"/>
                  </a:rPr>
                  <a:t>1.8693</a:t>
                </a:r>
                <a:r>
                  <a:rPr lang="en-IN" sz="2800" dirty="0"/>
                  <a:t>. That is, since the test statistic is less than </a:t>
                </a:r>
                <a:r>
                  <a:rPr lang="en-IN" sz="2800" dirty="0">
                    <a:latin typeface="Cambria Math"/>
                  </a:rPr>
                  <a:t>1.8693</a:t>
                </a:r>
                <a:r>
                  <a:rPr lang="en-IN" sz="2800" dirty="0"/>
                  <a:t>, we would still fail to reject the null hypothesis.</a:t>
                </a:r>
              </a:p>
              <a:p>
                <a:pPr>
                  <a:defRPr sz="2800"/>
                </a:pP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r="-2222"/>
                </a:stretch>
              </a:blipFill>
            </p:spPr>
            <p:txBody>
              <a:bodyPr/>
              <a:lstStyle/>
              <a:p>
                <a:r>
                  <a:rPr lang="en-IN">
                    <a:noFill/>
                  </a:rPr>
                  <a:t> </a:t>
                </a:r>
              </a:p>
            </p:txBody>
          </p:sp>
        </mc:Fallback>
      </mc:AlternateContent>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B9B51-398E-35F4-B4F7-D7F0499B8E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175085-E80E-5781-1E6B-C1B24315B0F3}"/>
              </a:ext>
            </a:extLst>
          </p:cNvPr>
          <p:cNvSpPr>
            <a:spLocks noGrp="1"/>
          </p:cNvSpPr>
          <p:nvPr>
            <p:ph type="title"/>
          </p:nvPr>
        </p:nvSpPr>
        <p:spPr/>
        <p:txBody>
          <a:bodyPr>
            <a:normAutofit/>
          </a:bodyPr>
          <a:lstStyle/>
          <a:p>
            <a:pPr>
              <a:defRPr sz="3200"/>
            </a:pPr>
            <a:r>
              <a:rPr lang="en-US" dirty="0"/>
              <a:t>Example 1: Performing a Two-Way ANOVA with Interaction—Slide 14</a:t>
            </a:r>
            <a:endParaRPr dirty="0"/>
          </a:p>
        </p:txBody>
      </p:sp>
      <p:sp>
        <p:nvSpPr>
          <p:cNvPr id="3" name="Text Placeholder 2">
            <a:extLst>
              <a:ext uri="{FF2B5EF4-FFF2-40B4-BE49-F238E27FC236}">
                <a16:creationId xmlns:a16="http://schemas.microsoft.com/office/drawing/2014/main" id="{CD500442-7129-E94D-DEB1-8E3808A44597}"/>
              </a:ext>
            </a:extLst>
          </p:cNvPr>
          <p:cNvSpPr>
            <a:spLocks noGrp="1"/>
          </p:cNvSpPr>
          <p:nvPr>
            <p:ph type="body" sz="quarter" idx="10"/>
          </p:nvPr>
        </p:nvSpPr>
        <p:spPr/>
        <p:txBody>
          <a:bodyPr>
            <a:normAutofit/>
          </a:bodyPr>
          <a:lstStyle/>
          <a:p>
            <a:pPr>
              <a:defRPr sz="2800"/>
            </a:pPr>
            <a:r>
              <a:rPr lang="en-IN" sz="2800" dirty="0"/>
              <a:t>Now that the interaction term is insignificant, we can focus our attention on the main effects. Referring to the "Effect Tests" table, we see that the test statistic for Media Type is </a:t>
            </a:r>
            <a:r>
              <a:rPr lang="en-IN" sz="2800" dirty="0">
                <a:latin typeface="Cambria Math"/>
              </a:rPr>
              <a:t>1.0544</a:t>
            </a:r>
            <a:r>
              <a:rPr lang="en-IN" sz="2800" dirty="0"/>
              <a:t> with an associated </a:t>
            </a:r>
            <a:r>
              <a:rPr lang="en-IN" sz="2800" i="1" dirty="0"/>
              <a:t>P</a:t>
            </a:r>
            <a:r>
              <a:rPr lang="en-IN" sz="2800" dirty="0"/>
              <a:t>-value of </a:t>
            </a:r>
            <a:r>
              <a:rPr lang="en-IN" sz="2800" dirty="0">
                <a:latin typeface="Cambria Math"/>
              </a:rPr>
              <a:t>0.3966</a:t>
            </a:r>
            <a:r>
              <a:rPr lang="en-IN" sz="2800" dirty="0"/>
              <a:t> indicating that we would fail to reject the null hypothesis and conclude that there is no evidence to indicate that the average screen time between Media Types is different. We would also draw this conclusion when comparing the test statistic </a:t>
            </a:r>
            <a:r>
              <a:rPr lang="en-IN" sz="2800" i="1" dirty="0"/>
              <a:t>F</a:t>
            </a:r>
            <a:r>
              <a:rPr lang="en-IN" sz="2800" dirty="0"/>
              <a:t> = 1.0544 to the critical value of </a:t>
            </a:r>
            <a:r>
              <a:rPr lang="en-IN" sz="2800" dirty="0">
                <a:latin typeface="Cambria Math"/>
              </a:rPr>
              <a:t>2.2086</a:t>
            </a:r>
            <a:r>
              <a:rPr lang="en-IN" sz="2800" dirty="0"/>
              <a:t>.</a:t>
            </a:r>
            <a:endParaRPr sz="2800" dirty="0"/>
          </a:p>
        </p:txBody>
      </p:sp>
    </p:spTree>
    <p:extLst>
      <p:ext uri="{BB962C8B-B14F-4D97-AF65-F5344CB8AC3E}">
        <p14:creationId xmlns:p14="http://schemas.microsoft.com/office/powerpoint/2010/main" val="34505580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15</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sz="2800" dirty="0"/>
                  <a:t>Lastly, when testing for an Age Group effect, we have a test statistic of </a:t>
                </a:r>
                <a14:m>
                  <m:oMath xmlns:m="http://schemas.openxmlformats.org/officeDocument/2006/math">
                    <m:r>
                      <a:rPr lang="en-US">
                        <a:latin typeface="Cambria Math" panose="02040503050406030204" pitchFamily="18" charset="0"/>
                      </a:rPr>
                      <m:t>𝐹</m:t>
                    </m:r>
                    <m:r>
                      <a:rPr lang="en-US">
                        <a:latin typeface="Cambria Math" panose="02040503050406030204" pitchFamily="18" charset="0"/>
                      </a:rPr>
                      <m:t>=27.3842</m:t>
                    </m:r>
                  </m:oMath>
                </a14:m>
                <a:r>
                  <a:rPr lang="en-US" sz="2800" dirty="0"/>
                  <a:t> with an associated </a:t>
                </a:r>
                <a:r>
                  <a:rPr lang="en-US" sz="2800" i="1" dirty="0"/>
                  <a:t>P</a:t>
                </a:r>
                <a14:m>
                  <m:oMath xmlns:m="http://schemas.openxmlformats.org/officeDocument/2006/math">
                    <m:r>
                      <m:rPr>
                        <m:nor/>
                      </m:rPr>
                      <a:rPr lang="en-US"/>
                      <m:t>−</m:t>
                    </m:r>
                    <m:r>
                      <m:rPr>
                        <m:nor/>
                      </m:rPr>
                      <a:rPr lang="en-US"/>
                      <m:t>value</m:t>
                    </m:r>
                    <m:r>
                      <m:rPr>
                        <m:nor/>
                      </m:rPr>
                      <a:rPr lang="en-US"/>
                      <m:t> </m:t>
                    </m:r>
                    <m:r>
                      <m:rPr>
                        <m:nor/>
                      </m:rPr>
                      <a:rPr lang="en-US"/>
                      <m:t>of</m:t>
                    </m:r>
                    <m:r>
                      <m:rPr>
                        <m:nor/>
                      </m:rPr>
                      <a:rPr lang="en-US" b="0" i="0" smtClean="0"/>
                      <m:t> </m:t>
                    </m:r>
                    <m:r>
                      <m:rPr>
                        <m:sty m:val="p"/>
                      </m:rPr>
                      <a:rPr lang="en-US" b="0" i="0" smtClean="0">
                        <a:latin typeface="Cambria Math" panose="02040503050406030204" pitchFamily="18" charset="0"/>
                      </a:rPr>
                      <m:t>less</m:t>
                    </m:r>
                    <m:r>
                      <a:rPr lang="en-US" b="0" i="0" smtClean="0">
                        <a:latin typeface="Cambria Math" panose="02040503050406030204" pitchFamily="18" charset="0"/>
                      </a:rPr>
                      <m:t> </m:t>
                    </m:r>
                    <m:r>
                      <m:rPr>
                        <m:sty m:val="p"/>
                      </m:rPr>
                      <a:rPr lang="en-US" b="0" i="0" smtClean="0">
                        <a:latin typeface="Cambria Math" panose="02040503050406030204" pitchFamily="18" charset="0"/>
                      </a:rPr>
                      <m:t>than</m:t>
                    </m:r>
                    <m:r>
                      <a:rPr lang="en-US" b="0" i="0" smtClean="0">
                        <a:latin typeface="Cambria Math" panose="02040503050406030204" pitchFamily="18" charset="0"/>
                      </a:rPr>
                      <m:t> 0.0001</m:t>
                    </m:r>
                  </m:oMath>
                </a14:m>
                <a:r>
                  <a:rPr lang="en-US" sz="2800" dirty="0"/>
                  <a:t>. When compared with the critical value of </a:t>
                </a:r>
                <a:r>
                  <a:rPr lang="en-US" sz="2800" dirty="0">
                    <a:latin typeface="Cambria Math"/>
                  </a:rPr>
                  <a:t>3.1052</a:t>
                </a:r>
                <a:r>
                  <a:rPr lang="en-US" sz="2800" dirty="0"/>
                  <a:t>, we reject the null hypothesis and conclude there is a significant difference in average screen time by Age Group. Additionally, the </a:t>
                </a:r>
                <a:r>
                  <a:rPr lang="en-US" sz="2800" i="1" dirty="0"/>
                  <a:t>P</a:t>
                </a:r>
                <a:r>
                  <a:rPr lang="en-US" sz="2800" dirty="0"/>
                  <a:t>-value would also lead us to reject the null hypothesis. See the end of Example 12.5.1 in which we performed Tukey's </a:t>
                </a:r>
                <a:r>
                  <a:rPr lang="en-US" sz="2800" b="1" dirty="0"/>
                  <a:t>HSD</a:t>
                </a:r>
                <a:r>
                  <a:rPr lang="en-US" sz="2800" dirty="0"/>
                  <a:t> multiple comparison procedure to indicate which of the three age groups were significantly different.</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148"/>
                </a:stretch>
              </a:blipFill>
            </p:spPr>
            <p:txBody>
              <a:bodyPr/>
              <a:lstStyle/>
              <a:p>
                <a:r>
                  <a:rPr lang="en-IN">
                    <a:noFill/>
                  </a:rPr>
                  <a:t> </a:t>
                </a:r>
              </a:p>
            </p:txBody>
          </p:sp>
        </mc:Fallback>
      </mc:AlternateContent>
    </p:spTree>
    <p:extLst>
      <p:ext uri="{BB962C8B-B14F-4D97-AF65-F5344CB8AC3E}">
        <p14:creationId xmlns:p14="http://schemas.microsoft.com/office/powerpoint/2010/main" val="4146745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16</a:t>
            </a:r>
            <a:endParaRPr dirty="0"/>
          </a:p>
        </p:txBody>
      </p:sp>
      <p:pic>
        <p:nvPicPr>
          <p:cNvPr id="5" name="Picture 4" descr="The describes the Least Squares Mean Plot.&#10;&#10;Summary of Fit&#10;&#10;R Square is 0.483167, Adjusted R Square is 0.360112, Root Mean Square Error is 20.8313, Mean of Response is 123.2571, Observations (or Sum Wgts) is 105.&#10;&#10;Analysis of Variance.&#10;&#10;This table called as ANOVA Table, it has six columns and three rows excluding the column headers: Source, Degrees of freedom, sum of squares, mean squares, F-ratio and Probability greater than F.&#10;&#10;First row: Source is Model, Degrees of freedom is 20, sum of squares is 34076.857, mean squares is 1703.84, F Ratio is 3.9264 Probability &gt; F is &lt; .0001 Asterix,&#10;&#10;Second row: Source is Error, Degrees of freedom is 84, sum of squares is 36451.200, mean squares is 433.94,&#10;&#10;Third row: Source is C. Total, Degrees of freedom is 104, sum of squares is 70528.057.&#10;&#10;Effects Tests&#10;&#10;This table has six columns and three rows excluding the column headers: Source, Nparm, Degrees of freedom, sum of squares, f-ratio and Probability greater than F.&#10;&#10;First row: Source is Media Type, Nparm is 6, Degrees of freedom is 6, sum of squares is 2745.257, F Ratio 1.0544, Probability &gt; F 0.3966,&#10;&#10;Second row: Source is Age Group, Nparm is 2, Degrees of freedom is 2, sum of squares is 23766.343, F Ratio 27.3842, Probability &gt; F &lt; .0001 Asterix,&#10;&#10;Third row: Source is Media Type times Age Group, Nparm is 12, Degrees of freedom is 12, sum of squares is 7565.257, F Ratio 1.4528, Probability &gt; F 0.1590.&#10;&#10;&#10;Least Squares Means Table&#10;&#10;This table has four columns and three rows of data excluding the column headers: Level, least square mean, standard error and Mean.&#10;&#10;First row: Level is 8 to 12 years old, Least Square Mean is 131.54286, Standard Error is 3.5211315, Mean is 131.543,&#10;&#10;Second row: Level is 13 to 18 Years Old, Least Square Mean is 136.08571, Standard Error is 3.5211315, Mean is 136.086,&#10;&#10;Third row: Level is Over 18 Years Old, Least Square Mean is 102.14286, Standard Error is 3.5211315, Mean is 102.143.">
            <a:extLst>
              <a:ext uri="{FF2B5EF4-FFF2-40B4-BE49-F238E27FC236}">
                <a16:creationId xmlns:a16="http://schemas.microsoft.com/office/drawing/2014/main" id="{48109B14-A4BB-48EE-ADFC-F1790EF36CE1}"/>
              </a:ext>
            </a:extLst>
          </p:cNvPr>
          <p:cNvPicPr>
            <a:picLocks noChangeAspect="1"/>
          </p:cNvPicPr>
          <p:nvPr/>
        </p:nvPicPr>
        <p:blipFill>
          <a:blip r:embed="rId2"/>
          <a:stretch>
            <a:fillRect/>
          </a:stretch>
        </p:blipFill>
        <p:spPr>
          <a:xfrm>
            <a:off x="2209800" y="1087096"/>
            <a:ext cx="4648200" cy="484257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21E633-3072-41BA-82EA-30357E25D233}"/>
              </a:ext>
            </a:extLst>
          </p:cNvPr>
          <p:cNvSpPr>
            <a:spLocks noGrp="1"/>
          </p:cNvSpPr>
          <p:nvPr>
            <p:ph type="title"/>
          </p:nvPr>
        </p:nvSpPr>
        <p:spPr/>
        <p:txBody>
          <a:bodyPr/>
          <a:lstStyle/>
          <a:p>
            <a:r>
              <a:rPr lang="en-US" dirty="0"/>
              <a:t>The Factorial Design—Slide 2</a:t>
            </a:r>
          </a:p>
        </p:txBody>
      </p:sp>
      <p:sp>
        <p:nvSpPr>
          <p:cNvPr id="3" name="Text Placeholder 2">
            <a:extLst>
              <a:ext uri="{FF2B5EF4-FFF2-40B4-BE49-F238E27FC236}">
                <a16:creationId xmlns:a16="http://schemas.microsoft.com/office/drawing/2014/main" id="{E694E6D3-3AAE-428E-A8AE-08A2D02B0AAD}"/>
              </a:ext>
            </a:extLst>
          </p:cNvPr>
          <p:cNvSpPr>
            <a:spLocks noGrp="1"/>
          </p:cNvSpPr>
          <p:nvPr>
            <p:ph type="body" sz="quarter" idx="10"/>
          </p:nvPr>
        </p:nvSpPr>
        <p:spPr>
          <a:xfrm>
            <a:off x="457200" y="1029287"/>
            <a:ext cx="8229600" cy="2399713"/>
          </a:xfrm>
        </p:spPr>
        <p:txBody>
          <a:bodyPr/>
          <a:lstStyle/>
          <a:p>
            <a:r>
              <a:rPr lang="en-US" sz="2400" dirty="0"/>
              <a:t>In order for the director of personnel to evaluate the relationship between average salary, age, and experience, he chooses the following experimental design. He selects four different age groups and three different experience levels and observes two salaries for each of the possible combinations of age and experience.</a:t>
            </a:r>
          </a:p>
        </p:txBody>
      </p:sp>
      <p:sp>
        <p:nvSpPr>
          <p:cNvPr id="4" name="TextBox 3">
            <a:extLst>
              <a:ext uri="{FF2B5EF4-FFF2-40B4-BE49-F238E27FC236}">
                <a16:creationId xmlns:a16="http://schemas.microsoft.com/office/drawing/2014/main" id="{EF0EAF2E-4D4A-3740-2F7A-B85A6998FB47}"/>
              </a:ext>
            </a:extLst>
          </p:cNvPr>
          <p:cNvSpPr txBox="1"/>
          <p:nvPr/>
        </p:nvSpPr>
        <p:spPr>
          <a:xfrm>
            <a:off x="2552700" y="3351021"/>
            <a:ext cx="40386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1 – Salaries (Thousands of Dollars)</a:t>
            </a:r>
            <a:endParaRPr lang="en-IN" dirty="0">
              <a:solidFill>
                <a:srgbClr val="366092"/>
              </a:solidFill>
            </a:endParaRPr>
          </a:p>
        </p:txBody>
      </p:sp>
      <p:pic>
        <p:nvPicPr>
          <p:cNvPr id="5" name="Picture 4" descr="The table contains 5 columns and 4 rows. The first column lists years of experience, and the next four columns represent age groups: 25 to 34 years old, 35 to 44 years old, 45 to 54 years old, and 55 to 64 years old. Each cell contains the salary in thousands of dollars for individuals in the corresponding age group and experience level.&#10;For each number of years of experiences, it has two rows.&#10;&#10;For 0 to 4 years of experience:&#10;&#10;Age 25 to 34 years: $22k, $27k,&#10;Age 35 to 44 years: $25k, $35k,&#10;Age 45 to 54 years: $34k, $36k,&#10;Age 55 to 64 years: $37k, $43k.&#10;&#10;For 5 to 9 years of experience:&#10;&#10;Age 25 to 34 years: $34k, $36k,&#10;Age 35 to 44 years: $35k, $45k,&#10;Age 45 to 54 years: $42k, $48k,&#10;Age 55 to 64 years: $49k, $51k.&#10;&#10;For 10 to 14 years of experience:&#10;&#10;Age 25 to 34 years: $39k, $41k,&#10;Age 35 to 44 years: $40k, $50k,&#10;Age 45 to 54 years: $53k, $57k,&#10;Age 55 to 64 years: $51k, $59k.">
            <a:extLst>
              <a:ext uri="{FF2B5EF4-FFF2-40B4-BE49-F238E27FC236}">
                <a16:creationId xmlns:a16="http://schemas.microsoft.com/office/drawing/2014/main" id="{DC0134EC-EB2B-4BA9-883A-73115571AC07}"/>
              </a:ext>
            </a:extLst>
          </p:cNvPr>
          <p:cNvPicPr>
            <a:picLocks noChangeAspect="1"/>
          </p:cNvPicPr>
          <p:nvPr/>
        </p:nvPicPr>
        <p:blipFill>
          <a:blip r:embed="rId2"/>
          <a:srcRect t="17023"/>
          <a:stretch>
            <a:fillRect/>
          </a:stretch>
        </p:blipFill>
        <p:spPr>
          <a:xfrm>
            <a:off x="927844" y="3733800"/>
            <a:ext cx="7288312" cy="2228571"/>
          </a:xfrm>
          <a:prstGeom prst="rect">
            <a:avLst/>
          </a:prstGeom>
        </p:spPr>
      </p:pic>
    </p:spTree>
    <p:extLst>
      <p:ext uri="{BB962C8B-B14F-4D97-AF65-F5344CB8AC3E}">
        <p14:creationId xmlns:p14="http://schemas.microsoft.com/office/powerpoint/2010/main" val="39354913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1: Performing a Two-Way ANOVA with Interaction—Slide 17</a:t>
            </a:r>
            <a:endParaRPr dirty="0"/>
          </a:p>
        </p:txBody>
      </p:sp>
      <p:pic>
        <p:nvPicPr>
          <p:cNvPr id="4" name="Picture 3" descr="The horizontal axis represents the age group with three markings labeled as 8 to 12 years old,  13 to 18 years old, and over 18 years old. The vertical axis represents screen time Least Squares means ranging from 90 to 150 , in increments of 10. Three points are plotted with vertical whiskers. The first point is plotted at (8 to 12 years old and 132), with a minimum value at screen time Least Squares means equals 125, and a maximum value at screen time Least Squares means equals 139. The second point is plotted at ( 13 to 18 years old and 136), with a minimum value at screen time Least Squares means equals 128, and a maximum value at screen time Least Squares means equals 145. The third point is plotted at (over 18 years old and 102), with a minimum value at screen time Least Squares means equals 95, and a maximum value at screen time Least Squares means equals 109. The three points are joined together.">
            <a:extLst>
              <a:ext uri="{FF2B5EF4-FFF2-40B4-BE49-F238E27FC236}">
                <a16:creationId xmlns:a16="http://schemas.microsoft.com/office/drawing/2014/main" id="{618214AB-DFE2-4E26-B357-E5EA09BC3E57}"/>
              </a:ext>
            </a:extLst>
          </p:cNvPr>
          <p:cNvPicPr>
            <a:picLocks noChangeAspect="1"/>
          </p:cNvPicPr>
          <p:nvPr/>
        </p:nvPicPr>
        <p:blipFill>
          <a:blip r:embed="rId2"/>
          <a:srcRect b="7181"/>
          <a:stretch>
            <a:fillRect/>
          </a:stretch>
        </p:blipFill>
        <p:spPr>
          <a:xfrm>
            <a:off x="2381087" y="1143000"/>
            <a:ext cx="4381825" cy="4267200"/>
          </a:xfrm>
          <a:prstGeom prst="rect">
            <a:avLst/>
          </a:prstGeom>
        </p:spPr>
      </p:pic>
      <p:sp>
        <p:nvSpPr>
          <p:cNvPr id="3" name="TextBox 2">
            <a:extLst>
              <a:ext uri="{FF2B5EF4-FFF2-40B4-BE49-F238E27FC236}">
                <a16:creationId xmlns:a16="http://schemas.microsoft.com/office/drawing/2014/main" id="{8567A526-1C0A-C6A2-E252-E4C535C5AB09}"/>
              </a:ext>
            </a:extLst>
          </p:cNvPr>
          <p:cNvSpPr txBox="1"/>
          <p:nvPr/>
        </p:nvSpPr>
        <p:spPr>
          <a:xfrm>
            <a:off x="3962400" y="5484167"/>
            <a:ext cx="1371602"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11</a:t>
            </a:r>
            <a:endParaRPr lang="en-IN" sz="2400" dirty="0"/>
          </a:p>
        </p:txBody>
      </p:sp>
    </p:spTree>
    <p:extLst>
      <p:ext uri="{BB962C8B-B14F-4D97-AF65-F5344CB8AC3E}">
        <p14:creationId xmlns:p14="http://schemas.microsoft.com/office/powerpoint/2010/main" val="2992559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08375-0089-445D-B036-0CA51FF7D8EC}"/>
              </a:ext>
            </a:extLst>
          </p:cNvPr>
          <p:cNvSpPr>
            <a:spLocks noGrp="1"/>
          </p:cNvSpPr>
          <p:nvPr>
            <p:ph type="title"/>
          </p:nvPr>
        </p:nvSpPr>
        <p:spPr/>
        <p:txBody>
          <a:bodyPr/>
          <a:lstStyle/>
          <a:p>
            <a:r>
              <a:rPr lang="en-US" dirty="0"/>
              <a:t>The Factorial Design—Slide 3</a:t>
            </a:r>
          </a:p>
        </p:txBody>
      </p:sp>
      <p:sp>
        <p:nvSpPr>
          <p:cNvPr id="3" name="Text Placeholder 2">
            <a:extLst>
              <a:ext uri="{FF2B5EF4-FFF2-40B4-BE49-F238E27FC236}">
                <a16:creationId xmlns:a16="http://schemas.microsoft.com/office/drawing/2014/main" id="{218CAA6D-C96F-41E8-A831-C2D5D44CA046}"/>
              </a:ext>
            </a:extLst>
          </p:cNvPr>
          <p:cNvSpPr>
            <a:spLocks noGrp="1"/>
          </p:cNvSpPr>
          <p:nvPr>
            <p:ph type="body" sz="quarter" idx="10"/>
          </p:nvPr>
        </p:nvSpPr>
        <p:spPr/>
        <p:txBody>
          <a:bodyPr/>
          <a:lstStyle/>
          <a:p>
            <a:r>
              <a:rPr lang="en-US" sz="3200" dirty="0"/>
              <a:t>This type of design involves a </a:t>
            </a:r>
            <a:r>
              <a:rPr lang="en-US" sz="3200" b="1" dirty="0"/>
              <a:t>two-way analysis of varianc</a:t>
            </a:r>
            <a:r>
              <a:rPr lang="en-US" sz="3200" dirty="0"/>
              <a:t>e because there are two classifications. It is called a </a:t>
            </a:r>
            <a:r>
              <a:rPr lang="en-US" sz="3200" b="1" dirty="0"/>
              <a:t>complete factorial experiment</a:t>
            </a:r>
            <a:r>
              <a:rPr lang="en-US" sz="3200" dirty="0"/>
              <a:t> since there is at least one observation for every possible combination of age and years of experience. Factorial experiments provide valuable information by enabling the interaction between the two variables to be estimated.</a:t>
            </a:r>
          </a:p>
        </p:txBody>
      </p:sp>
    </p:spTree>
    <p:extLst>
      <p:ext uri="{BB962C8B-B14F-4D97-AF65-F5344CB8AC3E}">
        <p14:creationId xmlns:p14="http://schemas.microsoft.com/office/powerpoint/2010/main" val="4205605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Complete Factorial Experiment</a:t>
            </a:r>
          </a:p>
        </p:txBody>
      </p:sp>
      <p:sp>
        <p:nvSpPr>
          <p:cNvPr id="3" name="Text Placeholder 2"/>
          <p:cNvSpPr>
            <a:spLocks noGrp="1"/>
          </p:cNvSpPr>
          <p:nvPr>
            <p:ph type="body" sz="quarter" idx="10"/>
          </p:nvPr>
        </p:nvSpPr>
        <p:spPr>
          <a:xfrm>
            <a:off x="457200" y="1082078"/>
            <a:ext cx="8229600" cy="2880322"/>
          </a:xfrm>
        </p:spPr>
        <p:txBody>
          <a:bodyPr>
            <a:normAutofit/>
          </a:bodyPr>
          <a:lstStyle/>
          <a:p>
            <a:r>
              <a:rPr sz="2800" dirty="0"/>
              <a:t>A </a:t>
            </a:r>
            <a:r>
              <a:rPr sz="2800" b="1" dirty="0"/>
              <a:t>complete factorial experiment</a:t>
            </a:r>
            <a:r>
              <a:rPr sz="2800" dirty="0"/>
              <a:t> is an experiment involving at least two factors with at least one observation for every possible combination of the factor levels.</a:t>
            </a:r>
          </a:p>
          <a:p>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C5B23-0231-45AA-B910-4BE6514E2C39}"/>
              </a:ext>
            </a:extLst>
          </p:cNvPr>
          <p:cNvSpPr>
            <a:spLocks noGrp="1"/>
          </p:cNvSpPr>
          <p:nvPr>
            <p:ph type="title"/>
          </p:nvPr>
        </p:nvSpPr>
        <p:spPr/>
        <p:txBody>
          <a:bodyPr/>
          <a:lstStyle/>
          <a:p>
            <a:r>
              <a:rPr lang="en-US" dirty="0"/>
              <a:t>The Factorial Design—Slide 4</a:t>
            </a:r>
          </a:p>
        </p:txBody>
      </p:sp>
      <p:sp>
        <p:nvSpPr>
          <p:cNvPr id="3" name="Text Placeholder 2">
            <a:extLst>
              <a:ext uri="{FF2B5EF4-FFF2-40B4-BE49-F238E27FC236}">
                <a16:creationId xmlns:a16="http://schemas.microsoft.com/office/drawing/2014/main" id="{478854B8-B0B2-4848-A60C-31469124DF1A}"/>
              </a:ext>
            </a:extLst>
          </p:cNvPr>
          <p:cNvSpPr>
            <a:spLocks noGrp="1"/>
          </p:cNvSpPr>
          <p:nvPr>
            <p:ph type="body" sz="quarter" idx="10"/>
          </p:nvPr>
        </p:nvSpPr>
        <p:spPr>
          <a:xfrm>
            <a:off x="457200" y="1029287"/>
            <a:ext cx="8229600" cy="1942513"/>
          </a:xfrm>
        </p:spPr>
        <p:txBody>
          <a:bodyPr/>
          <a:lstStyle/>
          <a:p>
            <a:r>
              <a:rPr lang="en-US" sz="2400" dirty="0"/>
              <a:t>Interaction between the two variables means that the average salary is affected by the combination of age and experience. An example of two variables that interact is shown in Figure 1. This is called a </a:t>
            </a:r>
            <a:r>
              <a:rPr lang="en-US" sz="2400" b="1" dirty="0"/>
              <a:t>profile plot</a:t>
            </a:r>
            <a:r>
              <a:rPr lang="en-US" sz="2400" dirty="0"/>
              <a:t> (or </a:t>
            </a:r>
            <a:r>
              <a:rPr lang="en-US" sz="2400" b="1" dirty="0"/>
              <a:t>interaction plot</a:t>
            </a:r>
            <a:r>
              <a:rPr lang="en-US" sz="2400" dirty="0"/>
              <a:t>) which plots the means by factors. </a:t>
            </a:r>
          </a:p>
        </p:txBody>
      </p:sp>
      <p:pic>
        <p:nvPicPr>
          <p:cNvPr id="7" name="Picture 6" descr="An interaction plot titled “Profile Plot - Variables that Interact” is shown for two variables that interact. The vertical axis of the plot is labeled “Average Response” ranging from 20 to 60, in increments of 10. The horizontal axis of the graph is labeled “Factor A” representing three levels, Level A, Level B, and Level C. The average responses for the three factors in the case of Level 1 are marked as follows: Level A, 50; Level B, 35; Level C, 30. The average responses for the three factors in the case of Level 2 are marked as follows: Level A, 24; Level B, 50; Level C, 40. The lines for Level 1 and Level 2 cross between Level A and Level B.">
            <a:extLst>
              <a:ext uri="{FF2B5EF4-FFF2-40B4-BE49-F238E27FC236}">
                <a16:creationId xmlns:a16="http://schemas.microsoft.com/office/drawing/2014/main" id="{ED6AC349-D07B-4E7D-1496-248B58B66EEC}"/>
              </a:ext>
            </a:extLst>
          </p:cNvPr>
          <p:cNvPicPr>
            <a:picLocks noChangeAspect="1"/>
          </p:cNvPicPr>
          <p:nvPr/>
        </p:nvPicPr>
        <p:blipFill>
          <a:blip r:embed="rId2"/>
          <a:stretch>
            <a:fillRect/>
          </a:stretch>
        </p:blipFill>
        <p:spPr>
          <a:xfrm>
            <a:off x="2346741" y="2969880"/>
            <a:ext cx="4450514" cy="2628000"/>
          </a:xfrm>
          <a:prstGeom prst="rect">
            <a:avLst/>
          </a:prstGeom>
        </p:spPr>
      </p:pic>
      <p:sp>
        <p:nvSpPr>
          <p:cNvPr id="4" name="TextBox 3">
            <a:extLst>
              <a:ext uri="{FF2B5EF4-FFF2-40B4-BE49-F238E27FC236}">
                <a16:creationId xmlns:a16="http://schemas.microsoft.com/office/drawing/2014/main" id="{90DB5A90-3DD6-22F0-CB01-7D1158A9EAA3}"/>
              </a:ext>
            </a:extLst>
          </p:cNvPr>
          <p:cNvSpPr txBox="1"/>
          <p:nvPr/>
        </p:nvSpPr>
        <p:spPr>
          <a:xfrm>
            <a:off x="3962398" y="559788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1</a:t>
            </a:r>
            <a:endParaRPr lang="en-IN" sz="2400" dirty="0"/>
          </a:p>
        </p:txBody>
      </p:sp>
    </p:spTree>
    <p:extLst>
      <p:ext uri="{BB962C8B-B14F-4D97-AF65-F5344CB8AC3E}">
        <p14:creationId xmlns:p14="http://schemas.microsoft.com/office/powerpoint/2010/main" val="40113094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8A606-4289-4A74-9BFC-E0FE25B0A12B}"/>
              </a:ext>
            </a:extLst>
          </p:cNvPr>
          <p:cNvSpPr>
            <a:spLocks noGrp="1"/>
          </p:cNvSpPr>
          <p:nvPr>
            <p:ph type="title"/>
          </p:nvPr>
        </p:nvSpPr>
        <p:spPr/>
        <p:txBody>
          <a:bodyPr/>
          <a:lstStyle/>
          <a:p>
            <a:r>
              <a:rPr lang="en-US" dirty="0"/>
              <a:t>The Factorial Design—Slide 5</a:t>
            </a:r>
          </a:p>
        </p:txBody>
      </p:sp>
      <p:sp>
        <p:nvSpPr>
          <p:cNvPr id="3" name="Text Placeholder 2">
            <a:extLst>
              <a:ext uri="{FF2B5EF4-FFF2-40B4-BE49-F238E27FC236}">
                <a16:creationId xmlns:a16="http://schemas.microsoft.com/office/drawing/2014/main" id="{EC6F3A47-2184-4D39-851F-AD78B5B0B7EE}"/>
              </a:ext>
            </a:extLst>
          </p:cNvPr>
          <p:cNvSpPr>
            <a:spLocks noGrp="1"/>
          </p:cNvSpPr>
          <p:nvPr>
            <p:ph type="body" sz="quarter" idx="10"/>
          </p:nvPr>
        </p:nvSpPr>
        <p:spPr>
          <a:xfrm>
            <a:off x="457200" y="1029287"/>
            <a:ext cx="8229600" cy="1942513"/>
          </a:xfrm>
        </p:spPr>
        <p:txBody>
          <a:bodyPr/>
          <a:lstStyle/>
          <a:p>
            <a:r>
              <a:rPr lang="en-US" dirty="0"/>
              <a:t>If there is no interaction at all between two variables, the lines in the profile plot will be perfectly parallel. An example of two variables that do not interact is shown in Figure 2.</a:t>
            </a:r>
          </a:p>
        </p:txBody>
      </p:sp>
      <p:pic>
        <p:nvPicPr>
          <p:cNvPr id="7" name="Picture 6" descr="An interaction plot titled “Profile plot - Variables that Do Not Interact” is shown for two variables that interact. The vertical axis of the plot is labeled “Average Response” ranging from 20 to 60, in increments of 10. The horizontal axis of the graph is labeled “Factor A” representing three levels, Level A, Level B, and Level C. The average responses for the three factors in the case of Level 1 are marked as follows: Level A, 40; Level B, 30; Level C, 30. The average responses for the three factors in the case of Level 2 are marked as follows: Level A, 50; Level B, 40; Level C, 40. The lines for Level 1 and Level 2 do not cross.">
            <a:extLst>
              <a:ext uri="{FF2B5EF4-FFF2-40B4-BE49-F238E27FC236}">
                <a16:creationId xmlns:a16="http://schemas.microsoft.com/office/drawing/2014/main" id="{2AC6C5B2-310E-FDAA-E5A4-E04CBDF7735F}"/>
              </a:ext>
            </a:extLst>
          </p:cNvPr>
          <p:cNvPicPr>
            <a:picLocks noChangeAspect="1"/>
          </p:cNvPicPr>
          <p:nvPr/>
        </p:nvPicPr>
        <p:blipFill>
          <a:blip r:embed="rId2"/>
          <a:stretch>
            <a:fillRect/>
          </a:stretch>
        </p:blipFill>
        <p:spPr>
          <a:xfrm>
            <a:off x="2139950" y="2970840"/>
            <a:ext cx="4864100" cy="2628000"/>
          </a:xfrm>
          <a:prstGeom prst="rect">
            <a:avLst/>
          </a:prstGeom>
        </p:spPr>
      </p:pic>
      <p:sp>
        <p:nvSpPr>
          <p:cNvPr id="4" name="TextBox 3">
            <a:extLst>
              <a:ext uri="{FF2B5EF4-FFF2-40B4-BE49-F238E27FC236}">
                <a16:creationId xmlns:a16="http://schemas.microsoft.com/office/drawing/2014/main" id="{72490349-AA37-2117-8ADE-AF546D98DD80}"/>
              </a:ext>
            </a:extLst>
          </p:cNvPr>
          <p:cNvSpPr txBox="1"/>
          <p:nvPr/>
        </p:nvSpPr>
        <p:spPr>
          <a:xfrm>
            <a:off x="3962400" y="5597880"/>
            <a:ext cx="1219200"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Figure 2</a:t>
            </a:r>
            <a:endParaRPr lang="en-IN" sz="2400" dirty="0"/>
          </a:p>
        </p:txBody>
      </p:sp>
    </p:spTree>
    <p:extLst>
      <p:ext uri="{BB962C8B-B14F-4D97-AF65-F5344CB8AC3E}">
        <p14:creationId xmlns:p14="http://schemas.microsoft.com/office/powerpoint/2010/main" val="1034973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A4A43-DD3A-41E3-8860-8CAD980F3F8B}"/>
              </a:ext>
            </a:extLst>
          </p:cNvPr>
          <p:cNvSpPr>
            <a:spLocks noGrp="1"/>
          </p:cNvSpPr>
          <p:nvPr>
            <p:ph type="title"/>
          </p:nvPr>
        </p:nvSpPr>
        <p:spPr/>
        <p:txBody>
          <a:bodyPr/>
          <a:lstStyle/>
          <a:p>
            <a:r>
              <a:rPr lang="en-US" dirty="0"/>
              <a:t>The Factorial Design—Slide 6</a:t>
            </a:r>
          </a:p>
        </p:txBody>
      </p:sp>
      <p:sp>
        <p:nvSpPr>
          <p:cNvPr id="3" name="Text Placeholder 2">
            <a:extLst>
              <a:ext uri="{FF2B5EF4-FFF2-40B4-BE49-F238E27FC236}">
                <a16:creationId xmlns:a16="http://schemas.microsoft.com/office/drawing/2014/main" id="{E36D4E78-C5E9-4667-A60C-40F9DD3C1380}"/>
              </a:ext>
            </a:extLst>
          </p:cNvPr>
          <p:cNvSpPr>
            <a:spLocks noGrp="1"/>
          </p:cNvSpPr>
          <p:nvPr>
            <p:ph type="body" sz="quarter" idx="10"/>
          </p:nvPr>
        </p:nvSpPr>
        <p:spPr/>
        <p:txBody>
          <a:bodyPr/>
          <a:lstStyle/>
          <a:p>
            <a:r>
              <a:rPr lang="en-US" dirty="0"/>
              <a:t>There are three effects on average salary that will interest the personnel director. The first is the effect that the interaction between age and experience has on average salary, called the </a:t>
            </a:r>
            <a:r>
              <a:rPr lang="en-US" b="1" dirty="0"/>
              <a:t>main effect for interaction</a:t>
            </a:r>
            <a:r>
              <a:rPr lang="en-US" dirty="0"/>
              <a:t>. The second is the effect that experience has on average salary, called the </a:t>
            </a:r>
            <a:r>
              <a:rPr lang="en-US" b="1" dirty="0"/>
              <a:t>main effect for experience (Factor A)</a:t>
            </a:r>
            <a:r>
              <a:rPr lang="en-US" dirty="0"/>
              <a:t>. The third is the effect that age has on average salary, called the </a:t>
            </a:r>
            <a:r>
              <a:rPr lang="en-US" b="1" dirty="0"/>
              <a:t>main effect for age (Factor B)</a:t>
            </a:r>
            <a:r>
              <a:rPr lang="en-US" dirty="0"/>
              <a:t>.</a:t>
            </a:r>
          </a:p>
        </p:txBody>
      </p:sp>
    </p:spTree>
    <p:extLst>
      <p:ext uri="{BB962C8B-B14F-4D97-AF65-F5344CB8AC3E}">
        <p14:creationId xmlns:p14="http://schemas.microsoft.com/office/powerpoint/2010/main" val="37472565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152E8-E2A2-479B-8BB5-EDE09CE59DDD}"/>
              </a:ext>
            </a:extLst>
          </p:cNvPr>
          <p:cNvSpPr>
            <a:spLocks noGrp="1"/>
          </p:cNvSpPr>
          <p:nvPr>
            <p:ph type="title"/>
          </p:nvPr>
        </p:nvSpPr>
        <p:spPr/>
        <p:txBody>
          <a:bodyPr/>
          <a:lstStyle/>
          <a:p>
            <a:r>
              <a:rPr lang="en-US" dirty="0"/>
              <a:t>The Factorial Design—Slide 7</a:t>
            </a:r>
          </a:p>
        </p:txBody>
      </p:sp>
      <p:sp>
        <p:nvSpPr>
          <p:cNvPr id="3" name="Text Placeholder 2">
            <a:extLst>
              <a:ext uri="{FF2B5EF4-FFF2-40B4-BE49-F238E27FC236}">
                <a16:creationId xmlns:a16="http://schemas.microsoft.com/office/drawing/2014/main" id="{411C9591-C53A-40A4-8A3F-BCFE998AD25F}"/>
              </a:ext>
            </a:extLst>
          </p:cNvPr>
          <p:cNvSpPr>
            <a:spLocks noGrp="1"/>
          </p:cNvSpPr>
          <p:nvPr>
            <p:ph type="body" sz="quarter" idx="10"/>
          </p:nvPr>
        </p:nvSpPr>
        <p:spPr/>
        <p:txBody>
          <a:bodyPr/>
          <a:lstStyle/>
          <a:p>
            <a:r>
              <a:rPr lang="en-US" sz="2600" dirty="0"/>
              <a:t>The test procedure is somewhat different than those we have discussed previously because of the potential presence of interaction between the two variables. Of primary importance is determining whether there is any interaction between the two variables. If there is interaction, we will not be able to separate out the effects that age and experience have on average salary, and the hypothesis testing procedure is halted. If there is not interaction, then it is possible to proceed with the hypothesis testing procedure and determine the effect that age has on average salary and the effect that experience has on average salary.</a:t>
            </a:r>
          </a:p>
        </p:txBody>
      </p:sp>
    </p:spTree>
    <p:extLst>
      <p:ext uri="{BB962C8B-B14F-4D97-AF65-F5344CB8AC3E}">
        <p14:creationId xmlns:p14="http://schemas.microsoft.com/office/powerpoint/2010/main" val="1013883747"/>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D828CB1-8C84-4397-9C6D-8C1CDF62B05A}"/>
</file>

<file path=customXml/itemProps2.xml><?xml version="1.0" encoding="utf-8"?>
<ds:datastoreItem xmlns:ds="http://schemas.openxmlformats.org/officeDocument/2006/customXml" ds:itemID="{6ECA0DBD-9925-4B44-8A9A-E3A5F73A9687}"/>
</file>

<file path=customXml/itemProps3.xml><?xml version="1.0" encoding="utf-8"?>
<ds:datastoreItem xmlns:ds="http://schemas.openxmlformats.org/officeDocument/2006/customXml" ds:itemID="{EA7B2147-28A4-491D-91FF-C3F013E4B7D6}"/>
</file>

<file path=docProps/app.xml><?xml version="1.0" encoding="utf-8"?>
<Properties xmlns="http://schemas.openxmlformats.org/officeDocument/2006/extended-properties" xmlns:vt="http://schemas.openxmlformats.org/officeDocument/2006/docPropsVTypes">
  <TotalTime>1494</TotalTime>
  <Words>2085</Words>
  <Application>Microsoft Office PowerPoint</Application>
  <PresentationFormat>On-screen Show (4:3)</PresentationFormat>
  <Paragraphs>156</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Courier New</vt:lpstr>
      <vt:lpstr>Calibri</vt:lpstr>
      <vt:lpstr>Arial</vt:lpstr>
      <vt:lpstr>Cambria Math</vt:lpstr>
      <vt:lpstr>Office Theme</vt:lpstr>
      <vt:lpstr>Section 12.6</vt:lpstr>
      <vt:lpstr>The Factorial Design—Slide 1</vt:lpstr>
      <vt:lpstr>The Factorial Design—Slide 2</vt:lpstr>
      <vt:lpstr>The Factorial Design—Slide 3</vt:lpstr>
      <vt:lpstr>Definition: Complete Factorial Experiment</vt:lpstr>
      <vt:lpstr>The Factorial Design—Slide 4</vt:lpstr>
      <vt:lpstr>The Factorial Design—Slide 5</vt:lpstr>
      <vt:lpstr>The Factorial Design—Slide 6</vt:lpstr>
      <vt:lpstr>The Factorial Design—Slide 7</vt:lpstr>
      <vt:lpstr>Procedure: Test for Interaction Between Factors</vt:lpstr>
      <vt:lpstr>Procedure: Test for Main Effects for Factor A</vt:lpstr>
      <vt:lpstr>Procedure: Test for Main Effects for Factor B</vt:lpstr>
      <vt:lpstr>Example 1: Performing a Two-Way ANOVA with Interaction—Slide 1</vt:lpstr>
      <vt:lpstr>Example 1: Performing a Two-Way ANOVA with Interaction—Slide 2</vt:lpstr>
      <vt:lpstr>Example 1: Performing a Two-Way ANOVA with Interaction—Slide 3</vt:lpstr>
      <vt:lpstr>Example 1: Performing a Two-Way ANOVA with Interaction—Slide 4</vt:lpstr>
      <vt:lpstr>Example 1: Performing a Two-Way ANOVA with Interaction—Slide 5</vt:lpstr>
      <vt:lpstr>Example 1: Performing a Two-Way ANOVA with Interaction—Slide 6</vt:lpstr>
      <vt:lpstr>Example 1: Performing a Two-Way ANOVA with Interaction—Slide 7</vt:lpstr>
      <vt:lpstr>Example 1: Performing a Two-Way ANOVA with Interaction—Slide 8</vt:lpstr>
      <vt:lpstr>Definition: Masking</vt:lpstr>
      <vt:lpstr>Example 1: Performing a Two-Way ANOVA with Interaction—Slide 9</vt:lpstr>
      <vt:lpstr>Example 1: Performing a Two-Way ANOVA with Interaction—Slide 10</vt:lpstr>
      <vt:lpstr>Example 1: Performing a Two-Way ANOVA with Interaction—Slide 11</vt:lpstr>
      <vt:lpstr>Example 1: Performing a Two-Way ANOVA with Interaction—Slide 12</vt:lpstr>
      <vt:lpstr>Example 1: Performing a Two-Way ANOVA with Interaction—Slide 13</vt:lpstr>
      <vt:lpstr>Example 1: Performing a Two-Way ANOVA with Interaction—Slide 14</vt:lpstr>
      <vt:lpstr>Example 1: Performing a Two-Way ANOVA with Interaction—Slide 15</vt:lpstr>
      <vt:lpstr>Example 1: Performing a Two-Way ANOVA with Interaction—Slide 16</vt:lpstr>
      <vt:lpstr>Example 1: Performing a Two-Way ANOVA with Interaction—Slide 17</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- 12.6 - Two-Way ANOVA: The Factorial Design</dc:title>
  <dc:creator>Hawkes Learning</dc:creator>
  <cp:lastModifiedBy>Kodanda Ram Bade</cp:lastModifiedBy>
  <cp:revision>218</cp:revision>
  <dcterms:created xsi:type="dcterms:W3CDTF">2013-04-26T14:43:13Z</dcterms:created>
  <dcterms:modified xsi:type="dcterms:W3CDTF">2025-10-01T06:52:35Z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