
<file path=[Content_Types].xml><?xml version="1.0" encoding="utf-8"?>
<Types xmlns="http://schemas.openxmlformats.org/package/2006/content-types">
  <Default Extension="emf" ContentType="image/x-emf"/>
  <Default Extension="fntdata" ContentType="application/x-fontdata"/>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Masters/slideMaster1.xml" ContentType="application/vnd.openxmlformats-officedocument.presentationml.slideMaster+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viewProps.xml" ContentType="application/vnd.openxmlformats-officedocument.presentationml.viewProps+xml"/>
  <Override PartName="/ppt/presProps.xml" ContentType="application/vnd.openxmlformats-officedocument.presentationml.presProps+xml"/>
  <Override PartName="/ppt/tableStyles.xml" ContentType="application/vnd.openxmlformats-officedocument.presentationml.tableStyles+xml"/>
  <Override PartName="/docProps/app.xml" ContentType="application/vnd.openxmlformats-officedocument.extended-properties+xml"/>
  <Override PartName="/docProps/core.xml" ContentType="application/vnd.openxmlformats-package.core-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47"/>
  </p:notesMasterIdLst>
  <p:handoutMasterIdLst>
    <p:handoutMasterId r:id="rId48"/>
  </p:handoutMasterIdLst>
  <p:sldIdLst>
    <p:sldId id="256" r:id="rId2"/>
    <p:sldId id="291" r:id="rId3"/>
    <p:sldId id="286" r:id="rId4"/>
    <p:sldId id="288" r:id="rId5"/>
    <p:sldId id="289" r:id="rId6"/>
    <p:sldId id="290" r:id="rId7"/>
    <p:sldId id="258" r:id="rId8"/>
    <p:sldId id="293" r:id="rId9"/>
    <p:sldId id="294" r:id="rId10"/>
    <p:sldId id="295" r:id="rId11"/>
    <p:sldId id="296" r:id="rId12"/>
    <p:sldId id="260" r:id="rId13"/>
    <p:sldId id="297" r:id="rId14"/>
    <p:sldId id="300" r:id="rId15"/>
    <p:sldId id="301" r:id="rId16"/>
    <p:sldId id="302" r:id="rId17"/>
    <p:sldId id="303" r:id="rId18"/>
    <p:sldId id="304" r:id="rId19"/>
    <p:sldId id="305" r:id="rId20"/>
    <p:sldId id="306" r:id="rId21"/>
    <p:sldId id="338" r:id="rId22"/>
    <p:sldId id="307" r:id="rId23"/>
    <p:sldId id="261" r:id="rId24"/>
    <p:sldId id="263" r:id="rId25"/>
    <p:sldId id="264" r:id="rId26"/>
    <p:sldId id="265" r:id="rId27"/>
    <p:sldId id="333" r:id="rId28"/>
    <p:sldId id="266" r:id="rId29"/>
    <p:sldId id="334" r:id="rId30"/>
    <p:sldId id="267" r:id="rId31"/>
    <p:sldId id="268" r:id="rId32"/>
    <p:sldId id="269" r:id="rId33"/>
    <p:sldId id="335" r:id="rId34"/>
    <p:sldId id="273" r:id="rId35"/>
    <p:sldId id="275" r:id="rId36"/>
    <p:sldId id="277" r:id="rId37"/>
    <p:sldId id="317" r:id="rId38"/>
    <p:sldId id="278" r:id="rId39"/>
    <p:sldId id="279" r:id="rId40"/>
    <p:sldId id="336" r:id="rId41"/>
    <p:sldId id="337" r:id="rId42"/>
    <p:sldId id="318" r:id="rId43"/>
    <p:sldId id="282" r:id="rId44"/>
    <p:sldId id="283" r:id="rId45"/>
    <p:sldId id="285" r:id="rId46"/>
  </p:sldIdLst>
  <p:sldSz cx="9144000" cy="6858000" type="screen4x3"/>
  <p:notesSz cx="6858000" cy="9144000"/>
  <p:embeddedFontLst>
    <p:embeddedFont>
      <p:font typeface="Cambria Math" panose="02040503050406030204" pitchFamily="18" charset="0"/>
      <p:regular r:id="rId49"/>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Nick  Belloit" initials="" lastIdx="10"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F497D"/>
    <a:srgbClr val="000000"/>
    <a:srgbClr val="000099"/>
    <a:srgbClr val="2D7D9F"/>
    <a:srgbClr val="0000FF"/>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2853" autoAdjust="0"/>
    <p:restoredTop sz="94673" autoAdjust="0"/>
  </p:normalViewPr>
  <p:slideViewPr>
    <p:cSldViewPr>
      <p:cViewPr varScale="1">
        <p:scale>
          <a:sx n="105" d="100"/>
          <a:sy n="105" d="100"/>
        </p:scale>
        <p:origin x="1272" y="108"/>
      </p:cViewPr>
      <p:guideLst>
        <p:guide orient="horz" pos="2160"/>
        <p:guide pos="2880"/>
      </p:guideLst>
    </p:cSldViewPr>
  </p:slideViewPr>
  <p:notesTextViewPr>
    <p:cViewPr>
      <p:scale>
        <a:sx n="3" d="2"/>
        <a:sy n="3" d="2"/>
      </p:scale>
      <p:origin x="0" y="0"/>
    </p:cViewPr>
  </p:notesTextViewPr>
  <p:sorterViewPr>
    <p:cViewPr>
      <p:scale>
        <a:sx n="66" d="100"/>
        <a:sy n="66" d="100"/>
      </p:scale>
      <p:origin x="0" y="0"/>
    </p:cViewPr>
  </p:sorterViewPr>
  <p:notesViewPr>
    <p:cSldViewPr>
      <p:cViewPr varScale="1">
        <p:scale>
          <a:sx n="58" d="100"/>
          <a:sy n="58" d="100"/>
        </p:scale>
        <p:origin x="3024"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notesMaster" Target="notesMasters/notesMaster1.xml"/><Relationship Id="rId50" Type="http://schemas.openxmlformats.org/officeDocument/2006/relationships/commentAuthors" Target="commentAuthors.xml"/><Relationship Id="rId55" Type="http://schemas.openxmlformats.org/officeDocument/2006/relationships/customXml" Target="../customXml/item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theme" Target="theme/theme1.xml"/><Relationship Id="rId5" Type="http://schemas.openxmlformats.org/officeDocument/2006/relationships/slide" Target="slides/slide4.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handoutMaster" Target="handoutMasters/handoutMaster1.xml"/><Relationship Id="rId56" Type="http://schemas.openxmlformats.org/officeDocument/2006/relationships/customXml" Target="../customXml/item2.xml"/><Relationship Id="rId8" Type="http://schemas.openxmlformats.org/officeDocument/2006/relationships/slide" Target="slides/slide7.xml"/><Relationship Id="rId51" Type="http://schemas.openxmlformats.org/officeDocument/2006/relationships/presProps" Target="presProp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font" Target="fonts/font1.fntdata"/><Relationship Id="rId57" Type="http://schemas.openxmlformats.org/officeDocument/2006/relationships/customXml" Target="../customXml/item3.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7/22/2025</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416301587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369A0D3-B478-40F2-A888-1E8089CEC0F3}" type="datetimeFigureOut">
              <a:rPr lang="en-US" smtClean="0"/>
              <a:pPr/>
              <a:t>7/22/2025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E6DA207-A26B-4388-9112-E8BB699F6246}" type="slidenum">
              <a:rPr lang="en-US" smtClean="0"/>
              <a:pPr/>
              <a:t>‹#›</a:t>
            </a:fld>
            <a:endParaRPr lang="en-US"/>
          </a:p>
        </p:txBody>
      </p:sp>
    </p:spTree>
    <p:extLst>
      <p:ext uri="{BB962C8B-B14F-4D97-AF65-F5344CB8AC3E}">
        <p14:creationId xmlns:p14="http://schemas.microsoft.com/office/powerpoint/2010/main" val="6156667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71A0D54E-FB3F-4E00-91DF-E7D7900CC666}"/>
              </a:ext>
            </a:extLst>
          </p:cNvPr>
          <p:cNvSpPr>
            <a:spLocks noGrp="1"/>
          </p:cNvSpPr>
          <p:nvPr>
            <p:ph type="body" sz="quarter" idx="10" hasCustomPrompt="1"/>
          </p:nvPr>
        </p:nvSpPr>
        <p:spPr>
          <a:xfrm>
            <a:off x="1371600" y="3502152"/>
            <a:ext cx="6400800" cy="1755648"/>
          </a:xfrm>
          <a:prstGeom prst="rect">
            <a:avLst/>
          </a:prstGeom>
        </p:spPr>
        <p:txBody>
          <a:bodyPr anchor="t" anchorCtr="1"/>
          <a:lstStyle>
            <a:lvl1pPr marL="0" indent="0">
              <a:buFontTx/>
              <a:buNone/>
              <a:defRPr b="1" i="1"/>
            </a:lvl1pPr>
          </a:lstStyle>
          <a:p>
            <a:pPr lvl="0"/>
            <a:r>
              <a:rPr lang="en-US" dirty="0"/>
              <a:t>Click to add subtitle</a:t>
            </a:r>
          </a:p>
        </p:txBody>
      </p:sp>
      <p:sp>
        <p:nvSpPr>
          <p:cNvPr id="3" name="Title 2">
            <a:extLst>
              <a:ext uri="{FF2B5EF4-FFF2-40B4-BE49-F238E27FC236}">
                <a16:creationId xmlns:a16="http://schemas.microsoft.com/office/drawing/2014/main" id="{F01147E5-B1BD-4168-9DA2-D332C27DB199}"/>
              </a:ext>
            </a:extLst>
          </p:cNvPr>
          <p:cNvSpPr>
            <a:spLocks noGrp="1"/>
          </p:cNvSpPr>
          <p:nvPr>
            <p:ph type="title"/>
          </p:nvPr>
        </p:nvSpPr>
        <p:spPr>
          <a:xfrm>
            <a:off x="640080" y="2130552"/>
            <a:ext cx="7772400" cy="1472184"/>
          </a:xfrm>
          <a:prstGeom prst="rect">
            <a:avLst/>
          </a:prstGeom>
        </p:spPr>
        <p:txBody>
          <a:bodyPr anchor="ctr" anchorCtr="0"/>
          <a:lstStyle>
            <a:lvl1pPr>
              <a:defRPr b="1">
                <a:latin typeface="Arial" panose="020B0604020202020204" pitchFamily="34" charset="0"/>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3651075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Error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C7651718-6C8C-47B1-82C8-30B07A449145}"/>
              </a:ext>
            </a:extLst>
          </p:cNvPr>
          <p:cNvSpPr>
            <a:spLocks noGrp="1"/>
          </p:cNvSpPr>
          <p:nvPr>
            <p:ph type="body" sz="quarter" idx="10"/>
          </p:nvPr>
        </p:nvSpPr>
        <p:spPr>
          <a:xfrm>
            <a:off x="457200" y="1082078"/>
            <a:ext cx="8229600" cy="4914276"/>
          </a:xfrm>
          <a:prstGeom prst="rect">
            <a:avLst/>
          </a:prstGeom>
          <a:ln w="28575">
            <a:solidFill>
              <a:srgbClr val="FF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23534850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Error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FCDC75ED-AB7E-4E7F-BC5E-A252D6044ADB}"/>
              </a:ext>
            </a:extLst>
          </p:cNvPr>
          <p:cNvSpPr/>
          <p:nvPr userDrawn="1"/>
        </p:nvSpPr>
        <p:spPr>
          <a:xfrm>
            <a:off x="457200" y="1092966"/>
            <a:ext cx="8229599" cy="4850594"/>
          </a:xfrm>
          <a:prstGeom prst="rect">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E15A2C83-F758-497D-9ED7-F511E4334CAF}"/>
              </a:ext>
            </a:extLst>
          </p:cNvPr>
          <p:cNvSpPr>
            <a:spLocks noGrp="1"/>
          </p:cNvSpPr>
          <p:nvPr>
            <p:ph sz="quarter" idx="10" hasCustomPrompt="1"/>
          </p:nvPr>
        </p:nvSpPr>
        <p:spPr>
          <a:xfrm>
            <a:off x="457200" y="1092200"/>
            <a:ext cx="8229600" cy="4840288"/>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117928274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Error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46C5300E-46C0-4573-BB9D-2DC5A4375238}"/>
              </a:ext>
            </a:extLst>
          </p:cNvPr>
          <p:cNvSpPr>
            <a:spLocks noGrp="1"/>
          </p:cNvSpPr>
          <p:nvPr>
            <p:ph type="tbl" sz="quarter" idx="10"/>
          </p:nvPr>
        </p:nvSpPr>
        <p:spPr>
          <a:xfrm>
            <a:off x="457200" y="1105523"/>
            <a:ext cx="8229600" cy="4838040"/>
          </a:xfrm>
          <a:prstGeom prst="rect">
            <a:avLst/>
          </a:prstGeom>
          <a:ln w="28575">
            <a:solidFill>
              <a:srgbClr val="FF0000"/>
            </a:solidFill>
          </a:ln>
        </p:spPr>
        <p:txBody>
          <a:bodyPr/>
          <a:lstStyle>
            <a:lvl1pPr>
              <a:defRPr sz="2800"/>
            </a:lvl1pPr>
          </a:lstStyle>
          <a:p>
            <a:endParaRPr lang="en-US" dirty="0"/>
          </a:p>
        </p:txBody>
      </p:sp>
    </p:spTree>
    <p:extLst>
      <p:ext uri="{BB962C8B-B14F-4D97-AF65-F5344CB8AC3E}">
        <p14:creationId xmlns:p14="http://schemas.microsoft.com/office/powerpoint/2010/main" val="76298761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Note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CDC7A059-BE2D-4107-9D5E-745311FEFA72}"/>
              </a:ext>
            </a:extLst>
          </p:cNvPr>
          <p:cNvSpPr>
            <a:spLocks noGrp="1"/>
          </p:cNvSpPr>
          <p:nvPr>
            <p:ph type="body" sz="quarter" idx="10"/>
          </p:nvPr>
        </p:nvSpPr>
        <p:spPr>
          <a:xfrm>
            <a:off x="457200" y="1082078"/>
            <a:ext cx="8229600" cy="4861484"/>
          </a:xfrm>
          <a:prstGeom prst="rect">
            <a:avLst/>
          </a:prstGeom>
          <a:ln w="28575">
            <a:solidFill>
              <a:schemeClr val="accent1"/>
            </a:solidFill>
          </a:ln>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297970874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Note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9BD3E83F-5038-477C-AF54-68062F1599E0}"/>
              </a:ext>
            </a:extLst>
          </p:cNvPr>
          <p:cNvSpPr/>
          <p:nvPr userDrawn="1"/>
        </p:nvSpPr>
        <p:spPr>
          <a:xfrm>
            <a:off x="457201" y="1092969"/>
            <a:ext cx="8229599" cy="4850594"/>
          </a:xfrm>
          <a:prstGeom prst="rect">
            <a:avLst/>
          </a:prstGeom>
          <a:solidFill>
            <a:schemeClr val="bg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6AA0EA87-BE08-4809-8855-91948461D982}"/>
              </a:ext>
            </a:extLst>
          </p:cNvPr>
          <p:cNvSpPr>
            <a:spLocks noGrp="1"/>
          </p:cNvSpPr>
          <p:nvPr>
            <p:ph sz="quarter" idx="10" hasCustomPrompt="1"/>
          </p:nvPr>
        </p:nvSpPr>
        <p:spPr>
          <a:xfrm>
            <a:off x="457200" y="1092200"/>
            <a:ext cx="8229600" cy="4862513"/>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11550318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Note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C306A871-D043-41D9-9A57-60349F9974E7}"/>
              </a:ext>
            </a:extLst>
          </p:cNvPr>
          <p:cNvSpPr>
            <a:spLocks noGrp="1"/>
          </p:cNvSpPr>
          <p:nvPr>
            <p:ph type="tbl" sz="quarter" idx="10"/>
          </p:nvPr>
        </p:nvSpPr>
        <p:spPr>
          <a:xfrm>
            <a:off x="457200" y="1105523"/>
            <a:ext cx="8229600" cy="4838040"/>
          </a:xfrm>
          <a:prstGeom prst="rect">
            <a:avLst/>
          </a:prstGeom>
          <a:ln w="28575">
            <a:solidFill>
              <a:schemeClr val="accent1"/>
            </a:solidFill>
          </a:ln>
        </p:spPr>
        <p:txBody>
          <a:bodyPr/>
          <a:lstStyle>
            <a:lvl1pPr>
              <a:defRPr sz="2800"/>
            </a:lvl1pPr>
          </a:lstStyle>
          <a:p>
            <a:endParaRPr lang="en-US" dirty="0"/>
          </a:p>
        </p:txBody>
      </p:sp>
    </p:spTree>
    <p:extLst>
      <p:ext uri="{BB962C8B-B14F-4D97-AF65-F5344CB8AC3E}">
        <p14:creationId xmlns:p14="http://schemas.microsoft.com/office/powerpoint/2010/main" val="78916126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Objectives">
    <p:spTree>
      <p:nvGrpSpPr>
        <p:cNvPr id="1" name=""/>
        <p:cNvGrpSpPr/>
        <p:nvPr/>
      </p:nvGrpSpPr>
      <p:grpSpPr>
        <a:xfrm>
          <a:off x="0" y="0"/>
          <a:ext cx="0" cy="0"/>
          <a:chOff x="0" y="0"/>
          <a:chExt cx="0" cy="0"/>
        </a:xfrm>
      </p:grpSpPr>
      <p:cxnSp>
        <p:nvCxnSpPr>
          <p:cNvPr id="7" name="Straight Connector 6"/>
          <p:cNvCxnSpPr/>
          <p:nvPr userDrawn="1"/>
        </p:nvCxnSpPr>
        <p:spPr>
          <a:xfrm>
            <a:off x="457200" y="997527"/>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457200" indent="-457200">
              <a:buFont typeface="Courier New" panose="02070309020205020404" pitchFamily="49" charset="0"/>
              <a:buChar char="o"/>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9" name="TextBox 18">
            <a:extLst>
              <a:ext uri="{FF2B5EF4-FFF2-40B4-BE49-F238E27FC236}">
                <a16:creationId xmlns:a16="http://schemas.microsoft.com/office/drawing/2014/main" id="{A5FF21EF-72E3-4AF0-B271-8ABDCFDC73DB}"/>
              </a:ext>
            </a:extLst>
          </p:cNvPr>
          <p:cNvSpPr txBox="1"/>
          <p:nvPr userDrawn="1"/>
        </p:nvSpPr>
        <p:spPr>
          <a:xfrm>
            <a:off x="457200" y="155448"/>
            <a:ext cx="8229600" cy="941832"/>
          </a:xfrm>
          <a:prstGeom prst="rect">
            <a:avLst/>
          </a:prstGeom>
          <a:noFill/>
        </p:spPr>
        <p:txBody>
          <a:bodyPr wrap="square" rtlCol="0" anchor="ctr" anchorCtr="1">
            <a:noAutofit/>
          </a:bodyPr>
          <a:lstStyle/>
          <a:p>
            <a:pPr algn="ctr"/>
            <a:r>
              <a:rPr lang="en-US" sz="3200" dirty="0">
                <a:latin typeface="+mj-lt"/>
              </a:rPr>
              <a:t>Objectives</a:t>
            </a:r>
          </a:p>
        </p:txBody>
      </p:sp>
    </p:spTree>
    <p:extLst>
      <p:ext uri="{BB962C8B-B14F-4D97-AF65-F5344CB8AC3E}">
        <p14:creationId xmlns:p14="http://schemas.microsoft.com/office/powerpoint/2010/main" val="31983257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3" name="Text Placeholder 2">
            <a:extLst>
              <a:ext uri="{FF2B5EF4-FFF2-40B4-BE49-F238E27FC236}">
                <a16:creationId xmlns:a16="http://schemas.microsoft.com/office/drawing/2014/main" id="{D6EEC94A-BFCC-4A85-9B96-436ED92D723F}"/>
              </a:ext>
            </a:extLst>
          </p:cNvPr>
          <p:cNvSpPr>
            <a:spLocks noGrp="1"/>
          </p:cNvSpPr>
          <p:nvPr>
            <p:ph type="body" sz="quarter" idx="10"/>
          </p:nvPr>
        </p:nvSpPr>
        <p:spPr>
          <a:xfrm>
            <a:off x="457200" y="1029287"/>
            <a:ext cx="8229600" cy="4967067"/>
          </a:xfrm>
          <a:prstGeom prst="rect">
            <a:avLst/>
          </a:prstGeom>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15416598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Example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3" name="Content Placeholder 2">
            <a:extLst>
              <a:ext uri="{FF2B5EF4-FFF2-40B4-BE49-F238E27FC236}">
                <a16:creationId xmlns:a16="http://schemas.microsoft.com/office/drawing/2014/main" id="{7110E547-E237-4E17-8363-3FC8F7FE0291}"/>
              </a:ext>
            </a:extLst>
          </p:cNvPr>
          <p:cNvSpPr>
            <a:spLocks noGrp="1"/>
          </p:cNvSpPr>
          <p:nvPr>
            <p:ph sz="quarter" idx="11" hasCustomPrompt="1"/>
          </p:nvPr>
        </p:nvSpPr>
        <p:spPr>
          <a:xfrm>
            <a:off x="457200" y="1081890"/>
            <a:ext cx="8229600" cy="4850597"/>
          </a:xfrm>
          <a:prstGeom prst="rect">
            <a:avLst/>
          </a:prstGeom>
        </p:spPr>
        <p:txBody>
          <a:bodyPr/>
          <a:lstStyle>
            <a:lvl1pPr marL="0" indent="0">
              <a:buNone/>
              <a:defRPr/>
            </a:lvl1pPr>
          </a:lstStyle>
          <a:p>
            <a:pPr lvl="0"/>
            <a:r>
              <a:rPr lang="en-US" dirty="0"/>
              <a:t> </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457249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Example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3" name="Table Placeholder 2">
            <a:extLst>
              <a:ext uri="{FF2B5EF4-FFF2-40B4-BE49-F238E27FC236}">
                <a16:creationId xmlns:a16="http://schemas.microsoft.com/office/drawing/2014/main" id="{2AE9D435-6335-42D3-BEA2-55D97E207BB9}"/>
              </a:ext>
            </a:extLst>
          </p:cNvPr>
          <p:cNvSpPr>
            <a:spLocks noGrp="1"/>
          </p:cNvSpPr>
          <p:nvPr>
            <p:ph type="tbl" sz="quarter" idx="10"/>
          </p:nvPr>
        </p:nvSpPr>
        <p:spPr>
          <a:xfrm>
            <a:off x="457200" y="1105523"/>
            <a:ext cx="8229600" cy="4838040"/>
          </a:xfrm>
          <a:prstGeom prst="rect">
            <a:avLst/>
          </a:prstGeom>
        </p:spPr>
        <p:txBody>
          <a:bodyPr/>
          <a:lstStyle>
            <a:lvl1pPr>
              <a:defRPr sz="2800"/>
            </a:lvl1pPr>
          </a:lstStyle>
          <a:p>
            <a:endParaRPr lang="en-US" dirty="0"/>
          </a:p>
        </p:txBody>
      </p:sp>
    </p:spTree>
    <p:extLst>
      <p:ext uri="{BB962C8B-B14F-4D97-AF65-F5344CB8AC3E}">
        <p14:creationId xmlns:p14="http://schemas.microsoft.com/office/powerpoint/2010/main" val="36006380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 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029393"/>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Content Placeholder 2">
            <a:extLst>
              <a:ext uri="{FF2B5EF4-FFF2-40B4-BE49-F238E27FC236}">
                <a16:creationId xmlns:a16="http://schemas.microsoft.com/office/drawing/2014/main" id="{0487DEF6-2239-4AD8-B0A9-28BD2B313F4C}"/>
              </a:ext>
            </a:extLst>
          </p:cNvPr>
          <p:cNvSpPr>
            <a:spLocks noGrp="1"/>
          </p:cNvSpPr>
          <p:nvPr>
            <p:ph idx="10"/>
          </p:nvPr>
        </p:nvSpPr>
        <p:spPr>
          <a:xfrm>
            <a:off x="4617722" y="1051454"/>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spTree>
    <p:extLst>
      <p:ext uri="{BB962C8B-B14F-4D97-AF65-F5344CB8AC3E}">
        <p14:creationId xmlns:p14="http://schemas.microsoft.com/office/powerpoint/2010/main" val="9860110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oxe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DC699DB4-7F7E-4F05-A990-D3F6EB60137D}"/>
              </a:ext>
            </a:extLst>
          </p:cNvPr>
          <p:cNvSpPr>
            <a:spLocks noGrp="1"/>
          </p:cNvSpPr>
          <p:nvPr>
            <p:ph type="body" sz="quarter" idx="10"/>
          </p:nvPr>
        </p:nvSpPr>
        <p:spPr>
          <a:xfrm>
            <a:off x="457200" y="1082078"/>
            <a:ext cx="8229600" cy="4914276"/>
          </a:xfrm>
          <a:prstGeom prst="rect">
            <a:avLst/>
          </a:prstGeom>
          <a:solidFill>
            <a:schemeClr val="accent3"/>
          </a:solidFill>
          <a:ln w="28575">
            <a:solidFill>
              <a:srgbClr val="00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6768373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Boxed Content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4" name="Rectangle 3">
            <a:extLst>
              <a:ext uri="{FF2B5EF4-FFF2-40B4-BE49-F238E27FC236}">
                <a16:creationId xmlns:a16="http://schemas.microsoft.com/office/drawing/2014/main" id="{949F836F-7518-4E43-8BE5-A4862374099F}"/>
              </a:ext>
            </a:extLst>
          </p:cNvPr>
          <p:cNvSpPr/>
          <p:nvPr userDrawn="1"/>
        </p:nvSpPr>
        <p:spPr>
          <a:xfrm>
            <a:off x="457200" y="1092966"/>
            <a:ext cx="8229599" cy="4850594"/>
          </a:xfrm>
          <a:prstGeom prst="rect">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36ABF354-AAD7-4AAE-8F83-04212DA95FEB}"/>
              </a:ext>
            </a:extLst>
          </p:cNvPr>
          <p:cNvSpPr>
            <a:spLocks noGrp="1"/>
          </p:cNvSpPr>
          <p:nvPr>
            <p:ph sz="quarter" idx="11" hasCustomPrompt="1"/>
          </p:nvPr>
        </p:nvSpPr>
        <p:spPr>
          <a:xfrm>
            <a:off x="457200" y="1127482"/>
            <a:ext cx="8229600" cy="4826964"/>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40173421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Boxed Content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127B2CAE-CE9C-4DB3-8071-2D2FAD58E82C}"/>
              </a:ext>
            </a:extLst>
          </p:cNvPr>
          <p:cNvSpPr>
            <a:spLocks noGrp="1"/>
          </p:cNvSpPr>
          <p:nvPr>
            <p:ph type="tbl" sz="quarter" idx="10"/>
          </p:nvPr>
        </p:nvSpPr>
        <p:spPr>
          <a:xfrm>
            <a:off x="457200" y="1105523"/>
            <a:ext cx="8229600" cy="4838040"/>
          </a:xfrm>
          <a:prstGeom prst="rect">
            <a:avLst/>
          </a:prstGeom>
          <a:solidFill>
            <a:schemeClr val="accent3"/>
          </a:solidFill>
          <a:ln w="28575">
            <a:solidFill>
              <a:srgbClr val="000000"/>
            </a:solidFill>
          </a:ln>
        </p:spPr>
        <p:txBody>
          <a:bodyPr/>
          <a:lstStyle>
            <a:lvl1pPr>
              <a:defRPr sz="2800"/>
            </a:lvl1pPr>
          </a:lstStyle>
          <a:p>
            <a:endParaRPr lang="en-US" dirty="0"/>
          </a:p>
        </p:txBody>
      </p:sp>
    </p:spTree>
    <p:extLst>
      <p:ext uri="{BB962C8B-B14F-4D97-AF65-F5344CB8AC3E}">
        <p14:creationId xmlns:p14="http://schemas.microsoft.com/office/powerpoint/2010/main" val="377477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extBox 5">
            <a:extLst>
              <a:ext uri="{FF2B5EF4-FFF2-40B4-BE49-F238E27FC236}">
                <a16:creationId xmlns:a16="http://schemas.microsoft.com/office/drawing/2014/main" id="{9551E07D-D596-4BD6-9B19-8F8F85176474}"/>
              </a:ext>
            </a:extLst>
          </p:cNvPr>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pic>
        <p:nvPicPr>
          <p:cNvPr id="3" name="Picture 2">
            <a:extLst>
              <a:ext uri="{FF2B5EF4-FFF2-40B4-BE49-F238E27FC236}">
                <a16:creationId xmlns:a16="http://schemas.microsoft.com/office/drawing/2014/main" id="{35E78946-C571-42A5-BF43-11444CD22EFB}"/>
              </a:ext>
            </a:extLst>
          </p:cNvPr>
          <p:cNvPicPr>
            <a:picLocks noChangeAspect="1"/>
          </p:cNvPicPr>
          <p:nvPr userDrawn="1"/>
        </p:nvPicPr>
        <p:blipFill>
          <a:blip r:embed="rId18"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53" r:id="rId1"/>
    <p:sldLayoutId id="2147483652" r:id="rId2"/>
    <p:sldLayoutId id="2147483650" r:id="rId3"/>
    <p:sldLayoutId id="2147483658" r:id="rId4"/>
    <p:sldLayoutId id="2147483662" r:id="rId5"/>
    <p:sldLayoutId id="2147483657" r:id="rId6"/>
    <p:sldLayoutId id="2147483654" r:id="rId7"/>
    <p:sldLayoutId id="2147483659" r:id="rId8"/>
    <p:sldLayoutId id="2147483663" r:id="rId9"/>
    <p:sldLayoutId id="2147483655" r:id="rId10"/>
    <p:sldLayoutId id="2147483660" r:id="rId11"/>
    <p:sldLayoutId id="2147483664" r:id="rId12"/>
    <p:sldLayoutId id="2147483656" r:id="rId13"/>
    <p:sldLayoutId id="2147483661" r:id="rId14"/>
    <p:sldLayoutId id="2147483665" r:id="rId15"/>
    <p:sldLayoutId id="2147483651" r:id="rId16"/>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image" Target="../media/image6.emf"/><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3" Type="http://schemas.openxmlformats.org/officeDocument/2006/relationships/image" Target="../media/image10.emf"/><Relationship Id="rId2" Type="http://schemas.openxmlformats.org/officeDocument/2006/relationships/image" Target="../media/image9.emf"/><Relationship Id="rId1" Type="http://schemas.openxmlformats.org/officeDocument/2006/relationships/slideLayout" Target="../slideLayouts/slideLayout13.xml"/><Relationship Id="rId4" Type="http://schemas.openxmlformats.org/officeDocument/2006/relationships/image" Target="../media/image11.emf"/></Relationships>
</file>

<file path=ppt/slides/_rels/slide15.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13.emf"/><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1.xml.rels><?xml version="1.0" encoding="UTF-8" standalone="yes"?>
<Relationships xmlns="http://schemas.openxmlformats.org/package/2006/relationships"><Relationship Id="rId2" Type="http://schemas.openxmlformats.org/officeDocument/2006/relationships/image" Target="../media/image17.emf"/><Relationship Id="rId1" Type="http://schemas.openxmlformats.org/officeDocument/2006/relationships/slideLayout" Target="../slideLayouts/slideLayout13.xml"/></Relationships>
</file>

<file path=ppt/slides/_rels/slide22.xml.rels><?xml version="1.0" encoding="UTF-8" standalone="yes"?>
<Relationships xmlns="http://schemas.openxmlformats.org/package/2006/relationships"><Relationship Id="rId2" Type="http://schemas.openxmlformats.org/officeDocument/2006/relationships/image" Target="../media/image18.png"/><Relationship Id="rId1" Type="http://schemas.openxmlformats.org/officeDocument/2006/relationships/slideLayout" Target="../slideLayouts/slideLayout13.xml"/></Relationships>
</file>

<file path=ppt/slides/_rels/slide23.xml.rels><?xml version="1.0" encoding="UTF-8" standalone="yes"?>
<Relationships xmlns="http://schemas.openxmlformats.org/package/2006/relationships"><Relationship Id="rId2" Type="http://schemas.openxmlformats.org/officeDocument/2006/relationships/image" Target="../media/image19.emf"/><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image" Target="../media/image20.emf"/><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3" Type="http://schemas.openxmlformats.org/officeDocument/2006/relationships/image" Target="../media/image22.emf"/><Relationship Id="rId2" Type="http://schemas.openxmlformats.org/officeDocument/2006/relationships/image" Target="../media/image21.emf"/><Relationship Id="rId1" Type="http://schemas.openxmlformats.org/officeDocument/2006/relationships/slideLayout" Target="../slideLayouts/slideLayout7.xml"/><Relationship Id="rId4" Type="http://schemas.openxmlformats.org/officeDocument/2006/relationships/image" Target="../media/image23.emf"/></Relationships>
</file>

<file path=ppt/slides/_rels/slide27.xml.rels><?xml version="1.0" encoding="UTF-8" standalone="yes"?>
<Relationships xmlns="http://schemas.openxmlformats.org/package/2006/relationships"><Relationship Id="rId3" Type="http://schemas.openxmlformats.org/officeDocument/2006/relationships/image" Target="../media/image25.emf"/><Relationship Id="rId2" Type="http://schemas.openxmlformats.org/officeDocument/2006/relationships/image" Target="../media/image24.emf"/><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0.xml.rels><?xml version="1.0" encoding="UTF-8" standalone="yes"?>
<Relationships xmlns="http://schemas.openxmlformats.org/package/2006/relationships"><Relationship Id="rId2" Type="http://schemas.openxmlformats.org/officeDocument/2006/relationships/image" Target="../media/image26.png"/><Relationship Id="rId1" Type="http://schemas.openxmlformats.org/officeDocument/2006/relationships/slideLayout" Target="../slideLayouts/slideLayout5.xml"/></Relationships>
</file>

<file path=ppt/slides/_rels/slide31.xml.rels><?xml version="1.0" encoding="UTF-8" standalone="yes"?>
<Relationships xmlns="http://schemas.openxmlformats.org/package/2006/relationships"><Relationship Id="rId2" Type="http://schemas.openxmlformats.org/officeDocument/2006/relationships/image" Target="../media/image27.emf"/><Relationship Id="rId1" Type="http://schemas.openxmlformats.org/officeDocument/2006/relationships/slideLayout" Target="../slideLayouts/slideLayout3.xml"/></Relationships>
</file>

<file path=ppt/slides/_rels/slide32.xml.rels><?xml version="1.0" encoding="UTF-8" standalone="yes"?>
<Relationships xmlns="http://schemas.openxmlformats.org/package/2006/relationships"><Relationship Id="rId2" Type="http://schemas.openxmlformats.org/officeDocument/2006/relationships/image" Target="../media/image28.emf"/><Relationship Id="rId1" Type="http://schemas.openxmlformats.org/officeDocument/2006/relationships/slideLayout" Target="../slideLayouts/slideLayout3.xml"/></Relationships>
</file>

<file path=ppt/slides/_rels/slide33.xml.rels><?xml version="1.0" encoding="UTF-8" standalone="yes"?>
<Relationships xmlns="http://schemas.openxmlformats.org/package/2006/relationships"><Relationship Id="rId3" Type="http://schemas.openxmlformats.org/officeDocument/2006/relationships/image" Target="../media/image30.emf"/><Relationship Id="rId2" Type="http://schemas.openxmlformats.org/officeDocument/2006/relationships/image" Target="../media/image29.emf"/><Relationship Id="rId1" Type="http://schemas.openxmlformats.org/officeDocument/2006/relationships/slideLayout" Target="../slideLayouts/slideLayout3.xml"/></Relationships>
</file>

<file path=ppt/slides/_rels/slide34.xml.rels><?xml version="1.0" encoding="UTF-8" standalone="yes"?>
<Relationships xmlns="http://schemas.openxmlformats.org/package/2006/relationships"><Relationship Id="rId2" Type="http://schemas.openxmlformats.org/officeDocument/2006/relationships/image" Target="../media/image31.png"/><Relationship Id="rId1" Type="http://schemas.openxmlformats.org/officeDocument/2006/relationships/slideLayout" Target="../slideLayouts/slideLayout3.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6.xml.rels><?xml version="1.0" encoding="UTF-8" standalone="yes"?>
<Relationships xmlns="http://schemas.openxmlformats.org/package/2006/relationships"><Relationship Id="rId2" Type="http://schemas.openxmlformats.org/officeDocument/2006/relationships/image" Target="../media/image32.png"/><Relationship Id="rId1" Type="http://schemas.openxmlformats.org/officeDocument/2006/relationships/slideLayout" Target="../slideLayouts/slideLayout5.xml"/></Relationships>
</file>

<file path=ppt/slides/_rels/slide37.xml.rels><?xml version="1.0" encoding="UTF-8" standalone="yes"?>
<Relationships xmlns="http://schemas.openxmlformats.org/package/2006/relationships"><Relationship Id="rId2" Type="http://schemas.openxmlformats.org/officeDocument/2006/relationships/image" Target="../media/image33.png"/><Relationship Id="rId1" Type="http://schemas.openxmlformats.org/officeDocument/2006/relationships/slideLayout" Target="../slideLayouts/slideLayout5.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9.xml.rels><?xml version="1.0" encoding="UTF-8" standalone="yes"?>
<Relationships xmlns="http://schemas.openxmlformats.org/package/2006/relationships"><Relationship Id="rId2" Type="http://schemas.openxmlformats.org/officeDocument/2006/relationships/image" Target="../media/image33.emf"/><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3.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2.xml.rels><?xml version="1.0" encoding="UTF-8" standalone="yes"?>
<Relationships xmlns="http://schemas.openxmlformats.org/package/2006/relationships"><Relationship Id="rId3" Type="http://schemas.openxmlformats.org/officeDocument/2006/relationships/image" Target="../media/image35.emf"/><Relationship Id="rId2" Type="http://schemas.openxmlformats.org/officeDocument/2006/relationships/image" Target="../media/image34.emf"/><Relationship Id="rId1" Type="http://schemas.openxmlformats.org/officeDocument/2006/relationships/slideLayout" Target="../slideLayouts/slideLayout3.xml"/><Relationship Id="rId4" Type="http://schemas.openxmlformats.org/officeDocument/2006/relationships/image" Target="../media/image36.png"/></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2" Type="http://schemas.openxmlformats.org/officeDocument/2006/relationships/image" Target="../media/image37.emf"/><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2" Type="http://schemas.openxmlformats.org/officeDocument/2006/relationships/image" Target="../media/image38.emf"/><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dirty="0"/>
              <a:t>Section 13.1</a:t>
            </a:r>
          </a:p>
        </p:txBody>
      </p:sp>
      <p:sp>
        <p:nvSpPr>
          <p:cNvPr id="2" name="Text Placeholder 1"/>
          <p:cNvSpPr>
            <a:spLocks noGrp="1"/>
          </p:cNvSpPr>
          <p:nvPr>
            <p:ph type="body" sz="quarter" idx="10"/>
          </p:nvPr>
        </p:nvSpPr>
        <p:spPr/>
        <p:txBody>
          <a:bodyPr/>
          <a:lstStyle/>
          <a:p>
            <a:pPr algn="ctr"/>
            <a:r>
              <a:t>The Simple Linear Regression Model</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The Simple Linear Regression Model—Slide 7</a:t>
            </a:r>
            <a:endParaRPr dirty="0"/>
          </a:p>
        </p:txBody>
      </p:sp>
      <p:pic>
        <p:nvPicPr>
          <p:cNvPr id="5" name="Picture 4" descr="Three scatter plot graphs are shown plotted on xy-planes. The first graph labeled, “As x increases y increases” shows a cluster of dots whose placement gets higher on the plane from left to right. The second graph labeled, “As x increases y decreases” shows a cluster of dots whose placement gets lower on the plane from left to right. The third graph labeled “As x increases y does not change in a predictable way” shows a cluster of dots scattered about across the plane with no discernable pattern.">
            <a:extLst>
              <a:ext uri="{FF2B5EF4-FFF2-40B4-BE49-F238E27FC236}">
                <a16:creationId xmlns:a16="http://schemas.microsoft.com/office/drawing/2014/main" id="{C1D6F0D0-C395-4735-8068-D35D2728FCE3}"/>
              </a:ext>
            </a:extLst>
          </p:cNvPr>
          <p:cNvPicPr>
            <a:picLocks noChangeAspect="1"/>
          </p:cNvPicPr>
          <p:nvPr/>
        </p:nvPicPr>
        <p:blipFill>
          <a:blip r:embed="rId2"/>
          <a:srcRect b="7611"/>
          <a:stretch>
            <a:fillRect/>
          </a:stretch>
        </p:blipFill>
        <p:spPr>
          <a:xfrm>
            <a:off x="2286000" y="1290503"/>
            <a:ext cx="4572000" cy="4195897"/>
          </a:xfrm>
          <a:prstGeom prst="rect">
            <a:avLst/>
          </a:prstGeom>
        </p:spPr>
      </p:pic>
      <p:sp>
        <p:nvSpPr>
          <p:cNvPr id="3" name="TextBox 2">
            <a:extLst>
              <a:ext uri="{FF2B5EF4-FFF2-40B4-BE49-F238E27FC236}">
                <a16:creationId xmlns:a16="http://schemas.microsoft.com/office/drawing/2014/main" id="{AC4F9828-DBB4-80E7-7886-D3D434166F87}"/>
              </a:ext>
            </a:extLst>
          </p:cNvPr>
          <p:cNvSpPr txBox="1"/>
          <p:nvPr/>
        </p:nvSpPr>
        <p:spPr>
          <a:xfrm>
            <a:off x="3962400" y="5536121"/>
            <a:ext cx="1600200" cy="461665"/>
          </a:xfrm>
          <a:prstGeom prst="rect">
            <a:avLst/>
          </a:prstGeom>
          <a:noFill/>
        </p:spPr>
        <p:txBody>
          <a:bodyPr wrap="square">
            <a:spAutoFit/>
          </a:bodyPr>
          <a:lstStyle/>
          <a:p>
            <a:pPr algn="ctr"/>
            <a:r>
              <a:rPr lang="en-IN" sz="2400" dirty="0"/>
              <a:t>Figure 3</a:t>
            </a:r>
          </a:p>
        </p:txBody>
      </p:sp>
    </p:spTree>
    <p:extLst>
      <p:ext uri="{BB962C8B-B14F-4D97-AF65-F5344CB8AC3E}">
        <p14:creationId xmlns:p14="http://schemas.microsoft.com/office/powerpoint/2010/main" val="252349271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The Simple Linear Regression Model—Slide 8</a:t>
            </a:r>
            <a:endParaRPr dirty="0"/>
          </a:p>
        </p:txBody>
      </p:sp>
      <p:sp>
        <p:nvSpPr>
          <p:cNvPr id="3" name="Text Placeholder 2"/>
          <p:cNvSpPr>
            <a:spLocks noGrp="1"/>
          </p:cNvSpPr>
          <p:nvPr>
            <p:ph type="body" sz="quarter" idx="10"/>
          </p:nvPr>
        </p:nvSpPr>
        <p:spPr/>
        <p:txBody>
          <a:bodyPr>
            <a:normAutofit/>
          </a:bodyPr>
          <a:lstStyle/>
          <a:p>
            <a:r>
              <a:rPr lang="en-US" dirty="0"/>
              <a:t>More often than not, bivariate data for an entire population are not available. Therefore, we must estimate the simple linear regression model using sample data. Using the data collected from the sample, we can estimate the coefficients of the </a:t>
            </a:r>
            <a:r>
              <a:rPr lang="en-US" b="1" dirty="0"/>
              <a:t>simple linear regression equation </a:t>
            </a:r>
            <a:r>
              <a:rPr lang="en-US" dirty="0"/>
              <a:t>and use this model for estimation and prediction. </a:t>
            </a:r>
            <a:endParaRPr dirty="0"/>
          </a:p>
        </p:txBody>
      </p:sp>
    </p:spTree>
    <p:extLst>
      <p:ext uri="{BB962C8B-B14F-4D97-AF65-F5344CB8AC3E}">
        <p14:creationId xmlns:p14="http://schemas.microsoft.com/office/powerpoint/2010/main" val="394332082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Formula: </a:t>
            </a:r>
            <a:r>
              <a:rPr dirty="0"/>
              <a:t>Estimated Simple Linear Regression Equation</a:t>
            </a:r>
          </a:p>
        </p:txBody>
      </p:sp>
      <p:sp>
        <p:nvSpPr>
          <p:cNvPr id="3" name="Text Placeholder 2"/>
          <p:cNvSpPr>
            <a:spLocks noGrp="1"/>
          </p:cNvSpPr>
          <p:nvPr>
            <p:ph type="body" sz="quarter" idx="10"/>
          </p:nvPr>
        </p:nvSpPr>
        <p:spPr>
          <a:xfrm>
            <a:off x="457200" y="1082078"/>
            <a:ext cx="8229600" cy="4480522"/>
          </a:xfrm>
        </p:spPr>
        <p:txBody>
          <a:bodyPr>
            <a:normAutofit/>
          </a:bodyPr>
          <a:lstStyle/>
          <a:p>
            <a:r>
              <a:rPr sz="2800" dirty="0"/>
              <a:t>The </a:t>
            </a:r>
            <a:r>
              <a:rPr sz="2800" b="1" dirty="0"/>
              <a:t>estimated simple linear regression equation</a:t>
            </a:r>
            <a:r>
              <a:rPr sz="2800" dirty="0"/>
              <a:t> is</a:t>
            </a:r>
          </a:p>
          <a:p>
            <a:pPr algn="ctr">
              <a:defRPr sz="2800"/>
            </a:pPr>
            <a:endParaRPr sz="2800" dirty="0"/>
          </a:p>
          <a:p>
            <a:pPr>
              <a:defRPr sz="2800"/>
            </a:pPr>
            <a:endParaRPr lang="en-US" sz="2800" dirty="0"/>
          </a:p>
          <a:p>
            <a:pPr>
              <a:defRPr sz="2800"/>
            </a:pPr>
            <a:endParaRPr lang="en-IN" dirty="0"/>
          </a:p>
          <a:p>
            <a:pPr>
              <a:defRPr sz="2800"/>
            </a:pPr>
            <a:endParaRPr sz="2800" dirty="0"/>
          </a:p>
          <a:p>
            <a:r>
              <a:rPr lang="en-US" sz="2800" dirty="0"/>
              <a:t>     </a:t>
            </a:r>
            <a:endParaRPr sz="2800" dirty="0"/>
          </a:p>
        </p:txBody>
      </p:sp>
      <p:pic>
        <p:nvPicPr>
          <p:cNvPr id="6" name="Picture 5" descr="y-hat subscript i equals b naught plus b subscript one times x subscript i.">
            <a:extLst>
              <a:ext uri="{FF2B5EF4-FFF2-40B4-BE49-F238E27FC236}">
                <a16:creationId xmlns:a16="http://schemas.microsoft.com/office/drawing/2014/main" id="{748307F7-A296-B953-2F56-285AED00C6F4}"/>
              </a:ext>
            </a:extLst>
          </p:cNvPr>
          <p:cNvPicPr>
            <a:picLocks noChangeAspect="1"/>
          </p:cNvPicPr>
          <p:nvPr/>
        </p:nvPicPr>
        <p:blipFill>
          <a:blip r:embed="rId2"/>
          <a:stretch>
            <a:fillRect/>
          </a:stretch>
        </p:blipFill>
        <p:spPr>
          <a:xfrm>
            <a:off x="3648075" y="1676400"/>
            <a:ext cx="1847850" cy="428625"/>
          </a:xfrm>
          <a:prstGeom prst="rect">
            <a:avLst/>
          </a:prstGeom>
        </p:spPr>
      </p:pic>
      <p:sp>
        <p:nvSpPr>
          <p:cNvPr id="11" name="TextBox 10">
            <a:extLst>
              <a:ext uri="{FF2B5EF4-FFF2-40B4-BE49-F238E27FC236}">
                <a16:creationId xmlns:a16="http://schemas.microsoft.com/office/drawing/2014/main" id="{DC4E98C7-E951-A498-E148-55E12E53C056}"/>
              </a:ext>
            </a:extLst>
          </p:cNvPr>
          <p:cNvSpPr txBox="1"/>
          <p:nvPr/>
        </p:nvSpPr>
        <p:spPr>
          <a:xfrm>
            <a:off x="502024" y="2133600"/>
            <a:ext cx="8108576" cy="1384995"/>
          </a:xfrm>
          <a:prstGeom prst="rect">
            <a:avLst/>
          </a:prstGeom>
          <a:noFill/>
        </p:spPr>
        <p:txBody>
          <a:bodyPr wrap="square">
            <a:spAutoFit/>
          </a:bodyPr>
          <a:lstStyle/>
          <a:p>
            <a:pPr>
              <a:defRPr sz="2800"/>
            </a:pPr>
            <a:r>
              <a:rPr lang="en-US" sz="2800" dirty="0">
                <a:solidFill>
                  <a:srgbClr val="000000"/>
                </a:solidFill>
              </a:rPr>
              <a:t>where </a:t>
            </a:r>
            <a:r>
              <a:rPr lang="en-US" sz="2800" i="1" dirty="0">
                <a:solidFill>
                  <a:srgbClr val="000000"/>
                </a:solidFill>
              </a:rPr>
              <a:t>b</a:t>
            </a:r>
            <a:r>
              <a:rPr lang="en-US" sz="2800" dirty="0">
                <a:solidFill>
                  <a:srgbClr val="000000"/>
                </a:solidFill>
                <a:latin typeface="Calibri" panose="020F0502020204030204" pitchFamily="34" charset="0"/>
                <a:ea typeface="Calibri" panose="020F0502020204030204" pitchFamily="34" charset="0"/>
                <a:cs typeface="Calibri" panose="020F0502020204030204" pitchFamily="34" charset="0"/>
              </a:rPr>
              <a:t>₀</a:t>
            </a:r>
            <a:r>
              <a:rPr lang="en-US" sz="2800" dirty="0">
                <a:solidFill>
                  <a:srgbClr val="000000"/>
                </a:solidFill>
              </a:rPr>
              <a:t> and </a:t>
            </a:r>
            <a:r>
              <a:rPr lang="en-US" sz="2800" i="1" dirty="0">
                <a:solidFill>
                  <a:srgbClr val="000000"/>
                </a:solidFill>
              </a:rPr>
              <a:t>b</a:t>
            </a:r>
            <a:r>
              <a:rPr lang="en-US" sz="2800" dirty="0">
                <a:solidFill>
                  <a:srgbClr val="000000"/>
                </a:solidFill>
                <a:latin typeface="Calibri" panose="020F0502020204030204" pitchFamily="34" charset="0"/>
                <a:ea typeface="Calibri" panose="020F0502020204030204" pitchFamily="34" charset="0"/>
                <a:cs typeface="Calibri" panose="020F0502020204030204" pitchFamily="34" charset="0"/>
              </a:rPr>
              <a:t>₁</a:t>
            </a:r>
            <a:r>
              <a:rPr lang="en-US" sz="2800" baseline="-25000" dirty="0">
                <a:solidFill>
                  <a:srgbClr val="000000"/>
                </a:solidFill>
              </a:rPr>
              <a:t> </a:t>
            </a:r>
            <a:r>
              <a:rPr lang="en-US" sz="2800" dirty="0">
                <a:solidFill>
                  <a:srgbClr val="000000"/>
                </a:solidFill>
              </a:rPr>
              <a:t>are estimates of their population counterparts. Specifically, </a:t>
            </a:r>
            <a:r>
              <a:rPr lang="en-US" sz="2800" i="1" dirty="0">
                <a:solidFill>
                  <a:srgbClr val="000000"/>
                </a:solidFill>
              </a:rPr>
              <a:t>b</a:t>
            </a:r>
            <a:r>
              <a:rPr lang="en-US" sz="2800" dirty="0">
                <a:solidFill>
                  <a:srgbClr val="000000"/>
                </a:solidFill>
                <a:latin typeface="Calibri" panose="020F0502020204030204" pitchFamily="34" charset="0"/>
                <a:ea typeface="Calibri" panose="020F0502020204030204" pitchFamily="34" charset="0"/>
                <a:cs typeface="Calibri" panose="020F0502020204030204" pitchFamily="34" charset="0"/>
              </a:rPr>
              <a:t>₀</a:t>
            </a:r>
            <a:r>
              <a:rPr lang="en-US" sz="2800" baseline="-25000" dirty="0">
                <a:solidFill>
                  <a:srgbClr val="000000"/>
                </a:solidFill>
              </a:rPr>
              <a:t> </a:t>
            </a:r>
            <a:r>
              <a:rPr lang="en-US" sz="2800" dirty="0">
                <a:solidFill>
                  <a:srgbClr val="000000"/>
                </a:solidFill>
              </a:rPr>
              <a:t>is an estimate of β</a:t>
            </a:r>
            <a:r>
              <a:rPr lang="en-US" sz="2800" dirty="0">
                <a:solidFill>
                  <a:srgbClr val="000000"/>
                </a:solidFill>
                <a:latin typeface="Calibri" panose="020F0502020204030204" pitchFamily="34" charset="0"/>
                <a:ea typeface="Calibri" panose="020F0502020204030204" pitchFamily="34" charset="0"/>
                <a:cs typeface="Calibri" panose="020F0502020204030204" pitchFamily="34" charset="0"/>
              </a:rPr>
              <a:t>₀</a:t>
            </a:r>
            <a:r>
              <a:rPr lang="en-US" sz="2800" dirty="0">
                <a:solidFill>
                  <a:srgbClr val="000000"/>
                </a:solidFill>
              </a:rPr>
              <a:t>, and </a:t>
            </a:r>
            <a:r>
              <a:rPr lang="en-US" sz="2800" i="1" dirty="0">
                <a:solidFill>
                  <a:srgbClr val="000000"/>
                </a:solidFill>
              </a:rPr>
              <a:t>b</a:t>
            </a:r>
            <a:r>
              <a:rPr lang="en-US" sz="2800" dirty="0">
                <a:solidFill>
                  <a:srgbClr val="000000"/>
                </a:solidFill>
                <a:latin typeface="Calibri" panose="020F0502020204030204" pitchFamily="34" charset="0"/>
                <a:ea typeface="Calibri" panose="020F0502020204030204" pitchFamily="34" charset="0"/>
                <a:cs typeface="Calibri" panose="020F0502020204030204" pitchFamily="34" charset="0"/>
              </a:rPr>
              <a:t>₁</a:t>
            </a:r>
            <a:r>
              <a:rPr lang="en-US" sz="2800" baseline="-25000" dirty="0">
                <a:solidFill>
                  <a:srgbClr val="000000"/>
                </a:solidFill>
              </a:rPr>
              <a:t> </a:t>
            </a:r>
            <a:r>
              <a:rPr lang="en-US" sz="2800" dirty="0">
                <a:solidFill>
                  <a:srgbClr val="000000"/>
                </a:solidFill>
              </a:rPr>
              <a:t>is an estimate of β</a:t>
            </a:r>
            <a:r>
              <a:rPr lang="en-US" sz="2800" dirty="0">
                <a:solidFill>
                  <a:srgbClr val="000000"/>
                </a:solidFill>
                <a:latin typeface="Calibri" panose="020F0502020204030204" pitchFamily="34" charset="0"/>
                <a:ea typeface="Calibri" panose="020F0502020204030204" pitchFamily="34" charset="0"/>
                <a:cs typeface="Calibri" panose="020F0502020204030204" pitchFamily="34" charset="0"/>
              </a:rPr>
              <a:t>₁</a:t>
            </a:r>
            <a:r>
              <a:rPr lang="en-US" sz="2800" dirty="0">
                <a:solidFill>
                  <a:srgbClr val="000000"/>
                </a:solidFill>
              </a:rPr>
              <a:t>.</a:t>
            </a:r>
            <a:endParaRPr lang="en-IN" sz="2800" dirty="0">
              <a:solidFill>
                <a:srgbClr val="000000"/>
              </a:solidFill>
            </a:endParaRPr>
          </a:p>
        </p:txBody>
      </p:sp>
      <p:pic>
        <p:nvPicPr>
          <p:cNvPr id="9" name="Picture 8" descr="y-hat sub i">
            <a:extLst>
              <a:ext uri="{FF2B5EF4-FFF2-40B4-BE49-F238E27FC236}">
                <a16:creationId xmlns:a16="http://schemas.microsoft.com/office/drawing/2014/main" id="{636351C1-7152-66F4-F23C-478A76EA6C0B}"/>
              </a:ext>
            </a:extLst>
          </p:cNvPr>
          <p:cNvPicPr>
            <a:picLocks noChangeAspect="1"/>
          </p:cNvPicPr>
          <p:nvPr/>
        </p:nvPicPr>
        <p:blipFill>
          <a:blip r:embed="rId3"/>
          <a:stretch>
            <a:fillRect/>
          </a:stretch>
        </p:blipFill>
        <p:spPr>
          <a:xfrm>
            <a:off x="609600" y="3733800"/>
            <a:ext cx="276225" cy="428625"/>
          </a:xfrm>
          <a:prstGeom prst="rect">
            <a:avLst/>
          </a:prstGeom>
        </p:spPr>
      </p:pic>
      <p:sp>
        <p:nvSpPr>
          <p:cNvPr id="13" name="TextBox 12">
            <a:extLst>
              <a:ext uri="{FF2B5EF4-FFF2-40B4-BE49-F238E27FC236}">
                <a16:creationId xmlns:a16="http://schemas.microsoft.com/office/drawing/2014/main" id="{A5FA0869-8B2D-3DC4-90A6-4CECD726FDB2}"/>
              </a:ext>
            </a:extLst>
          </p:cNvPr>
          <p:cNvSpPr txBox="1"/>
          <p:nvPr/>
        </p:nvSpPr>
        <p:spPr>
          <a:xfrm>
            <a:off x="838200" y="3720405"/>
            <a:ext cx="7572375" cy="523220"/>
          </a:xfrm>
          <a:prstGeom prst="rect">
            <a:avLst/>
          </a:prstGeom>
          <a:noFill/>
        </p:spPr>
        <p:txBody>
          <a:bodyPr wrap="square">
            <a:spAutoFit/>
          </a:bodyPr>
          <a:lstStyle/>
          <a:p>
            <a:r>
              <a:rPr lang="en-US" sz="2800" dirty="0">
                <a:solidFill>
                  <a:srgbClr val="000000"/>
                </a:solidFill>
              </a:rPr>
              <a:t>is the predicted value of </a:t>
            </a:r>
            <a:r>
              <a:rPr lang="en-US" sz="2800" i="1" dirty="0">
                <a:solidFill>
                  <a:srgbClr val="000000"/>
                </a:solidFill>
              </a:rPr>
              <a:t>y</a:t>
            </a:r>
            <a:r>
              <a:rPr lang="en-US" sz="2800" dirty="0">
                <a:solidFill>
                  <a:srgbClr val="000000"/>
                </a:solidFill>
              </a:rPr>
              <a:t> for a given value of </a:t>
            </a:r>
            <a:r>
              <a:rPr lang="en-US" sz="2800" i="1" dirty="0">
                <a:solidFill>
                  <a:srgbClr val="000000"/>
                </a:solidFill>
              </a:rPr>
              <a:t>x</a:t>
            </a:r>
            <a:r>
              <a:rPr lang="en-US" sz="1050" i="1" dirty="0">
                <a:solidFill>
                  <a:srgbClr val="000000"/>
                </a:solidFill>
              </a:rPr>
              <a:t> </a:t>
            </a:r>
            <a:r>
              <a:rPr lang="en-US" sz="2800" i="1" baseline="-25000" dirty="0" err="1">
                <a:solidFill>
                  <a:srgbClr val="000000"/>
                </a:solidFill>
              </a:rPr>
              <a:t>i</a:t>
            </a:r>
            <a:r>
              <a:rPr lang="en-US" sz="2800" dirty="0">
                <a:solidFill>
                  <a:srgbClr val="000000"/>
                </a:solidFill>
              </a:rPr>
              <a:t>, </a:t>
            </a:r>
          </a:p>
        </p:txBody>
      </p:sp>
      <p:sp>
        <p:nvSpPr>
          <p:cNvPr id="15" name="TextBox 14">
            <a:extLst>
              <a:ext uri="{FF2B5EF4-FFF2-40B4-BE49-F238E27FC236}">
                <a16:creationId xmlns:a16="http://schemas.microsoft.com/office/drawing/2014/main" id="{0AD729B1-D6E0-EA59-8F1E-5106A21AA11C}"/>
              </a:ext>
            </a:extLst>
          </p:cNvPr>
          <p:cNvSpPr txBox="1"/>
          <p:nvPr/>
        </p:nvSpPr>
        <p:spPr>
          <a:xfrm>
            <a:off x="519953" y="4162425"/>
            <a:ext cx="7890622" cy="954107"/>
          </a:xfrm>
          <a:prstGeom prst="rect">
            <a:avLst/>
          </a:prstGeom>
          <a:noFill/>
        </p:spPr>
        <p:txBody>
          <a:bodyPr wrap="square">
            <a:spAutoFit/>
          </a:bodyPr>
          <a:lstStyle/>
          <a:p>
            <a:r>
              <a:rPr lang="en-US" sz="2800" dirty="0">
                <a:solidFill>
                  <a:srgbClr val="000000"/>
                </a:solidFill>
              </a:rPr>
              <a:t>and is pronounced </a:t>
            </a:r>
            <a:r>
              <a:rPr lang="en-US" sz="2800" i="1" dirty="0">
                <a:solidFill>
                  <a:srgbClr val="000000"/>
                </a:solidFill>
              </a:rPr>
              <a:t>y</a:t>
            </a:r>
            <a:r>
              <a:rPr lang="en-US" sz="2800" dirty="0">
                <a:solidFill>
                  <a:srgbClr val="000000"/>
                </a:solidFill>
              </a:rPr>
              <a:t>-</a:t>
            </a:r>
            <a:r>
              <a:rPr lang="en-US" sz="2800" b="1" dirty="0">
                <a:solidFill>
                  <a:srgbClr val="000000"/>
                </a:solidFill>
              </a:rPr>
              <a:t>hat</a:t>
            </a:r>
            <a:r>
              <a:rPr lang="en-US" sz="2800" dirty="0">
                <a:solidFill>
                  <a:srgbClr val="000000"/>
                </a:solidFill>
              </a:rPr>
              <a:t>. The symbol </a:t>
            </a:r>
            <a:r>
              <a:rPr lang="en-US" sz="2800" i="1" dirty="0">
                <a:solidFill>
                  <a:srgbClr val="000000"/>
                </a:solidFill>
              </a:rPr>
              <a:t>y</a:t>
            </a:r>
            <a:r>
              <a:rPr lang="en-US" sz="1050" i="1" dirty="0">
                <a:solidFill>
                  <a:srgbClr val="000000"/>
                </a:solidFill>
              </a:rPr>
              <a:t> </a:t>
            </a:r>
            <a:r>
              <a:rPr lang="en-US" sz="2800" i="1" baseline="-25000" dirty="0" err="1">
                <a:solidFill>
                  <a:srgbClr val="000000"/>
                </a:solidFill>
              </a:rPr>
              <a:t>i</a:t>
            </a:r>
            <a:r>
              <a:rPr lang="en-US" sz="2800" baseline="-25000" dirty="0">
                <a:solidFill>
                  <a:srgbClr val="000000"/>
                </a:solidFill>
              </a:rPr>
              <a:t> </a:t>
            </a:r>
            <a:r>
              <a:rPr lang="en-US" sz="2800" dirty="0">
                <a:solidFill>
                  <a:srgbClr val="000000"/>
                </a:solidFill>
              </a:rPr>
              <a:t>is reserved for the observed value of </a:t>
            </a:r>
            <a:r>
              <a:rPr lang="en-US" sz="2800" i="1" dirty="0">
                <a:solidFill>
                  <a:srgbClr val="000000"/>
                </a:solidFill>
              </a:rPr>
              <a:t>y</a:t>
            </a:r>
            <a:r>
              <a:rPr lang="en-US" sz="2800" dirty="0">
                <a:solidFill>
                  <a:srgbClr val="000000"/>
                </a:solidFill>
              </a:rPr>
              <a:t>.</a:t>
            </a:r>
            <a:endParaRPr lang="en-IN" sz="28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The Simple Linear Regression Model—Slide 9</a:t>
            </a:r>
            <a:endParaRPr dirty="0"/>
          </a:p>
        </p:txBody>
      </p:sp>
      <p:pic>
        <p:nvPicPr>
          <p:cNvPr id="5" name="Picture 4" descr="A scatterplot shows points plotted on an xy-plane. The points are generally increasing as you move from left to right on the graph. A line with positive slope labeled &quot;Sample Regression Line&quot; is drawn through the points, also increasing from left to right. Another line, steeper than the sample regression line and increasing from left to right, is also drawn through the points and is labeled &quot;Population Regression Line (unknown)&quot;. The population regression line begins below the sample regression line, intersects the sample regression line, and then ends above the sample regression line.">
            <a:extLst>
              <a:ext uri="{FF2B5EF4-FFF2-40B4-BE49-F238E27FC236}">
                <a16:creationId xmlns:a16="http://schemas.microsoft.com/office/drawing/2014/main" id="{C648E9C7-22EB-42D1-BCD3-7DB1FB431B30}"/>
              </a:ext>
            </a:extLst>
          </p:cNvPr>
          <p:cNvPicPr>
            <a:picLocks noChangeAspect="1"/>
          </p:cNvPicPr>
          <p:nvPr/>
        </p:nvPicPr>
        <p:blipFill>
          <a:blip r:embed="rId2"/>
          <a:srcRect b="9226"/>
          <a:stretch>
            <a:fillRect/>
          </a:stretch>
        </p:blipFill>
        <p:spPr>
          <a:xfrm>
            <a:off x="2133600" y="1303617"/>
            <a:ext cx="4724400" cy="4106583"/>
          </a:xfrm>
          <a:prstGeom prst="rect">
            <a:avLst/>
          </a:prstGeom>
        </p:spPr>
      </p:pic>
      <p:sp>
        <p:nvSpPr>
          <p:cNvPr id="3" name="TextBox 2">
            <a:extLst>
              <a:ext uri="{FF2B5EF4-FFF2-40B4-BE49-F238E27FC236}">
                <a16:creationId xmlns:a16="http://schemas.microsoft.com/office/drawing/2014/main" id="{4A3E92A5-3B2A-8FDA-7D7C-A38280FED52A}"/>
              </a:ext>
            </a:extLst>
          </p:cNvPr>
          <p:cNvSpPr txBox="1"/>
          <p:nvPr/>
        </p:nvSpPr>
        <p:spPr>
          <a:xfrm>
            <a:off x="3695700" y="5531971"/>
            <a:ext cx="1600200" cy="461665"/>
          </a:xfrm>
          <a:prstGeom prst="rect">
            <a:avLst/>
          </a:prstGeom>
          <a:noFill/>
        </p:spPr>
        <p:txBody>
          <a:bodyPr wrap="square">
            <a:spAutoFit/>
          </a:bodyPr>
          <a:lstStyle/>
          <a:p>
            <a:pPr algn="ctr"/>
            <a:r>
              <a:rPr lang="en-IN" sz="2400" dirty="0"/>
              <a:t>Figure 4</a:t>
            </a:r>
          </a:p>
        </p:txBody>
      </p:sp>
    </p:spTree>
    <p:extLst>
      <p:ext uri="{BB962C8B-B14F-4D97-AF65-F5344CB8AC3E}">
        <p14:creationId xmlns:p14="http://schemas.microsoft.com/office/powerpoint/2010/main" val="258269987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N" sz="3200" dirty="0"/>
              <a:t>Defining a Linear Relationship</a:t>
            </a:r>
            <a:r>
              <a:rPr lang="en-US" dirty="0"/>
              <a:t>—Slide 1</a:t>
            </a:r>
            <a:r>
              <a:rPr lang="en-IN" sz="3200" dirty="0"/>
              <a:t> </a:t>
            </a:r>
            <a:endParaRPr dirty="0"/>
          </a:p>
        </p:txBody>
      </p:sp>
      <p:sp>
        <p:nvSpPr>
          <p:cNvPr id="3" name="Text Placeholder 2"/>
          <p:cNvSpPr>
            <a:spLocks noGrp="1"/>
          </p:cNvSpPr>
          <p:nvPr>
            <p:ph type="body" sz="quarter" idx="10"/>
          </p:nvPr>
        </p:nvSpPr>
        <p:spPr/>
        <p:txBody>
          <a:bodyPr>
            <a:normAutofit/>
          </a:bodyPr>
          <a:lstStyle/>
          <a:p>
            <a:r>
              <a:rPr lang="en-US" dirty="0"/>
              <a:t>What does it mean to specify a linear relationship between two variables? Suppose we model the relationship between two variables using </a:t>
            </a:r>
            <a:br>
              <a:rPr lang="en-US" dirty="0"/>
            </a:br>
            <a:r>
              <a:rPr lang="en-US" dirty="0"/>
              <a:t>		</a:t>
            </a:r>
          </a:p>
          <a:p>
            <a:endParaRPr lang="en-US" dirty="0"/>
          </a:p>
          <a:p>
            <a:endParaRPr lang="en-US" dirty="0"/>
          </a:p>
          <a:p>
            <a:r>
              <a:rPr lang="en-US" dirty="0"/>
              <a:t>	</a:t>
            </a:r>
          </a:p>
          <a:p>
            <a:r>
              <a:rPr lang="en-US" dirty="0"/>
              <a:t>	</a:t>
            </a:r>
            <a:endParaRPr dirty="0"/>
          </a:p>
        </p:txBody>
      </p:sp>
      <p:pic>
        <p:nvPicPr>
          <p:cNvPr id="6" name="Picture 5" descr="y subscript i equals beta naught plus beta subscript  one times x subscript i plus epsilon subscript i.">
            <a:extLst>
              <a:ext uri="{FF2B5EF4-FFF2-40B4-BE49-F238E27FC236}">
                <a16:creationId xmlns:a16="http://schemas.microsoft.com/office/drawing/2014/main" id="{F17AE8F7-C0B6-B8CA-A9B2-ED898E906EFC}"/>
              </a:ext>
            </a:extLst>
          </p:cNvPr>
          <p:cNvPicPr>
            <a:picLocks noChangeAspect="1"/>
          </p:cNvPicPr>
          <p:nvPr/>
        </p:nvPicPr>
        <p:blipFill>
          <a:blip r:embed="rId2"/>
          <a:stretch>
            <a:fillRect/>
          </a:stretch>
        </p:blipFill>
        <p:spPr>
          <a:xfrm>
            <a:off x="533400" y="2438400"/>
            <a:ext cx="2447925" cy="428625"/>
          </a:xfrm>
          <a:prstGeom prst="rect">
            <a:avLst/>
          </a:prstGeom>
        </p:spPr>
      </p:pic>
      <p:sp>
        <p:nvSpPr>
          <p:cNvPr id="14" name="TextBox 13">
            <a:extLst>
              <a:ext uri="{FF2B5EF4-FFF2-40B4-BE49-F238E27FC236}">
                <a16:creationId xmlns:a16="http://schemas.microsoft.com/office/drawing/2014/main" id="{A1747F1B-D705-840F-CFBF-40607FA502D7}"/>
              </a:ext>
            </a:extLst>
          </p:cNvPr>
          <p:cNvSpPr txBox="1"/>
          <p:nvPr/>
        </p:nvSpPr>
        <p:spPr>
          <a:xfrm>
            <a:off x="457200" y="2928192"/>
            <a:ext cx="7315200" cy="523220"/>
          </a:xfrm>
          <a:prstGeom prst="rect">
            <a:avLst/>
          </a:prstGeom>
          <a:noFill/>
        </p:spPr>
        <p:txBody>
          <a:bodyPr wrap="square">
            <a:spAutoFit/>
          </a:bodyPr>
          <a:lstStyle/>
          <a:p>
            <a:r>
              <a:rPr lang="en-US" sz="2800" dirty="0"/>
              <a:t>The estimated regression equation is given by</a:t>
            </a:r>
            <a:endParaRPr lang="en-IN" sz="2800" dirty="0"/>
          </a:p>
        </p:txBody>
      </p:sp>
      <p:pic>
        <p:nvPicPr>
          <p:cNvPr id="9" name="Picture 8" descr="Y hat subscript i equals b subscript 0 plus b subscript 1 times x subscript i.&#10;&#10;">
            <a:extLst>
              <a:ext uri="{FF2B5EF4-FFF2-40B4-BE49-F238E27FC236}">
                <a16:creationId xmlns:a16="http://schemas.microsoft.com/office/drawing/2014/main" id="{5155ECA0-5DC6-1AE8-F567-9DF28442BC4B}"/>
              </a:ext>
            </a:extLst>
          </p:cNvPr>
          <p:cNvPicPr>
            <a:picLocks noChangeAspect="1"/>
          </p:cNvPicPr>
          <p:nvPr/>
        </p:nvPicPr>
        <p:blipFill>
          <a:blip r:embed="rId3"/>
          <a:stretch>
            <a:fillRect/>
          </a:stretch>
        </p:blipFill>
        <p:spPr>
          <a:xfrm>
            <a:off x="546847" y="3396783"/>
            <a:ext cx="1847850" cy="428625"/>
          </a:xfrm>
          <a:prstGeom prst="rect">
            <a:avLst/>
          </a:prstGeom>
        </p:spPr>
      </p:pic>
      <p:sp>
        <p:nvSpPr>
          <p:cNvPr id="16" name="TextBox 15">
            <a:extLst>
              <a:ext uri="{FF2B5EF4-FFF2-40B4-BE49-F238E27FC236}">
                <a16:creationId xmlns:a16="http://schemas.microsoft.com/office/drawing/2014/main" id="{146332AA-4330-F14D-0573-7C0F48DD1FD6}"/>
              </a:ext>
            </a:extLst>
          </p:cNvPr>
          <p:cNvSpPr txBox="1"/>
          <p:nvPr/>
        </p:nvSpPr>
        <p:spPr>
          <a:xfrm>
            <a:off x="470646" y="3854001"/>
            <a:ext cx="8063753" cy="523220"/>
          </a:xfrm>
          <a:prstGeom prst="rect">
            <a:avLst/>
          </a:prstGeom>
          <a:noFill/>
        </p:spPr>
        <p:txBody>
          <a:bodyPr wrap="square">
            <a:spAutoFit/>
          </a:bodyPr>
          <a:lstStyle/>
          <a:p>
            <a:r>
              <a:rPr lang="en-US" sz="2800" dirty="0"/>
              <a:t>For example, letting </a:t>
            </a:r>
            <a:r>
              <a:rPr lang="en-US" sz="2800" i="1" dirty="0"/>
              <a:t>b</a:t>
            </a:r>
            <a:r>
              <a:rPr lang="en-US" sz="2800" dirty="0">
                <a:latin typeface="Calibri" panose="020F0502020204030204" pitchFamily="34" charset="0"/>
                <a:ea typeface="Calibri" panose="020F0502020204030204" pitchFamily="34" charset="0"/>
                <a:cs typeface="Calibri" panose="020F0502020204030204" pitchFamily="34" charset="0"/>
              </a:rPr>
              <a:t>₀ </a:t>
            </a:r>
            <a:r>
              <a:rPr lang="en-US" sz="2800" dirty="0"/>
              <a:t>= 3 and </a:t>
            </a:r>
            <a:r>
              <a:rPr lang="en-US" sz="2800" i="1" dirty="0"/>
              <a:t>b</a:t>
            </a:r>
            <a:r>
              <a:rPr lang="en-US" sz="2800" dirty="0">
                <a:latin typeface="Calibri" panose="020F0502020204030204" pitchFamily="34" charset="0"/>
                <a:ea typeface="Calibri" panose="020F0502020204030204" pitchFamily="34" charset="0"/>
                <a:cs typeface="Calibri" panose="020F0502020204030204" pitchFamily="34" charset="0"/>
              </a:rPr>
              <a:t>₁ </a:t>
            </a:r>
            <a:r>
              <a:rPr lang="en-US" sz="2800" dirty="0"/>
              <a:t>= 2 specifies the line</a:t>
            </a:r>
            <a:endParaRPr lang="en-IN" sz="2800" dirty="0"/>
          </a:p>
        </p:txBody>
      </p:sp>
      <p:pic>
        <p:nvPicPr>
          <p:cNvPr id="12" name="Picture 11" descr="y hat equals 3 plus 2 x.">
            <a:extLst>
              <a:ext uri="{FF2B5EF4-FFF2-40B4-BE49-F238E27FC236}">
                <a16:creationId xmlns:a16="http://schemas.microsoft.com/office/drawing/2014/main" id="{610D0FF6-1A62-C18E-2974-AB5ACBF2B508}"/>
              </a:ext>
            </a:extLst>
          </p:cNvPr>
          <p:cNvPicPr>
            <a:picLocks noChangeAspect="1"/>
          </p:cNvPicPr>
          <p:nvPr/>
        </p:nvPicPr>
        <p:blipFill>
          <a:blip r:embed="rId4"/>
          <a:stretch>
            <a:fillRect/>
          </a:stretch>
        </p:blipFill>
        <p:spPr>
          <a:xfrm>
            <a:off x="533400" y="4465871"/>
            <a:ext cx="1428750" cy="400050"/>
          </a:xfrm>
          <a:prstGeom prst="rect">
            <a:avLst/>
          </a:prstGeom>
        </p:spPr>
      </p:pic>
      <p:sp>
        <p:nvSpPr>
          <p:cNvPr id="18" name="TextBox 17">
            <a:extLst>
              <a:ext uri="{FF2B5EF4-FFF2-40B4-BE49-F238E27FC236}">
                <a16:creationId xmlns:a16="http://schemas.microsoft.com/office/drawing/2014/main" id="{221DDF39-00D8-F939-437B-3ACD75135FE4}"/>
              </a:ext>
            </a:extLst>
          </p:cNvPr>
          <p:cNvSpPr txBox="1"/>
          <p:nvPr/>
        </p:nvSpPr>
        <p:spPr>
          <a:xfrm>
            <a:off x="1962150" y="4387633"/>
            <a:ext cx="6070226" cy="523220"/>
          </a:xfrm>
          <a:prstGeom prst="rect">
            <a:avLst/>
          </a:prstGeom>
          <a:noFill/>
        </p:spPr>
        <p:txBody>
          <a:bodyPr wrap="square">
            <a:spAutoFit/>
          </a:bodyPr>
          <a:lstStyle/>
          <a:p>
            <a:r>
              <a:rPr lang="en-US" sz="2800" dirty="0"/>
              <a:t>Figure 5 shows this relationship.</a:t>
            </a:r>
            <a:endParaRPr lang="en-IN" sz="2800" dirty="0"/>
          </a:p>
        </p:txBody>
      </p:sp>
    </p:spTree>
    <p:extLst>
      <p:ext uri="{BB962C8B-B14F-4D97-AF65-F5344CB8AC3E}">
        <p14:creationId xmlns:p14="http://schemas.microsoft.com/office/powerpoint/2010/main" val="36162588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N" sz="3200" dirty="0"/>
              <a:t>Defining a Linear Relationship</a:t>
            </a:r>
            <a:r>
              <a:rPr lang="en-US" dirty="0"/>
              <a:t>—Slide 2</a:t>
            </a:r>
            <a:endParaRPr dirty="0"/>
          </a:p>
        </p:txBody>
      </p:sp>
      <p:pic>
        <p:nvPicPr>
          <p:cNvPr id="5" name="Picture 4" descr="A line labeled “y hat equals 3 plus 2 x” is plotted on an xy-plane. Both the x-axis and the y-axis range from 0 to 9, in increments of 1. The line starts from 3 on the y-axis and moves upward with a slope of 2. It passes through points at ordered pair 0 comma 3, ordered pair 1 comma 5, and ordered pair 3 comma 9.">
            <a:extLst>
              <a:ext uri="{FF2B5EF4-FFF2-40B4-BE49-F238E27FC236}">
                <a16:creationId xmlns:a16="http://schemas.microsoft.com/office/drawing/2014/main" id="{7405A5C3-A1EA-4DAE-98EB-CCBB9972DFDB}"/>
              </a:ext>
            </a:extLst>
          </p:cNvPr>
          <p:cNvPicPr>
            <a:picLocks noChangeAspect="1"/>
          </p:cNvPicPr>
          <p:nvPr/>
        </p:nvPicPr>
        <p:blipFill>
          <a:blip r:embed="rId2"/>
          <a:srcRect b="9366"/>
          <a:stretch>
            <a:fillRect/>
          </a:stretch>
        </p:blipFill>
        <p:spPr>
          <a:xfrm>
            <a:off x="1905000" y="1272424"/>
            <a:ext cx="4872420" cy="3909176"/>
          </a:xfrm>
          <a:prstGeom prst="rect">
            <a:avLst/>
          </a:prstGeom>
        </p:spPr>
      </p:pic>
      <p:sp>
        <p:nvSpPr>
          <p:cNvPr id="3" name="TextBox 2">
            <a:extLst>
              <a:ext uri="{FF2B5EF4-FFF2-40B4-BE49-F238E27FC236}">
                <a16:creationId xmlns:a16="http://schemas.microsoft.com/office/drawing/2014/main" id="{F2864F2E-E5E5-1243-2764-BC1B7F235D76}"/>
              </a:ext>
            </a:extLst>
          </p:cNvPr>
          <p:cNvSpPr txBox="1"/>
          <p:nvPr/>
        </p:nvSpPr>
        <p:spPr>
          <a:xfrm>
            <a:off x="3581400" y="5354743"/>
            <a:ext cx="1600200" cy="461665"/>
          </a:xfrm>
          <a:prstGeom prst="rect">
            <a:avLst/>
          </a:prstGeom>
          <a:noFill/>
        </p:spPr>
        <p:txBody>
          <a:bodyPr wrap="square">
            <a:spAutoFit/>
          </a:bodyPr>
          <a:lstStyle/>
          <a:p>
            <a:pPr algn="ctr"/>
            <a:r>
              <a:rPr lang="en-IN" sz="2400" dirty="0"/>
              <a:t>Figure 5</a:t>
            </a:r>
          </a:p>
        </p:txBody>
      </p:sp>
    </p:spTree>
    <p:extLst>
      <p:ext uri="{BB962C8B-B14F-4D97-AF65-F5344CB8AC3E}">
        <p14:creationId xmlns:p14="http://schemas.microsoft.com/office/powerpoint/2010/main" val="235270059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N" sz="3200" dirty="0"/>
              <a:t>Defining a Linear Relationship</a:t>
            </a:r>
            <a:r>
              <a:rPr lang="en-US" dirty="0"/>
              <a:t>—Slide 3</a:t>
            </a:r>
            <a:endParaRPr dirty="0"/>
          </a:p>
        </p:txBody>
      </p:sp>
      <p:sp>
        <p:nvSpPr>
          <p:cNvPr id="3" name="Text Placeholder 2"/>
          <p:cNvSpPr>
            <a:spLocks noGrp="1"/>
          </p:cNvSpPr>
          <p:nvPr>
            <p:ph type="body" sz="quarter" idx="10"/>
          </p:nvPr>
        </p:nvSpPr>
        <p:spPr/>
        <p:txBody>
          <a:bodyPr>
            <a:normAutofit/>
          </a:bodyPr>
          <a:lstStyle/>
          <a:p>
            <a:r>
              <a:rPr lang="en-US" dirty="0"/>
              <a:t>Letting </a:t>
            </a:r>
            <a:r>
              <a:rPr lang="en-US" i="1" dirty="0"/>
              <a:t>b</a:t>
            </a:r>
            <a:r>
              <a:rPr lang="en-US" dirty="0">
                <a:latin typeface="Calibri" panose="020F0502020204030204" pitchFamily="34" charset="0"/>
                <a:ea typeface="Calibri" panose="020F0502020204030204" pitchFamily="34" charset="0"/>
                <a:cs typeface="Calibri" panose="020F0502020204030204" pitchFamily="34" charset="0"/>
              </a:rPr>
              <a:t>₀</a:t>
            </a:r>
            <a:r>
              <a:rPr lang="en-US" baseline="-25000" dirty="0"/>
              <a:t> </a:t>
            </a:r>
            <a:r>
              <a:rPr lang="en-US" dirty="0"/>
              <a:t>= 8 and </a:t>
            </a:r>
            <a:r>
              <a:rPr lang="en-US" i="1" dirty="0"/>
              <a:t>b</a:t>
            </a:r>
            <a:r>
              <a:rPr lang="en-US" dirty="0">
                <a:latin typeface="Calibri" panose="020F0502020204030204" pitchFamily="34" charset="0"/>
                <a:ea typeface="Calibri" panose="020F0502020204030204" pitchFamily="34" charset="0"/>
                <a:cs typeface="Calibri" panose="020F0502020204030204" pitchFamily="34" charset="0"/>
              </a:rPr>
              <a:t>₁</a:t>
            </a:r>
            <a:r>
              <a:rPr lang="en-US" baseline="-25000" dirty="0"/>
              <a:t> </a:t>
            </a:r>
            <a:r>
              <a:rPr lang="en-US" dirty="0"/>
              <a:t>= </a:t>
            </a:r>
            <a:r>
              <a:rPr lang="en-US" dirty="0">
                <a:latin typeface="Calibri" panose="020F0502020204030204" pitchFamily="34" charset="0"/>
                <a:ea typeface="Calibri" panose="020F0502020204030204" pitchFamily="34" charset="0"/>
                <a:cs typeface="Calibri" panose="020F0502020204030204" pitchFamily="34" charset="0"/>
              </a:rPr>
              <a:t>−</a:t>
            </a:r>
            <a:r>
              <a:rPr lang="en-US" dirty="0"/>
              <a:t>2 specifies the line  </a:t>
            </a:r>
          </a:p>
          <a:p>
            <a:endParaRPr lang="en-US" dirty="0"/>
          </a:p>
        </p:txBody>
      </p:sp>
      <p:pic>
        <p:nvPicPr>
          <p:cNvPr id="7" name="Picture 6" descr="y hat equals 8 minus 2 x.">
            <a:extLst>
              <a:ext uri="{FF2B5EF4-FFF2-40B4-BE49-F238E27FC236}">
                <a16:creationId xmlns:a16="http://schemas.microsoft.com/office/drawing/2014/main" id="{9FDF4A68-67F9-B54B-246D-7F8BE1D7A0EE}"/>
              </a:ext>
            </a:extLst>
          </p:cNvPr>
          <p:cNvPicPr>
            <a:picLocks noChangeAspect="1"/>
          </p:cNvPicPr>
          <p:nvPr/>
        </p:nvPicPr>
        <p:blipFill>
          <a:blip r:embed="rId2"/>
          <a:stretch>
            <a:fillRect/>
          </a:stretch>
        </p:blipFill>
        <p:spPr>
          <a:xfrm>
            <a:off x="6648450" y="1200150"/>
            <a:ext cx="1428750" cy="400050"/>
          </a:xfrm>
          <a:prstGeom prst="rect">
            <a:avLst/>
          </a:prstGeom>
        </p:spPr>
      </p:pic>
      <p:sp>
        <p:nvSpPr>
          <p:cNvPr id="9" name="TextBox 8">
            <a:extLst>
              <a:ext uri="{FF2B5EF4-FFF2-40B4-BE49-F238E27FC236}">
                <a16:creationId xmlns:a16="http://schemas.microsoft.com/office/drawing/2014/main" id="{A0ACBA56-58A9-095C-7BC5-F60AEA40371B}"/>
              </a:ext>
            </a:extLst>
          </p:cNvPr>
          <p:cNvSpPr txBox="1"/>
          <p:nvPr/>
        </p:nvSpPr>
        <p:spPr>
          <a:xfrm>
            <a:off x="457200" y="1534180"/>
            <a:ext cx="6400800" cy="523220"/>
          </a:xfrm>
          <a:prstGeom prst="rect">
            <a:avLst/>
          </a:prstGeom>
          <a:noFill/>
        </p:spPr>
        <p:txBody>
          <a:bodyPr wrap="square">
            <a:spAutoFit/>
          </a:bodyPr>
          <a:lstStyle/>
          <a:p>
            <a:r>
              <a:rPr lang="en-US" sz="2800" dirty="0"/>
              <a:t>Figure 6 shows this relationship.</a:t>
            </a:r>
            <a:endParaRPr lang="en-IN" sz="2800" dirty="0"/>
          </a:p>
        </p:txBody>
      </p:sp>
      <p:pic>
        <p:nvPicPr>
          <p:cNvPr id="5" name="Picture 4" descr="A line labeled “y hat equals 8 minus 2 x” is plotted on an xy-plane. Both the x-axis and the y-axis range from 0 to 9, in increments of 1. The line starts from 8 on the y-axis and moves downward with a slope of negative 2. It passes through points at ordered pair 0 comma 8, ordered pair 1 comma 6, ordered pair 3 comma 2, and ordered pair 4 comma 0.">
            <a:extLst>
              <a:ext uri="{FF2B5EF4-FFF2-40B4-BE49-F238E27FC236}">
                <a16:creationId xmlns:a16="http://schemas.microsoft.com/office/drawing/2014/main" id="{ACFF57CD-828F-481E-BD34-0059233727E3}"/>
              </a:ext>
            </a:extLst>
          </p:cNvPr>
          <p:cNvPicPr>
            <a:picLocks noChangeAspect="1"/>
          </p:cNvPicPr>
          <p:nvPr/>
        </p:nvPicPr>
        <p:blipFill>
          <a:blip r:embed="rId3"/>
          <a:srcRect b="5992"/>
          <a:stretch>
            <a:fillRect/>
          </a:stretch>
        </p:blipFill>
        <p:spPr>
          <a:xfrm>
            <a:off x="2555419" y="2052668"/>
            <a:ext cx="4033162" cy="3586132"/>
          </a:xfrm>
          <a:prstGeom prst="rect">
            <a:avLst/>
          </a:prstGeom>
        </p:spPr>
      </p:pic>
      <p:sp>
        <p:nvSpPr>
          <p:cNvPr id="4" name="TextBox 3">
            <a:extLst>
              <a:ext uri="{FF2B5EF4-FFF2-40B4-BE49-F238E27FC236}">
                <a16:creationId xmlns:a16="http://schemas.microsoft.com/office/drawing/2014/main" id="{5BA1C95C-B4F2-B81D-1A81-326EA972E7C8}"/>
              </a:ext>
            </a:extLst>
          </p:cNvPr>
          <p:cNvSpPr txBox="1"/>
          <p:nvPr/>
        </p:nvSpPr>
        <p:spPr>
          <a:xfrm>
            <a:off x="3648635" y="5534688"/>
            <a:ext cx="1600200" cy="461665"/>
          </a:xfrm>
          <a:prstGeom prst="rect">
            <a:avLst/>
          </a:prstGeom>
          <a:noFill/>
        </p:spPr>
        <p:txBody>
          <a:bodyPr wrap="square">
            <a:spAutoFit/>
          </a:bodyPr>
          <a:lstStyle/>
          <a:p>
            <a:pPr algn="ctr"/>
            <a:r>
              <a:rPr lang="en-IN" sz="2400" dirty="0"/>
              <a:t>Figure 6</a:t>
            </a:r>
          </a:p>
        </p:txBody>
      </p:sp>
    </p:spTree>
    <p:extLst>
      <p:ext uri="{BB962C8B-B14F-4D97-AF65-F5344CB8AC3E}">
        <p14:creationId xmlns:p14="http://schemas.microsoft.com/office/powerpoint/2010/main" val="390759684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N" sz="3200" dirty="0"/>
              <a:t>Defining a Linear Relationship</a:t>
            </a:r>
            <a:r>
              <a:rPr lang="en-US" dirty="0"/>
              <a:t>—Slide 4</a:t>
            </a:r>
            <a:endParaRPr dirty="0"/>
          </a:p>
        </p:txBody>
      </p:sp>
      <p:sp>
        <p:nvSpPr>
          <p:cNvPr id="3" name="Text Placeholder 2"/>
          <p:cNvSpPr>
            <a:spLocks noGrp="1"/>
          </p:cNvSpPr>
          <p:nvPr>
            <p:ph type="body" sz="quarter" idx="10"/>
          </p:nvPr>
        </p:nvSpPr>
        <p:spPr/>
        <p:txBody>
          <a:bodyPr>
            <a:normAutofit/>
          </a:bodyPr>
          <a:lstStyle/>
          <a:p>
            <a:r>
              <a:rPr lang="en-US" dirty="0"/>
              <a:t>Consider the data plotted in Figure 7.  </a:t>
            </a:r>
          </a:p>
        </p:txBody>
      </p:sp>
      <p:pic>
        <p:nvPicPr>
          <p:cNvPr id="6" name="Picture 5" descr="A scatter plot shows dots plotted on an xy-plane. The dots are shown thickly populated with their placement increasing from left to right, denoting a positive trend.">
            <a:extLst>
              <a:ext uri="{FF2B5EF4-FFF2-40B4-BE49-F238E27FC236}">
                <a16:creationId xmlns:a16="http://schemas.microsoft.com/office/drawing/2014/main" id="{28B1CEB4-9DFE-46EF-A255-444A287FC1F0}"/>
              </a:ext>
            </a:extLst>
          </p:cNvPr>
          <p:cNvPicPr>
            <a:picLocks noChangeAspect="1"/>
          </p:cNvPicPr>
          <p:nvPr/>
        </p:nvPicPr>
        <p:blipFill>
          <a:blip r:embed="rId2"/>
          <a:srcRect b="11899"/>
          <a:stretch>
            <a:fillRect/>
          </a:stretch>
        </p:blipFill>
        <p:spPr>
          <a:xfrm>
            <a:off x="2419225" y="1828800"/>
            <a:ext cx="4305550" cy="3581400"/>
          </a:xfrm>
          <a:prstGeom prst="rect">
            <a:avLst/>
          </a:prstGeom>
        </p:spPr>
      </p:pic>
      <p:sp>
        <p:nvSpPr>
          <p:cNvPr id="4" name="TextBox 3">
            <a:extLst>
              <a:ext uri="{FF2B5EF4-FFF2-40B4-BE49-F238E27FC236}">
                <a16:creationId xmlns:a16="http://schemas.microsoft.com/office/drawing/2014/main" id="{745BBE51-C746-344B-53B4-1AB046C463BE}"/>
              </a:ext>
            </a:extLst>
          </p:cNvPr>
          <p:cNvSpPr txBox="1"/>
          <p:nvPr/>
        </p:nvSpPr>
        <p:spPr>
          <a:xfrm>
            <a:off x="3771900" y="5410200"/>
            <a:ext cx="1600200" cy="461665"/>
          </a:xfrm>
          <a:prstGeom prst="rect">
            <a:avLst/>
          </a:prstGeom>
          <a:noFill/>
        </p:spPr>
        <p:txBody>
          <a:bodyPr wrap="square">
            <a:spAutoFit/>
          </a:bodyPr>
          <a:lstStyle/>
          <a:p>
            <a:pPr algn="ctr"/>
            <a:r>
              <a:rPr lang="en-IN" sz="2400" dirty="0"/>
              <a:t>Figure 7</a:t>
            </a:r>
          </a:p>
        </p:txBody>
      </p:sp>
    </p:spTree>
    <p:extLst>
      <p:ext uri="{BB962C8B-B14F-4D97-AF65-F5344CB8AC3E}">
        <p14:creationId xmlns:p14="http://schemas.microsoft.com/office/powerpoint/2010/main" val="133939240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D0CAECC4-65A1-4AB4-B522-896E00AF7084}"/>
              </a:ext>
            </a:extLst>
          </p:cNvPr>
          <p:cNvSpPr>
            <a:spLocks noGrp="1"/>
          </p:cNvSpPr>
          <p:nvPr>
            <p:ph type="title"/>
          </p:nvPr>
        </p:nvSpPr>
        <p:spPr/>
        <p:txBody>
          <a:bodyPr/>
          <a:lstStyle/>
          <a:p>
            <a:r>
              <a:rPr lang="en-IN" sz="3200" dirty="0"/>
              <a:t>Defining a Linear Relationship</a:t>
            </a:r>
            <a:r>
              <a:rPr lang="en-US" dirty="0"/>
              <a:t>—Slide 5</a:t>
            </a:r>
          </a:p>
        </p:txBody>
      </p:sp>
      <p:sp>
        <p:nvSpPr>
          <p:cNvPr id="3" name="Text Placeholder 2"/>
          <p:cNvSpPr>
            <a:spLocks noGrp="1"/>
          </p:cNvSpPr>
          <p:nvPr>
            <p:ph type="body" sz="quarter" idx="10"/>
          </p:nvPr>
        </p:nvSpPr>
        <p:spPr/>
        <p:txBody>
          <a:bodyPr>
            <a:normAutofit/>
          </a:bodyPr>
          <a:lstStyle/>
          <a:p>
            <a:r>
              <a:rPr lang="en-US" sz="2600" dirty="0"/>
              <a:t>The data in Figure 7 seem to be related. Specifying the relationship between </a:t>
            </a:r>
            <a:r>
              <a:rPr lang="en-US" sz="2600" i="1" dirty="0"/>
              <a:t>x </a:t>
            </a:r>
            <a:r>
              <a:rPr lang="en-US" sz="2600" dirty="0"/>
              <a:t>and </a:t>
            </a:r>
            <a:r>
              <a:rPr lang="en-US" sz="2600" i="1" dirty="0"/>
              <a:t>y </a:t>
            </a:r>
            <a:r>
              <a:rPr lang="en-US" sz="2600" dirty="0"/>
              <a:t>with a linear model means finding a line that best fits the data in some way. The problem is that there are many lines that could be interpreted as fitting the data. </a:t>
            </a:r>
          </a:p>
          <a:p>
            <a:endParaRPr lang="en-US" dirty="0"/>
          </a:p>
        </p:txBody>
      </p:sp>
      <p:pic>
        <p:nvPicPr>
          <p:cNvPr id="8" name="Picture 7" descr="A scatter plot shows dots plotted on a xy-plane. The dots are shown thickly populated and their placement generally increases from left to right in the upward direction. The graph shows three lines, A, B, and C drawn, each with a slightly different positive slope. Lines B and line C intersect each other but generally lie amongst the dots while line A lies below the dots.">
            <a:extLst>
              <a:ext uri="{FF2B5EF4-FFF2-40B4-BE49-F238E27FC236}">
                <a16:creationId xmlns:a16="http://schemas.microsoft.com/office/drawing/2014/main" id="{B62928C5-BF50-431D-A7DD-B9E761A56645}"/>
              </a:ext>
            </a:extLst>
          </p:cNvPr>
          <p:cNvPicPr>
            <a:picLocks noChangeAspect="1"/>
          </p:cNvPicPr>
          <p:nvPr/>
        </p:nvPicPr>
        <p:blipFill>
          <a:blip r:embed="rId2"/>
          <a:srcRect b="10362"/>
          <a:stretch>
            <a:fillRect/>
          </a:stretch>
        </p:blipFill>
        <p:spPr>
          <a:xfrm>
            <a:off x="5181600" y="2819401"/>
            <a:ext cx="2748187" cy="2514600"/>
          </a:xfrm>
          <a:prstGeom prst="rect">
            <a:avLst/>
          </a:prstGeom>
        </p:spPr>
      </p:pic>
      <p:sp>
        <p:nvSpPr>
          <p:cNvPr id="2" name="TextBox 1">
            <a:extLst>
              <a:ext uri="{FF2B5EF4-FFF2-40B4-BE49-F238E27FC236}">
                <a16:creationId xmlns:a16="http://schemas.microsoft.com/office/drawing/2014/main" id="{F0DCA606-E45B-3D3A-5B42-4B083821F6ED}"/>
              </a:ext>
            </a:extLst>
          </p:cNvPr>
          <p:cNvSpPr txBox="1"/>
          <p:nvPr/>
        </p:nvSpPr>
        <p:spPr>
          <a:xfrm>
            <a:off x="5867400" y="5407949"/>
            <a:ext cx="1600200" cy="461665"/>
          </a:xfrm>
          <a:prstGeom prst="rect">
            <a:avLst/>
          </a:prstGeom>
          <a:noFill/>
        </p:spPr>
        <p:txBody>
          <a:bodyPr wrap="square">
            <a:spAutoFit/>
          </a:bodyPr>
          <a:lstStyle/>
          <a:p>
            <a:pPr algn="ctr"/>
            <a:r>
              <a:rPr lang="en-IN" sz="2400" dirty="0"/>
              <a:t>Figure 8</a:t>
            </a:r>
          </a:p>
        </p:txBody>
      </p:sp>
    </p:spTree>
    <p:extLst>
      <p:ext uri="{BB962C8B-B14F-4D97-AF65-F5344CB8AC3E}">
        <p14:creationId xmlns:p14="http://schemas.microsoft.com/office/powerpoint/2010/main" val="252293615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F7BD2956-3350-4C4A-9090-45AAFD5C0AD8}"/>
              </a:ext>
            </a:extLst>
          </p:cNvPr>
          <p:cNvSpPr>
            <a:spLocks noGrp="1"/>
          </p:cNvSpPr>
          <p:nvPr>
            <p:ph type="title"/>
          </p:nvPr>
        </p:nvSpPr>
        <p:spPr/>
        <p:txBody>
          <a:bodyPr/>
          <a:lstStyle/>
          <a:p>
            <a:r>
              <a:rPr lang="en-IN" sz="3200" dirty="0"/>
              <a:t>Defining a Linear Relationship</a:t>
            </a:r>
            <a:r>
              <a:rPr lang="en-US" dirty="0"/>
              <a:t>—Slide 6</a:t>
            </a:r>
          </a:p>
        </p:txBody>
      </p:sp>
      <p:sp>
        <p:nvSpPr>
          <p:cNvPr id="3" name="Text Placeholder 2"/>
          <p:cNvSpPr>
            <a:spLocks noGrp="1"/>
          </p:cNvSpPr>
          <p:nvPr>
            <p:ph type="body" sz="quarter" idx="10"/>
          </p:nvPr>
        </p:nvSpPr>
        <p:spPr/>
        <p:txBody>
          <a:bodyPr>
            <a:normAutofit/>
          </a:bodyPr>
          <a:lstStyle/>
          <a:p>
            <a:r>
              <a:rPr lang="en-US" sz="2600" dirty="0"/>
              <a:t>To find the best line, we must develop a method of summarizing how close each line is to the data. The closeness measure can then be used as a criterion to choose between various lines. </a:t>
            </a:r>
          </a:p>
          <a:p>
            <a:endParaRPr lang="en-US" dirty="0"/>
          </a:p>
        </p:txBody>
      </p:sp>
    </p:spTree>
    <p:extLst>
      <p:ext uri="{BB962C8B-B14F-4D97-AF65-F5344CB8AC3E}">
        <p14:creationId xmlns:p14="http://schemas.microsoft.com/office/powerpoint/2010/main" val="300788290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Definition: </a:t>
            </a:r>
            <a:r>
              <a:rPr dirty="0"/>
              <a:t>Regression Analysis Terms</a:t>
            </a:r>
          </a:p>
        </p:txBody>
      </p:sp>
      <p:sp>
        <p:nvSpPr>
          <p:cNvPr id="3" name="Text Placeholder 2"/>
          <p:cNvSpPr>
            <a:spLocks noGrp="1"/>
          </p:cNvSpPr>
          <p:nvPr>
            <p:ph type="body" sz="quarter" idx="10"/>
          </p:nvPr>
        </p:nvSpPr>
        <p:spPr/>
        <p:txBody>
          <a:bodyPr>
            <a:normAutofit fontScale="92500"/>
          </a:bodyPr>
          <a:lstStyle/>
          <a:p>
            <a:r>
              <a:rPr sz="2800" b="1" dirty="0"/>
              <a:t>Regression analysis</a:t>
            </a:r>
            <a:r>
              <a:rPr sz="2800" dirty="0"/>
              <a:t> is a statistical technique that describes the relationship between a dependent variable and one or more independent variables.</a:t>
            </a:r>
          </a:p>
          <a:p>
            <a:r>
              <a:rPr sz="2800" dirty="0"/>
              <a:t>The </a:t>
            </a:r>
            <a:r>
              <a:rPr sz="2800" b="1" dirty="0"/>
              <a:t>dependent variable</a:t>
            </a:r>
            <a:r>
              <a:rPr sz="2800" dirty="0"/>
              <a:t> (or </a:t>
            </a:r>
            <a:r>
              <a:rPr sz="2800" b="1" dirty="0"/>
              <a:t>response variable</a:t>
            </a:r>
            <a:r>
              <a:rPr sz="2800" dirty="0"/>
              <a:t>) in a regression analysis is the variable that we want to predict.</a:t>
            </a:r>
          </a:p>
          <a:p>
            <a:r>
              <a:rPr sz="2800" dirty="0"/>
              <a:t>An </a:t>
            </a:r>
            <a:r>
              <a:rPr sz="2800" b="1" dirty="0"/>
              <a:t>independent variable</a:t>
            </a:r>
            <a:r>
              <a:rPr sz="2800" dirty="0"/>
              <a:t> (or </a:t>
            </a:r>
            <a:r>
              <a:rPr sz="2800" b="1" dirty="0"/>
              <a:t>predictor variable</a:t>
            </a:r>
            <a:r>
              <a:rPr sz="2800" dirty="0"/>
              <a:t>) in a regression analysis is a variable that will be used to make predictions about the dependent variable.</a:t>
            </a:r>
          </a:p>
          <a:p>
            <a:r>
              <a:rPr sz="2800" b="1" dirty="0"/>
              <a:t>Simple linear regression</a:t>
            </a:r>
            <a:r>
              <a:rPr sz="2800" dirty="0"/>
              <a:t> is the statistical technique used to study the relationship between the dependent variable and one independent variable.</a:t>
            </a:r>
          </a:p>
          <a:p>
            <a:endParaRPr sz="2800" dirty="0"/>
          </a:p>
        </p:txBody>
      </p:sp>
    </p:spTree>
    <p:extLst>
      <p:ext uri="{BB962C8B-B14F-4D97-AF65-F5344CB8AC3E}">
        <p14:creationId xmlns:p14="http://schemas.microsoft.com/office/powerpoint/2010/main" val="206904156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a:t>How Do We Measure How Close a Line Is to the Data?</a:t>
            </a:r>
            <a:r>
              <a:rPr lang="en-US" dirty="0"/>
              <a:t>—Slide 1</a:t>
            </a:r>
            <a:endParaRPr dirty="0"/>
          </a:p>
        </p:txBody>
      </p:sp>
      <p:sp>
        <p:nvSpPr>
          <p:cNvPr id="3" name="Text Placeholder 2"/>
          <p:cNvSpPr>
            <a:spLocks noGrp="1"/>
          </p:cNvSpPr>
          <p:nvPr>
            <p:ph type="body" sz="quarter" idx="10"/>
          </p:nvPr>
        </p:nvSpPr>
        <p:spPr/>
        <p:txBody>
          <a:bodyPr>
            <a:normAutofit/>
          </a:bodyPr>
          <a:lstStyle/>
          <a:p>
            <a:r>
              <a:rPr lang="en-US" sz="2600" dirty="0"/>
              <a:t>One possible method of choosing the best fitting line is to use the line to predict the </a:t>
            </a:r>
            <a:r>
              <a:rPr lang="en-US" sz="2600" i="1" dirty="0"/>
              <a:t>y</a:t>
            </a:r>
            <a:r>
              <a:rPr lang="en-US" sz="2600" dirty="0"/>
              <a:t>-value for each observation. The superior line is the one that does the best job of predicting the observed </a:t>
            </a:r>
            <a:r>
              <a:rPr lang="en-US" sz="2600" i="1" dirty="0"/>
              <a:t>y</a:t>
            </a:r>
            <a:r>
              <a:rPr lang="en-US" sz="2600" dirty="0"/>
              <a:t>-values. Let’s look at a small data set. </a:t>
            </a:r>
          </a:p>
          <a:p>
            <a:endParaRPr lang="en-US" dirty="0"/>
          </a:p>
        </p:txBody>
      </p:sp>
    </p:spTree>
    <p:extLst>
      <p:ext uri="{BB962C8B-B14F-4D97-AF65-F5344CB8AC3E}">
        <p14:creationId xmlns:p14="http://schemas.microsoft.com/office/powerpoint/2010/main" val="372347659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a:t>How Do We Measure How Close a Line Is to the Data?</a:t>
            </a:r>
            <a:r>
              <a:rPr lang="en-US" dirty="0"/>
              <a:t>—Slide 2</a:t>
            </a:r>
            <a:endParaRPr dirty="0"/>
          </a:p>
        </p:txBody>
      </p:sp>
      <p:sp>
        <p:nvSpPr>
          <p:cNvPr id="3" name="Text Placeholder 2"/>
          <p:cNvSpPr>
            <a:spLocks noGrp="1"/>
          </p:cNvSpPr>
          <p:nvPr>
            <p:ph type="body" sz="quarter" idx="10"/>
          </p:nvPr>
        </p:nvSpPr>
        <p:spPr/>
        <p:txBody>
          <a:bodyPr>
            <a:normAutofit/>
          </a:bodyPr>
          <a:lstStyle/>
          <a:p>
            <a:r>
              <a:rPr lang="en-US" sz="2600" dirty="0"/>
              <a:t>We plotted these data in Figure 9 and then tried to draw a line through the points. There are infinitely many lines that can be fitted to the data. However, there is no straight line that passes through all of the data points. One line that seems to fit the data reasonably well is: </a:t>
            </a:r>
          </a:p>
          <a:p>
            <a:endParaRPr lang="en-US" dirty="0"/>
          </a:p>
        </p:txBody>
      </p:sp>
      <p:pic>
        <p:nvPicPr>
          <p:cNvPr id="5" name="Picture 4" descr="y equals 1 plus 0.7 times x">
            <a:extLst>
              <a:ext uri="{FF2B5EF4-FFF2-40B4-BE49-F238E27FC236}">
                <a16:creationId xmlns:a16="http://schemas.microsoft.com/office/drawing/2014/main" id="{0C3333DF-912B-EF0D-C9E5-7317FD265DE2}"/>
              </a:ext>
            </a:extLst>
          </p:cNvPr>
          <p:cNvPicPr>
            <a:picLocks noChangeAspect="1"/>
          </p:cNvPicPr>
          <p:nvPr/>
        </p:nvPicPr>
        <p:blipFill>
          <a:blip r:embed="rId2"/>
          <a:stretch>
            <a:fillRect/>
          </a:stretch>
        </p:blipFill>
        <p:spPr>
          <a:xfrm>
            <a:off x="3744000" y="3505200"/>
            <a:ext cx="1656000" cy="385357"/>
          </a:xfrm>
          <a:prstGeom prst="rect">
            <a:avLst/>
          </a:prstGeom>
        </p:spPr>
      </p:pic>
    </p:spTree>
    <p:extLst>
      <p:ext uri="{BB962C8B-B14F-4D97-AF65-F5344CB8AC3E}">
        <p14:creationId xmlns:p14="http://schemas.microsoft.com/office/powerpoint/2010/main" val="361928200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a:t>How Do We Measure How Close a Line Is to the Data?</a:t>
            </a:r>
            <a:r>
              <a:rPr lang="en-US" dirty="0"/>
              <a:t>—Slide 3</a:t>
            </a:r>
            <a:endParaRPr dirty="0"/>
          </a:p>
        </p:txBody>
      </p:sp>
      <p:pic>
        <p:nvPicPr>
          <p:cNvPr id="5" name="Picture 4" descr="A scatter plot is shown plotted on an xy-plane, labeled &quot;x-y plot.&quot; &#10;The y-axis ranges from 0 to 8, in increments of 1. The x-axis ranges from 0 to 10, in increments of 1. There are dots whose coordinates are labed. A line is also on the graph, labeled “The Model, y equals 1 plus 0.7 x.” It starts at the point ordered pair 0 comma 1 and has a positive slope.&#10;The point at ordered pair 4 comma 2 is labeled, “Observed value.&quot; The line in the graph lies above this point, and there is an arrow pointing to this line at the x value of 4 that says, “If we plug x equals 4 in our model we get y equals 1 plus 0.7 left-parenthesis 4 right-parenthesis equals 3.8.” ">
            <a:extLst>
              <a:ext uri="{FF2B5EF4-FFF2-40B4-BE49-F238E27FC236}">
                <a16:creationId xmlns:a16="http://schemas.microsoft.com/office/drawing/2014/main" id="{8A49E8C2-3C92-472E-ACB0-3B91A9E30EE5}"/>
              </a:ext>
            </a:extLst>
          </p:cNvPr>
          <p:cNvPicPr>
            <a:picLocks noChangeAspect="1"/>
          </p:cNvPicPr>
          <p:nvPr/>
        </p:nvPicPr>
        <p:blipFill>
          <a:blip r:embed="rId2"/>
          <a:srcRect b="7303"/>
          <a:stretch>
            <a:fillRect/>
          </a:stretch>
        </p:blipFill>
        <p:spPr>
          <a:xfrm>
            <a:off x="1943100" y="1219200"/>
            <a:ext cx="5257800" cy="3962400"/>
          </a:xfrm>
          <a:prstGeom prst="rect">
            <a:avLst/>
          </a:prstGeom>
        </p:spPr>
      </p:pic>
      <p:sp>
        <p:nvSpPr>
          <p:cNvPr id="3" name="TextBox 2">
            <a:extLst>
              <a:ext uri="{FF2B5EF4-FFF2-40B4-BE49-F238E27FC236}">
                <a16:creationId xmlns:a16="http://schemas.microsoft.com/office/drawing/2014/main" id="{E351530E-BEC5-99BD-3F5B-D82E6F67F26D}"/>
              </a:ext>
            </a:extLst>
          </p:cNvPr>
          <p:cNvSpPr txBox="1"/>
          <p:nvPr/>
        </p:nvSpPr>
        <p:spPr>
          <a:xfrm>
            <a:off x="3771900" y="5371513"/>
            <a:ext cx="1600200" cy="461665"/>
          </a:xfrm>
          <a:prstGeom prst="rect">
            <a:avLst/>
          </a:prstGeom>
          <a:noFill/>
        </p:spPr>
        <p:txBody>
          <a:bodyPr wrap="square">
            <a:spAutoFit/>
          </a:bodyPr>
          <a:lstStyle/>
          <a:p>
            <a:pPr algn="ctr"/>
            <a:r>
              <a:rPr lang="en-IN" sz="2400" dirty="0"/>
              <a:t>Figure 9</a:t>
            </a:r>
          </a:p>
        </p:txBody>
      </p:sp>
    </p:spTree>
    <p:extLst>
      <p:ext uri="{BB962C8B-B14F-4D97-AF65-F5344CB8AC3E}">
        <p14:creationId xmlns:p14="http://schemas.microsoft.com/office/powerpoint/2010/main" val="362025146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Formula: </a:t>
            </a:r>
            <a:r>
              <a:rPr dirty="0"/>
              <a:t>Residual</a:t>
            </a:r>
          </a:p>
        </p:txBody>
      </p:sp>
      <p:sp>
        <p:nvSpPr>
          <p:cNvPr id="3" name="Text Placeholder 2"/>
          <p:cNvSpPr>
            <a:spLocks noGrp="1"/>
          </p:cNvSpPr>
          <p:nvPr>
            <p:ph type="body" sz="quarter" idx="10"/>
          </p:nvPr>
        </p:nvSpPr>
        <p:spPr>
          <a:xfrm>
            <a:off x="457200" y="1082078"/>
            <a:ext cx="8229600" cy="1737322"/>
          </a:xfrm>
        </p:spPr>
        <p:txBody>
          <a:bodyPr>
            <a:normAutofit/>
          </a:bodyPr>
          <a:lstStyle/>
          <a:p>
            <a:r>
              <a:rPr sz="2800" dirty="0"/>
              <a:t>A </a:t>
            </a:r>
            <a:r>
              <a:rPr sz="2800" b="1" dirty="0"/>
              <a:t>residual</a:t>
            </a:r>
            <a:r>
              <a:rPr sz="2800" dirty="0"/>
              <a:t> is calculated by</a:t>
            </a:r>
          </a:p>
          <a:p>
            <a:endParaRPr sz="2800" dirty="0"/>
          </a:p>
        </p:txBody>
      </p:sp>
      <p:pic>
        <p:nvPicPr>
          <p:cNvPr id="7" name="Picture 6" descr="Residual equals e subscript i equals observed y minus predicted y equals y subscript i minus y hat subscript i.">
            <a:extLst>
              <a:ext uri="{FF2B5EF4-FFF2-40B4-BE49-F238E27FC236}">
                <a16:creationId xmlns:a16="http://schemas.microsoft.com/office/drawing/2014/main" id="{BDBCC40A-C4DB-C565-DDDF-AEE0D94D7687}"/>
              </a:ext>
            </a:extLst>
          </p:cNvPr>
          <p:cNvPicPr>
            <a:picLocks noChangeAspect="1"/>
          </p:cNvPicPr>
          <p:nvPr/>
        </p:nvPicPr>
        <p:blipFill>
          <a:blip r:embed="rId2"/>
          <a:stretch>
            <a:fillRect/>
          </a:stretch>
        </p:blipFill>
        <p:spPr>
          <a:xfrm>
            <a:off x="685800" y="1828800"/>
            <a:ext cx="7324725" cy="466725"/>
          </a:xfrm>
          <a:prstGeom prst="rect">
            <a:avLst/>
          </a:prstGeom>
        </p:spPr>
      </p:pic>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Formula: </a:t>
            </a:r>
            <a:r>
              <a:rPr dirty="0"/>
              <a:t>Sum of Squared Errors (SSE)</a:t>
            </a:r>
          </a:p>
        </p:txBody>
      </p:sp>
      <p:sp>
        <p:nvSpPr>
          <p:cNvPr id="3" name="Text Placeholder 2"/>
          <p:cNvSpPr>
            <a:spLocks noGrp="1"/>
          </p:cNvSpPr>
          <p:nvPr>
            <p:ph type="body" sz="quarter" idx="10"/>
          </p:nvPr>
        </p:nvSpPr>
        <p:spPr>
          <a:xfrm>
            <a:off x="457200" y="1082078"/>
            <a:ext cx="8229600" cy="2346922"/>
          </a:xfrm>
        </p:spPr>
        <p:txBody>
          <a:bodyPr>
            <a:normAutofit/>
          </a:bodyPr>
          <a:lstStyle/>
          <a:p>
            <a:r>
              <a:rPr lang="en-US" sz="2800" dirty="0"/>
              <a:t>The </a:t>
            </a:r>
            <a:r>
              <a:rPr lang="en-US" sz="2800" b="1" dirty="0"/>
              <a:t>sum of squared errors (SSE)</a:t>
            </a:r>
            <a:r>
              <a:rPr lang="en-US" sz="2800" dirty="0"/>
              <a:t> is given by</a:t>
            </a:r>
          </a:p>
          <a:p>
            <a:endParaRPr sz="2800" dirty="0"/>
          </a:p>
        </p:txBody>
      </p:sp>
      <p:pic>
        <p:nvPicPr>
          <p:cNvPr id="8" name="Picture 7" descr="S S E equals summation of error subscript i squared equals summation of open parenthesis y subscript i minus y hat subscript i close parenthesis squared,&#10;which equals summation of open parenthesis y subscript i minus open parenthesis b naught plus b subscript 1 times x subscript i close parenthesis close parenthesis squared.">
            <a:extLst>
              <a:ext uri="{FF2B5EF4-FFF2-40B4-BE49-F238E27FC236}">
                <a16:creationId xmlns:a16="http://schemas.microsoft.com/office/drawing/2014/main" id="{6A1B497B-D19C-EB17-AE69-953DB876F384}"/>
              </a:ext>
            </a:extLst>
          </p:cNvPr>
          <p:cNvPicPr>
            <a:picLocks noChangeAspect="1"/>
          </p:cNvPicPr>
          <p:nvPr/>
        </p:nvPicPr>
        <p:blipFill>
          <a:blip r:embed="rId2"/>
          <a:stretch>
            <a:fillRect/>
          </a:stretch>
        </p:blipFill>
        <p:spPr>
          <a:xfrm>
            <a:off x="2133600" y="1676400"/>
            <a:ext cx="4086225" cy="1390650"/>
          </a:xfrm>
          <a:prstGeom prst="rect">
            <a:avLst/>
          </a:prstGeom>
        </p:spPr>
      </p:pic>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Definition: </a:t>
            </a:r>
            <a:r>
              <a:rPr dirty="0"/>
              <a:t>Least Squares Line</a:t>
            </a:r>
          </a:p>
        </p:txBody>
      </p:sp>
      <p:sp>
        <p:nvSpPr>
          <p:cNvPr id="3" name="Text Placeholder 2"/>
          <p:cNvSpPr>
            <a:spLocks noGrp="1"/>
          </p:cNvSpPr>
          <p:nvPr>
            <p:ph type="body" sz="quarter" idx="10"/>
          </p:nvPr>
        </p:nvSpPr>
        <p:spPr>
          <a:xfrm>
            <a:off x="457200" y="1082078"/>
            <a:ext cx="8229600" cy="1965922"/>
          </a:xfrm>
        </p:spPr>
        <p:txBody>
          <a:bodyPr>
            <a:normAutofit/>
          </a:bodyPr>
          <a:lstStyle/>
          <a:p>
            <a:r>
              <a:rPr sz="2800" dirty="0"/>
              <a:t>The </a:t>
            </a:r>
            <a:r>
              <a:rPr sz="2800" b="1" dirty="0"/>
              <a:t>least squares line</a:t>
            </a:r>
            <a:r>
              <a:rPr sz="2800" dirty="0"/>
              <a:t> is the line of best fit to a set of data that results in a line with the smallest sum of squared errors (SSE).</a:t>
            </a:r>
          </a:p>
          <a:p>
            <a:endParaRPr sz="2800"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Formula: </a:t>
            </a:r>
            <a:r>
              <a:rPr dirty="0"/>
              <a:t>Slope and</a:t>
            </a:r>
            <a:r>
              <a:rPr sz="2800" dirty="0"/>
              <a:t> </a:t>
            </a:r>
            <a:r>
              <a:rPr lang="en-US" sz="2800" i="1" dirty="0"/>
              <a:t>y</a:t>
            </a:r>
            <a:r>
              <a:rPr dirty="0"/>
              <a:t>-Intercept of the Least Squares Line</a:t>
            </a:r>
            <a:r>
              <a:rPr lang="en-US" dirty="0"/>
              <a:t>—Slide 1</a:t>
            </a:r>
            <a:endParaRPr dirty="0"/>
          </a:p>
        </p:txBody>
      </p:sp>
      <p:sp>
        <p:nvSpPr>
          <p:cNvPr id="3" name="Text Placeholder 2"/>
          <p:cNvSpPr>
            <a:spLocks noGrp="1"/>
          </p:cNvSpPr>
          <p:nvPr>
            <p:ph type="body" sz="quarter" idx="10"/>
          </p:nvPr>
        </p:nvSpPr>
        <p:spPr/>
        <p:txBody>
          <a:bodyPr>
            <a:normAutofit/>
          </a:bodyPr>
          <a:lstStyle/>
          <a:p>
            <a:r>
              <a:rPr sz="2800" dirty="0"/>
              <a:t>The equation for finding the slope is given by</a:t>
            </a:r>
          </a:p>
          <a:p>
            <a:pPr algn="ctr">
              <a:defRPr sz="2800"/>
            </a:pPr>
            <a:endParaRPr lang="en-US" sz="2800" dirty="0"/>
          </a:p>
          <a:p>
            <a:pPr algn="ctr">
              <a:defRPr sz="2800"/>
            </a:pPr>
            <a:endParaRPr sz="2800" dirty="0"/>
          </a:p>
          <a:p>
            <a:endParaRPr sz="2800" dirty="0"/>
          </a:p>
          <a:p>
            <a:pPr algn="ctr">
              <a:defRPr sz="2800"/>
            </a:pPr>
            <a:endParaRPr lang="en-US" sz="2800" dirty="0"/>
          </a:p>
          <a:p>
            <a:pPr algn="ctr">
              <a:defRPr sz="2800"/>
            </a:pPr>
            <a:endParaRPr sz="2800" dirty="0"/>
          </a:p>
        </p:txBody>
      </p:sp>
      <p:pic>
        <p:nvPicPr>
          <p:cNvPr id="5" name="Picture 4" descr="b subscript 1 equals S S subscript x y divided by S S subscript x x.">
            <a:extLst>
              <a:ext uri="{FF2B5EF4-FFF2-40B4-BE49-F238E27FC236}">
                <a16:creationId xmlns:a16="http://schemas.microsoft.com/office/drawing/2014/main" id="{D3C27CC2-B58D-AF54-CA0D-4C0E8BB48ED3}"/>
              </a:ext>
            </a:extLst>
          </p:cNvPr>
          <p:cNvPicPr>
            <a:picLocks noChangeAspect="1"/>
          </p:cNvPicPr>
          <p:nvPr/>
        </p:nvPicPr>
        <p:blipFill>
          <a:blip r:embed="rId2"/>
          <a:stretch>
            <a:fillRect/>
          </a:stretch>
        </p:blipFill>
        <p:spPr>
          <a:xfrm>
            <a:off x="4114800" y="1600200"/>
            <a:ext cx="1357884" cy="1018032"/>
          </a:xfrm>
          <a:prstGeom prst="rect">
            <a:avLst/>
          </a:prstGeom>
        </p:spPr>
      </p:pic>
      <p:sp>
        <p:nvSpPr>
          <p:cNvPr id="13" name="TextBox 12">
            <a:extLst>
              <a:ext uri="{FF2B5EF4-FFF2-40B4-BE49-F238E27FC236}">
                <a16:creationId xmlns:a16="http://schemas.microsoft.com/office/drawing/2014/main" id="{3AAC882E-A82E-2A40-6472-B3FA31BE7E96}"/>
              </a:ext>
            </a:extLst>
          </p:cNvPr>
          <p:cNvSpPr txBox="1"/>
          <p:nvPr/>
        </p:nvSpPr>
        <p:spPr>
          <a:xfrm>
            <a:off x="457200" y="2631679"/>
            <a:ext cx="1295400" cy="523220"/>
          </a:xfrm>
          <a:prstGeom prst="rect">
            <a:avLst/>
          </a:prstGeom>
          <a:noFill/>
        </p:spPr>
        <p:txBody>
          <a:bodyPr wrap="square">
            <a:spAutoFit/>
          </a:bodyPr>
          <a:lstStyle/>
          <a:p>
            <a:r>
              <a:rPr lang="en-IN" sz="2800" dirty="0">
                <a:solidFill>
                  <a:srgbClr val="000000"/>
                </a:solidFill>
              </a:rPr>
              <a:t>where</a:t>
            </a:r>
          </a:p>
        </p:txBody>
      </p:sp>
      <p:pic>
        <p:nvPicPr>
          <p:cNvPr id="8" name="Picture 7" descr="S S subscript x y equals summation of open parenthesis x subscript i minus x bar close parenthesis times open parenthesis y subscript i minus y bar close parenthesis which equals summation of x subscript i times y subscript i minus the fraction of open parenthesis summation of x subscript i close parenthesis times open parenthesis summation of y subscript i close parenthesis all divided by n.">
            <a:extLst>
              <a:ext uri="{FF2B5EF4-FFF2-40B4-BE49-F238E27FC236}">
                <a16:creationId xmlns:a16="http://schemas.microsoft.com/office/drawing/2014/main" id="{AFFCAEC7-9E9D-AD43-FEEB-530F33EC4D2F}"/>
              </a:ext>
            </a:extLst>
          </p:cNvPr>
          <p:cNvPicPr>
            <a:picLocks noChangeAspect="1"/>
          </p:cNvPicPr>
          <p:nvPr/>
        </p:nvPicPr>
        <p:blipFill>
          <a:blip r:embed="rId3"/>
          <a:stretch>
            <a:fillRect/>
          </a:stretch>
        </p:blipFill>
        <p:spPr>
          <a:xfrm>
            <a:off x="1219200" y="3136354"/>
            <a:ext cx="6924675" cy="952500"/>
          </a:xfrm>
          <a:prstGeom prst="rect">
            <a:avLst/>
          </a:prstGeom>
        </p:spPr>
      </p:pic>
      <p:sp>
        <p:nvSpPr>
          <p:cNvPr id="15" name="TextBox 14">
            <a:extLst>
              <a:ext uri="{FF2B5EF4-FFF2-40B4-BE49-F238E27FC236}">
                <a16:creationId xmlns:a16="http://schemas.microsoft.com/office/drawing/2014/main" id="{05349410-F1EE-3649-4122-BA649C6A80FE}"/>
              </a:ext>
            </a:extLst>
          </p:cNvPr>
          <p:cNvSpPr txBox="1"/>
          <p:nvPr/>
        </p:nvSpPr>
        <p:spPr>
          <a:xfrm>
            <a:off x="475129" y="4111266"/>
            <a:ext cx="838200" cy="523220"/>
          </a:xfrm>
          <a:prstGeom prst="rect">
            <a:avLst/>
          </a:prstGeom>
          <a:noFill/>
        </p:spPr>
        <p:txBody>
          <a:bodyPr wrap="square">
            <a:spAutoFit/>
          </a:bodyPr>
          <a:lstStyle/>
          <a:p>
            <a:r>
              <a:rPr lang="en-IN" sz="2800" dirty="0">
                <a:solidFill>
                  <a:srgbClr val="000000"/>
                </a:solidFill>
              </a:rPr>
              <a:t>and</a:t>
            </a:r>
          </a:p>
        </p:txBody>
      </p:sp>
      <p:pic>
        <p:nvPicPr>
          <p:cNvPr id="11" name="Picture 10" descr="S S subscript x x equals summation of open parenthesis x subscript i minus x bar close parenthesis squared which equals summation of x subscript i squared minus the fraction open parenthesis summation of x subscript i close parenthesis squared divided by n.">
            <a:extLst>
              <a:ext uri="{FF2B5EF4-FFF2-40B4-BE49-F238E27FC236}">
                <a16:creationId xmlns:a16="http://schemas.microsoft.com/office/drawing/2014/main" id="{0D1DC8E2-578A-FAA3-239B-BB9C6F1CE0E5}"/>
              </a:ext>
            </a:extLst>
          </p:cNvPr>
          <p:cNvPicPr>
            <a:picLocks noChangeAspect="1"/>
          </p:cNvPicPr>
          <p:nvPr/>
        </p:nvPicPr>
        <p:blipFill>
          <a:blip r:embed="rId4"/>
          <a:stretch>
            <a:fillRect/>
          </a:stretch>
        </p:blipFill>
        <p:spPr>
          <a:xfrm>
            <a:off x="1752600" y="4593529"/>
            <a:ext cx="4972050" cy="1038225"/>
          </a:xfrm>
          <a:prstGeom prst="rect">
            <a:avLst/>
          </a:prstGeom>
        </p:spPr>
      </p:pic>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Slope and</a:t>
            </a:r>
            <a:r>
              <a:rPr sz="2800" dirty="0"/>
              <a:t> </a:t>
            </a:r>
            <a:r>
              <a:rPr lang="en-US" sz="2800" i="1" dirty="0"/>
              <a:t>y</a:t>
            </a:r>
            <a:r>
              <a:rPr dirty="0"/>
              <a:t>-Intercept of the Least Squares Line</a:t>
            </a:r>
            <a:r>
              <a:rPr lang="en-US" dirty="0"/>
              <a:t>—Slide 2</a:t>
            </a:r>
            <a:endParaRPr dirty="0"/>
          </a:p>
        </p:txBody>
      </p:sp>
      <p:sp>
        <p:nvSpPr>
          <p:cNvPr id="3" name="Text Placeholder 2"/>
          <p:cNvSpPr>
            <a:spLocks noGrp="1"/>
          </p:cNvSpPr>
          <p:nvPr>
            <p:ph type="body" sz="quarter" idx="10"/>
          </p:nvPr>
        </p:nvSpPr>
        <p:spPr>
          <a:xfrm>
            <a:off x="457200" y="1082078"/>
            <a:ext cx="8229600" cy="4556722"/>
          </a:xfrm>
        </p:spPr>
        <p:txBody>
          <a:bodyPr>
            <a:normAutofit/>
          </a:bodyPr>
          <a:lstStyle/>
          <a:p>
            <a:r>
              <a:rPr sz="2800" dirty="0"/>
              <a:t>The slope can also be calculated using</a:t>
            </a:r>
          </a:p>
          <a:p>
            <a:pPr algn="ctr">
              <a:defRPr sz="2800"/>
            </a:pPr>
            <a:endParaRPr lang="en-US" sz="2800" dirty="0"/>
          </a:p>
          <a:p>
            <a:pPr algn="ctr">
              <a:defRPr sz="2800"/>
            </a:pPr>
            <a:endParaRPr sz="2800" dirty="0"/>
          </a:p>
          <a:p>
            <a:pPr algn="ctr">
              <a:defRPr sz="2800"/>
            </a:pPr>
            <a:endParaRPr lang="en-US" sz="2800" dirty="0"/>
          </a:p>
          <a:p>
            <a:pPr algn="ctr">
              <a:defRPr sz="2800"/>
            </a:pPr>
            <a:endParaRPr lang="en-US" sz="2800" dirty="0"/>
          </a:p>
          <a:p>
            <a:pPr algn="ctr">
              <a:defRPr sz="2800"/>
            </a:pPr>
            <a:endParaRPr sz="2800" dirty="0"/>
          </a:p>
          <a:p>
            <a:pPr>
              <a:defRPr sz="2800"/>
            </a:pPr>
            <a:endParaRPr sz="2800" dirty="0"/>
          </a:p>
          <a:p>
            <a:endParaRPr sz="2800" dirty="0"/>
          </a:p>
        </p:txBody>
      </p:sp>
      <p:pic>
        <p:nvPicPr>
          <p:cNvPr id="6" name="Picture 5" descr="b subscript 1 equals the fraction n times summation of x subscript i times y subscript i minus summation of x subscript i times summation of y subscript i all divided by n times summation of x subscript i squared minus open parenthesis summation of x subscript i close parenthesis squared.">
            <a:extLst>
              <a:ext uri="{FF2B5EF4-FFF2-40B4-BE49-F238E27FC236}">
                <a16:creationId xmlns:a16="http://schemas.microsoft.com/office/drawing/2014/main" id="{03045BF1-A36F-2739-0F30-6B21A752D6DE}"/>
              </a:ext>
            </a:extLst>
          </p:cNvPr>
          <p:cNvPicPr>
            <a:picLocks noChangeAspect="1"/>
          </p:cNvPicPr>
          <p:nvPr/>
        </p:nvPicPr>
        <p:blipFill>
          <a:blip r:embed="rId2"/>
          <a:stretch>
            <a:fillRect/>
          </a:stretch>
        </p:blipFill>
        <p:spPr>
          <a:xfrm>
            <a:off x="2286000" y="1666875"/>
            <a:ext cx="3352800" cy="1076325"/>
          </a:xfrm>
          <a:prstGeom prst="rect">
            <a:avLst/>
          </a:prstGeom>
        </p:spPr>
      </p:pic>
      <p:sp>
        <p:nvSpPr>
          <p:cNvPr id="11" name="TextBox 10">
            <a:extLst>
              <a:ext uri="{FF2B5EF4-FFF2-40B4-BE49-F238E27FC236}">
                <a16:creationId xmlns:a16="http://schemas.microsoft.com/office/drawing/2014/main" id="{9836B4E9-48CC-979D-B162-60FC714C1A1F}"/>
              </a:ext>
            </a:extLst>
          </p:cNvPr>
          <p:cNvSpPr txBox="1"/>
          <p:nvPr/>
        </p:nvSpPr>
        <p:spPr>
          <a:xfrm>
            <a:off x="484094" y="2823389"/>
            <a:ext cx="8050306" cy="523220"/>
          </a:xfrm>
          <a:prstGeom prst="rect">
            <a:avLst/>
          </a:prstGeom>
          <a:noFill/>
        </p:spPr>
        <p:txBody>
          <a:bodyPr wrap="square">
            <a:spAutoFit/>
          </a:bodyPr>
          <a:lstStyle/>
          <a:p>
            <a:r>
              <a:rPr lang="en-US" sz="2800" dirty="0">
                <a:solidFill>
                  <a:srgbClr val="000000"/>
                </a:solidFill>
              </a:rPr>
              <a:t>The estimate of the intercept is given by</a:t>
            </a:r>
          </a:p>
        </p:txBody>
      </p:sp>
      <p:pic>
        <p:nvPicPr>
          <p:cNvPr id="9" name="Picture 8" descr="b subscript 0 equals y bar minus b subscript 1 times x bar &#10;which equals the quantity of 1 over n all multiplied open parenthesis summation of y subscript i minus b subscript 1 times summation of x sub i close parenthesis.">
            <a:extLst>
              <a:ext uri="{FF2B5EF4-FFF2-40B4-BE49-F238E27FC236}">
                <a16:creationId xmlns:a16="http://schemas.microsoft.com/office/drawing/2014/main" id="{6A08C0D1-050D-A175-4C40-2A9279FE4997}"/>
              </a:ext>
            </a:extLst>
          </p:cNvPr>
          <p:cNvPicPr>
            <a:picLocks noChangeAspect="1"/>
          </p:cNvPicPr>
          <p:nvPr/>
        </p:nvPicPr>
        <p:blipFill>
          <a:blip r:embed="rId3"/>
          <a:stretch>
            <a:fillRect/>
          </a:stretch>
        </p:blipFill>
        <p:spPr>
          <a:xfrm>
            <a:off x="1826840" y="3381375"/>
            <a:ext cx="4505325" cy="885825"/>
          </a:xfrm>
          <a:prstGeom prst="rect">
            <a:avLst/>
          </a:prstGeom>
        </p:spPr>
      </p:pic>
      <p:sp>
        <p:nvSpPr>
          <p:cNvPr id="13" name="TextBox 12">
            <a:extLst>
              <a:ext uri="{FF2B5EF4-FFF2-40B4-BE49-F238E27FC236}">
                <a16:creationId xmlns:a16="http://schemas.microsoft.com/office/drawing/2014/main" id="{E9F170B0-3C09-5CF5-9E88-65113A90CFA5}"/>
              </a:ext>
            </a:extLst>
          </p:cNvPr>
          <p:cNvSpPr txBox="1"/>
          <p:nvPr/>
        </p:nvSpPr>
        <p:spPr>
          <a:xfrm>
            <a:off x="470646" y="4379893"/>
            <a:ext cx="8050305" cy="954107"/>
          </a:xfrm>
          <a:prstGeom prst="rect">
            <a:avLst/>
          </a:prstGeom>
          <a:noFill/>
        </p:spPr>
        <p:txBody>
          <a:bodyPr wrap="square">
            <a:spAutoFit/>
          </a:bodyPr>
          <a:lstStyle/>
          <a:p>
            <a:r>
              <a:rPr lang="en-US" sz="2800" dirty="0">
                <a:solidFill>
                  <a:srgbClr val="000000"/>
                </a:solidFill>
              </a:rPr>
              <a:t>The </a:t>
            </a:r>
            <a:r>
              <a:rPr lang="en-US" sz="2800" i="1" dirty="0">
                <a:solidFill>
                  <a:srgbClr val="000000"/>
                </a:solidFill>
              </a:rPr>
              <a:t>x</a:t>
            </a:r>
            <a:r>
              <a:rPr lang="en-US" sz="1050" i="1" dirty="0">
                <a:solidFill>
                  <a:srgbClr val="000000"/>
                </a:solidFill>
              </a:rPr>
              <a:t> </a:t>
            </a:r>
            <a:r>
              <a:rPr lang="en-US" sz="2800" i="1" baseline="-25000" dirty="0" err="1">
                <a:solidFill>
                  <a:srgbClr val="000000"/>
                </a:solidFill>
              </a:rPr>
              <a:t>i</a:t>
            </a:r>
            <a:r>
              <a:rPr lang="en-US" sz="2800" dirty="0">
                <a:solidFill>
                  <a:srgbClr val="000000"/>
                </a:solidFill>
              </a:rPr>
              <a:t> and </a:t>
            </a:r>
            <a:r>
              <a:rPr lang="en-US" sz="2800" i="1" dirty="0">
                <a:solidFill>
                  <a:srgbClr val="000000"/>
                </a:solidFill>
              </a:rPr>
              <a:t>y</a:t>
            </a:r>
            <a:r>
              <a:rPr lang="en-US" sz="1050" i="1" dirty="0">
                <a:solidFill>
                  <a:srgbClr val="000000"/>
                </a:solidFill>
              </a:rPr>
              <a:t> </a:t>
            </a:r>
            <a:r>
              <a:rPr lang="en-US" sz="2800" i="1" baseline="-25000" dirty="0" err="1">
                <a:solidFill>
                  <a:srgbClr val="000000"/>
                </a:solidFill>
              </a:rPr>
              <a:t>i</a:t>
            </a:r>
            <a:r>
              <a:rPr lang="en-US" sz="2800" dirty="0">
                <a:solidFill>
                  <a:srgbClr val="000000"/>
                </a:solidFill>
              </a:rPr>
              <a:t> referred to in the expressions are the observed data values of </a:t>
            </a:r>
            <a:r>
              <a:rPr lang="en-US" sz="2800" i="1" dirty="0">
                <a:solidFill>
                  <a:srgbClr val="000000"/>
                </a:solidFill>
              </a:rPr>
              <a:t>x</a:t>
            </a:r>
            <a:r>
              <a:rPr lang="en-US" sz="2800" dirty="0">
                <a:solidFill>
                  <a:srgbClr val="000000"/>
                </a:solidFill>
              </a:rPr>
              <a:t> and </a:t>
            </a:r>
            <a:r>
              <a:rPr lang="en-US" sz="2800" i="1" dirty="0">
                <a:solidFill>
                  <a:srgbClr val="000000"/>
                </a:solidFill>
              </a:rPr>
              <a:t>y</a:t>
            </a:r>
            <a:r>
              <a:rPr lang="en-US" sz="2800" dirty="0">
                <a:solidFill>
                  <a:srgbClr val="000000"/>
                </a:solidFill>
              </a:rPr>
              <a:t>, respectively.</a:t>
            </a:r>
            <a:endParaRPr lang="en-IN" sz="2800" dirty="0">
              <a:solidFill>
                <a:srgbClr val="000000"/>
              </a:solidFill>
            </a:endParaRPr>
          </a:p>
        </p:txBody>
      </p:sp>
    </p:spTree>
    <p:extLst>
      <p:ext uri="{BB962C8B-B14F-4D97-AF65-F5344CB8AC3E}">
        <p14:creationId xmlns:p14="http://schemas.microsoft.com/office/powerpoint/2010/main" val="127226195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a:t>
            </a:r>
            <a:r>
              <a:rPr lang="en-US" dirty="0"/>
              <a:t>1</a:t>
            </a:r>
            <a:r>
              <a:rPr dirty="0"/>
              <a:t>: Estimating the Slope and Intercept</a:t>
            </a:r>
            <a:r>
              <a:rPr lang="en-US" dirty="0"/>
              <a:t>—Slide 1</a:t>
            </a:r>
            <a:endParaRPr dirty="0"/>
          </a:p>
        </p:txBody>
      </p:sp>
      <p:sp>
        <p:nvSpPr>
          <p:cNvPr id="3" name="Text Placeholder 2"/>
          <p:cNvSpPr>
            <a:spLocks noGrp="1"/>
          </p:cNvSpPr>
          <p:nvPr>
            <p:ph type="body" sz="quarter" idx="10"/>
          </p:nvPr>
        </p:nvSpPr>
        <p:spPr/>
        <p:txBody>
          <a:bodyPr>
            <a:normAutofit/>
          </a:bodyPr>
          <a:lstStyle/>
          <a:p>
            <a:pPr>
              <a:defRPr sz="2800"/>
            </a:pPr>
            <a:r>
              <a:rPr sz="2800" dirty="0"/>
              <a:t>Table 2 contains data on the number of items produced during </a:t>
            </a:r>
            <a:r>
              <a:rPr sz="2800" dirty="0">
                <a:latin typeface="Cambria Math"/>
              </a:rPr>
              <a:t>10</a:t>
            </a:r>
            <a:r>
              <a:rPr sz="2800" dirty="0"/>
              <a:t> randomly selected weeks in a production factory and the total production costs. It seems obvious that in a production operation there is a relationship between the number of items produced (the independent variable, </a:t>
            </a:r>
            <a:r>
              <a:rPr lang="en-US" sz="2800" i="1" dirty="0"/>
              <a:t>x</a:t>
            </a:r>
            <a:r>
              <a:rPr sz="2800" dirty="0"/>
              <a:t>) and the total production cost (the dependent variable, </a:t>
            </a:r>
            <a:r>
              <a:rPr lang="en-US" sz="2800" i="1" dirty="0"/>
              <a:t>y</a:t>
            </a:r>
            <a:r>
              <a:rPr sz="2800" dirty="0"/>
              <a:t>). Using the data in Table 2 and the summary statistics below, answer the following questions.</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a:t>
            </a:r>
            <a:r>
              <a:rPr lang="en-US" dirty="0"/>
              <a:t>1</a:t>
            </a:r>
            <a:r>
              <a:rPr dirty="0"/>
              <a:t>: Estimating the Slope and Intercept</a:t>
            </a:r>
            <a:r>
              <a:rPr lang="en-US" dirty="0"/>
              <a:t>—Slide 2</a:t>
            </a:r>
            <a:endParaRPr dirty="0"/>
          </a:p>
        </p:txBody>
      </p:sp>
      <p:sp>
        <p:nvSpPr>
          <p:cNvPr id="3" name="Text Placeholder 2"/>
          <p:cNvSpPr>
            <a:spLocks noGrp="1"/>
          </p:cNvSpPr>
          <p:nvPr>
            <p:ph type="body" sz="quarter" idx="10"/>
          </p:nvPr>
        </p:nvSpPr>
        <p:spPr/>
        <p:txBody>
          <a:bodyPr>
            <a:normAutofit lnSpcReduction="10000"/>
          </a:bodyPr>
          <a:lstStyle/>
          <a:p>
            <a:pPr marL="538163" indent="-538163">
              <a:defRPr sz="2800"/>
            </a:pPr>
            <a:r>
              <a:rPr lang="en-US" dirty="0"/>
              <a:t>a.	</a:t>
            </a:r>
            <a:r>
              <a:rPr dirty="0"/>
              <a:t>​</a:t>
            </a:r>
            <a:r>
              <a:rPr sz="2800" dirty="0"/>
              <a:t>Calculate the slope and intercept for the simple linear regression equation to predict total production cost.</a:t>
            </a:r>
          </a:p>
          <a:p>
            <a:pPr marL="538163" indent="-538163">
              <a:defRPr sz="2800"/>
            </a:pPr>
            <a:r>
              <a:rPr lang="en-US" dirty="0"/>
              <a:t>b.	</a:t>
            </a:r>
            <a:r>
              <a:rPr dirty="0"/>
              <a:t>​</a:t>
            </a:r>
            <a:r>
              <a:rPr sz="2800" dirty="0"/>
              <a:t>Create a scatter plot of the data and include the estimated regression line.</a:t>
            </a:r>
          </a:p>
          <a:p>
            <a:pPr marL="538163" indent="-538163">
              <a:defRPr sz="2800"/>
            </a:pPr>
            <a:r>
              <a:rPr lang="en-US" dirty="0"/>
              <a:t>c.	</a:t>
            </a:r>
            <a:r>
              <a:rPr dirty="0"/>
              <a:t>​</a:t>
            </a:r>
            <a:r>
              <a:rPr sz="2800" dirty="0"/>
              <a:t>Using the estimated regression model, calculate the predicted cost for weeks </a:t>
            </a:r>
            <a:r>
              <a:rPr sz="2800" dirty="0">
                <a:latin typeface="Cambria Math"/>
              </a:rPr>
              <a:t>1</a:t>
            </a:r>
            <a:r>
              <a:rPr sz="2800" dirty="0"/>
              <a:t> through </a:t>
            </a:r>
            <a:r>
              <a:rPr sz="2800" dirty="0">
                <a:latin typeface="Cambria Math"/>
              </a:rPr>
              <a:t>10</a:t>
            </a:r>
            <a:r>
              <a:rPr sz="2800" dirty="0"/>
              <a:t>, and the associate errors and squared errors for weeks </a:t>
            </a:r>
            <a:r>
              <a:rPr sz="2800" dirty="0">
                <a:latin typeface="Cambria Math"/>
              </a:rPr>
              <a:t>1</a:t>
            </a:r>
            <a:r>
              <a:rPr sz="2800" dirty="0"/>
              <a:t> through </a:t>
            </a:r>
            <a:r>
              <a:rPr sz="2800" dirty="0">
                <a:latin typeface="Cambria Math"/>
              </a:rPr>
              <a:t>10</a:t>
            </a:r>
            <a:r>
              <a:rPr sz="2800" dirty="0"/>
              <a:t>.</a:t>
            </a:r>
          </a:p>
          <a:p>
            <a:pPr marL="538163" indent="-538163">
              <a:defRPr sz="2800"/>
            </a:pPr>
            <a:r>
              <a:rPr lang="en-US" sz="2800" dirty="0"/>
              <a:t>d.	</a:t>
            </a:r>
            <a:r>
              <a:rPr sz="2800" dirty="0"/>
              <a:t>Interpret the estimate of the intercept and the estimate of the slope.</a:t>
            </a:r>
          </a:p>
        </p:txBody>
      </p:sp>
    </p:spTree>
    <p:extLst>
      <p:ext uri="{BB962C8B-B14F-4D97-AF65-F5344CB8AC3E}">
        <p14:creationId xmlns:p14="http://schemas.microsoft.com/office/powerpoint/2010/main" val="172299419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The Simple Linear Regression Model—Slide 1</a:t>
            </a:r>
            <a:endParaRPr dirty="0"/>
          </a:p>
        </p:txBody>
      </p:sp>
      <p:sp>
        <p:nvSpPr>
          <p:cNvPr id="3" name="Text Placeholder 2"/>
          <p:cNvSpPr>
            <a:spLocks noGrp="1"/>
          </p:cNvSpPr>
          <p:nvPr>
            <p:ph type="body" sz="quarter" idx="10"/>
          </p:nvPr>
        </p:nvSpPr>
        <p:spPr/>
        <p:txBody>
          <a:bodyPr>
            <a:normAutofit/>
          </a:bodyPr>
          <a:lstStyle/>
          <a:p>
            <a:r>
              <a:rPr lang="en-US" dirty="0"/>
              <a:t>Consider the problem of deciding how long to study for an upcoming test. </a:t>
            </a:r>
          </a:p>
          <a:p>
            <a:r>
              <a:rPr lang="en-US" dirty="0"/>
              <a:t>Suppose, for example, the relationship between test score and study time was given by the following linear equation. </a:t>
            </a:r>
          </a:p>
          <a:p>
            <a:pPr algn="ctr"/>
            <a:r>
              <a:rPr lang="en-US" dirty="0"/>
              <a:t>Test Score = 45 + 3.8(Hours of Study Time) </a:t>
            </a:r>
            <a:endParaRPr dirty="0"/>
          </a:p>
        </p:txBody>
      </p:sp>
    </p:spTree>
    <p:extLst>
      <p:ext uri="{BB962C8B-B14F-4D97-AF65-F5344CB8AC3E}">
        <p14:creationId xmlns:p14="http://schemas.microsoft.com/office/powerpoint/2010/main" val="273718141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a:t>
            </a:r>
            <a:r>
              <a:rPr lang="en-US" dirty="0"/>
              <a:t>1</a:t>
            </a:r>
            <a:r>
              <a:rPr dirty="0"/>
              <a:t>: Estimating the Slope and </a:t>
            </a:r>
            <a:br>
              <a:rPr lang="en-US" dirty="0"/>
            </a:br>
            <a:r>
              <a:rPr dirty="0"/>
              <a:t>Intercept</a:t>
            </a:r>
            <a:r>
              <a:rPr lang="en-US" dirty="0"/>
              <a:t>—Slide 3</a:t>
            </a:r>
            <a:endParaRPr dirty="0"/>
          </a:p>
        </p:txBody>
      </p:sp>
      <p:sp>
        <p:nvSpPr>
          <p:cNvPr id="5" name="TextBox 4">
            <a:extLst>
              <a:ext uri="{FF2B5EF4-FFF2-40B4-BE49-F238E27FC236}">
                <a16:creationId xmlns:a16="http://schemas.microsoft.com/office/drawing/2014/main" id="{E55572AD-D122-FA1A-029A-C71D99B583D8}"/>
              </a:ext>
            </a:extLst>
          </p:cNvPr>
          <p:cNvSpPr txBox="1"/>
          <p:nvPr/>
        </p:nvSpPr>
        <p:spPr>
          <a:xfrm>
            <a:off x="2514600" y="1230868"/>
            <a:ext cx="4572000" cy="369332"/>
          </a:xfrm>
          <a:prstGeom prst="rect">
            <a:avLst/>
          </a:prstGeom>
          <a:noFill/>
        </p:spPr>
        <p:txBody>
          <a:bodyPr wrap="square">
            <a:spAutoFit/>
          </a:bodyPr>
          <a:lstStyle/>
          <a:p>
            <a:pPr algn="ctr">
              <a:defRPr sz="1800" b="1"/>
            </a:pPr>
            <a:r>
              <a:rPr lang="en-IN" dirty="0"/>
              <a:t>Table 2</a:t>
            </a:r>
            <a:r>
              <a:rPr lang="en-IN" dirty="0">
                <a:solidFill>
                  <a:schemeClr val="lt1"/>
                </a:solidFill>
              </a:rPr>
              <a:t> </a:t>
            </a:r>
            <a:r>
              <a:rPr lang="en-IN" dirty="0">
                <a:solidFill>
                  <a:srgbClr val="1F497D"/>
                </a:solidFill>
              </a:rPr>
              <a:t>-</a:t>
            </a:r>
            <a:r>
              <a:rPr lang="en-IN" dirty="0">
                <a:solidFill>
                  <a:schemeClr val="lt1"/>
                </a:solidFill>
              </a:rPr>
              <a:t> </a:t>
            </a:r>
            <a:r>
              <a:rPr lang="en-IN" dirty="0"/>
              <a:t>Weekly Production</a:t>
            </a:r>
          </a:p>
        </p:txBody>
      </p:sp>
      <mc:AlternateContent xmlns:mc="http://schemas.openxmlformats.org/markup-compatibility/2006">
        <mc:Choice xmlns:a14="http://schemas.microsoft.com/office/drawing/2010/main" Requires="a14">
          <p:graphicFrame>
            <p:nvGraphicFramePr>
              <p:cNvPr id="3" name="Table Placeholder 2" descr="&#10;The table contains three columns labeled: Week, Items Produced, and Cost in dollars.&#10;&#10;In week one, 22 items were produced at a cost of 3500 dollars.&#10;In week two, 30 items were produced at a cost of 3800 dollars.&#10;In week three, 36 items were produced at a cost of 4500 dollars.&#10;In week four, 41 items were produced at a cost of 4200 dollars.&#10;In week five, 27 items were produced at a cost of 3700 dollars.&#10;In week six, 45 items were produced at a cost of 4600 dollars.&#10;In week seven, 30 items were produced at a cost of 3600 dollars.&#10;In week eight, 37 items were produced at a cost of 4550 dollars.&#10;In week nine, 32 items were produced at a cost of 3990 dollars.&#10;In week ten, 31 items were produced at a cost of 3675 dollars."/>
              <p:cNvGraphicFramePr>
                <a:graphicFrameLocks noGrp="1"/>
              </p:cNvGraphicFramePr>
              <p:nvPr>
                <p:ph type="tbl" sz="quarter" idx="10"/>
                <p:extLst>
                  <p:ext uri="{D42A27DB-BD31-4B8C-83A1-F6EECF244321}">
                    <p14:modId xmlns:p14="http://schemas.microsoft.com/office/powerpoint/2010/main" val="1406289796"/>
                  </p:ext>
                </p:extLst>
              </p:nvPr>
            </p:nvGraphicFramePr>
            <p:xfrm>
              <a:off x="457200" y="1635760"/>
              <a:ext cx="8229600" cy="4079240"/>
            </p:xfrm>
            <a:graphic>
              <a:graphicData uri="http://schemas.openxmlformats.org/drawingml/2006/table">
                <a:tbl>
                  <a:tblPr firstRow="1" bandRow="1">
                    <a:tableStyleId>{5940675A-B579-460E-94D1-54222C63F5DA}</a:tableStyleId>
                  </a:tblPr>
                  <a:tblGrid>
                    <a:gridCol w="2743200">
                      <a:extLst>
                        <a:ext uri="{9D8B030D-6E8A-4147-A177-3AD203B41FA5}">
                          <a16:colId xmlns:a16="http://schemas.microsoft.com/office/drawing/2014/main" val="20000"/>
                        </a:ext>
                      </a:extLst>
                    </a:gridCol>
                    <a:gridCol w="2743200">
                      <a:extLst>
                        <a:ext uri="{9D8B030D-6E8A-4147-A177-3AD203B41FA5}">
                          <a16:colId xmlns:a16="http://schemas.microsoft.com/office/drawing/2014/main" val="20001"/>
                        </a:ext>
                      </a:extLst>
                    </a:gridCol>
                    <a:gridCol w="2743200">
                      <a:extLst>
                        <a:ext uri="{9D8B030D-6E8A-4147-A177-3AD203B41FA5}">
                          <a16:colId xmlns:a16="http://schemas.microsoft.com/office/drawing/2014/main" val="20002"/>
                        </a:ext>
                      </a:extLst>
                    </a:gridCol>
                  </a:tblGrid>
                  <a:tr h="370840">
                    <a:tc>
                      <a:txBody>
                        <a:bodyPr/>
                        <a:lstStyle/>
                        <a:p>
                          <a:pPr algn="ctr">
                            <a:defRPr sz="1800" b="1"/>
                          </a:pPr>
                          <a:r>
                            <a:rPr dirty="0"/>
                            <a:t>Week</a:t>
                          </a:r>
                        </a:p>
                      </a:txBody>
                      <a:tcPr/>
                    </a:tc>
                    <a:tc>
                      <a:txBody>
                        <a:bodyPr/>
                        <a:lstStyle/>
                        <a:p>
                          <a:pPr algn="ctr">
                            <a:defRPr sz="1800" b="1"/>
                          </a:pPr>
                          <a:r>
                            <a:t>Items Produced</a:t>
                          </a:r>
                        </a:p>
                      </a:txBody>
                      <a:tcPr/>
                    </a:tc>
                    <a:tc>
                      <a:txBody>
                        <a:bodyPr/>
                        <a:lstStyle/>
                        <a:p>
                          <a:pPr algn="ctr">
                            <a:defRPr sz="1800" b="1"/>
                          </a:pPr>
                          <a:r>
                            <a:rPr sz="1800" dirty="0"/>
                            <a:t>Cost (</a:t>
                          </a:r>
                          <a14:m>
                            <m:oMath xmlns:m="http://schemas.openxmlformats.org/officeDocument/2006/math">
                              <m:r>
                                <a:rPr sz="1800">
                                  <a:latin typeface="Cambria Math" panose="02040503050406030204" pitchFamily="18" charset="0"/>
                                </a:rPr>
                                <m:t>$</m:t>
                              </m:r>
                            </m:oMath>
                          </a14:m>
                          <a:r>
                            <a:rPr sz="1800" dirty="0"/>
                            <a:t>)</a:t>
                          </a:r>
                        </a:p>
                      </a:txBody>
                      <a:tcPr/>
                    </a:tc>
                    <a:extLst>
                      <a:ext uri="{0D108BD9-81ED-4DB2-BD59-A6C34878D82A}">
                        <a16:rowId xmlns:a16="http://schemas.microsoft.com/office/drawing/2014/main" val="10001"/>
                      </a:ext>
                    </a:extLst>
                  </a:tr>
                  <a:tr h="370840">
                    <a:tc>
                      <a:txBody>
                        <a:bodyPr/>
                        <a:lstStyle/>
                        <a:p>
                          <a:pPr algn="ctr">
                            <a:defRPr sz="1800"/>
                          </a:pPr>
                          <a:r>
                            <a:t>1</a:t>
                          </a:r>
                        </a:p>
                      </a:txBody>
                      <a:tcPr/>
                    </a:tc>
                    <a:tc>
                      <a:txBody>
                        <a:bodyPr/>
                        <a:lstStyle/>
                        <a:p>
                          <a:pPr algn="ctr"/>
                          <a:r>
                            <a:rPr sz="1800"/>
                            <a:t>22</a:t>
                          </a:r>
                          <a:endParaRPr sz="1800">
                            <a:latin typeface="Cambria Math"/>
                          </a:endParaRPr>
                        </a:p>
                      </a:txBody>
                      <a:tcPr/>
                    </a:tc>
                    <a:tc>
                      <a:txBody>
                        <a:bodyPr/>
                        <a:lstStyle/>
                        <a:p>
                          <a:pPr algn="ctr"/>
                          <a:r>
                            <a:rPr sz="1800"/>
                            <a:t>3500</a:t>
                          </a:r>
                          <a:endParaRPr sz="1800">
                            <a:latin typeface="Cambria Math"/>
                          </a:endParaRPr>
                        </a:p>
                      </a:txBody>
                      <a:tcPr/>
                    </a:tc>
                    <a:extLst>
                      <a:ext uri="{0D108BD9-81ED-4DB2-BD59-A6C34878D82A}">
                        <a16:rowId xmlns:a16="http://schemas.microsoft.com/office/drawing/2014/main" val="10002"/>
                      </a:ext>
                    </a:extLst>
                  </a:tr>
                  <a:tr h="370840">
                    <a:tc>
                      <a:txBody>
                        <a:bodyPr/>
                        <a:lstStyle/>
                        <a:p>
                          <a:pPr algn="ctr">
                            <a:defRPr sz="1800"/>
                          </a:pPr>
                          <a:r>
                            <a:t>2</a:t>
                          </a:r>
                        </a:p>
                      </a:txBody>
                      <a:tcPr/>
                    </a:tc>
                    <a:tc>
                      <a:txBody>
                        <a:bodyPr/>
                        <a:lstStyle/>
                        <a:p>
                          <a:pPr algn="ctr"/>
                          <a:r>
                            <a:rPr sz="1800"/>
                            <a:t>30</a:t>
                          </a:r>
                          <a:endParaRPr sz="1800">
                            <a:latin typeface="Cambria Math"/>
                          </a:endParaRPr>
                        </a:p>
                      </a:txBody>
                      <a:tcPr/>
                    </a:tc>
                    <a:tc>
                      <a:txBody>
                        <a:bodyPr/>
                        <a:lstStyle/>
                        <a:p>
                          <a:pPr algn="ctr"/>
                          <a:r>
                            <a:rPr sz="1800"/>
                            <a:t>3800</a:t>
                          </a:r>
                          <a:endParaRPr sz="1800">
                            <a:latin typeface="Cambria Math"/>
                          </a:endParaRPr>
                        </a:p>
                      </a:txBody>
                      <a:tcPr/>
                    </a:tc>
                    <a:extLst>
                      <a:ext uri="{0D108BD9-81ED-4DB2-BD59-A6C34878D82A}">
                        <a16:rowId xmlns:a16="http://schemas.microsoft.com/office/drawing/2014/main" val="10003"/>
                      </a:ext>
                    </a:extLst>
                  </a:tr>
                  <a:tr h="370840">
                    <a:tc>
                      <a:txBody>
                        <a:bodyPr/>
                        <a:lstStyle/>
                        <a:p>
                          <a:pPr algn="ctr">
                            <a:defRPr sz="1800"/>
                          </a:pPr>
                          <a:r>
                            <a:t>3</a:t>
                          </a:r>
                        </a:p>
                      </a:txBody>
                      <a:tcPr/>
                    </a:tc>
                    <a:tc>
                      <a:txBody>
                        <a:bodyPr/>
                        <a:lstStyle/>
                        <a:p>
                          <a:pPr algn="ctr"/>
                          <a:r>
                            <a:rPr sz="1800"/>
                            <a:t>36</a:t>
                          </a:r>
                          <a:endParaRPr sz="1800">
                            <a:latin typeface="Cambria Math"/>
                          </a:endParaRPr>
                        </a:p>
                      </a:txBody>
                      <a:tcPr/>
                    </a:tc>
                    <a:tc>
                      <a:txBody>
                        <a:bodyPr/>
                        <a:lstStyle/>
                        <a:p>
                          <a:pPr algn="ctr"/>
                          <a:r>
                            <a:rPr sz="1800"/>
                            <a:t>4500</a:t>
                          </a:r>
                          <a:endParaRPr sz="1800">
                            <a:latin typeface="Cambria Math"/>
                          </a:endParaRPr>
                        </a:p>
                      </a:txBody>
                      <a:tcPr/>
                    </a:tc>
                    <a:extLst>
                      <a:ext uri="{0D108BD9-81ED-4DB2-BD59-A6C34878D82A}">
                        <a16:rowId xmlns:a16="http://schemas.microsoft.com/office/drawing/2014/main" val="10004"/>
                      </a:ext>
                    </a:extLst>
                  </a:tr>
                  <a:tr h="370840">
                    <a:tc>
                      <a:txBody>
                        <a:bodyPr/>
                        <a:lstStyle/>
                        <a:p>
                          <a:pPr algn="ctr">
                            <a:defRPr sz="1800"/>
                          </a:pPr>
                          <a:r>
                            <a:t>4</a:t>
                          </a:r>
                        </a:p>
                      </a:txBody>
                      <a:tcPr/>
                    </a:tc>
                    <a:tc>
                      <a:txBody>
                        <a:bodyPr/>
                        <a:lstStyle/>
                        <a:p>
                          <a:pPr algn="ctr"/>
                          <a:r>
                            <a:rPr sz="1800" dirty="0"/>
                            <a:t>41</a:t>
                          </a:r>
                          <a:endParaRPr sz="1800" dirty="0">
                            <a:latin typeface="Cambria Math"/>
                          </a:endParaRPr>
                        </a:p>
                      </a:txBody>
                      <a:tcPr/>
                    </a:tc>
                    <a:tc>
                      <a:txBody>
                        <a:bodyPr/>
                        <a:lstStyle/>
                        <a:p>
                          <a:pPr algn="ctr"/>
                          <a:r>
                            <a:rPr sz="1800"/>
                            <a:t>4200</a:t>
                          </a:r>
                          <a:endParaRPr sz="1800">
                            <a:latin typeface="Cambria Math"/>
                          </a:endParaRPr>
                        </a:p>
                      </a:txBody>
                      <a:tcPr/>
                    </a:tc>
                    <a:extLst>
                      <a:ext uri="{0D108BD9-81ED-4DB2-BD59-A6C34878D82A}">
                        <a16:rowId xmlns:a16="http://schemas.microsoft.com/office/drawing/2014/main" val="10005"/>
                      </a:ext>
                    </a:extLst>
                  </a:tr>
                  <a:tr h="370840">
                    <a:tc>
                      <a:txBody>
                        <a:bodyPr/>
                        <a:lstStyle/>
                        <a:p>
                          <a:pPr algn="ctr">
                            <a:defRPr sz="1800"/>
                          </a:pPr>
                          <a:r>
                            <a:rPr dirty="0"/>
                            <a:t>5</a:t>
                          </a:r>
                        </a:p>
                      </a:txBody>
                      <a:tcPr/>
                    </a:tc>
                    <a:tc>
                      <a:txBody>
                        <a:bodyPr/>
                        <a:lstStyle/>
                        <a:p>
                          <a:pPr algn="ctr"/>
                          <a:r>
                            <a:rPr sz="1800"/>
                            <a:t>27</a:t>
                          </a:r>
                          <a:endParaRPr sz="1800">
                            <a:latin typeface="Cambria Math"/>
                          </a:endParaRPr>
                        </a:p>
                      </a:txBody>
                      <a:tcPr/>
                    </a:tc>
                    <a:tc>
                      <a:txBody>
                        <a:bodyPr/>
                        <a:lstStyle/>
                        <a:p>
                          <a:pPr algn="ctr"/>
                          <a:r>
                            <a:rPr sz="1800"/>
                            <a:t>3700</a:t>
                          </a:r>
                          <a:endParaRPr sz="1800">
                            <a:latin typeface="Cambria Math"/>
                          </a:endParaRPr>
                        </a:p>
                      </a:txBody>
                      <a:tcPr/>
                    </a:tc>
                    <a:extLst>
                      <a:ext uri="{0D108BD9-81ED-4DB2-BD59-A6C34878D82A}">
                        <a16:rowId xmlns:a16="http://schemas.microsoft.com/office/drawing/2014/main" val="10006"/>
                      </a:ext>
                    </a:extLst>
                  </a:tr>
                  <a:tr h="370840">
                    <a:tc>
                      <a:txBody>
                        <a:bodyPr/>
                        <a:lstStyle/>
                        <a:p>
                          <a:pPr algn="ctr">
                            <a:defRPr sz="1800"/>
                          </a:pPr>
                          <a:r>
                            <a:t>6</a:t>
                          </a:r>
                        </a:p>
                      </a:txBody>
                      <a:tcPr/>
                    </a:tc>
                    <a:tc>
                      <a:txBody>
                        <a:bodyPr/>
                        <a:lstStyle/>
                        <a:p>
                          <a:pPr algn="ctr"/>
                          <a:r>
                            <a:rPr sz="1800"/>
                            <a:t>45</a:t>
                          </a:r>
                          <a:endParaRPr sz="1800">
                            <a:latin typeface="Cambria Math"/>
                          </a:endParaRPr>
                        </a:p>
                      </a:txBody>
                      <a:tcPr/>
                    </a:tc>
                    <a:tc>
                      <a:txBody>
                        <a:bodyPr/>
                        <a:lstStyle/>
                        <a:p>
                          <a:pPr algn="ctr"/>
                          <a:r>
                            <a:rPr sz="1800"/>
                            <a:t>4600</a:t>
                          </a:r>
                          <a:endParaRPr sz="1800">
                            <a:latin typeface="Cambria Math"/>
                          </a:endParaRPr>
                        </a:p>
                      </a:txBody>
                      <a:tcPr/>
                    </a:tc>
                    <a:extLst>
                      <a:ext uri="{0D108BD9-81ED-4DB2-BD59-A6C34878D82A}">
                        <a16:rowId xmlns:a16="http://schemas.microsoft.com/office/drawing/2014/main" val="10007"/>
                      </a:ext>
                    </a:extLst>
                  </a:tr>
                  <a:tr h="370840">
                    <a:tc>
                      <a:txBody>
                        <a:bodyPr/>
                        <a:lstStyle/>
                        <a:p>
                          <a:pPr algn="ctr">
                            <a:defRPr sz="1800"/>
                          </a:pPr>
                          <a:r>
                            <a:t>7</a:t>
                          </a:r>
                        </a:p>
                      </a:txBody>
                      <a:tcPr/>
                    </a:tc>
                    <a:tc>
                      <a:txBody>
                        <a:bodyPr/>
                        <a:lstStyle/>
                        <a:p>
                          <a:pPr algn="ctr"/>
                          <a:r>
                            <a:rPr sz="1800"/>
                            <a:t>30</a:t>
                          </a:r>
                          <a:endParaRPr sz="1800">
                            <a:latin typeface="Cambria Math"/>
                          </a:endParaRPr>
                        </a:p>
                      </a:txBody>
                      <a:tcPr/>
                    </a:tc>
                    <a:tc>
                      <a:txBody>
                        <a:bodyPr/>
                        <a:lstStyle/>
                        <a:p>
                          <a:pPr algn="ctr"/>
                          <a:r>
                            <a:rPr sz="1800"/>
                            <a:t>3600</a:t>
                          </a:r>
                          <a:endParaRPr sz="1800">
                            <a:latin typeface="Cambria Math"/>
                          </a:endParaRPr>
                        </a:p>
                      </a:txBody>
                      <a:tcPr/>
                    </a:tc>
                    <a:extLst>
                      <a:ext uri="{0D108BD9-81ED-4DB2-BD59-A6C34878D82A}">
                        <a16:rowId xmlns:a16="http://schemas.microsoft.com/office/drawing/2014/main" val="10008"/>
                      </a:ext>
                    </a:extLst>
                  </a:tr>
                  <a:tr h="370840">
                    <a:tc>
                      <a:txBody>
                        <a:bodyPr/>
                        <a:lstStyle/>
                        <a:p>
                          <a:pPr algn="ctr">
                            <a:defRPr sz="1800"/>
                          </a:pPr>
                          <a:r>
                            <a:t>8</a:t>
                          </a:r>
                        </a:p>
                      </a:txBody>
                      <a:tcPr/>
                    </a:tc>
                    <a:tc>
                      <a:txBody>
                        <a:bodyPr/>
                        <a:lstStyle/>
                        <a:p>
                          <a:pPr algn="ctr"/>
                          <a:r>
                            <a:rPr sz="1800"/>
                            <a:t>37</a:t>
                          </a:r>
                          <a:endParaRPr sz="1800">
                            <a:latin typeface="Cambria Math"/>
                          </a:endParaRPr>
                        </a:p>
                      </a:txBody>
                      <a:tcPr/>
                    </a:tc>
                    <a:tc>
                      <a:txBody>
                        <a:bodyPr/>
                        <a:lstStyle/>
                        <a:p>
                          <a:pPr algn="ctr"/>
                          <a:r>
                            <a:rPr sz="1800"/>
                            <a:t>4550</a:t>
                          </a:r>
                          <a:endParaRPr sz="1800">
                            <a:latin typeface="Cambria Math"/>
                          </a:endParaRPr>
                        </a:p>
                      </a:txBody>
                      <a:tcPr/>
                    </a:tc>
                    <a:extLst>
                      <a:ext uri="{0D108BD9-81ED-4DB2-BD59-A6C34878D82A}">
                        <a16:rowId xmlns:a16="http://schemas.microsoft.com/office/drawing/2014/main" val="10009"/>
                      </a:ext>
                    </a:extLst>
                  </a:tr>
                  <a:tr h="370840">
                    <a:tc>
                      <a:txBody>
                        <a:bodyPr/>
                        <a:lstStyle/>
                        <a:p>
                          <a:pPr algn="ctr">
                            <a:defRPr sz="1800"/>
                          </a:pPr>
                          <a:r>
                            <a:t>9</a:t>
                          </a:r>
                        </a:p>
                      </a:txBody>
                      <a:tcPr/>
                    </a:tc>
                    <a:tc>
                      <a:txBody>
                        <a:bodyPr/>
                        <a:lstStyle/>
                        <a:p>
                          <a:pPr algn="ctr"/>
                          <a:r>
                            <a:rPr sz="1800"/>
                            <a:t>32</a:t>
                          </a:r>
                          <a:endParaRPr sz="1800">
                            <a:latin typeface="Cambria Math"/>
                          </a:endParaRPr>
                        </a:p>
                      </a:txBody>
                      <a:tcPr/>
                    </a:tc>
                    <a:tc>
                      <a:txBody>
                        <a:bodyPr/>
                        <a:lstStyle/>
                        <a:p>
                          <a:pPr algn="ctr"/>
                          <a:r>
                            <a:rPr sz="1800"/>
                            <a:t>3990</a:t>
                          </a:r>
                          <a:endParaRPr sz="1800">
                            <a:latin typeface="Cambria Math"/>
                          </a:endParaRPr>
                        </a:p>
                      </a:txBody>
                      <a:tcPr/>
                    </a:tc>
                    <a:extLst>
                      <a:ext uri="{0D108BD9-81ED-4DB2-BD59-A6C34878D82A}">
                        <a16:rowId xmlns:a16="http://schemas.microsoft.com/office/drawing/2014/main" val="10010"/>
                      </a:ext>
                    </a:extLst>
                  </a:tr>
                  <a:tr h="370840">
                    <a:tc>
                      <a:txBody>
                        <a:bodyPr/>
                        <a:lstStyle/>
                        <a:p>
                          <a:pPr algn="ctr">
                            <a:defRPr sz="1800"/>
                          </a:pPr>
                          <a:r>
                            <a:t>10</a:t>
                          </a:r>
                        </a:p>
                      </a:txBody>
                      <a:tcPr/>
                    </a:tc>
                    <a:tc>
                      <a:txBody>
                        <a:bodyPr/>
                        <a:lstStyle/>
                        <a:p>
                          <a:pPr algn="ctr"/>
                          <a:r>
                            <a:rPr sz="1800"/>
                            <a:t>31</a:t>
                          </a:r>
                          <a:endParaRPr sz="1800">
                            <a:latin typeface="Cambria Math"/>
                          </a:endParaRPr>
                        </a:p>
                      </a:txBody>
                      <a:tcPr/>
                    </a:tc>
                    <a:tc>
                      <a:txBody>
                        <a:bodyPr/>
                        <a:lstStyle/>
                        <a:p>
                          <a:pPr algn="ctr"/>
                          <a:r>
                            <a:rPr sz="1800" dirty="0"/>
                            <a:t>3675</a:t>
                          </a:r>
                          <a:endParaRPr sz="1800" dirty="0">
                            <a:latin typeface="Cambria Math"/>
                          </a:endParaRPr>
                        </a:p>
                      </a:txBody>
                      <a:tcPr/>
                    </a:tc>
                    <a:extLst>
                      <a:ext uri="{0D108BD9-81ED-4DB2-BD59-A6C34878D82A}">
                        <a16:rowId xmlns:a16="http://schemas.microsoft.com/office/drawing/2014/main" val="10011"/>
                      </a:ext>
                    </a:extLst>
                  </a:tr>
                </a:tbl>
              </a:graphicData>
            </a:graphic>
          </p:graphicFrame>
        </mc:Choice>
        <mc:Fallback>
          <p:graphicFrame>
            <p:nvGraphicFramePr>
              <p:cNvPr id="3" name="Table Placeholder 2" descr="&#10;The table contains three columns labeled: Week, Items Produced, and Cost in dollars.&#10;&#10;In week one, 22 items were produced at a cost of 3500 dollars.&#10;In week two, 30 items were produced at a cost of 3800 dollars.&#10;In week three, 36 items were produced at a cost of 4500 dollars.&#10;In week four, 41 items were produced at a cost of 4200 dollars.&#10;In week five, 27 items were produced at a cost of 3700 dollars.&#10;In week six, 45 items were produced at a cost of 4600 dollars.&#10;In week seven, 30 items were produced at a cost of 3600 dollars.&#10;In week eight, 37 items were produced at a cost of 4550 dollars.&#10;In week nine, 32 items were produced at a cost of 3990 dollars.&#10;In week ten, 31 items were produced at a cost of 3675 dollars."/>
              <p:cNvGraphicFramePr>
                <a:graphicFrameLocks noGrp="1"/>
              </p:cNvGraphicFramePr>
              <p:nvPr>
                <p:ph type="tbl" sz="quarter" idx="10"/>
                <p:extLst>
                  <p:ext uri="{D42A27DB-BD31-4B8C-83A1-F6EECF244321}">
                    <p14:modId xmlns:p14="http://schemas.microsoft.com/office/powerpoint/2010/main" val="1406289796"/>
                  </p:ext>
                </p:extLst>
              </p:nvPr>
            </p:nvGraphicFramePr>
            <p:xfrm>
              <a:off x="457200" y="1635760"/>
              <a:ext cx="8229600" cy="4079240"/>
            </p:xfrm>
            <a:graphic>
              <a:graphicData uri="http://schemas.openxmlformats.org/drawingml/2006/table">
                <a:tbl>
                  <a:tblPr firstRow="1" bandRow="1">
                    <a:tableStyleId>{5940675A-B579-460E-94D1-54222C63F5DA}</a:tableStyleId>
                  </a:tblPr>
                  <a:tblGrid>
                    <a:gridCol w="2743200">
                      <a:extLst>
                        <a:ext uri="{9D8B030D-6E8A-4147-A177-3AD203B41FA5}">
                          <a16:colId xmlns:a16="http://schemas.microsoft.com/office/drawing/2014/main" val="20000"/>
                        </a:ext>
                      </a:extLst>
                    </a:gridCol>
                    <a:gridCol w="2743200">
                      <a:extLst>
                        <a:ext uri="{9D8B030D-6E8A-4147-A177-3AD203B41FA5}">
                          <a16:colId xmlns:a16="http://schemas.microsoft.com/office/drawing/2014/main" val="20001"/>
                        </a:ext>
                      </a:extLst>
                    </a:gridCol>
                    <a:gridCol w="2743200">
                      <a:extLst>
                        <a:ext uri="{9D8B030D-6E8A-4147-A177-3AD203B41FA5}">
                          <a16:colId xmlns:a16="http://schemas.microsoft.com/office/drawing/2014/main" val="20002"/>
                        </a:ext>
                      </a:extLst>
                    </a:gridCol>
                  </a:tblGrid>
                  <a:tr h="370840">
                    <a:tc>
                      <a:txBody>
                        <a:bodyPr/>
                        <a:lstStyle/>
                        <a:p>
                          <a:pPr algn="ctr">
                            <a:defRPr sz="1800" b="1"/>
                          </a:pPr>
                          <a:r>
                            <a:rPr dirty="0"/>
                            <a:t>Week</a:t>
                          </a:r>
                        </a:p>
                      </a:txBody>
                      <a:tcPr/>
                    </a:tc>
                    <a:tc>
                      <a:txBody>
                        <a:bodyPr/>
                        <a:lstStyle/>
                        <a:p>
                          <a:pPr algn="ctr">
                            <a:defRPr sz="1800" b="1"/>
                          </a:pPr>
                          <a:r>
                            <a:t>Items Produced</a:t>
                          </a:r>
                        </a:p>
                      </a:txBody>
                      <a:tcPr/>
                    </a:tc>
                    <a:tc>
                      <a:txBody>
                        <a:bodyPr/>
                        <a:lstStyle/>
                        <a:p>
                          <a:endParaRPr lang="en-US"/>
                        </a:p>
                      </a:txBody>
                      <a:tcPr>
                        <a:blipFill>
                          <a:blip r:embed="rId2"/>
                          <a:stretch>
                            <a:fillRect l="-200444" t="-8197" r="-667" b="-1022951"/>
                          </a:stretch>
                        </a:blipFill>
                      </a:tcPr>
                    </a:tc>
                    <a:extLst>
                      <a:ext uri="{0D108BD9-81ED-4DB2-BD59-A6C34878D82A}">
                        <a16:rowId xmlns:a16="http://schemas.microsoft.com/office/drawing/2014/main" val="10001"/>
                      </a:ext>
                    </a:extLst>
                  </a:tr>
                  <a:tr h="370840">
                    <a:tc>
                      <a:txBody>
                        <a:bodyPr/>
                        <a:lstStyle/>
                        <a:p>
                          <a:pPr algn="ctr">
                            <a:defRPr sz="1800"/>
                          </a:pPr>
                          <a:r>
                            <a:t>1</a:t>
                          </a:r>
                        </a:p>
                      </a:txBody>
                      <a:tcPr/>
                    </a:tc>
                    <a:tc>
                      <a:txBody>
                        <a:bodyPr/>
                        <a:lstStyle/>
                        <a:p>
                          <a:pPr algn="ctr"/>
                          <a:r>
                            <a:rPr sz="1800"/>
                            <a:t>22</a:t>
                          </a:r>
                          <a:endParaRPr sz="1800">
                            <a:latin typeface="Cambria Math"/>
                          </a:endParaRPr>
                        </a:p>
                      </a:txBody>
                      <a:tcPr/>
                    </a:tc>
                    <a:tc>
                      <a:txBody>
                        <a:bodyPr/>
                        <a:lstStyle/>
                        <a:p>
                          <a:pPr algn="ctr"/>
                          <a:r>
                            <a:rPr sz="1800"/>
                            <a:t>3500</a:t>
                          </a:r>
                          <a:endParaRPr sz="1800">
                            <a:latin typeface="Cambria Math"/>
                          </a:endParaRPr>
                        </a:p>
                      </a:txBody>
                      <a:tcPr/>
                    </a:tc>
                    <a:extLst>
                      <a:ext uri="{0D108BD9-81ED-4DB2-BD59-A6C34878D82A}">
                        <a16:rowId xmlns:a16="http://schemas.microsoft.com/office/drawing/2014/main" val="10002"/>
                      </a:ext>
                    </a:extLst>
                  </a:tr>
                  <a:tr h="370840">
                    <a:tc>
                      <a:txBody>
                        <a:bodyPr/>
                        <a:lstStyle/>
                        <a:p>
                          <a:pPr algn="ctr">
                            <a:defRPr sz="1800"/>
                          </a:pPr>
                          <a:r>
                            <a:t>2</a:t>
                          </a:r>
                        </a:p>
                      </a:txBody>
                      <a:tcPr/>
                    </a:tc>
                    <a:tc>
                      <a:txBody>
                        <a:bodyPr/>
                        <a:lstStyle/>
                        <a:p>
                          <a:pPr algn="ctr"/>
                          <a:r>
                            <a:rPr sz="1800"/>
                            <a:t>30</a:t>
                          </a:r>
                          <a:endParaRPr sz="1800">
                            <a:latin typeface="Cambria Math"/>
                          </a:endParaRPr>
                        </a:p>
                      </a:txBody>
                      <a:tcPr/>
                    </a:tc>
                    <a:tc>
                      <a:txBody>
                        <a:bodyPr/>
                        <a:lstStyle/>
                        <a:p>
                          <a:pPr algn="ctr"/>
                          <a:r>
                            <a:rPr sz="1800"/>
                            <a:t>3800</a:t>
                          </a:r>
                          <a:endParaRPr sz="1800">
                            <a:latin typeface="Cambria Math"/>
                          </a:endParaRPr>
                        </a:p>
                      </a:txBody>
                      <a:tcPr/>
                    </a:tc>
                    <a:extLst>
                      <a:ext uri="{0D108BD9-81ED-4DB2-BD59-A6C34878D82A}">
                        <a16:rowId xmlns:a16="http://schemas.microsoft.com/office/drawing/2014/main" val="10003"/>
                      </a:ext>
                    </a:extLst>
                  </a:tr>
                  <a:tr h="370840">
                    <a:tc>
                      <a:txBody>
                        <a:bodyPr/>
                        <a:lstStyle/>
                        <a:p>
                          <a:pPr algn="ctr">
                            <a:defRPr sz="1800"/>
                          </a:pPr>
                          <a:r>
                            <a:t>3</a:t>
                          </a:r>
                        </a:p>
                      </a:txBody>
                      <a:tcPr/>
                    </a:tc>
                    <a:tc>
                      <a:txBody>
                        <a:bodyPr/>
                        <a:lstStyle/>
                        <a:p>
                          <a:pPr algn="ctr"/>
                          <a:r>
                            <a:rPr sz="1800"/>
                            <a:t>36</a:t>
                          </a:r>
                          <a:endParaRPr sz="1800">
                            <a:latin typeface="Cambria Math"/>
                          </a:endParaRPr>
                        </a:p>
                      </a:txBody>
                      <a:tcPr/>
                    </a:tc>
                    <a:tc>
                      <a:txBody>
                        <a:bodyPr/>
                        <a:lstStyle/>
                        <a:p>
                          <a:pPr algn="ctr"/>
                          <a:r>
                            <a:rPr sz="1800"/>
                            <a:t>4500</a:t>
                          </a:r>
                          <a:endParaRPr sz="1800">
                            <a:latin typeface="Cambria Math"/>
                          </a:endParaRPr>
                        </a:p>
                      </a:txBody>
                      <a:tcPr/>
                    </a:tc>
                    <a:extLst>
                      <a:ext uri="{0D108BD9-81ED-4DB2-BD59-A6C34878D82A}">
                        <a16:rowId xmlns:a16="http://schemas.microsoft.com/office/drawing/2014/main" val="10004"/>
                      </a:ext>
                    </a:extLst>
                  </a:tr>
                  <a:tr h="370840">
                    <a:tc>
                      <a:txBody>
                        <a:bodyPr/>
                        <a:lstStyle/>
                        <a:p>
                          <a:pPr algn="ctr">
                            <a:defRPr sz="1800"/>
                          </a:pPr>
                          <a:r>
                            <a:t>4</a:t>
                          </a:r>
                        </a:p>
                      </a:txBody>
                      <a:tcPr/>
                    </a:tc>
                    <a:tc>
                      <a:txBody>
                        <a:bodyPr/>
                        <a:lstStyle/>
                        <a:p>
                          <a:pPr algn="ctr"/>
                          <a:r>
                            <a:rPr sz="1800" dirty="0"/>
                            <a:t>41</a:t>
                          </a:r>
                          <a:endParaRPr sz="1800" dirty="0">
                            <a:latin typeface="Cambria Math"/>
                          </a:endParaRPr>
                        </a:p>
                      </a:txBody>
                      <a:tcPr/>
                    </a:tc>
                    <a:tc>
                      <a:txBody>
                        <a:bodyPr/>
                        <a:lstStyle/>
                        <a:p>
                          <a:pPr algn="ctr"/>
                          <a:r>
                            <a:rPr sz="1800"/>
                            <a:t>4200</a:t>
                          </a:r>
                          <a:endParaRPr sz="1800">
                            <a:latin typeface="Cambria Math"/>
                          </a:endParaRPr>
                        </a:p>
                      </a:txBody>
                      <a:tcPr/>
                    </a:tc>
                    <a:extLst>
                      <a:ext uri="{0D108BD9-81ED-4DB2-BD59-A6C34878D82A}">
                        <a16:rowId xmlns:a16="http://schemas.microsoft.com/office/drawing/2014/main" val="10005"/>
                      </a:ext>
                    </a:extLst>
                  </a:tr>
                  <a:tr h="370840">
                    <a:tc>
                      <a:txBody>
                        <a:bodyPr/>
                        <a:lstStyle/>
                        <a:p>
                          <a:pPr algn="ctr">
                            <a:defRPr sz="1800"/>
                          </a:pPr>
                          <a:r>
                            <a:rPr dirty="0"/>
                            <a:t>5</a:t>
                          </a:r>
                        </a:p>
                      </a:txBody>
                      <a:tcPr/>
                    </a:tc>
                    <a:tc>
                      <a:txBody>
                        <a:bodyPr/>
                        <a:lstStyle/>
                        <a:p>
                          <a:pPr algn="ctr"/>
                          <a:r>
                            <a:rPr sz="1800"/>
                            <a:t>27</a:t>
                          </a:r>
                          <a:endParaRPr sz="1800">
                            <a:latin typeface="Cambria Math"/>
                          </a:endParaRPr>
                        </a:p>
                      </a:txBody>
                      <a:tcPr/>
                    </a:tc>
                    <a:tc>
                      <a:txBody>
                        <a:bodyPr/>
                        <a:lstStyle/>
                        <a:p>
                          <a:pPr algn="ctr"/>
                          <a:r>
                            <a:rPr sz="1800"/>
                            <a:t>3700</a:t>
                          </a:r>
                          <a:endParaRPr sz="1800">
                            <a:latin typeface="Cambria Math"/>
                          </a:endParaRPr>
                        </a:p>
                      </a:txBody>
                      <a:tcPr/>
                    </a:tc>
                    <a:extLst>
                      <a:ext uri="{0D108BD9-81ED-4DB2-BD59-A6C34878D82A}">
                        <a16:rowId xmlns:a16="http://schemas.microsoft.com/office/drawing/2014/main" val="10006"/>
                      </a:ext>
                    </a:extLst>
                  </a:tr>
                  <a:tr h="370840">
                    <a:tc>
                      <a:txBody>
                        <a:bodyPr/>
                        <a:lstStyle/>
                        <a:p>
                          <a:pPr algn="ctr">
                            <a:defRPr sz="1800"/>
                          </a:pPr>
                          <a:r>
                            <a:t>6</a:t>
                          </a:r>
                        </a:p>
                      </a:txBody>
                      <a:tcPr/>
                    </a:tc>
                    <a:tc>
                      <a:txBody>
                        <a:bodyPr/>
                        <a:lstStyle/>
                        <a:p>
                          <a:pPr algn="ctr"/>
                          <a:r>
                            <a:rPr sz="1800"/>
                            <a:t>45</a:t>
                          </a:r>
                          <a:endParaRPr sz="1800">
                            <a:latin typeface="Cambria Math"/>
                          </a:endParaRPr>
                        </a:p>
                      </a:txBody>
                      <a:tcPr/>
                    </a:tc>
                    <a:tc>
                      <a:txBody>
                        <a:bodyPr/>
                        <a:lstStyle/>
                        <a:p>
                          <a:pPr algn="ctr"/>
                          <a:r>
                            <a:rPr sz="1800"/>
                            <a:t>4600</a:t>
                          </a:r>
                          <a:endParaRPr sz="1800">
                            <a:latin typeface="Cambria Math"/>
                          </a:endParaRPr>
                        </a:p>
                      </a:txBody>
                      <a:tcPr/>
                    </a:tc>
                    <a:extLst>
                      <a:ext uri="{0D108BD9-81ED-4DB2-BD59-A6C34878D82A}">
                        <a16:rowId xmlns:a16="http://schemas.microsoft.com/office/drawing/2014/main" val="10007"/>
                      </a:ext>
                    </a:extLst>
                  </a:tr>
                  <a:tr h="370840">
                    <a:tc>
                      <a:txBody>
                        <a:bodyPr/>
                        <a:lstStyle/>
                        <a:p>
                          <a:pPr algn="ctr">
                            <a:defRPr sz="1800"/>
                          </a:pPr>
                          <a:r>
                            <a:t>7</a:t>
                          </a:r>
                        </a:p>
                      </a:txBody>
                      <a:tcPr/>
                    </a:tc>
                    <a:tc>
                      <a:txBody>
                        <a:bodyPr/>
                        <a:lstStyle/>
                        <a:p>
                          <a:pPr algn="ctr"/>
                          <a:r>
                            <a:rPr sz="1800"/>
                            <a:t>30</a:t>
                          </a:r>
                          <a:endParaRPr sz="1800">
                            <a:latin typeface="Cambria Math"/>
                          </a:endParaRPr>
                        </a:p>
                      </a:txBody>
                      <a:tcPr/>
                    </a:tc>
                    <a:tc>
                      <a:txBody>
                        <a:bodyPr/>
                        <a:lstStyle/>
                        <a:p>
                          <a:pPr algn="ctr"/>
                          <a:r>
                            <a:rPr sz="1800"/>
                            <a:t>3600</a:t>
                          </a:r>
                          <a:endParaRPr sz="1800">
                            <a:latin typeface="Cambria Math"/>
                          </a:endParaRPr>
                        </a:p>
                      </a:txBody>
                      <a:tcPr/>
                    </a:tc>
                    <a:extLst>
                      <a:ext uri="{0D108BD9-81ED-4DB2-BD59-A6C34878D82A}">
                        <a16:rowId xmlns:a16="http://schemas.microsoft.com/office/drawing/2014/main" val="10008"/>
                      </a:ext>
                    </a:extLst>
                  </a:tr>
                  <a:tr h="370840">
                    <a:tc>
                      <a:txBody>
                        <a:bodyPr/>
                        <a:lstStyle/>
                        <a:p>
                          <a:pPr algn="ctr">
                            <a:defRPr sz="1800"/>
                          </a:pPr>
                          <a:r>
                            <a:t>8</a:t>
                          </a:r>
                        </a:p>
                      </a:txBody>
                      <a:tcPr/>
                    </a:tc>
                    <a:tc>
                      <a:txBody>
                        <a:bodyPr/>
                        <a:lstStyle/>
                        <a:p>
                          <a:pPr algn="ctr"/>
                          <a:r>
                            <a:rPr sz="1800"/>
                            <a:t>37</a:t>
                          </a:r>
                          <a:endParaRPr sz="1800">
                            <a:latin typeface="Cambria Math"/>
                          </a:endParaRPr>
                        </a:p>
                      </a:txBody>
                      <a:tcPr/>
                    </a:tc>
                    <a:tc>
                      <a:txBody>
                        <a:bodyPr/>
                        <a:lstStyle/>
                        <a:p>
                          <a:pPr algn="ctr"/>
                          <a:r>
                            <a:rPr sz="1800"/>
                            <a:t>4550</a:t>
                          </a:r>
                          <a:endParaRPr sz="1800">
                            <a:latin typeface="Cambria Math"/>
                          </a:endParaRPr>
                        </a:p>
                      </a:txBody>
                      <a:tcPr/>
                    </a:tc>
                    <a:extLst>
                      <a:ext uri="{0D108BD9-81ED-4DB2-BD59-A6C34878D82A}">
                        <a16:rowId xmlns:a16="http://schemas.microsoft.com/office/drawing/2014/main" val="10009"/>
                      </a:ext>
                    </a:extLst>
                  </a:tr>
                  <a:tr h="370840">
                    <a:tc>
                      <a:txBody>
                        <a:bodyPr/>
                        <a:lstStyle/>
                        <a:p>
                          <a:pPr algn="ctr">
                            <a:defRPr sz="1800"/>
                          </a:pPr>
                          <a:r>
                            <a:t>9</a:t>
                          </a:r>
                        </a:p>
                      </a:txBody>
                      <a:tcPr/>
                    </a:tc>
                    <a:tc>
                      <a:txBody>
                        <a:bodyPr/>
                        <a:lstStyle/>
                        <a:p>
                          <a:pPr algn="ctr"/>
                          <a:r>
                            <a:rPr sz="1800"/>
                            <a:t>32</a:t>
                          </a:r>
                          <a:endParaRPr sz="1800">
                            <a:latin typeface="Cambria Math"/>
                          </a:endParaRPr>
                        </a:p>
                      </a:txBody>
                      <a:tcPr/>
                    </a:tc>
                    <a:tc>
                      <a:txBody>
                        <a:bodyPr/>
                        <a:lstStyle/>
                        <a:p>
                          <a:pPr algn="ctr"/>
                          <a:r>
                            <a:rPr sz="1800"/>
                            <a:t>3990</a:t>
                          </a:r>
                          <a:endParaRPr sz="1800">
                            <a:latin typeface="Cambria Math"/>
                          </a:endParaRPr>
                        </a:p>
                      </a:txBody>
                      <a:tcPr/>
                    </a:tc>
                    <a:extLst>
                      <a:ext uri="{0D108BD9-81ED-4DB2-BD59-A6C34878D82A}">
                        <a16:rowId xmlns:a16="http://schemas.microsoft.com/office/drawing/2014/main" val="10010"/>
                      </a:ext>
                    </a:extLst>
                  </a:tr>
                  <a:tr h="370840">
                    <a:tc>
                      <a:txBody>
                        <a:bodyPr/>
                        <a:lstStyle/>
                        <a:p>
                          <a:pPr algn="ctr">
                            <a:defRPr sz="1800"/>
                          </a:pPr>
                          <a:r>
                            <a:t>10</a:t>
                          </a:r>
                        </a:p>
                      </a:txBody>
                      <a:tcPr/>
                    </a:tc>
                    <a:tc>
                      <a:txBody>
                        <a:bodyPr/>
                        <a:lstStyle/>
                        <a:p>
                          <a:pPr algn="ctr"/>
                          <a:r>
                            <a:rPr sz="1800"/>
                            <a:t>31</a:t>
                          </a:r>
                          <a:endParaRPr sz="1800">
                            <a:latin typeface="Cambria Math"/>
                          </a:endParaRPr>
                        </a:p>
                      </a:txBody>
                      <a:tcPr/>
                    </a:tc>
                    <a:tc>
                      <a:txBody>
                        <a:bodyPr/>
                        <a:lstStyle/>
                        <a:p>
                          <a:pPr algn="ctr"/>
                          <a:r>
                            <a:rPr sz="1800" dirty="0"/>
                            <a:t>3675</a:t>
                          </a:r>
                          <a:endParaRPr sz="1800" dirty="0">
                            <a:latin typeface="Cambria Math"/>
                          </a:endParaRPr>
                        </a:p>
                      </a:txBody>
                      <a:tcPr/>
                    </a:tc>
                    <a:extLst>
                      <a:ext uri="{0D108BD9-81ED-4DB2-BD59-A6C34878D82A}">
                        <a16:rowId xmlns:a16="http://schemas.microsoft.com/office/drawing/2014/main" val="10011"/>
                      </a:ext>
                    </a:extLst>
                  </a:tr>
                </a:tbl>
              </a:graphicData>
            </a:graphic>
          </p:graphicFrame>
        </mc:Fallback>
      </mc:AlternateContent>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a:t>
            </a:r>
            <a:r>
              <a:rPr lang="en-US" dirty="0"/>
              <a:t>1</a:t>
            </a:r>
            <a:r>
              <a:rPr dirty="0"/>
              <a:t>: Estimating the Slope and </a:t>
            </a:r>
            <a:br>
              <a:rPr lang="en-US" dirty="0"/>
            </a:br>
            <a:r>
              <a:rPr dirty="0"/>
              <a:t>Intercept</a:t>
            </a:r>
            <a:r>
              <a:rPr lang="en-US" dirty="0"/>
              <a:t>—Slide 4</a:t>
            </a:r>
            <a:endParaRPr dirty="0"/>
          </a:p>
        </p:txBody>
      </p:sp>
      <p:sp>
        <p:nvSpPr>
          <p:cNvPr id="3" name="Text Placeholder 2"/>
          <p:cNvSpPr>
            <a:spLocks noGrp="1"/>
          </p:cNvSpPr>
          <p:nvPr>
            <p:ph type="body" sz="quarter" idx="10"/>
          </p:nvPr>
        </p:nvSpPr>
        <p:spPr/>
        <p:txBody>
          <a:bodyPr>
            <a:normAutofit/>
          </a:bodyPr>
          <a:lstStyle/>
          <a:p>
            <a:r>
              <a:rPr sz="2800" dirty="0"/>
              <a:t>Some summary statistics are given below.</a:t>
            </a:r>
          </a:p>
          <a:p>
            <a:endParaRPr sz="2800" dirty="0"/>
          </a:p>
        </p:txBody>
      </p:sp>
      <p:pic>
        <p:nvPicPr>
          <p:cNvPr id="7" name="Picture 6" descr="The sum of x subscript i equals three hundred thirty-one.&#10;The sum of y subscript i equals forty thousand one hundred fifteen.&#10;The sum of x subscript i times y subscript i equals one million three hundred fifty thousand fifty-five.&#10;The sum of x subscript i squared equals eleven thousand three hundred sixty nine.">
            <a:extLst>
              <a:ext uri="{FF2B5EF4-FFF2-40B4-BE49-F238E27FC236}">
                <a16:creationId xmlns:a16="http://schemas.microsoft.com/office/drawing/2014/main" id="{1FD9F957-2105-425E-4711-FE1AC62113BD}"/>
              </a:ext>
            </a:extLst>
          </p:cNvPr>
          <p:cNvPicPr>
            <a:picLocks noChangeAspect="1"/>
          </p:cNvPicPr>
          <p:nvPr/>
        </p:nvPicPr>
        <p:blipFill>
          <a:blip r:embed="rId2"/>
          <a:stretch>
            <a:fillRect/>
          </a:stretch>
        </p:blipFill>
        <p:spPr>
          <a:xfrm>
            <a:off x="2819400" y="1676400"/>
            <a:ext cx="2771775" cy="2228850"/>
          </a:xfrm>
          <a:prstGeom prst="rect">
            <a:avLst/>
          </a:prstGeom>
        </p:spPr>
      </p:pic>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a:t>
            </a:r>
            <a:r>
              <a:rPr lang="en-US" dirty="0"/>
              <a:t>1</a:t>
            </a:r>
            <a:r>
              <a:rPr dirty="0"/>
              <a:t>: Estimating the Slope and </a:t>
            </a:r>
            <a:br>
              <a:rPr lang="en-US" dirty="0"/>
            </a:br>
            <a:r>
              <a:rPr dirty="0"/>
              <a:t>Intercept</a:t>
            </a:r>
            <a:r>
              <a:rPr lang="en-US" dirty="0"/>
              <a:t>—Slide 5</a:t>
            </a:r>
            <a:endParaRPr dirty="0"/>
          </a:p>
        </p:txBody>
      </p:sp>
      <p:sp>
        <p:nvSpPr>
          <p:cNvPr id="3" name="Text Placeholder 2"/>
          <p:cNvSpPr>
            <a:spLocks noGrp="1"/>
          </p:cNvSpPr>
          <p:nvPr>
            <p:ph type="body" sz="quarter" idx="10"/>
          </p:nvPr>
        </p:nvSpPr>
        <p:spPr/>
        <p:txBody>
          <a:bodyPr>
            <a:normAutofit/>
          </a:bodyPr>
          <a:lstStyle/>
          <a:p>
            <a:r>
              <a:rPr sz="2200" b="1" dirty="0"/>
              <a:t>Solution</a:t>
            </a:r>
          </a:p>
          <a:p>
            <a:pPr marL="538163" indent="-538163">
              <a:defRPr sz="2800"/>
            </a:pPr>
            <a:r>
              <a:rPr lang="en-US" sz="2200" dirty="0"/>
              <a:t>a.	</a:t>
            </a:r>
            <a:r>
              <a:rPr sz="2200" dirty="0"/>
              <a:t>​Using the least squares equations and the summary calculations given above, we can estimate the following coefficients:</a:t>
            </a:r>
          </a:p>
          <a:p>
            <a:r>
              <a:rPr sz="2200" dirty="0"/>
              <a:t>​</a:t>
            </a:r>
            <a:endParaRPr lang="ar-AE" sz="2200" dirty="0"/>
          </a:p>
          <a:p>
            <a:r>
              <a:rPr lang="ar-AE" sz="2200" dirty="0"/>
              <a:t>​</a:t>
            </a:r>
          </a:p>
        </p:txBody>
      </p:sp>
      <p:pic>
        <p:nvPicPr>
          <p:cNvPr id="9" name="Picture 8" descr="b subscript one equals SS subscript x y divided by SS subscript x x,&#10;&#10;wchih equals the quantity n times the summation of x subscript i times y subscript i minus the summation of x subscript i times the summation of y subscript i all &#10;divided by the quantity&#10;n times the summation of x subscript i squared minus open parentheses the summation of x subscript i close parentheses squared&#10;&#10;which equals the quantity ten times open parentheses one million three hundred fifty thousand fifty-five close parentheses&#10;minus three hundred thirty-one times open parentheses forty thousand one hundred fifteen close parentheses all &#10;divided by the quantity&#10;ten times open parentheses eleven thousand three hundred sixty-nine close parentheses&#10;minus open parentheses three hundred thirty-one close parentheses squared,&#10;&#10;which equals two hundred twenty-two thousand four hundred eighty-five divided by four thousand one hundred twenty-nine &#10;&#10;which is approximately equal to fifty-three point eight eight three five.">
            <a:extLst>
              <a:ext uri="{FF2B5EF4-FFF2-40B4-BE49-F238E27FC236}">
                <a16:creationId xmlns:a16="http://schemas.microsoft.com/office/drawing/2014/main" id="{39EDF1AE-D18A-D5F9-8674-7A4540D62F38}"/>
              </a:ext>
            </a:extLst>
          </p:cNvPr>
          <p:cNvPicPr>
            <a:picLocks noChangeAspect="1"/>
          </p:cNvPicPr>
          <p:nvPr/>
        </p:nvPicPr>
        <p:blipFill>
          <a:blip r:embed="rId2"/>
          <a:stretch>
            <a:fillRect/>
          </a:stretch>
        </p:blipFill>
        <p:spPr>
          <a:xfrm>
            <a:off x="2505075" y="2285413"/>
            <a:ext cx="4133850" cy="3543300"/>
          </a:xfrm>
          <a:prstGeom prst="rect">
            <a:avLst/>
          </a:prstGeom>
        </p:spPr>
      </p:pic>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a:t>
            </a:r>
            <a:r>
              <a:rPr lang="en-US" dirty="0"/>
              <a:t>1</a:t>
            </a:r>
            <a:r>
              <a:rPr dirty="0"/>
              <a:t>: Estimating the Slope and </a:t>
            </a:r>
            <a:br>
              <a:rPr lang="en-US" dirty="0"/>
            </a:br>
            <a:r>
              <a:rPr dirty="0"/>
              <a:t>Intercept</a:t>
            </a:r>
            <a:r>
              <a:rPr lang="en-US" dirty="0"/>
              <a:t>—Slide 6</a:t>
            </a:r>
            <a:endParaRPr dirty="0"/>
          </a:p>
        </p:txBody>
      </p:sp>
      <p:sp>
        <p:nvSpPr>
          <p:cNvPr id="3" name="Text Placeholder 2"/>
          <p:cNvSpPr>
            <a:spLocks noGrp="1"/>
          </p:cNvSpPr>
          <p:nvPr>
            <p:ph type="body" sz="quarter" idx="10"/>
          </p:nvPr>
        </p:nvSpPr>
        <p:spPr/>
        <p:txBody>
          <a:bodyPr>
            <a:noAutofit/>
          </a:bodyPr>
          <a:lstStyle/>
          <a:p>
            <a:r>
              <a:rPr sz="2200" dirty="0"/>
              <a:t>​and</a:t>
            </a:r>
          </a:p>
          <a:p>
            <a:endParaRPr lang="en-IN" sz="2200" dirty="0"/>
          </a:p>
          <a:p>
            <a:endParaRPr lang="en-IN" sz="2200" dirty="0"/>
          </a:p>
          <a:p>
            <a:endParaRPr lang="en-IN" sz="2200" dirty="0"/>
          </a:p>
          <a:p>
            <a:endParaRPr lang="en-IN" sz="2200" dirty="0"/>
          </a:p>
          <a:p>
            <a:endParaRPr lang="en-IN" sz="2200" dirty="0"/>
          </a:p>
          <a:p>
            <a:endParaRPr lang="en-IN" sz="2200" dirty="0"/>
          </a:p>
          <a:p>
            <a:r>
              <a:rPr lang="en-IN" sz="2200" dirty="0"/>
              <a:t>​</a:t>
            </a:r>
            <a:endParaRPr lang="ar-AE" sz="2200" dirty="0"/>
          </a:p>
        </p:txBody>
      </p:sp>
      <p:pic>
        <p:nvPicPr>
          <p:cNvPr id="8" name="Picture 7" descr="b naught equals y bar minus b subscript one times x bar,&#10;&#10;which equals the quantity one divided by n times the quantity open parentheses the summation of y subscript i minus b subscript one times the summation of x subscript i close parentheses,&#10;&#10;which equals the quantity one divided by ten multiplied bythe quantity open parentheses forty thousand one hundred fifteen&#10;minus fifty-three point eight eight three five times three hundred thirty-one close parentheses,&#10;&#10;which is approximately equal to two thousand two hundred twenty-seven point nine five six two.">
            <a:extLst>
              <a:ext uri="{FF2B5EF4-FFF2-40B4-BE49-F238E27FC236}">
                <a16:creationId xmlns:a16="http://schemas.microsoft.com/office/drawing/2014/main" id="{1DCDA5C3-06B5-9318-E998-BE68064A8F76}"/>
              </a:ext>
            </a:extLst>
          </p:cNvPr>
          <p:cNvPicPr>
            <a:picLocks noChangeAspect="1"/>
          </p:cNvPicPr>
          <p:nvPr/>
        </p:nvPicPr>
        <p:blipFill>
          <a:blip r:embed="rId2"/>
          <a:stretch>
            <a:fillRect/>
          </a:stretch>
        </p:blipFill>
        <p:spPr>
          <a:xfrm>
            <a:off x="2819400" y="1371600"/>
            <a:ext cx="3886200" cy="2324100"/>
          </a:xfrm>
          <a:prstGeom prst="rect">
            <a:avLst/>
          </a:prstGeom>
        </p:spPr>
      </p:pic>
      <p:sp>
        <p:nvSpPr>
          <p:cNvPr id="10" name="TextBox 9">
            <a:extLst>
              <a:ext uri="{FF2B5EF4-FFF2-40B4-BE49-F238E27FC236}">
                <a16:creationId xmlns:a16="http://schemas.microsoft.com/office/drawing/2014/main" id="{A2A7CF0F-C75D-6273-E66A-79D2A707AF5C}"/>
              </a:ext>
            </a:extLst>
          </p:cNvPr>
          <p:cNvSpPr txBox="1"/>
          <p:nvPr/>
        </p:nvSpPr>
        <p:spPr>
          <a:xfrm>
            <a:off x="457200" y="3810000"/>
            <a:ext cx="8229600" cy="769441"/>
          </a:xfrm>
          <a:prstGeom prst="rect">
            <a:avLst/>
          </a:prstGeom>
          <a:noFill/>
        </p:spPr>
        <p:txBody>
          <a:bodyPr wrap="square">
            <a:spAutoFit/>
          </a:bodyPr>
          <a:lstStyle/>
          <a:p>
            <a:r>
              <a:rPr lang="en-IN" sz="2200" dirty="0"/>
              <a:t>Therefore, the model to estimate the total production cost is as follows.</a:t>
            </a:r>
          </a:p>
        </p:txBody>
      </p:sp>
      <p:pic>
        <p:nvPicPr>
          <p:cNvPr id="5" name="Picture 4" descr="Estimate Asking Price equals $2227.96 plus $53.88 times Age where Estimated Asking Price is the Dependent variable and Age is the Independent variable.">
            <a:extLst>
              <a:ext uri="{FF2B5EF4-FFF2-40B4-BE49-F238E27FC236}">
                <a16:creationId xmlns:a16="http://schemas.microsoft.com/office/drawing/2014/main" id="{273A1097-BEC9-A297-893F-32DD8FC01D57}"/>
              </a:ext>
            </a:extLst>
          </p:cNvPr>
          <p:cNvPicPr>
            <a:picLocks noChangeAspect="1"/>
          </p:cNvPicPr>
          <p:nvPr/>
        </p:nvPicPr>
        <p:blipFill>
          <a:blip r:embed="rId3"/>
          <a:stretch>
            <a:fillRect/>
          </a:stretch>
        </p:blipFill>
        <p:spPr>
          <a:xfrm>
            <a:off x="622800" y="4693741"/>
            <a:ext cx="8064000" cy="1237427"/>
          </a:xfrm>
          <a:prstGeom prst="rect">
            <a:avLst/>
          </a:prstGeom>
        </p:spPr>
      </p:pic>
    </p:spTree>
    <p:extLst>
      <p:ext uri="{BB962C8B-B14F-4D97-AF65-F5344CB8AC3E}">
        <p14:creationId xmlns:p14="http://schemas.microsoft.com/office/powerpoint/2010/main" val="359403786"/>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Example 1: Estimating the Slope and </a:t>
            </a:r>
            <a:br>
              <a:rPr lang="en-US" dirty="0"/>
            </a:br>
            <a:r>
              <a:rPr lang="en-US" dirty="0"/>
              <a:t>Intercept—Slide 7</a:t>
            </a:r>
            <a:endParaRPr dirty="0"/>
          </a:p>
        </p:txBody>
      </p:sp>
      <p:sp>
        <p:nvSpPr>
          <p:cNvPr id="3" name="Text Placeholder 2"/>
          <p:cNvSpPr>
            <a:spLocks noGrp="1"/>
          </p:cNvSpPr>
          <p:nvPr>
            <p:ph type="body" sz="quarter" idx="10"/>
          </p:nvPr>
        </p:nvSpPr>
        <p:spPr/>
        <p:txBody>
          <a:bodyPr>
            <a:normAutofit/>
          </a:bodyPr>
          <a:lstStyle/>
          <a:p>
            <a:pPr marL="538163" indent="-538163">
              <a:defRPr sz="2800"/>
            </a:pPr>
            <a:r>
              <a:rPr lang="en-US" sz="2800" dirty="0"/>
              <a:t>b.	</a:t>
            </a:r>
            <a:r>
              <a:rPr sz="2800" dirty="0"/>
              <a:t>Figure 10 shows a graph of this model using the estimated coefficients.</a:t>
            </a:r>
          </a:p>
          <a:p>
            <a:r>
              <a:rPr dirty="0"/>
              <a:t>​</a:t>
            </a:r>
          </a:p>
        </p:txBody>
      </p:sp>
      <p:pic>
        <p:nvPicPr>
          <p:cNvPr id="5" name="Picture 4" descr="A scatter plot titled, “Cost versus Items Produced Line Fit Plot” is shown. The vertical axis of the graph is labeled, “Cost, in dollars” ranging from 3000 to 5000, in increments of 500. The horizontal axis of the graph is labeled, “Items Produced” ranging from 20 to 50, in increments of 5. &#10;&#10;A positively-sloped line is drawn and labeled, “y hat equals 2227.96 plus 53.88 x.” The data points are scattered about with some above and some below the line.">
            <a:extLst>
              <a:ext uri="{FF2B5EF4-FFF2-40B4-BE49-F238E27FC236}">
                <a16:creationId xmlns:a16="http://schemas.microsoft.com/office/drawing/2014/main" id="{E0DB5697-8576-41EE-8B30-B3C6C075FF61}"/>
              </a:ext>
            </a:extLst>
          </p:cNvPr>
          <p:cNvPicPr>
            <a:picLocks noChangeAspect="1"/>
          </p:cNvPicPr>
          <p:nvPr/>
        </p:nvPicPr>
        <p:blipFill>
          <a:blip r:embed="rId2"/>
          <a:srcRect b="7162"/>
          <a:stretch>
            <a:fillRect/>
          </a:stretch>
        </p:blipFill>
        <p:spPr>
          <a:xfrm>
            <a:off x="1752600" y="2113077"/>
            <a:ext cx="5344005" cy="3449524"/>
          </a:xfrm>
          <a:prstGeom prst="rect">
            <a:avLst/>
          </a:prstGeom>
        </p:spPr>
      </p:pic>
      <p:sp>
        <p:nvSpPr>
          <p:cNvPr id="4" name="TextBox 3">
            <a:extLst>
              <a:ext uri="{FF2B5EF4-FFF2-40B4-BE49-F238E27FC236}">
                <a16:creationId xmlns:a16="http://schemas.microsoft.com/office/drawing/2014/main" id="{2BB86E5B-C5AB-5162-1A1C-6580CD8727D8}"/>
              </a:ext>
            </a:extLst>
          </p:cNvPr>
          <p:cNvSpPr txBox="1"/>
          <p:nvPr/>
        </p:nvSpPr>
        <p:spPr>
          <a:xfrm>
            <a:off x="3771900" y="5597880"/>
            <a:ext cx="1600200" cy="461665"/>
          </a:xfrm>
          <a:prstGeom prst="rect">
            <a:avLst/>
          </a:prstGeom>
          <a:noFill/>
        </p:spPr>
        <p:txBody>
          <a:bodyPr wrap="square">
            <a:spAutoFit/>
          </a:bodyPr>
          <a:lstStyle/>
          <a:p>
            <a:pPr algn="ctr"/>
            <a:r>
              <a:rPr lang="en-IN" sz="2400" dirty="0"/>
              <a:t>Figure 10</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Example 1: Estimating the Slope and </a:t>
            </a:r>
            <a:br>
              <a:rPr lang="en-US" dirty="0"/>
            </a:br>
            <a:r>
              <a:rPr lang="en-US" dirty="0"/>
              <a:t>Intercept—Slide 8</a:t>
            </a:r>
            <a:endParaRPr dirty="0"/>
          </a:p>
        </p:txBody>
      </p:sp>
      <p:sp>
        <p:nvSpPr>
          <p:cNvPr id="3" name="Text Placeholder 2"/>
          <p:cNvSpPr>
            <a:spLocks noGrp="1"/>
          </p:cNvSpPr>
          <p:nvPr>
            <p:ph type="body" sz="quarter" idx="10"/>
          </p:nvPr>
        </p:nvSpPr>
        <p:spPr/>
        <p:txBody>
          <a:bodyPr>
            <a:normAutofit/>
          </a:bodyPr>
          <a:lstStyle/>
          <a:p>
            <a:r>
              <a:rPr dirty="0"/>
              <a:t>​</a:t>
            </a:r>
            <a:r>
              <a:rPr sz="2800" dirty="0"/>
              <a:t>This model has a smaller SSE for these data than any other line.</a:t>
            </a:r>
            <a:endParaRPr lang="en-US" sz="2800" dirty="0"/>
          </a:p>
          <a:p>
            <a:pPr marL="538163" indent="-538163"/>
            <a:r>
              <a:rPr lang="en-US" dirty="0"/>
              <a:t>c.	​</a:t>
            </a:r>
            <a:r>
              <a:rPr lang="en-US" sz="2800" dirty="0"/>
              <a:t>In Table 3 we examine the errors produced by the least squares model. Note that the sum of the errors equals zero.</a:t>
            </a:r>
          </a:p>
          <a:p>
            <a:endParaRPr sz="2800" dirty="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Example 1: Estimating the Slope and </a:t>
            </a:r>
            <a:br>
              <a:rPr lang="en-US" dirty="0"/>
            </a:br>
            <a:r>
              <a:rPr lang="en-US" dirty="0"/>
              <a:t>Intercept—Slide 9</a:t>
            </a:r>
            <a:endParaRPr dirty="0"/>
          </a:p>
        </p:txBody>
      </p:sp>
      <p:sp>
        <p:nvSpPr>
          <p:cNvPr id="5" name="TextBox 4">
            <a:extLst>
              <a:ext uri="{FF2B5EF4-FFF2-40B4-BE49-F238E27FC236}">
                <a16:creationId xmlns:a16="http://schemas.microsoft.com/office/drawing/2014/main" id="{A29A2D5E-D0DE-CDCE-E9C1-675397CAB3CD}"/>
              </a:ext>
            </a:extLst>
          </p:cNvPr>
          <p:cNvSpPr txBox="1"/>
          <p:nvPr/>
        </p:nvSpPr>
        <p:spPr>
          <a:xfrm>
            <a:off x="1143000" y="1266727"/>
            <a:ext cx="7239000" cy="369332"/>
          </a:xfrm>
          <a:prstGeom prst="rect">
            <a:avLst/>
          </a:prstGeom>
          <a:noFill/>
        </p:spPr>
        <p:txBody>
          <a:bodyPr wrap="square">
            <a:spAutoFit/>
          </a:bodyPr>
          <a:lstStyle/>
          <a:p>
            <a:pPr algn="ctr">
              <a:defRPr sz="1800" b="1"/>
            </a:pPr>
            <a:r>
              <a:rPr lang="en-US" dirty="0"/>
              <a:t>Table 3–Errors Produced by the Least Squares Model</a:t>
            </a:r>
          </a:p>
        </p:txBody>
      </p:sp>
      <mc:AlternateContent xmlns:mc="http://schemas.openxmlformats.org/markup-compatibility/2006">
        <mc:Choice xmlns:a14="http://schemas.microsoft.com/office/drawing/2010/main" Requires="a14">
          <p:graphicFrame>
            <p:nvGraphicFramePr>
              <p:cNvPr id="3" name="Table Placeholder 2" descr="The table has six columns titled:&#10;Week, Items Produced, Cost in dollars, Predicted Cost, or y hat sub I equals to 2227.96 plus 53.88 x sub i, Error, or y sub ᵢ minus y hat sub i, and Squared Error, or y sub ᵢ minus y hat sub i square.&#10;&#10;Here are the values for each row:&#10;Week 1: 22 items produced, cost $3500, predicted cost $3413.39, error 86.61, squared error 7500.76&#10;&#10;Week 2: 30 items produced, cost $3800, predicted cost $3844.46, error negative 44.46, squared error 1976.79&#10;&#10;Week 3: 36 items produced, cost $4500, predicted cost $4167.76, error 332.24, squared error 110381.98&#10;&#10;Week 4: 41 items produced, cost $4200, predicted cost $4437.18, error negative 237.18, squared error 56254.21&#10;&#10;Week 5: 27 items produced, cost $3700, predicted cost $3682.81, error 17.19, squared error 295.48&#10;&#10;Week 6: 45 items produced, cost $4600, predicted cost $4652.71, error negative 52.71, squared error 2778.74&#10;&#10;Week 7: 30 items produced, cost $3600, predicted cost $3844.46, error negative 244.46, squared error 59761.24&#10;&#10;Week 8: 37 items produced, cost $4550, predicted cost $4221.65, error 328.35, squared error 107816.56&#10;"/>
              <p:cNvGraphicFramePr>
                <a:graphicFrameLocks noGrp="1"/>
              </p:cNvGraphicFramePr>
              <p:nvPr>
                <p:ph type="tbl" sz="quarter" idx="10"/>
                <p:extLst>
                  <p:ext uri="{D42A27DB-BD31-4B8C-83A1-F6EECF244321}">
                    <p14:modId xmlns:p14="http://schemas.microsoft.com/office/powerpoint/2010/main" val="3904495068"/>
                  </p:ext>
                </p:extLst>
              </p:nvPr>
            </p:nvGraphicFramePr>
            <p:xfrm>
              <a:off x="457200" y="1768157"/>
              <a:ext cx="8229600" cy="3484880"/>
            </p:xfrm>
            <a:graphic>
              <a:graphicData uri="http://schemas.openxmlformats.org/drawingml/2006/table">
                <a:tbl>
                  <a:tblPr firstRow="1" bandRow="1">
                    <a:tableStyleId>{5940675A-B579-460E-94D1-54222C63F5DA}</a:tableStyleId>
                  </a:tblPr>
                  <a:tblGrid>
                    <a:gridCol w="762000">
                      <a:extLst>
                        <a:ext uri="{9D8B030D-6E8A-4147-A177-3AD203B41FA5}">
                          <a16:colId xmlns:a16="http://schemas.microsoft.com/office/drawing/2014/main" val="20000"/>
                        </a:ext>
                      </a:extLst>
                    </a:gridCol>
                    <a:gridCol w="1447800">
                      <a:extLst>
                        <a:ext uri="{9D8B030D-6E8A-4147-A177-3AD203B41FA5}">
                          <a16:colId xmlns:a16="http://schemas.microsoft.com/office/drawing/2014/main" val="20001"/>
                        </a:ext>
                      </a:extLst>
                    </a:gridCol>
                    <a:gridCol w="838200">
                      <a:extLst>
                        <a:ext uri="{9D8B030D-6E8A-4147-A177-3AD203B41FA5}">
                          <a16:colId xmlns:a16="http://schemas.microsoft.com/office/drawing/2014/main" val="20002"/>
                        </a:ext>
                      </a:extLst>
                    </a:gridCol>
                    <a:gridCol w="2743200">
                      <a:extLst>
                        <a:ext uri="{9D8B030D-6E8A-4147-A177-3AD203B41FA5}">
                          <a16:colId xmlns:a16="http://schemas.microsoft.com/office/drawing/2014/main" val="20003"/>
                        </a:ext>
                      </a:extLst>
                    </a:gridCol>
                    <a:gridCol w="1219200">
                      <a:extLst>
                        <a:ext uri="{9D8B030D-6E8A-4147-A177-3AD203B41FA5}">
                          <a16:colId xmlns:a16="http://schemas.microsoft.com/office/drawing/2014/main" val="20004"/>
                        </a:ext>
                      </a:extLst>
                    </a:gridCol>
                    <a:gridCol w="1219200">
                      <a:extLst>
                        <a:ext uri="{9D8B030D-6E8A-4147-A177-3AD203B41FA5}">
                          <a16:colId xmlns:a16="http://schemas.microsoft.com/office/drawing/2014/main" val="20005"/>
                        </a:ext>
                      </a:extLst>
                    </a:gridCol>
                  </a:tblGrid>
                  <a:tr h="370840">
                    <a:tc>
                      <a:txBody>
                        <a:bodyPr/>
                        <a:lstStyle/>
                        <a:p>
                          <a:pPr algn="ctr">
                            <a:defRPr sz="1400" b="1"/>
                          </a:pPr>
                          <a:r>
                            <a:rPr sz="1400" dirty="0"/>
                            <a:t>Week</a:t>
                          </a:r>
                        </a:p>
                      </a:txBody>
                      <a:tcPr/>
                    </a:tc>
                    <a:tc>
                      <a:txBody>
                        <a:bodyPr/>
                        <a:lstStyle/>
                        <a:p>
                          <a:pPr algn="ctr">
                            <a:defRPr sz="1400" b="1"/>
                          </a:pPr>
                          <a:r>
                            <a:rPr sz="1400" dirty="0"/>
                            <a:t>Items Produced</a:t>
                          </a:r>
                        </a:p>
                      </a:txBody>
                      <a:tcPr/>
                    </a:tc>
                    <a:tc>
                      <a:txBody>
                        <a:bodyPr/>
                        <a:lstStyle/>
                        <a:p>
                          <a:pPr algn="ctr">
                            <a:defRPr sz="1400" b="1"/>
                          </a:pPr>
                          <a:r>
                            <a:rPr sz="1400" dirty="0"/>
                            <a:t>Cost (</a:t>
                          </a:r>
                          <a14:m>
                            <m:oMath xmlns:m="http://schemas.openxmlformats.org/officeDocument/2006/math">
                              <m:r>
                                <a:rPr sz="1400">
                                  <a:latin typeface="Cambria Math" panose="02040503050406030204" pitchFamily="18" charset="0"/>
                                </a:rPr>
                                <m:t>$</m:t>
                              </m:r>
                            </m:oMath>
                          </a14:m>
                          <a:r>
                            <a:rPr sz="1400" dirty="0"/>
                            <a:t>)</a:t>
                          </a:r>
                        </a:p>
                      </a:txBody>
                      <a:tcPr/>
                    </a:tc>
                    <a:tc>
                      <a:txBody>
                        <a:bodyPr/>
                        <a:lstStyle/>
                        <a:p>
                          <a:pPr algn="ctr">
                            <a:defRPr sz="1400" b="1"/>
                          </a:pPr>
                          <a:r>
                            <a:rPr sz="1400" dirty="0"/>
                            <a:t>Predicted Cost (</a:t>
                          </a:r>
                          <a14:m>
                            <m:oMath xmlns:m="http://schemas.openxmlformats.org/officeDocument/2006/math">
                              <m:r>
                                <a:rPr sz="1400">
                                  <a:latin typeface="Cambria Math" panose="02040503050406030204" pitchFamily="18" charset="0"/>
                                </a:rPr>
                                <m:t>$</m:t>
                              </m:r>
                            </m:oMath>
                          </a14:m>
                          <a:r>
                            <a:rPr sz="1400" dirty="0"/>
                            <a:t>) </a:t>
                          </a:r>
                          <a14:m>
                            <m:oMath xmlns:m="http://schemas.openxmlformats.org/officeDocument/2006/math">
                              <m:sSub>
                                <m:sSubPr>
                                  <m:ctrlPr>
                                    <a:rPr sz="1400" i="1">
                                      <a:latin typeface="Cambria Math" panose="02040503050406030204" pitchFamily="18" charset="0"/>
                                    </a:rPr>
                                  </m:ctrlPr>
                                </m:sSubPr>
                                <m:e>
                                  <m:acc>
                                    <m:accPr>
                                      <m:chr m:val="̂"/>
                                      <m:ctrlPr>
                                        <a:rPr sz="1400" i="1">
                                          <a:latin typeface="Cambria Math" panose="02040503050406030204" pitchFamily="18" charset="0"/>
                                        </a:rPr>
                                      </m:ctrlPr>
                                    </m:accPr>
                                    <m:e>
                                      <m:r>
                                        <a:rPr sz="1400">
                                          <a:latin typeface="Cambria Math" panose="02040503050406030204" pitchFamily="18" charset="0"/>
                                        </a:rPr>
                                        <m:t>𝑦</m:t>
                                      </m:r>
                                    </m:e>
                                  </m:acc>
                                </m:e>
                                <m:sub>
                                  <m:r>
                                    <a:rPr sz="1400">
                                      <a:latin typeface="Cambria Math" panose="02040503050406030204" pitchFamily="18" charset="0"/>
                                    </a:rPr>
                                    <m:t>𝑖</m:t>
                                  </m:r>
                                </m:sub>
                              </m:sSub>
                              <m:r>
                                <a:rPr sz="1400">
                                  <a:latin typeface="Cambria Math" panose="02040503050406030204" pitchFamily="18" charset="0"/>
                                </a:rPr>
                                <m:t>=2227.96+53.88</m:t>
                              </m:r>
                              <m:sSub>
                                <m:sSubPr>
                                  <m:ctrlPr>
                                    <a:rPr sz="1400" i="1">
                                      <a:latin typeface="Cambria Math" panose="02040503050406030204" pitchFamily="18" charset="0"/>
                                    </a:rPr>
                                  </m:ctrlPr>
                                </m:sSubPr>
                                <m:e>
                                  <m:r>
                                    <a:rPr sz="1400">
                                      <a:latin typeface="Cambria Math" panose="02040503050406030204" pitchFamily="18" charset="0"/>
                                    </a:rPr>
                                    <m:t>𝑥</m:t>
                                  </m:r>
                                </m:e>
                                <m:sub>
                                  <m:r>
                                    <a:rPr sz="1400">
                                      <a:latin typeface="Cambria Math" panose="02040503050406030204" pitchFamily="18" charset="0"/>
                                    </a:rPr>
                                    <m:t>𝑖</m:t>
                                  </m:r>
                                </m:sub>
                              </m:sSub>
                            </m:oMath>
                          </a14:m>
                          <a:endParaRPr sz="1400" dirty="0"/>
                        </a:p>
                      </a:txBody>
                      <a:tcPr/>
                    </a:tc>
                    <a:tc>
                      <a:txBody>
                        <a:bodyPr/>
                        <a:lstStyle/>
                        <a:p>
                          <a:pPr algn="ctr">
                            <a:defRPr sz="1400" b="1"/>
                          </a:pPr>
                          <a:r>
                            <a:rPr sz="1400" dirty="0"/>
                            <a:t>Error </a:t>
                          </a:r>
                          <a14:m>
                            <m:oMath xmlns:m="http://schemas.openxmlformats.org/officeDocument/2006/math">
                              <m:sSub>
                                <m:sSubPr>
                                  <m:ctrlPr>
                                    <a:rPr sz="1400" i="1">
                                      <a:latin typeface="Cambria Math" panose="02040503050406030204" pitchFamily="18" charset="0"/>
                                    </a:rPr>
                                  </m:ctrlPr>
                                </m:sSubPr>
                                <m:e>
                                  <m:r>
                                    <a:rPr sz="1400">
                                      <a:latin typeface="Cambria Math" panose="02040503050406030204" pitchFamily="18" charset="0"/>
                                    </a:rPr>
                                    <m:t>𝑦</m:t>
                                  </m:r>
                                </m:e>
                                <m:sub>
                                  <m:r>
                                    <a:rPr sz="1400">
                                      <a:latin typeface="Cambria Math" panose="02040503050406030204" pitchFamily="18" charset="0"/>
                                    </a:rPr>
                                    <m:t>𝑖</m:t>
                                  </m:r>
                                </m:sub>
                              </m:sSub>
                              <m:r>
                                <a:rPr sz="1400">
                                  <a:latin typeface="Cambria Math" panose="02040503050406030204" pitchFamily="18" charset="0"/>
                                </a:rPr>
                                <m:t>−</m:t>
                              </m:r>
                              <m:sSub>
                                <m:sSubPr>
                                  <m:ctrlPr>
                                    <a:rPr sz="1400" i="1">
                                      <a:latin typeface="Cambria Math" panose="02040503050406030204" pitchFamily="18" charset="0"/>
                                    </a:rPr>
                                  </m:ctrlPr>
                                </m:sSubPr>
                                <m:e>
                                  <m:acc>
                                    <m:accPr>
                                      <m:chr m:val="̂"/>
                                      <m:ctrlPr>
                                        <a:rPr sz="1400" i="1">
                                          <a:latin typeface="Cambria Math" panose="02040503050406030204" pitchFamily="18" charset="0"/>
                                        </a:rPr>
                                      </m:ctrlPr>
                                    </m:accPr>
                                    <m:e>
                                      <m:r>
                                        <a:rPr sz="1400">
                                          <a:latin typeface="Cambria Math" panose="02040503050406030204" pitchFamily="18" charset="0"/>
                                        </a:rPr>
                                        <m:t>𝑦</m:t>
                                      </m:r>
                                    </m:e>
                                  </m:acc>
                                </m:e>
                                <m:sub>
                                  <m:r>
                                    <a:rPr sz="1400">
                                      <a:latin typeface="Cambria Math" panose="02040503050406030204" pitchFamily="18" charset="0"/>
                                    </a:rPr>
                                    <m:t>𝑖</m:t>
                                  </m:r>
                                </m:sub>
                              </m:sSub>
                            </m:oMath>
                          </a14:m>
                          <a:endParaRPr sz="1400" dirty="0"/>
                        </a:p>
                      </a:txBody>
                      <a:tcPr/>
                    </a:tc>
                    <a:tc>
                      <a:txBody>
                        <a:bodyPr/>
                        <a:lstStyle/>
                        <a:p>
                          <a:pPr algn="ctr">
                            <a:defRPr sz="1400" b="1"/>
                          </a:pPr>
                          <a:r>
                            <a:rPr sz="1400" dirty="0"/>
                            <a:t>Squared Error </a:t>
                          </a:r>
                          <a14:m>
                            <m:oMath xmlns:m="http://schemas.openxmlformats.org/officeDocument/2006/math">
                              <m:sSup>
                                <m:sSupPr>
                                  <m:ctrlPr>
                                    <a:rPr sz="1400" i="1">
                                      <a:latin typeface="Cambria Math" panose="02040503050406030204" pitchFamily="18" charset="0"/>
                                    </a:rPr>
                                  </m:ctrlPr>
                                </m:sSupPr>
                                <m:e>
                                  <m:d>
                                    <m:dPr>
                                      <m:ctrlPr>
                                        <a:rPr sz="1400" i="1">
                                          <a:latin typeface="Cambria Math" panose="02040503050406030204" pitchFamily="18" charset="0"/>
                                        </a:rPr>
                                      </m:ctrlPr>
                                    </m:dPr>
                                    <m:e>
                                      <m:sSub>
                                        <m:sSubPr>
                                          <m:ctrlPr>
                                            <a:rPr sz="1400" i="1">
                                              <a:latin typeface="Cambria Math" panose="02040503050406030204" pitchFamily="18" charset="0"/>
                                            </a:rPr>
                                          </m:ctrlPr>
                                        </m:sSubPr>
                                        <m:e>
                                          <m:r>
                                            <a:rPr sz="1400">
                                              <a:latin typeface="Cambria Math" panose="02040503050406030204" pitchFamily="18" charset="0"/>
                                            </a:rPr>
                                            <m:t>𝑦</m:t>
                                          </m:r>
                                        </m:e>
                                        <m:sub>
                                          <m:r>
                                            <a:rPr sz="1400">
                                              <a:latin typeface="Cambria Math" panose="02040503050406030204" pitchFamily="18" charset="0"/>
                                            </a:rPr>
                                            <m:t>𝑖</m:t>
                                          </m:r>
                                        </m:sub>
                                      </m:sSub>
                                      <m:r>
                                        <a:rPr sz="1400">
                                          <a:latin typeface="Cambria Math" panose="02040503050406030204" pitchFamily="18" charset="0"/>
                                        </a:rPr>
                                        <m:t>−</m:t>
                                      </m:r>
                                      <m:sSub>
                                        <m:sSubPr>
                                          <m:ctrlPr>
                                            <a:rPr sz="1400" i="1">
                                              <a:latin typeface="Cambria Math" panose="02040503050406030204" pitchFamily="18" charset="0"/>
                                            </a:rPr>
                                          </m:ctrlPr>
                                        </m:sSubPr>
                                        <m:e>
                                          <m:acc>
                                            <m:accPr>
                                              <m:chr m:val="̂"/>
                                              <m:ctrlPr>
                                                <a:rPr sz="1400" i="1">
                                                  <a:latin typeface="Cambria Math" panose="02040503050406030204" pitchFamily="18" charset="0"/>
                                                </a:rPr>
                                              </m:ctrlPr>
                                            </m:accPr>
                                            <m:e>
                                              <m:r>
                                                <a:rPr sz="1400">
                                                  <a:latin typeface="Cambria Math" panose="02040503050406030204" pitchFamily="18" charset="0"/>
                                                </a:rPr>
                                                <m:t>𝑦</m:t>
                                              </m:r>
                                            </m:e>
                                          </m:acc>
                                        </m:e>
                                        <m:sub>
                                          <m:r>
                                            <a:rPr sz="1400">
                                              <a:latin typeface="Cambria Math" panose="02040503050406030204" pitchFamily="18" charset="0"/>
                                            </a:rPr>
                                            <m:t>𝑖</m:t>
                                          </m:r>
                                        </m:sub>
                                      </m:sSub>
                                    </m:e>
                                  </m:d>
                                </m:e>
                                <m:sup>
                                  <m:r>
                                    <a:rPr sz="1400">
                                      <a:latin typeface="Cambria Math" panose="02040503050406030204" pitchFamily="18" charset="0"/>
                                    </a:rPr>
                                    <m:t>2</m:t>
                                  </m:r>
                                </m:sup>
                              </m:sSup>
                            </m:oMath>
                          </a14:m>
                          <a:endParaRPr sz="1400" dirty="0"/>
                        </a:p>
                      </a:txBody>
                      <a:tcPr/>
                    </a:tc>
                    <a:extLst>
                      <a:ext uri="{0D108BD9-81ED-4DB2-BD59-A6C34878D82A}">
                        <a16:rowId xmlns:a16="http://schemas.microsoft.com/office/drawing/2014/main" val="10001"/>
                      </a:ext>
                    </a:extLst>
                  </a:tr>
                  <a:tr h="370840">
                    <a:tc>
                      <a:txBody>
                        <a:bodyPr/>
                        <a:lstStyle/>
                        <a:p>
                          <a:pPr algn="ctr"/>
                          <a:r>
                            <a:rPr sz="1600"/>
                            <a:t>1</a:t>
                          </a:r>
                          <a:endParaRPr sz="1600">
                            <a:latin typeface="Cambria Math"/>
                          </a:endParaRPr>
                        </a:p>
                      </a:txBody>
                      <a:tcPr/>
                    </a:tc>
                    <a:tc>
                      <a:txBody>
                        <a:bodyPr/>
                        <a:lstStyle/>
                        <a:p>
                          <a:pPr algn="ctr"/>
                          <a:r>
                            <a:rPr sz="1600"/>
                            <a:t>22</a:t>
                          </a:r>
                          <a:endParaRPr sz="1600">
                            <a:latin typeface="Cambria Math"/>
                          </a:endParaRPr>
                        </a:p>
                      </a:txBody>
                      <a:tcPr/>
                    </a:tc>
                    <a:tc>
                      <a:txBody>
                        <a:bodyPr/>
                        <a:lstStyle/>
                        <a:p>
                          <a:pPr algn="ctr"/>
                          <a:r>
                            <a:rPr sz="1600" dirty="0"/>
                            <a:t>3500</a:t>
                          </a:r>
                          <a:endParaRPr sz="1600" dirty="0">
                            <a:latin typeface="Cambria Math"/>
                          </a:endParaRPr>
                        </a:p>
                      </a:txBody>
                      <a:tcPr/>
                    </a:tc>
                    <a:tc>
                      <a:txBody>
                        <a:bodyPr/>
                        <a:lstStyle/>
                        <a:p>
                          <a:pPr algn="ctr"/>
                          <a:r>
                            <a:rPr sz="1600" dirty="0"/>
                            <a:t>3413.39</a:t>
                          </a:r>
                          <a:endParaRPr sz="1600" dirty="0">
                            <a:latin typeface="Cambria Math"/>
                          </a:endParaRPr>
                        </a:p>
                      </a:txBody>
                      <a:tcPr/>
                    </a:tc>
                    <a:tc>
                      <a:txBody>
                        <a:bodyPr/>
                        <a:lstStyle/>
                        <a:p>
                          <a:pPr algn="ctr"/>
                          <a:r>
                            <a:rPr sz="1600" dirty="0"/>
                            <a:t>86.61</a:t>
                          </a:r>
                          <a:endParaRPr sz="1600" dirty="0">
                            <a:latin typeface="Cambria Math"/>
                          </a:endParaRPr>
                        </a:p>
                      </a:txBody>
                      <a:tcPr/>
                    </a:tc>
                    <a:tc>
                      <a:txBody>
                        <a:bodyPr/>
                        <a:lstStyle/>
                        <a:p>
                          <a:pPr algn="ctr"/>
                          <a:r>
                            <a:rPr sz="1600" dirty="0"/>
                            <a:t>7500.76</a:t>
                          </a:r>
                          <a:endParaRPr sz="1600" dirty="0">
                            <a:latin typeface="Cambria Math"/>
                          </a:endParaRPr>
                        </a:p>
                      </a:txBody>
                      <a:tcPr/>
                    </a:tc>
                    <a:extLst>
                      <a:ext uri="{0D108BD9-81ED-4DB2-BD59-A6C34878D82A}">
                        <a16:rowId xmlns:a16="http://schemas.microsoft.com/office/drawing/2014/main" val="10002"/>
                      </a:ext>
                    </a:extLst>
                  </a:tr>
                  <a:tr h="370840">
                    <a:tc>
                      <a:txBody>
                        <a:bodyPr/>
                        <a:lstStyle/>
                        <a:p>
                          <a:pPr algn="ctr"/>
                          <a:r>
                            <a:rPr sz="1600"/>
                            <a:t>2</a:t>
                          </a:r>
                          <a:endParaRPr sz="1600">
                            <a:latin typeface="Cambria Math"/>
                          </a:endParaRPr>
                        </a:p>
                      </a:txBody>
                      <a:tcPr/>
                    </a:tc>
                    <a:tc>
                      <a:txBody>
                        <a:bodyPr/>
                        <a:lstStyle/>
                        <a:p>
                          <a:pPr algn="ctr"/>
                          <a:r>
                            <a:rPr sz="1600"/>
                            <a:t>30</a:t>
                          </a:r>
                          <a:endParaRPr sz="1600">
                            <a:latin typeface="Cambria Math"/>
                          </a:endParaRPr>
                        </a:p>
                      </a:txBody>
                      <a:tcPr/>
                    </a:tc>
                    <a:tc>
                      <a:txBody>
                        <a:bodyPr/>
                        <a:lstStyle/>
                        <a:p>
                          <a:pPr algn="ctr"/>
                          <a:r>
                            <a:rPr sz="1600"/>
                            <a:t>3800</a:t>
                          </a:r>
                          <a:endParaRPr sz="1600">
                            <a:latin typeface="Cambria Math"/>
                          </a:endParaRPr>
                        </a:p>
                      </a:txBody>
                      <a:tcPr/>
                    </a:tc>
                    <a:tc>
                      <a:txBody>
                        <a:bodyPr/>
                        <a:lstStyle/>
                        <a:p>
                          <a:pPr algn="ctr"/>
                          <a:r>
                            <a:rPr sz="1600"/>
                            <a:t>3844.46</a:t>
                          </a:r>
                          <a:endParaRPr sz="1600">
                            <a:latin typeface="Cambria Math"/>
                          </a:endParaRPr>
                        </a:p>
                      </a:txBody>
                      <a:tcPr/>
                    </a:tc>
                    <a:tc>
                      <a:txBody>
                        <a:bodyPr/>
                        <a:lstStyle/>
                        <a:p>
                          <a:pPr algn="ctr">
                            <a:defRPr sz="1400"/>
                          </a:pPr>
                          <a14:m>
                            <m:oMathPara xmlns:m="http://schemas.openxmlformats.org/officeDocument/2006/math">
                              <m:oMathParaPr>
                                <m:jc m:val="centerGroup"/>
                              </m:oMathParaPr>
                              <m:oMath xmlns:m="http://schemas.openxmlformats.org/officeDocument/2006/math">
                                <m:r>
                                  <a:rPr sz="1600">
                                    <a:latin typeface="Cambria Math" panose="02040503050406030204" pitchFamily="18" charset="0"/>
                                  </a:rPr>
                                  <m:t>−44.46</m:t>
                                </m:r>
                              </m:oMath>
                            </m:oMathPara>
                          </a14:m>
                          <a:endParaRPr sz="1600"/>
                        </a:p>
                      </a:txBody>
                      <a:tcPr/>
                    </a:tc>
                    <a:tc>
                      <a:txBody>
                        <a:bodyPr/>
                        <a:lstStyle/>
                        <a:p>
                          <a:pPr algn="ctr"/>
                          <a:r>
                            <a:rPr sz="1600"/>
                            <a:t>1976.79</a:t>
                          </a:r>
                          <a:endParaRPr sz="1600">
                            <a:latin typeface="Cambria Math"/>
                          </a:endParaRPr>
                        </a:p>
                      </a:txBody>
                      <a:tcPr/>
                    </a:tc>
                    <a:extLst>
                      <a:ext uri="{0D108BD9-81ED-4DB2-BD59-A6C34878D82A}">
                        <a16:rowId xmlns:a16="http://schemas.microsoft.com/office/drawing/2014/main" val="10003"/>
                      </a:ext>
                    </a:extLst>
                  </a:tr>
                  <a:tr h="370840">
                    <a:tc>
                      <a:txBody>
                        <a:bodyPr/>
                        <a:lstStyle/>
                        <a:p>
                          <a:pPr algn="ctr"/>
                          <a:r>
                            <a:rPr sz="1600"/>
                            <a:t>3</a:t>
                          </a:r>
                          <a:endParaRPr sz="1600">
                            <a:latin typeface="Cambria Math"/>
                          </a:endParaRPr>
                        </a:p>
                      </a:txBody>
                      <a:tcPr/>
                    </a:tc>
                    <a:tc>
                      <a:txBody>
                        <a:bodyPr/>
                        <a:lstStyle/>
                        <a:p>
                          <a:pPr algn="ctr"/>
                          <a:r>
                            <a:rPr sz="1600"/>
                            <a:t>36</a:t>
                          </a:r>
                          <a:endParaRPr sz="1600">
                            <a:latin typeface="Cambria Math"/>
                          </a:endParaRPr>
                        </a:p>
                      </a:txBody>
                      <a:tcPr/>
                    </a:tc>
                    <a:tc>
                      <a:txBody>
                        <a:bodyPr/>
                        <a:lstStyle/>
                        <a:p>
                          <a:pPr algn="ctr"/>
                          <a:r>
                            <a:rPr sz="1600"/>
                            <a:t>4500</a:t>
                          </a:r>
                          <a:endParaRPr sz="1600">
                            <a:latin typeface="Cambria Math"/>
                          </a:endParaRPr>
                        </a:p>
                      </a:txBody>
                      <a:tcPr/>
                    </a:tc>
                    <a:tc>
                      <a:txBody>
                        <a:bodyPr/>
                        <a:lstStyle/>
                        <a:p>
                          <a:pPr algn="ctr"/>
                          <a:r>
                            <a:rPr sz="1600"/>
                            <a:t>4167.76</a:t>
                          </a:r>
                          <a:endParaRPr sz="1600">
                            <a:latin typeface="Cambria Math"/>
                          </a:endParaRPr>
                        </a:p>
                      </a:txBody>
                      <a:tcPr/>
                    </a:tc>
                    <a:tc>
                      <a:txBody>
                        <a:bodyPr/>
                        <a:lstStyle/>
                        <a:p>
                          <a:pPr algn="ctr"/>
                          <a:r>
                            <a:rPr sz="1600" dirty="0"/>
                            <a:t>332.24</a:t>
                          </a:r>
                          <a:endParaRPr sz="1600" dirty="0">
                            <a:latin typeface="Cambria Math"/>
                          </a:endParaRPr>
                        </a:p>
                      </a:txBody>
                      <a:tcPr/>
                    </a:tc>
                    <a:tc>
                      <a:txBody>
                        <a:bodyPr/>
                        <a:lstStyle/>
                        <a:p>
                          <a:pPr algn="ctr"/>
                          <a:r>
                            <a:rPr sz="1600"/>
                            <a:t>110,381.98</a:t>
                          </a:r>
                          <a:endParaRPr sz="1600">
                            <a:latin typeface="Cambria Math"/>
                          </a:endParaRPr>
                        </a:p>
                      </a:txBody>
                      <a:tcPr/>
                    </a:tc>
                    <a:extLst>
                      <a:ext uri="{0D108BD9-81ED-4DB2-BD59-A6C34878D82A}">
                        <a16:rowId xmlns:a16="http://schemas.microsoft.com/office/drawing/2014/main" val="10004"/>
                      </a:ext>
                    </a:extLst>
                  </a:tr>
                  <a:tr h="370840">
                    <a:tc>
                      <a:txBody>
                        <a:bodyPr/>
                        <a:lstStyle/>
                        <a:p>
                          <a:pPr algn="ctr"/>
                          <a:r>
                            <a:rPr sz="1600"/>
                            <a:t>4</a:t>
                          </a:r>
                          <a:endParaRPr sz="1600">
                            <a:latin typeface="Cambria Math"/>
                          </a:endParaRPr>
                        </a:p>
                      </a:txBody>
                      <a:tcPr/>
                    </a:tc>
                    <a:tc>
                      <a:txBody>
                        <a:bodyPr/>
                        <a:lstStyle/>
                        <a:p>
                          <a:pPr algn="ctr"/>
                          <a:r>
                            <a:rPr sz="1600"/>
                            <a:t>41</a:t>
                          </a:r>
                          <a:endParaRPr sz="1600">
                            <a:latin typeface="Cambria Math"/>
                          </a:endParaRPr>
                        </a:p>
                      </a:txBody>
                      <a:tcPr/>
                    </a:tc>
                    <a:tc>
                      <a:txBody>
                        <a:bodyPr/>
                        <a:lstStyle/>
                        <a:p>
                          <a:pPr algn="ctr"/>
                          <a:r>
                            <a:rPr sz="1600"/>
                            <a:t>4200</a:t>
                          </a:r>
                          <a:endParaRPr sz="1600">
                            <a:latin typeface="Cambria Math"/>
                          </a:endParaRPr>
                        </a:p>
                      </a:txBody>
                      <a:tcPr/>
                    </a:tc>
                    <a:tc>
                      <a:txBody>
                        <a:bodyPr/>
                        <a:lstStyle/>
                        <a:p>
                          <a:pPr algn="ctr"/>
                          <a:r>
                            <a:rPr sz="1600" dirty="0"/>
                            <a:t>4437.18</a:t>
                          </a:r>
                          <a:endParaRPr sz="1600" dirty="0">
                            <a:latin typeface="Cambria Math"/>
                          </a:endParaRPr>
                        </a:p>
                      </a:txBody>
                      <a:tcPr/>
                    </a:tc>
                    <a:tc>
                      <a:txBody>
                        <a:bodyPr/>
                        <a:lstStyle/>
                        <a:p>
                          <a:pPr algn="ctr">
                            <a:defRPr sz="1400"/>
                          </a:pPr>
                          <a14:m>
                            <m:oMathPara xmlns:m="http://schemas.openxmlformats.org/officeDocument/2006/math">
                              <m:oMathParaPr>
                                <m:jc m:val="centerGroup"/>
                              </m:oMathParaPr>
                              <m:oMath xmlns:m="http://schemas.openxmlformats.org/officeDocument/2006/math">
                                <m:r>
                                  <a:rPr sz="1600">
                                    <a:latin typeface="Cambria Math" panose="02040503050406030204" pitchFamily="18" charset="0"/>
                                  </a:rPr>
                                  <m:t>−237.18</m:t>
                                </m:r>
                              </m:oMath>
                            </m:oMathPara>
                          </a14:m>
                          <a:endParaRPr sz="1600"/>
                        </a:p>
                      </a:txBody>
                      <a:tcPr/>
                    </a:tc>
                    <a:tc>
                      <a:txBody>
                        <a:bodyPr/>
                        <a:lstStyle/>
                        <a:p>
                          <a:pPr algn="ctr"/>
                          <a:r>
                            <a:rPr sz="1600"/>
                            <a:t>56,254.21</a:t>
                          </a:r>
                          <a:endParaRPr sz="1600">
                            <a:latin typeface="Cambria Math"/>
                          </a:endParaRPr>
                        </a:p>
                      </a:txBody>
                      <a:tcPr/>
                    </a:tc>
                    <a:extLst>
                      <a:ext uri="{0D108BD9-81ED-4DB2-BD59-A6C34878D82A}">
                        <a16:rowId xmlns:a16="http://schemas.microsoft.com/office/drawing/2014/main" val="10005"/>
                      </a:ext>
                    </a:extLst>
                  </a:tr>
                  <a:tr h="370840">
                    <a:tc>
                      <a:txBody>
                        <a:bodyPr/>
                        <a:lstStyle/>
                        <a:p>
                          <a:pPr algn="ctr"/>
                          <a:r>
                            <a:rPr sz="1600"/>
                            <a:t>5</a:t>
                          </a:r>
                          <a:endParaRPr sz="1600">
                            <a:latin typeface="Cambria Math"/>
                          </a:endParaRPr>
                        </a:p>
                      </a:txBody>
                      <a:tcPr/>
                    </a:tc>
                    <a:tc>
                      <a:txBody>
                        <a:bodyPr/>
                        <a:lstStyle/>
                        <a:p>
                          <a:pPr algn="ctr"/>
                          <a:r>
                            <a:rPr sz="1600"/>
                            <a:t>27</a:t>
                          </a:r>
                          <a:endParaRPr sz="1600">
                            <a:latin typeface="Cambria Math"/>
                          </a:endParaRPr>
                        </a:p>
                      </a:txBody>
                      <a:tcPr/>
                    </a:tc>
                    <a:tc>
                      <a:txBody>
                        <a:bodyPr/>
                        <a:lstStyle/>
                        <a:p>
                          <a:pPr algn="ctr"/>
                          <a:r>
                            <a:rPr sz="1600" dirty="0"/>
                            <a:t>3700</a:t>
                          </a:r>
                          <a:endParaRPr sz="1600" dirty="0">
                            <a:latin typeface="Cambria Math"/>
                          </a:endParaRPr>
                        </a:p>
                      </a:txBody>
                      <a:tcPr/>
                    </a:tc>
                    <a:tc>
                      <a:txBody>
                        <a:bodyPr/>
                        <a:lstStyle/>
                        <a:p>
                          <a:pPr algn="ctr"/>
                          <a:r>
                            <a:rPr sz="1600"/>
                            <a:t>3682.81</a:t>
                          </a:r>
                          <a:endParaRPr sz="1600">
                            <a:latin typeface="Cambria Math"/>
                          </a:endParaRPr>
                        </a:p>
                      </a:txBody>
                      <a:tcPr/>
                    </a:tc>
                    <a:tc>
                      <a:txBody>
                        <a:bodyPr/>
                        <a:lstStyle/>
                        <a:p>
                          <a:pPr algn="ctr"/>
                          <a:r>
                            <a:rPr sz="1600"/>
                            <a:t>17.19</a:t>
                          </a:r>
                          <a:endParaRPr sz="1600">
                            <a:latin typeface="Cambria Math"/>
                          </a:endParaRPr>
                        </a:p>
                      </a:txBody>
                      <a:tcPr/>
                    </a:tc>
                    <a:tc>
                      <a:txBody>
                        <a:bodyPr/>
                        <a:lstStyle/>
                        <a:p>
                          <a:pPr algn="ctr"/>
                          <a:r>
                            <a:rPr sz="1600"/>
                            <a:t>295.48</a:t>
                          </a:r>
                          <a:endParaRPr sz="1600">
                            <a:latin typeface="Cambria Math"/>
                          </a:endParaRPr>
                        </a:p>
                      </a:txBody>
                      <a:tcPr/>
                    </a:tc>
                    <a:extLst>
                      <a:ext uri="{0D108BD9-81ED-4DB2-BD59-A6C34878D82A}">
                        <a16:rowId xmlns:a16="http://schemas.microsoft.com/office/drawing/2014/main" val="10006"/>
                      </a:ext>
                    </a:extLst>
                  </a:tr>
                  <a:tr h="370840">
                    <a:tc>
                      <a:txBody>
                        <a:bodyPr/>
                        <a:lstStyle/>
                        <a:p>
                          <a:pPr algn="ctr"/>
                          <a:r>
                            <a:rPr sz="1600"/>
                            <a:t>6</a:t>
                          </a:r>
                          <a:endParaRPr sz="1600">
                            <a:latin typeface="Cambria Math"/>
                          </a:endParaRPr>
                        </a:p>
                      </a:txBody>
                      <a:tcPr/>
                    </a:tc>
                    <a:tc>
                      <a:txBody>
                        <a:bodyPr/>
                        <a:lstStyle/>
                        <a:p>
                          <a:pPr algn="ctr"/>
                          <a:r>
                            <a:rPr sz="1600"/>
                            <a:t>45</a:t>
                          </a:r>
                          <a:endParaRPr sz="1600">
                            <a:latin typeface="Cambria Math"/>
                          </a:endParaRPr>
                        </a:p>
                      </a:txBody>
                      <a:tcPr/>
                    </a:tc>
                    <a:tc>
                      <a:txBody>
                        <a:bodyPr/>
                        <a:lstStyle/>
                        <a:p>
                          <a:pPr algn="ctr"/>
                          <a:r>
                            <a:rPr sz="1600"/>
                            <a:t>4600</a:t>
                          </a:r>
                          <a:endParaRPr sz="1600">
                            <a:latin typeface="Cambria Math"/>
                          </a:endParaRPr>
                        </a:p>
                      </a:txBody>
                      <a:tcPr/>
                    </a:tc>
                    <a:tc>
                      <a:txBody>
                        <a:bodyPr/>
                        <a:lstStyle/>
                        <a:p>
                          <a:pPr algn="ctr"/>
                          <a:r>
                            <a:rPr sz="1600"/>
                            <a:t>4652.71</a:t>
                          </a:r>
                          <a:endParaRPr sz="1600">
                            <a:latin typeface="Cambria Math"/>
                          </a:endParaRPr>
                        </a:p>
                      </a:txBody>
                      <a:tcPr/>
                    </a:tc>
                    <a:tc>
                      <a:txBody>
                        <a:bodyPr/>
                        <a:lstStyle/>
                        <a:p>
                          <a:pPr algn="ctr">
                            <a:defRPr sz="1400"/>
                          </a:pPr>
                          <a14:m>
                            <m:oMathPara xmlns:m="http://schemas.openxmlformats.org/officeDocument/2006/math">
                              <m:oMathParaPr>
                                <m:jc m:val="centerGroup"/>
                              </m:oMathParaPr>
                              <m:oMath xmlns:m="http://schemas.openxmlformats.org/officeDocument/2006/math">
                                <m:r>
                                  <a:rPr sz="1600">
                                    <a:latin typeface="Cambria Math" panose="02040503050406030204" pitchFamily="18" charset="0"/>
                                  </a:rPr>
                                  <m:t>−52.71</m:t>
                                </m:r>
                              </m:oMath>
                            </m:oMathPara>
                          </a14:m>
                          <a:endParaRPr sz="1600"/>
                        </a:p>
                      </a:txBody>
                      <a:tcPr/>
                    </a:tc>
                    <a:tc>
                      <a:txBody>
                        <a:bodyPr/>
                        <a:lstStyle/>
                        <a:p>
                          <a:pPr algn="ctr"/>
                          <a:r>
                            <a:rPr sz="1600"/>
                            <a:t>2778.74</a:t>
                          </a:r>
                          <a:endParaRPr sz="1600">
                            <a:latin typeface="Cambria Math"/>
                          </a:endParaRPr>
                        </a:p>
                      </a:txBody>
                      <a:tcPr/>
                    </a:tc>
                    <a:extLst>
                      <a:ext uri="{0D108BD9-81ED-4DB2-BD59-A6C34878D82A}">
                        <a16:rowId xmlns:a16="http://schemas.microsoft.com/office/drawing/2014/main" val="10007"/>
                      </a:ext>
                    </a:extLst>
                  </a:tr>
                  <a:tr h="370840">
                    <a:tc>
                      <a:txBody>
                        <a:bodyPr/>
                        <a:lstStyle/>
                        <a:p>
                          <a:pPr algn="ctr"/>
                          <a:r>
                            <a:rPr sz="1600"/>
                            <a:t>7</a:t>
                          </a:r>
                          <a:endParaRPr sz="1600">
                            <a:latin typeface="Cambria Math"/>
                          </a:endParaRPr>
                        </a:p>
                      </a:txBody>
                      <a:tcPr/>
                    </a:tc>
                    <a:tc>
                      <a:txBody>
                        <a:bodyPr/>
                        <a:lstStyle/>
                        <a:p>
                          <a:pPr algn="ctr"/>
                          <a:r>
                            <a:rPr sz="1600"/>
                            <a:t>30</a:t>
                          </a:r>
                          <a:endParaRPr sz="1600">
                            <a:latin typeface="Cambria Math"/>
                          </a:endParaRPr>
                        </a:p>
                      </a:txBody>
                      <a:tcPr/>
                    </a:tc>
                    <a:tc>
                      <a:txBody>
                        <a:bodyPr/>
                        <a:lstStyle/>
                        <a:p>
                          <a:pPr algn="ctr"/>
                          <a:r>
                            <a:rPr sz="1600"/>
                            <a:t>3600</a:t>
                          </a:r>
                          <a:endParaRPr sz="1600">
                            <a:latin typeface="Cambria Math"/>
                          </a:endParaRPr>
                        </a:p>
                      </a:txBody>
                      <a:tcPr/>
                    </a:tc>
                    <a:tc>
                      <a:txBody>
                        <a:bodyPr/>
                        <a:lstStyle/>
                        <a:p>
                          <a:pPr algn="ctr"/>
                          <a:r>
                            <a:rPr sz="1600"/>
                            <a:t>3844.46</a:t>
                          </a:r>
                          <a:endParaRPr sz="1600">
                            <a:latin typeface="Cambria Math"/>
                          </a:endParaRPr>
                        </a:p>
                      </a:txBody>
                      <a:tcPr/>
                    </a:tc>
                    <a:tc>
                      <a:txBody>
                        <a:bodyPr/>
                        <a:lstStyle/>
                        <a:p>
                          <a:pPr algn="ctr">
                            <a:defRPr sz="1400"/>
                          </a:pPr>
                          <a14:m>
                            <m:oMathPara xmlns:m="http://schemas.openxmlformats.org/officeDocument/2006/math">
                              <m:oMathParaPr>
                                <m:jc m:val="centerGroup"/>
                              </m:oMathParaPr>
                              <m:oMath xmlns:m="http://schemas.openxmlformats.org/officeDocument/2006/math">
                                <m:r>
                                  <a:rPr sz="1600">
                                    <a:latin typeface="Cambria Math" panose="02040503050406030204" pitchFamily="18" charset="0"/>
                                  </a:rPr>
                                  <m:t>−244.46</m:t>
                                </m:r>
                              </m:oMath>
                            </m:oMathPara>
                          </a14:m>
                          <a:endParaRPr sz="1600"/>
                        </a:p>
                      </a:txBody>
                      <a:tcPr/>
                    </a:tc>
                    <a:tc>
                      <a:txBody>
                        <a:bodyPr/>
                        <a:lstStyle/>
                        <a:p>
                          <a:pPr algn="ctr"/>
                          <a:r>
                            <a:rPr sz="1600"/>
                            <a:t>59,761.24</a:t>
                          </a:r>
                          <a:endParaRPr sz="1600">
                            <a:latin typeface="Cambria Math"/>
                          </a:endParaRPr>
                        </a:p>
                      </a:txBody>
                      <a:tcPr/>
                    </a:tc>
                    <a:extLst>
                      <a:ext uri="{0D108BD9-81ED-4DB2-BD59-A6C34878D82A}">
                        <a16:rowId xmlns:a16="http://schemas.microsoft.com/office/drawing/2014/main" val="10008"/>
                      </a:ext>
                    </a:extLst>
                  </a:tr>
                  <a:tr h="370840">
                    <a:tc>
                      <a:txBody>
                        <a:bodyPr/>
                        <a:lstStyle/>
                        <a:p>
                          <a:pPr algn="ctr"/>
                          <a:r>
                            <a:rPr sz="1600"/>
                            <a:t>8</a:t>
                          </a:r>
                          <a:endParaRPr sz="1600">
                            <a:latin typeface="Cambria Math"/>
                          </a:endParaRPr>
                        </a:p>
                      </a:txBody>
                      <a:tcPr/>
                    </a:tc>
                    <a:tc>
                      <a:txBody>
                        <a:bodyPr/>
                        <a:lstStyle/>
                        <a:p>
                          <a:pPr algn="ctr"/>
                          <a:r>
                            <a:rPr sz="1600" dirty="0"/>
                            <a:t>37</a:t>
                          </a:r>
                          <a:endParaRPr sz="1600" dirty="0">
                            <a:latin typeface="Cambria Math"/>
                          </a:endParaRPr>
                        </a:p>
                      </a:txBody>
                      <a:tcPr/>
                    </a:tc>
                    <a:tc>
                      <a:txBody>
                        <a:bodyPr/>
                        <a:lstStyle/>
                        <a:p>
                          <a:pPr algn="ctr"/>
                          <a:r>
                            <a:rPr sz="1600" dirty="0"/>
                            <a:t>4550</a:t>
                          </a:r>
                          <a:endParaRPr sz="1600" dirty="0">
                            <a:latin typeface="Cambria Math"/>
                          </a:endParaRPr>
                        </a:p>
                      </a:txBody>
                      <a:tcPr/>
                    </a:tc>
                    <a:tc>
                      <a:txBody>
                        <a:bodyPr/>
                        <a:lstStyle/>
                        <a:p>
                          <a:pPr algn="ctr"/>
                          <a:r>
                            <a:rPr sz="1600"/>
                            <a:t>4221.65</a:t>
                          </a:r>
                          <a:endParaRPr sz="1600">
                            <a:latin typeface="Cambria Math"/>
                          </a:endParaRPr>
                        </a:p>
                      </a:txBody>
                      <a:tcPr/>
                    </a:tc>
                    <a:tc>
                      <a:txBody>
                        <a:bodyPr/>
                        <a:lstStyle/>
                        <a:p>
                          <a:pPr algn="ctr"/>
                          <a:r>
                            <a:rPr sz="1600"/>
                            <a:t>328.35</a:t>
                          </a:r>
                          <a:endParaRPr sz="1600">
                            <a:latin typeface="Cambria Math"/>
                          </a:endParaRPr>
                        </a:p>
                      </a:txBody>
                      <a:tcPr/>
                    </a:tc>
                    <a:tc>
                      <a:txBody>
                        <a:bodyPr/>
                        <a:lstStyle/>
                        <a:p>
                          <a:pPr algn="ctr"/>
                          <a:r>
                            <a:rPr sz="1600" dirty="0"/>
                            <a:t>107,816.56</a:t>
                          </a:r>
                          <a:endParaRPr sz="1600" dirty="0">
                            <a:latin typeface="Cambria Math"/>
                          </a:endParaRPr>
                        </a:p>
                      </a:txBody>
                      <a:tcPr/>
                    </a:tc>
                    <a:extLst>
                      <a:ext uri="{0D108BD9-81ED-4DB2-BD59-A6C34878D82A}">
                        <a16:rowId xmlns:a16="http://schemas.microsoft.com/office/drawing/2014/main" val="10009"/>
                      </a:ext>
                    </a:extLst>
                  </a:tr>
                </a:tbl>
              </a:graphicData>
            </a:graphic>
          </p:graphicFrame>
        </mc:Choice>
        <mc:Fallback>
          <p:graphicFrame>
            <p:nvGraphicFramePr>
              <p:cNvPr id="3" name="Table Placeholder 2" descr="The table has six columns titled:&#10;Week, Items Produced, Cost in dollars, Predicted Cost, or y hat sub I equals to 2227.96 plus 53.88 x sub i, Error, or y sub ᵢ minus y hat sub i, and Squared Error, or y sub ᵢ minus y hat sub i square.&#10;&#10;Here are the values for each row:&#10;Week 1: 22 items produced, cost $3500, predicted cost $3413.39, error 86.61, squared error 7500.76&#10;&#10;Week 2: 30 items produced, cost $3800, predicted cost $3844.46, error negative 44.46, squared error 1976.79&#10;&#10;Week 3: 36 items produced, cost $4500, predicted cost $4167.76, error 332.24, squared error 110381.98&#10;&#10;Week 4: 41 items produced, cost $4200, predicted cost $4437.18, error negative 237.18, squared error 56254.21&#10;&#10;Week 5: 27 items produced, cost $3700, predicted cost $3682.81, error 17.19, squared error 295.48&#10;&#10;Week 6: 45 items produced, cost $4600, predicted cost $4652.71, error negative 52.71, squared error 2778.74&#10;&#10;Week 7: 30 items produced, cost $3600, predicted cost $3844.46, error negative 244.46, squared error 59761.24&#10;&#10;Week 8: 37 items produced, cost $4550, predicted cost $4221.65, error 328.35, squared error 107816.56&#10;"/>
              <p:cNvGraphicFramePr>
                <a:graphicFrameLocks noGrp="1"/>
              </p:cNvGraphicFramePr>
              <p:nvPr>
                <p:ph type="tbl" sz="quarter" idx="10"/>
                <p:extLst>
                  <p:ext uri="{D42A27DB-BD31-4B8C-83A1-F6EECF244321}">
                    <p14:modId xmlns:p14="http://schemas.microsoft.com/office/powerpoint/2010/main" val="3904495068"/>
                  </p:ext>
                </p:extLst>
              </p:nvPr>
            </p:nvGraphicFramePr>
            <p:xfrm>
              <a:off x="457200" y="1768157"/>
              <a:ext cx="8229600" cy="3484880"/>
            </p:xfrm>
            <a:graphic>
              <a:graphicData uri="http://schemas.openxmlformats.org/drawingml/2006/table">
                <a:tbl>
                  <a:tblPr firstRow="1" bandRow="1">
                    <a:tableStyleId>{5940675A-B579-460E-94D1-54222C63F5DA}</a:tableStyleId>
                  </a:tblPr>
                  <a:tblGrid>
                    <a:gridCol w="762000">
                      <a:extLst>
                        <a:ext uri="{9D8B030D-6E8A-4147-A177-3AD203B41FA5}">
                          <a16:colId xmlns:a16="http://schemas.microsoft.com/office/drawing/2014/main" val="20000"/>
                        </a:ext>
                      </a:extLst>
                    </a:gridCol>
                    <a:gridCol w="1447800">
                      <a:extLst>
                        <a:ext uri="{9D8B030D-6E8A-4147-A177-3AD203B41FA5}">
                          <a16:colId xmlns:a16="http://schemas.microsoft.com/office/drawing/2014/main" val="20001"/>
                        </a:ext>
                      </a:extLst>
                    </a:gridCol>
                    <a:gridCol w="838200">
                      <a:extLst>
                        <a:ext uri="{9D8B030D-6E8A-4147-A177-3AD203B41FA5}">
                          <a16:colId xmlns:a16="http://schemas.microsoft.com/office/drawing/2014/main" val="20002"/>
                        </a:ext>
                      </a:extLst>
                    </a:gridCol>
                    <a:gridCol w="2743200">
                      <a:extLst>
                        <a:ext uri="{9D8B030D-6E8A-4147-A177-3AD203B41FA5}">
                          <a16:colId xmlns:a16="http://schemas.microsoft.com/office/drawing/2014/main" val="20003"/>
                        </a:ext>
                      </a:extLst>
                    </a:gridCol>
                    <a:gridCol w="1219200">
                      <a:extLst>
                        <a:ext uri="{9D8B030D-6E8A-4147-A177-3AD203B41FA5}">
                          <a16:colId xmlns:a16="http://schemas.microsoft.com/office/drawing/2014/main" val="20004"/>
                        </a:ext>
                      </a:extLst>
                    </a:gridCol>
                    <a:gridCol w="1219200">
                      <a:extLst>
                        <a:ext uri="{9D8B030D-6E8A-4147-A177-3AD203B41FA5}">
                          <a16:colId xmlns:a16="http://schemas.microsoft.com/office/drawing/2014/main" val="20005"/>
                        </a:ext>
                      </a:extLst>
                    </a:gridCol>
                  </a:tblGrid>
                  <a:tr h="518160">
                    <a:tc>
                      <a:txBody>
                        <a:bodyPr/>
                        <a:lstStyle/>
                        <a:p>
                          <a:pPr algn="ctr">
                            <a:defRPr sz="1400" b="1"/>
                          </a:pPr>
                          <a:r>
                            <a:rPr sz="1400" dirty="0"/>
                            <a:t>Week</a:t>
                          </a:r>
                        </a:p>
                      </a:txBody>
                      <a:tcPr/>
                    </a:tc>
                    <a:tc>
                      <a:txBody>
                        <a:bodyPr/>
                        <a:lstStyle/>
                        <a:p>
                          <a:pPr algn="ctr">
                            <a:defRPr sz="1400" b="1"/>
                          </a:pPr>
                          <a:r>
                            <a:rPr sz="1400" dirty="0"/>
                            <a:t>Items Produced</a:t>
                          </a:r>
                        </a:p>
                      </a:txBody>
                      <a:tcPr/>
                    </a:tc>
                    <a:tc>
                      <a:txBody>
                        <a:bodyPr/>
                        <a:lstStyle/>
                        <a:p>
                          <a:endParaRPr lang="en-US"/>
                        </a:p>
                      </a:txBody>
                      <a:tcPr>
                        <a:blipFill>
                          <a:blip r:embed="rId2"/>
                          <a:stretch>
                            <a:fillRect l="-266423" t="-2353" r="-622628" b="-581176"/>
                          </a:stretch>
                        </a:blipFill>
                      </a:tcPr>
                    </a:tc>
                    <a:tc>
                      <a:txBody>
                        <a:bodyPr/>
                        <a:lstStyle/>
                        <a:p>
                          <a:endParaRPr lang="en-US"/>
                        </a:p>
                      </a:txBody>
                      <a:tcPr>
                        <a:blipFill>
                          <a:blip r:embed="rId2"/>
                          <a:stretch>
                            <a:fillRect l="-111556" t="-2353" r="-89556" b="-581176"/>
                          </a:stretch>
                        </a:blipFill>
                      </a:tcPr>
                    </a:tc>
                    <a:tc>
                      <a:txBody>
                        <a:bodyPr/>
                        <a:lstStyle/>
                        <a:p>
                          <a:endParaRPr lang="en-US"/>
                        </a:p>
                      </a:txBody>
                      <a:tcPr>
                        <a:blipFill>
                          <a:blip r:embed="rId2"/>
                          <a:stretch>
                            <a:fillRect l="-476000" t="-2353" r="-101500" b="-581176"/>
                          </a:stretch>
                        </a:blipFill>
                      </a:tcPr>
                    </a:tc>
                    <a:tc>
                      <a:txBody>
                        <a:bodyPr/>
                        <a:lstStyle/>
                        <a:p>
                          <a:endParaRPr lang="en-US"/>
                        </a:p>
                      </a:txBody>
                      <a:tcPr>
                        <a:blipFill>
                          <a:blip r:embed="rId2"/>
                          <a:stretch>
                            <a:fillRect l="-576000" t="-2353" r="-1500" b="-581176"/>
                          </a:stretch>
                        </a:blipFill>
                      </a:tcPr>
                    </a:tc>
                    <a:extLst>
                      <a:ext uri="{0D108BD9-81ED-4DB2-BD59-A6C34878D82A}">
                        <a16:rowId xmlns:a16="http://schemas.microsoft.com/office/drawing/2014/main" val="10001"/>
                      </a:ext>
                    </a:extLst>
                  </a:tr>
                  <a:tr h="370840">
                    <a:tc>
                      <a:txBody>
                        <a:bodyPr/>
                        <a:lstStyle/>
                        <a:p>
                          <a:pPr algn="ctr"/>
                          <a:r>
                            <a:rPr sz="1600"/>
                            <a:t>1</a:t>
                          </a:r>
                          <a:endParaRPr sz="1600">
                            <a:latin typeface="Cambria Math"/>
                          </a:endParaRPr>
                        </a:p>
                      </a:txBody>
                      <a:tcPr/>
                    </a:tc>
                    <a:tc>
                      <a:txBody>
                        <a:bodyPr/>
                        <a:lstStyle/>
                        <a:p>
                          <a:pPr algn="ctr"/>
                          <a:r>
                            <a:rPr sz="1600"/>
                            <a:t>22</a:t>
                          </a:r>
                          <a:endParaRPr sz="1600">
                            <a:latin typeface="Cambria Math"/>
                          </a:endParaRPr>
                        </a:p>
                      </a:txBody>
                      <a:tcPr/>
                    </a:tc>
                    <a:tc>
                      <a:txBody>
                        <a:bodyPr/>
                        <a:lstStyle/>
                        <a:p>
                          <a:pPr algn="ctr"/>
                          <a:r>
                            <a:rPr sz="1600" dirty="0"/>
                            <a:t>3500</a:t>
                          </a:r>
                          <a:endParaRPr sz="1600" dirty="0">
                            <a:latin typeface="Cambria Math"/>
                          </a:endParaRPr>
                        </a:p>
                      </a:txBody>
                      <a:tcPr/>
                    </a:tc>
                    <a:tc>
                      <a:txBody>
                        <a:bodyPr/>
                        <a:lstStyle/>
                        <a:p>
                          <a:pPr algn="ctr"/>
                          <a:r>
                            <a:rPr sz="1600" dirty="0"/>
                            <a:t>3413.39</a:t>
                          </a:r>
                          <a:endParaRPr sz="1600" dirty="0">
                            <a:latin typeface="Cambria Math"/>
                          </a:endParaRPr>
                        </a:p>
                      </a:txBody>
                      <a:tcPr/>
                    </a:tc>
                    <a:tc>
                      <a:txBody>
                        <a:bodyPr/>
                        <a:lstStyle/>
                        <a:p>
                          <a:pPr algn="ctr"/>
                          <a:r>
                            <a:rPr sz="1600" dirty="0"/>
                            <a:t>86.61</a:t>
                          </a:r>
                          <a:endParaRPr sz="1600" dirty="0">
                            <a:latin typeface="Cambria Math"/>
                          </a:endParaRPr>
                        </a:p>
                      </a:txBody>
                      <a:tcPr/>
                    </a:tc>
                    <a:tc>
                      <a:txBody>
                        <a:bodyPr/>
                        <a:lstStyle/>
                        <a:p>
                          <a:pPr algn="ctr"/>
                          <a:r>
                            <a:rPr sz="1600" dirty="0"/>
                            <a:t>7500.76</a:t>
                          </a:r>
                          <a:endParaRPr sz="1600" dirty="0">
                            <a:latin typeface="Cambria Math"/>
                          </a:endParaRPr>
                        </a:p>
                      </a:txBody>
                      <a:tcPr/>
                    </a:tc>
                    <a:extLst>
                      <a:ext uri="{0D108BD9-81ED-4DB2-BD59-A6C34878D82A}">
                        <a16:rowId xmlns:a16="http://schemas.microsoft.com/office/drawing/2014/main" val="10002"/>
                      </a:ext>
                    </a:extLst>
                  </a:tr>
                  <a:tr h="370840">
                    <a:tc>
                      <a:txBody>
                        <a:bodyPr/>
                        <a:lstStyle/>
                        <a:p>
                          <a:pPr algn="ctr"/>
                          <a:r>
                            <a:rPr sz="1600"/>
                            <a:t>2</a:t>
                          </a:r>
                          <a:endParaRPr sz="1600">
                            <a:latin typeface="Cambria Math"/>
                          </a:endParaRPr>
                        </a:p>
                      </a:txBody>
                      <a:tcPr/>
                    </a:tc>
                    <a:tc>
                      <a:txBody>
                        <a:bodyPr/>
                        <a:lstStyle/>
                        <a:p>
                          <a:pPr algn="ctr"/>
                          <a:r>
                            <a:rPr sz="1600"/>
                            <a:t>30</a:t>
                          </a:r>
                          <a:endParaRPr sz="1600">
                            <a:latin typeface="Cambria Math"/>
                          </a:endParaRPr>
                        </a:p>
                      </a:txBody>
                      <a:tcPr/>
                    </a:tc>
                    <a:tc>
                      <a:txBody>
                        <a:bodyPr/>
                        <a:lstStyle/>
                        <a:p>
                          <a:pPr algn="ctr"/>
                          <a:r>
                            <a:rPr sz="1600"/>
                            <a:t>3800</a:t>
                          </a:r>
                          <a:endParaRPr sz="1600">
                            <a:latin typeface="Cambria Math"/>
                          </a:endParaRPr>
                        </a:p>
                      </a:txBody>
                      <a:tcPr/>
                    </a:tc>
                    <a:tc>
                      <a:txBody>
                        <a:bodyPr/>
                        <a:lstStyle/>
                        <a:p>
                          <a:pPr algn="ctr"/>
                          <a:r>
                            <a:rPr sz="1600"/>
                            <a:t>3844.46</a:t>
                          </a:r>
                          <a:endParaRPr sz="1600">
                            <a:latin typeface="Cambria Math"/>
                          </a:endParaRPr>
                        </a:p>
                      </a:txBody>
                      <a:tcPr/>
                    </a:tc>
                    <a:tc>
                      <a:txBody>
                        <a:bodyPr/>
                        <a:lstStyle/>
                        <a:p>
                          <a:endParaRPr lang="en-US"/>
                        </a:p>
                      </a:txBody>
                      <a:tcPr>
                        <a:blipFill>
                          <a:blip r:embed="rId2"/>
                          <a:stretch>
                            <a:fillRect l="-476000" t="-242623" r="-101500" b="-609836"/>
                          </a:stretch>
                        </a:blipFill>
                      </a:tcPr>
                    </a:tc>
                    <a:tc>
                      <a:txBody>
                        <a:bodyPr/>
                        <a:lstStyle/>
                        <a:p>
                          <a:pPr algn="ctr"/>
                          <a:r>
                            <a:rPr sz="1600"/>
                            <a:t>1976.79</a:t>
                          </a:r>
                          <a:endParaRPr sz="1600">
                            <a:latin typeface="Cambria Math"/>
                          </a:endParaRPr>
                        </a:p>
                      </a:txBody>
                      <a:tcPr/>
                    </a:tc>
                    <a:extLst>
                      <a:ext uri="{0D108BD9-81ED-4DB2-BD59-A6C34878D82A}">
                        <a16:rowId xmlns:a16="http://schemas.microsoft.com/office/drawing/2014/main" val="10003"/>
                      </a:ext>
                    </a:extLst>
                  </a:tr>
                  <a:tr h="370840">
                    <a:tc>
                      <a:txBody>
                        <a:bodyPr/>
                        <a:lstStyle/>
                        <a:p>
                          <a:pPr algn="ctr"/>
                          <a:r>
                            <a:rPr sz="1600"/>
                            <a:t>3</a:t>
                          </a:r>
                          <a:endParaRPr sz="1600">
                            <a:latin typeface="Cambria Math"/>
                          </a:endParaRPr>
                        </a:p>
                      </a:txBody>
                      <a:tcPr/>
                    </a:tc>
                    <a:tc>
                      <a:txBody>
                        <a:bodyPr/>
                        <a:lstStyle/>
                        <a:p>
                          <a:pPr algn="ctr"/>
                          <a:r>
                            <a:rPr sz="1600"/>
                            <a:t>36</a:t>
                          </a:r>
                          <a:endParaRPr sz="1600">
                            <a:latin typeface="Cambria Math"/>
                          </a:endParaRPr>
                        </a:p>
                      </a:txBody>
                      <a:tcPr/>
                    </a:tc>
                    <a:tc>
                      <a:txBody>
                        <a:bodyPr/>
                        <a:lstStyle/>
                        <a:p>
                          <a:pPr algn="ctr"/>
                          <a:r>
                            <a:rPr sz="1600"/>
                            <a:t>4500</a:t>
                          </a:r>
                          <a:endParaRPr sz="1600">
                            <a:latin typeface="Cambria Math"/>
                          </a:endParaRPr>
                        </a:p>
                      </a:txBody>
                      <a:tcPr/>
                    </a:tc>
                    <a:tc>
                      <a:txBody>
                        <a:bodyPr/>
                        <a:lstStyle/>
                        <a:p>
                          <a:pPr algn="ctr"/>
                          <a:r>
                            <a:rPr sz="1600"/>
                            <a:t>4167.76</a:t>
                          </a:r>
                          <a:endParaRPr sz="1600">
                            <a:latin typeface="Cambria Math"/>
                          </a:endParaRPr>
                        </a:p>
                      </a:txBody>
                      <a:tcPr/>
                    </a:tc>
                    <a:tc>
                      <a:txBody>
                        <a:bodyPr/>
                        <a:lstStyle/>
                        <a:p>
                          <a:pPr algn="ctr"/>
                          <a:r>
                            <a:rPr sz="1600" dirty="0"/>
                            <a:t>332.24</a:t>
                          </a:r>
                          <a:endParaRPr sz="1600" dirty="0">
                            <a:latin typeface="Cambria Math"/>
                          </a:endParaRPr>
                        </a:p>
                      </a:txBody>
                      <a:tcPr/>
                    </a:tc>
                    <a:tc>
                      <a:txBody>
                        <a:bodyPr/>
                        <a:lstStyle/>
                        <a:p>
                          <a:pPr algn="ctr"/>
                          <a:r>
                            <a:rPr sz="1600"/>
                            <a:t>110,381.98</a:t>
                          </a:r>
                          <a:endParaRPr sz="1600">
                            <a:latin typeface="Cambria Math"/>
                          </a:endParaRPr>
                        </a:p>
                      </a:txBody>
                      <a:tcPr/>
                    </a:tc>
                    <a:extLst>
                      <a:ext uri="{0D108BD9-81ED-4DB2-BD59-A6C34878D82A}">
                        <a16:rowId xmlns:a16="http://schemas.microsoft.com/office/drawing/2014/main" val="10004"/>
                      </a:ext>
                    </a:extLst>
                  </a:tr>
                  <a:tr h="370840">
                    <a:tc>
                      <a:txBody>
                        <a:bodyPr/>
                        <a:lstStyle/>
                        <a:p>
                          <a:pPr algn="ctr"/>
                          <a:r>
                            <a:rPr sz="1600"/>
                            <a:t>4</a:t>
                          </a:r>
                          <a:endParaRPr sz="1600">
                            <a:latin typeface="Cambria Math"/>
                          </a:endParaRPr>
                        </a:p>
                      </a:txBody>
                      <a:tcPr/>
                    </a:tc>
                    <a:tc>
                      <a:txBody>
                        <a:bodyPr/>
                        <a:lstStyle/>
                        <a:p>
                          <a:pPr algn="ctr"/>
                          <a:r>
                            <a:rPr sz="1600"/>
                            <a:t>41</a:t>
                          </a:r>
                          <a:endParaRPr sz="1600">
                            <a:latin typeface="Cambria Math"/>
                          </a:endParaRPr>
                        </a:p>
                      </a:txBody>
                      <a:tcPr/>
                    </a:tc>
                    <a:tc>
                      <a:txBody>
                        <a:bodyPr/>
                        <a:lstStyle/>
                        <a:p>
                          <a:pPr algn="ctr"/>
                          <a:r>
                            <a:rPr sz="1600"/>
                            <a:t>4200</a:t>
                          </a:r>
                          <a:endParaRPr sz="1600">
                            <a:latin typeface="Cambria Math"/>
                          </a:endParaRPr>
                        </a:p>
                      </a:txBody>
                      <a:tcPr/>
                    </a:tc>
                    <a:tc>
                      <a:txBody>
                        <a:bodyPr/>
                        <a:lstStyle/>
                        <a:p>
                          <a:pPr algn="ctr"/>
                          <a:r>
                            <a:rPr sz="1600" dirty="0"/>
                            <a:t>4437.18</a:t>
                          </a:r>
                          <a:endParaRPr sz="1600" dirty="0">
                            <a:latin typeface="Cambria Math"/>
                          </a:endParaRPr>
                        </a:p>
                      </a:txBody>
                      <a:tcPr/>
                    </a:tc>
                    <a:tc>
                      <a:txBody>
                        <a:bodyPr/>
                        <a:lstStyle/>
                        <a:p>
                          <a:endParaRPr lang="en-US"/>
                        </a:p>
                      </a:txBody>
                      <a:tcPr>
                        <a:blipFill>
                          <a:blip r:embed="rId2"/>
                          <a:stretch>
                            <a:fillRect l="-476000" t="-442623" r="-101500" b="-409836"/>
                          </a:stretch>
                        </a:blipFill>
                      </a:tcPr>
                    </a:tc>
                    <a:tc>
                      <a:txBody>
                        <a:bodyPr/>
                        <a:lstStyle/>
                        <a:p>
                          <a:pPr algn="ctr"/>
                          <a:r>
                            <a:rPr sz="1600"/>
                            <a:t>56,254.21</a:t>
                          </a:r>
                          <a:endParaRPr sz="1600">
                            <a:latin typeface="Cambria Math"/>
                          </a:endParaRPr>
                        </a:p>
                      </a:txBody>
                      <a:tcPr/>
                    </a:tc>
                    <a:extLst>
                      <a:ext uri="{0D108BD9-81ED-4DB2-BD59-A6C34878D82A}">
                        <a16:rowId xmlns:a16="http://schemas.microsoft.com/office/drawing/2014/main" val="10005"/>
                      </a:ext>
                    </a:extLst>
                  </a:tr>
                  <a:tr h="370840">
                    <a:tc>
                      <a:txBody>
                        <a:bodyPr/>
                        <a:lstStyle/>
                        <a:p>
                          <a:pPr algn="ctr"/>
                          <a:r>
                            <a:rPr sz="1600"/>
                            <a:t>5</a:t>
                          </a:r>
                          <a:endParaRPr sz="1600">
                            <a:latin typeface="Cambria Math"/>
                          </a:endParaRPr>
                        </a:p>
                      </a:txBody>
                      <a:tcPr/>
                    </a:tc>
                    <a:tc>
                      <a:txBody>
                        <a:bodyPr/>
                        <a:lstStyle/>
                        <a:p>
                          <a:pPr algn="ctr"/>
                          <a:r>
                            <a:rPr sz="1600"/>
                            <a:t>27</a:t>
                          </a:r>
                          <a:endParaRPr sz="1600">
                            <a:latin typeface="Cambria Math"/>
                          </a:endParaRPr>
                        </a:p>
                      </a:txBody>
                      <a:tcPr/>
                    </a:tc>
                    <a:tc>
                      <a:txBody>
                        <a:bodyPr/>
                        <a:lstStyle/>
                        <a:p>
                          <a:pPr algn="ctr"/>
                          <a:r>
                            <a:rPr sz="1600" dirty="0"/>
                            <a:t>3700</a:t>
                          </a:r>
                          <a:endParaRPr sz="1600" dirty="0">
                            <a:latin typeface="Cambria Math"/>
                          </a:endParaRPr>
                        </a:p>
                      </a:txBody>
                      <a:tcPr/>
                    </a:tc>
                    <a:tc>
                      <a:txBody>
                        <a:bodyPr/>
                        <a:lstStyle/>
                        <a:p>
                          <a:pPr algn="ctr"/>
                          <a:r>
                            <a:rPr sz="1600"/>
                            <a:t>3682.81</a:t>
                          </a:r>
                          <a:endParaRPr sz="1600">
                            <a:latin typeface="Cambria Math"/>
                          </a:endParaRPr>
                        </a:p>
                      </a:txBody>
                      <a:tcPr/>
                    </a:tc>
                    <a:tc>
                      <a:txBody>
                        <a:bodyPr/>
                        <a:lstStyle/>
                        <a:p>
                          <a:pPr algn="ctr"/>
                          <a:r>
                            <a:rPr sz="1600"/>
                            <a:t>17.19</a:t>
                          </a:r>
                          <a:endParaRPr sz="1600">
                            <a:latin typeface="Cambria Math"/>
                          </a:endParaRPr>
                        </a:p>
                      </a:txBody>
                      <a:tcPr/>
                    </a:tc>
                    <a:tc>
                      <a:txBody>
                        <a:bodyPr/>
                        <a:lstStyle/>
                        <a:p>
                          <a:pPr algn="ctr"/>
                          <a:r>
                            <a:rPr sz="1600"/>
                            <a:t>295.48</a:t>
                          </a:r>
                          <a:endParaRPr sz="1600">
                            <a:latin typeface="Cambria Math"/>
                          </a:endParaRPr>
                        </a:p>
                      </a:txBody>
                      <a:tcPr/>
                    </a:tc>
                    <a:extLst>
                      <a:ext uri="{0D108BD9-81ED-4DB2-BD59-A6C34878D82A}">
                        <a16:rowId xmlns:a16="http://schemas.microsoft.com/office/drawing/2014/main" val="10006"/>
                      </a:ext>
                    </a:extLst>
                  </a:tr>
                  <a:tr h="370840">
                    <a:tc>
                      <a:txBody>
                        <a:bodyPr/>
                        <a:lstStyle/>
                        <a:p>
                          <a:pPr algn="ctr"/>
                          <a:r>
                            <a:rPr sz="1600"/>
                            <a:t>6</a:t>
                          </a:r>
                          <a:endParaRPr sz="1600">
                            <a:latin typeface="Cambria Math"/>
                          </a:endParaRPr>
                        </a:p>
                      </a:txBody>
                      <a:tcPr/>
                    </a:tc>
                    <a:tc>
                      <a:txBody>
                        <a:bodyPr/>
                        <a:lstStyle/>
                        <a:p>
                          <a:pPr algn="ctr"/>
                          <a:r>
                            <a:rPr sz="1600"/>
                            <a:t>45</a:t>
                          </a:r>
                          <a:endParaRPr sz="1600">
                            <a:latin typeface="Cambria Math"/>
                          </a:endParaRPr>
                        </a:p>
                      </a:txBody>
                      <a:tcPr/>
                    </a:tc>
                    <a:tc>
                      <a:txBody>
                        <a:bodyPr/>
                        <a:lstStyle/>
                        <a:p>
                          <a:pPr algn="ctr"/>
                          <a:r>
                            <a:rPr sz="1600"/>
                            <a:t>4600</a:t>
                          </a:r>
                          <a:endParaRPr sz="1600">
                            <a:latin typeface="Cambria Math"/>
                          </a:endParaRPr>
                        </a:p>
                      </a:txBody>
                      <a:tcPr/>
                    </a:tc>
                    <a:tc>
                      <a:txBody>
                        <a:bodyPr/>
                        <a:lstStyle/>
                        <a:p>
                          <a:pPr algn="ctr"/>
                          <a:r>
                            <a:rPr sz="1600"/>
                            <a:t>4652.71</a:t>
                          </a:r>
                          <a:endParaRPr sz="1600">
                            <a:latin typeface="Cambria Math"/>
                          </a:endParaRPr>
                        </a:p>
                      </a:txBody>
                      <a:tcPr/>
                    </a:tc>
                    <a:tc>
                      <a:txBody>
                        <a:bodyPr/>
                        <a:lstStyle/>
                        <a:p>
                          <a:endParaRPr lang="en-US"/>
                        </a:p>
                      </a:txBody>
                      <a:tcPr>
                        <a:blipFill>
                          <a:blip r:embed="rId2"/>
                          <a:stretch>
                            <a:fillRect l="-476000" t="-640984" r="-101500" b="-211475"/>
                          </a:stretch>
                        </a:blipFill>
                      </a:tcPr>
                    </a:tc>
                    <a:tc>
                      <a:txBody>
                        <a:bodyPr/>
                        <a:lstStyle/>
                        <a:p>
                          <a:pPr algn="ctr"/>
                          <a:r>
                            <a:rPr sz="1600"/>
                            <a:t>2778.74</a:t>
                          </a:r>
                          <a:endParaRPr sz="1600">
                            <a:latin typeface="Cambria Math"/>
                          </a:endParaRPr>
                        </a:p>
                      </a:txBody>
                      <a:tcPr/>
                    </a:tc>
                    <a:extLst>
                      <a:ext uri="{0D108BD9-81ED-4DB2-BD59-A6C34878D82A}">
                        <a16:rowId xmlns:a16="http://schemas.microsoft.com/office/drawing/2014/main" val="10007"/>
                      </a:ext>
                    </a:extLst>
                  </a:tr>
                  <a:tr h="370840">
                    <a:tc>
                      <a:txBody>
                        <a:bodyPr/>
                        <a:lstStyle/>
                        <a:p>
                          <a:pPr algn="ctr"/>
                          <a:r>
                            <a:rPr sz="1600"/>
                            <a:t>7</a:t>
                          </a:r>
                          <a:endParaRPr sz="1600">
                            <a:latin typeface="Cambria Math"/>
                          </a:endParaRPr>
                        </a:p>
                      </a:txBody>
                      <a:tcPr/>
                    </a:tc>
                    <a:tc>
                      <a:txBody>
                        <a:bodyPr/>
                        <a:lstStyle/>
                        <a:p>
                          <a:pPr algn="ctr"/>
                          <a:r>
                            <a:rPr sz="1600"/>
                            <a:t>30</a:t>
                          </a:r>
                          <a:endParaRPr sz="1600">
                            <a:latin typeface="Cambria Math"/>
                          </a:endParaRPr>
                        </a:p>
                      </a:txBody>
                      <a:tcPr/>
                    </a:tc>
                    <a:tc>
                      <a:txBody>
                        <a:bodyPr/>
                        <a:lstStyle/>
                        <a:p>
                          <a:pPr algn="ctr"/>
                          <a:r>
                            <a:rPr sz="1600"/>
                            <a:t>3600</a:t>
                          </a:r>
                          <a:endParaRPr sz="1600">
                            <a:latin typeface="Cambria Math"/>
                          </a:endParaRPr>
                        </a:p>
                      </a:txBody>
                      <a:tcPr/>
                    </a:tc>
                    <a:tc>
                      <a:txBody>
                        <a:bodyPr/>
                        <a:lstStyle/>
                        <a:p>
                          <a:pPr algn="ctr"/>
                          <a:r>
                            <a:rPr sz="1600"/>
                            <a:t>3844.46</a:t>
                          </a:r>
                          <a:endParaRPr sz="1600">
                            <a:latin typeface="Cambria Math"/>
                          </a:endParaRPr>
                        </a:p>
                      </a:txBody>
                      <a:tcPr/>
                    </a:tc>
                    <a:tc>
                      <a:txBody>
                        <a:bodyPr/>
                        <a:lstStyle/>
                        <a:p>
                          <a:endParaRPr lang="en-US"/>
                        </a:p>
                      </a:txBody>
                      <a:tcPr>
                        <a:blipFill>
                          <a:blip r:embed="rId2"/>
                          <a:stretch>
                            <a:fillRect l="-476000" t="-740984" r="-101500" b="-111475"/>
                          </a:stretch>
                        </a:blipFill>
                      </a:tcPr>
                    </a:tc>
                    <a:tc>
                      <a:txBody>
                        <a:bodyPr/>
                        <a:lstStyle/>
                        <a:p>
                          <a:pPr algn="ctr"/>
                          <a:r>
                            <a:rPr sz="1600"/>
                            <a:t>59,761.24</a:t>
                          </a:r>
                          <a:endParaRPr sz="1600">
                            <a:latin typeface="Cambria Math"/>
                          </a:endParaRPr>
                        </a:p>
                      </a:txBody>
                      <a:tcPr/>
                    </a:tc>
                    <a:extLst>
                      <a:ext uri="{0D108BD9-81ED-4DB2-BD59-A6C34878D82A}">
                        <a16:rowId xmlns:a16="http://schemas.microsoft.com/office/drawing/2014/main" val="10008"/>
                      </a:ext>
                    </a:extLst>
                  </a:tr>
                  <a:tr h="370840">
                    <a:tc>
                      <a:txBody>
                        <a:bodyPr/>
                        <a:lstStyle/>
                        <a:p>
                          <a:pPr algn="ctr"/>
                          <a:r>
                            <a:rPr sz="1600"/>
                            <a:t>8</a:t>
                          </a:r>
                          <a:endParaRPr sz="1600">
                            <a:latin typeface="Cambria Math"/>
                          </a:endParaRPr>
                        </a:p>
                      </a:txBody>
                      <a:tcPr/>
                    </a:tc>
                    <a:tc>
                      <a:txBody>
                        <a:bodyPr/>
                        <a:lstStyle/>
                        <a:p>
                          <a:pPr algn="ctr"/>
                          <a:r>
                            <a:rPr sz="1600" dirty="0"/>
                            <a:t>37</a:t>
                          </a:r>
                          <a:endParaRPr sz="1600" dirty="0">
                            <a:latin typeface="Cambria Math"/>
                          </a:endParaRPr>
                        </a:p>
                      </a:txBody>
                      <a:tcPr/>
                    </a:tc>
                    <a:tc>
                      <a:txBody>
                        <a:bodyPr/>
                        <a:lstStyle/>
                        <a:p>
                          <a:pPr algn="ctr"/>
                          <a:r>
                            <a:rPr sz="1600" dirty="0"/>
                            <a:t>4550</a:t>
                          </a:r>
                          <a:endParaRPr sz="1600" dirty="0">
                            <a:latin typeface="Cambria Math"/>
                          </a:endParaRPr>
                        </a:p>
                      </a:txBody>
                      <a:tcPr/>
                    </a:tc>
                    <a:tc>
                      <a:txBody>
                        <a:bodyPr/>
                        <a:lstStyle/>
                        <a:p>
                          <a:pPr algn="ctr"/>
                          <a:r>
                            <a:rPr sz="1600"/>
                            <a:t>4221.65</a:t>
                          </a:r>
                          <a:endParaRPr sz="1600">
                            <a:latin typeface="Cambria Math"/>
                          </a:endParaRPr>
                        </a:p>
                      </a:txBody>
                      <a:tcPr/>
                    </a:tc>
                    <a:tc>
                      <a:txBody>
                        <a:bodyPr/>
                        <a:lstStyle/>
                        <a:p>
                          <a:pPr algn="ctr"/>
                          <a:r>
                            <a:rPr sz="1600"/>
                            <a:t>328.35</a:t>
                          </a:r>
                          <a:endParaRPr sz="1600">
                            <a:latin typeface="Cambria Math"/>
                          </a:endParaRPr>
                        </a:p>
                      </a:txBody>
                      <a:tcPr/>
                    </a:tc>
                    <a:tc>
                      <a:txBody>
                        <a:bodyPr/>
                        <a:lstStyle/>
                        <a:p>
                          <a:pPr algn="ctr"/>
                          <a:r>
                            <a:rPr sz="1600" dirty="0"/>
                            <a:t>107,816.56</a:t>
                          </a:r>
                          <a:endParaRPr sz="1600" dirty="0">
                            <a:latin typeface="Cambria Math"/>
                          </a:endParaRPr>
                        </a:p>
                      </a:txBody>
                      <a:tcPr/>
                    </a:tc>
                    <a:extLst>
                      <a:ext uri="{0D108BD9-81ED-4DB2-BD59-A6C34878D82A}">
                        <a16:rowId xmlns:a16="http://schemas.microsoft.com/office/drawing/2014/main" val="10009"/>
                      </a:ext>
                    </a:extLst>
                  </a:tr>
                </a:tbl>
              </a:graphicData>
            </a:graphic>
          </p:graphicFrame>
        </mc:Fallback>
      </mc:AlternateContent>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Example 1: Estimating the Slope and </a:t>
            </a:r>
            <a:br>
              <a:rPr lang="en-US" dirty="0"/>
            </a:br>
            <a:r>
              <a:rPr lang="en-US" dirty="0"/>
              <a:t>Intercept—Slide 10</a:t>
            </a:r>
            <a:endParaRPr dirty="0"/>
          </a:p>
        </p:txBody>
      </p:sp>
      <p:sp>
        <p:nvSpPr>
          <p:cNvPr id="5" name="TextBox 4">
            <a:extLst>
              <a:ext uri="{FF2B5EF4-FFF2-40B4-BE49-F238E27FC236}">
                <a16:creationId xmlns:a16="http://schemas.microsoft.com/office/drawing/2014/main" id="{5AF7DC25-3E42-91CE-015F-8570E0E3B93D}"/>
              </a:ext>
            </a:extLst>
          </p:cNvPr>
          <p:cNvSpPr txBox="1"/>
          <p:nvPr/>
        </p:nvSpPr>
        <p:spPr>
          <a:xfrm>
            <a:off x="1371600" y="1218465"/>
            <a:ext cx="7010400" cy="369332"/>
          </a:xfrm>
          <a:prstGeom prst="rect">
            <a:avLst/>
          </a:prstGeom>
          <a:noFill/>
        </p:spPr>
        <p:txBody>
          <a:bodyPr wrap="square">
            <a:spAutoFit/>
          </a:bodyPr>
          <a:lstStyle/>
          <a:p>
            <a:pPr algn="ctr">
              <a:defRPr sz="1800" b="1"/>
            </a:pPr>
            <a:r>
              <a:rPr lang="en-US" dirty="0"/>
              <a:t>Table 3–Errors Produced by the Least Squares Model</a:t>
            </a:r>
          </a:p>
        </p:txBody>
      </p:sp>
      <mc:AlternateContent xmlns:mc="http://schemas.openxmlformats.org/markup-compatibility/2006" xmlns:a14="http://schemas.microsoft.com/office/drawing/2010/main">
        <mc:Choice Requires="a14">
          <p:graphicFrame>
            <p:nvGraphicFramePr>
              <p:cNvPr id="3" name="Table Placeholder 2" descr="The table is continued.&#10;Here are the values:&#10;&#10;Week 9: 32 items produced, cost $3990, predicted cost $3952.23, error 37.77, squared error 1426.71&#10;&#10;Week 10: 31 items produced, cost $3675, predicted cost $3898.34, error negative 223.34, squared error 49882.83&#10;&#10;The last two columns each have a final entry. Under the Error column, it states the Summation of errors y sub ᵢ minus y hat sub i is approximately 0&#10;&#10;Under the Squared Error column, it states Summation of squared errors of y sub ᵢ minus y hat sub I square is approximately 398075.30&#10;"/>
              <p:cNvGraphicFramePr>
                <a:graphicFrameLocks noGrp="1"/>
              </p:cNvGraphicFramePr>
              <p:nvPr>
                <p:ph type="tbl" sz="quarter" idx="10"/>
                <p:extLst>
                  <p:ext uri="{D42A27DB-BD31-4B8C-83A1-F6EECF244321}">
                    <p14:modId xmlns:p14="http://schemas.microsoft.com/office/powerpoint/2010/main" val="2358978167"/>
                  </p:ext>
                </p:extLst>
              </p:nvPr>
            </p:nvGraphicFramePr>
            <p:xfrm>
              <a:off x="457200" y="1732152"/>
              <a:ext cx="8229600" cy="1838262"/>
            </p:xfrm>
            <a:graphic>
              <a:graphicData uri="http://schemas.openxmlformats.org/drawingml/2006/table">
                <a:tbl>
                  <a:tblPr firstRow="1" bandRow="1">
                    <a:tableStyleId>{5940675A-B579-460E-94D1-54222C63F5DA}</a:tableStyleId>
                  </a:tblPr>
                  <a:tblGrid>
                    <a:gridCol w="685800">
                      <a:extLst>
                        <a:ext uri="{9D8B030D-6E8A-4147-A177-3AD203B41FA5}">
                          <a16:colId xmlns:a16="http://schemas.microsoft.com/office/drawing/2014/main" val="20000"/>
                        </a:ext>
                      </a:extLst>
                    </a:gridCol>
                    <a:gridCol w="1371600">
                      <a:extLst>
                        <a:ext uri="{9D8B030D-6E8A-4147-A177-3AD203B41FA5}">
                          <a16:colId xmlns:a16="http://schemas.microsoft.com/office/drawing/2014/main" val="20001"/>
                        </a:ext>
                      </a:extLst>
                    </a:gridCol>
                    <a:gridCol w="990600">
                      <a:extLst>
                        <a:ext uri="{9D8B030D-6E8A-4147-A177-3AD203B41FA5}">
                          <a16:colId xmlns:a16="http://schemas.microsoft.com/office/drawing/2014/main" val="20002"/>
                        </a:ext>
                      </a:extLst>
                    </a:gridCol>
                    <a:gridCol w="2743200">
                      <a:extLst>
                        <a:ext uri="{9D8B030D-6E8A-4147-A177-3AD203B41FA5}">
                          <a16:colId xmlns:a16="http://schemas.microsoft.com/office/drawing/2014/main" val="20003"/>
                        </a:ext>
                      </a:extLst>
                    </a:gridCol>
                    <a:gridCol w="1219200">
                      <a:extLst>
                        <a:ext uri="{9D8B030D-6E8A-4147-A177-3AD203B41FA5}">
                          <a16:colId xmlns:a16="http://schemas.microsoft.com/office/drawing/2014/main" val="20004"/>
                        </a:ext>
                      </a:extLst>
                    </a:gridCol>
                    <a:gridCol w="1219200">
                      <a:extLst>
                        <a:ext uri="{9D8B030D-6E8A-4147-A177-3AD203B41FA5}">
                          <a16:colId xmlns:a16="http://schemas.microsoft.com/office/drawing/2014/main" val="20005"/>
                        </a:ext>
                      </a:extLst>
                    </a:gridCol>
                  </a:tblGrid>
                  <a:tr h="370840">
                    <a:tc>
                      <a:txBody>
                        <a:bodyPr/>
                        <a:lstStyle/>
                        <a:p>
                          <a:pPr algn="ctr">
                            <a:defRPr sz="1400" b="1"/>
                          </a:pPr>
                          <a:r>
                            <a:rPr dirty="0"/>
                            <a:t>Week</a:t>
                          </a:r>
                        </a:p>
                      </a:txBody>
                      <a:tcPr/>
                    </a:tc>
                    <a:tc>
                      <a:txBody>
                        <a:bodyPr/>
                        <a:lstStyle/>
                        <a:p>
                          <a:pPr algn="ctr">
                            <a:defRPr sz="1400" b="1"/>
                          </a:pPr>
                          <a:r>
                            <a:t>Items Produced</a:t>
                          </a:r>
                        </a:p>
                      </a:txBody>
                      <a:tcPr/>
                    </a:tc>
                    <a:tc>
                      <a:txBody>
                        <a:bodyPr/>
                        <a:lstStyle/>
                        <a:p>
                          <a:pPr algn="ctr">
                            <a:defRPr sz="1400" b="1"/>
                          </a:pPr>
                          <a:r>
                            <a:rPr sz="1400"/>
                            <a:t>Cost (</a:t>
                          </a:r>
                          <a14:m>
                            <m:oMath xmlns:m="http://schemas.openxmlformats.org/officeDocument/2006/math">
                              <m:r>
                                <a:rPr sz="1400">
                                  <a:latin typeface="Cambria Math" panose="02040503050406030204" pitchFamily="18" charset="0"/>
                                </a:rPr>
                                <m:t>$</m:t>
                              </m:r>
                            </m:oMath>
                          </a14:m>
                          <a:r>
                            <a:rPr sz="1400"/>
                            <a:t>)</a:t>
                          </a:r>
                        </a:p>
                      </a:txBody>
                      <a:tcPr/>
                    </a:tc>
                    <a:tc>
                      <a:txBody>
                        <a:bodyPr/>
                        <a:lstStyle/>
                        <a:p>
                          <a:pPr algn="ctr">
                            <a:defRPr sz="1400" b="1"/>
                          </a:pPr>
                          <a:r>
                            <a:rPr sz="1400"/>
                            <a:t>Predicted Cost (</a:t>
                          </a:r>
                          <a14:m>
                            <m:oMath xmlns:m="http://schemas.openxmlformats.org/officeDocument/2006/math">
                              <m:r>
                                <a:rPr sz="1400">
                                  <a:latin typeface="Cambria Math" panose="02040503050406030204" pitchFamily="18" charset="0"/>
                                </a:rPr>
                                <m:t>$</m:t>
                              </m:r>
                            </m:oMath>
                          </a14:m>
                          <a:r>
                            <a:rPr sz="1400"/>
                            <a:t>) </a:t>
                          </a:r>
                          <a14:m>
                            <m:oMath xmlns:m="http://schemas.openxmlformats.org/officeDocument/2006/math">
                              <m:sSub>
                                <m:sSubPr>
                                  <m:ctrlPr>
                                    <a:rPr sz="1400" i="1">
                                      <a:latin typeface="Cambria Math" panose="02040503050406030204" pitchFamily="18" charset="0"/>
                                    </a:rPr>
                                  </m:ctrlPr>
                                </m:sSubPr>
                                <m:e>
                                  <m:acc>
                                    <m:accPr>
                                      <m:chr m:val="̂"/>
                                      <m:ctrlPr>
                                        <a:rPr sz="1400" i="1">
                                          <a:latin typeface="Cambria Math" panose="02040503050406030204" pitchFamily="18" charset="0"/>
                                        </a:rPr>
                                      </m:ctrlPr>
                                    </m:accPr>
                                    <m:e>
                                      <m:r>
                                        <a:rPr sz="1400">
                                          <a:latin typeface="Cambria Math" panose="02040503050406030204" pitchFamily="18" charset="0"/>
                                        </a:rPr>
                                        <m:t>𝑦</m:t>
                                      </m:r>
                                    </m:e>
                                  </m:acc>
                                </m:e>
                                <m:sub>
                                  <m:r>
                                    <a:rPr sz="1400">
                                      <a:latin typeface="Cambria Math" panose="02040503050406030204" pitchFamily="18" charset="0"/>
                                    </a:rPr>
                                    <m:t>𝑖</m:t>
                                  </m:r>
                                </m:sub>
                              </m:sSub>
                              <m:r>
                                <a:rPr sz="1400">
                                  <a:latin typeface="Cambria Math" panose="02040503050406030204" pitchFamily="18" charset="0"/>
                                </a:rPr>
                                <m:t>=2227.96+53.88</m:t>
                              </m:r>
                              <m:sSub>
                                <m:sSubPr>
                                  <m:ctrlPr>
                                    <a:rPr sz="1400" i="1">
                                      <a:latin typeface="Cambria Math" panose="02040503050406030204" pitchFamily="18" charset="0"/>
                                    </a:rPr>
                                  </m:ctrlPr>
                                </m:sSubPr>
                                <m:e>
                                  <m:r>
                                    <a:rPr sz="1400">
                                      <a:latin typeface="Cambria Math" panose="02040503050406030204" pitchFamily="18" charset="0"/>
                                    </a:rPr>
                                    <m:t>𝑥</m:t>
                                  </m:r>
                                </m:e>
                                <m:sub>
                                  <m:r>
                                    <a:rPr sz="1400">
                                      <a:latin typeface="Cambria Math" panose="02040503050406030204" pitchFamily="18" charset="0"/>
                                    </a:rPr>
                                    <m:t>𝑖</m:t>
                                  </m:r>
                                </m:sub>
                              </m:sSub>
                            </m:oMath>
                          </a14:m>
                          <a:endParaRPr sz="1400"/>
                        </a:p>
                      </a:txBody>
                      <a:tcPr/>
                    </a:tc>
                    <a:tc>
                      <a:txBody>
                        <a:bodyPr/>
                        <a:lstStyle/>
                        <a:p>
                          <a:pPr algn="ctr">
                            <a:defRPr sz="1400" b="1"/>
                          </a:pPr>
                          <a:r>
                            <a:rPr sz="1400"/>
                            <a:t>Error </a:t>
                          </a:r>
                          <a14:m>
                            <m:oMath xmlns:m="http://schemas.openxmlformats.org/officeDocument/2006/math">
                              <m:sSub>
                                <m:sSubPr>
                                  <m:ctrlPr>
                                    <a:rPr sz="1400" i="1">
                                      <a:latin typeface="Cambria Math" panose="02040503050406030204" pitchFamily="18" charset="0"/>
                                    </a:rPr>
                                  </m:ctrlPr>
                                </m:sSubPr>
                                <m:e>
                                  <m:r>
                                    <a:rPr sz="1400">
                                      <a:latin typeface="Cambria Math" panose="02040503050406030204" pitchFamily="18" charset="0"/>
                                    </a:rPr>
                                    <m:t>𝑦</m:t>
                                  </m:r>
                                </m:e>
                                <m:sub>
                                  <m:r>
                                    <a:rPr sz="1400">
                                      <a:latin typeface="Cambria Math" panose="02040503050406030204" pitchFamily="18" charset="0"/>
                                    </a:rPr>
                                    <m:t>𝑖</m:t>
                                  </m:r>
                                </m:sub>
                              </m:sSub>
                              <m:r>
                                <a:rPr sz="1400">
                                  <a:latin typeface="Cambria Math" panose="02040503050406030204" pitchFamily="18" charset="0"/>
                                </a:rPr>
                                <m:t>−</m:t>
                              </m:r>
                              <m:sSub>
                                <m:sSubPr>
                                  <m:ctrlPr>
                                    <a:rPr sz="1400" i="1">
                                      <a:latin typeface="Cambria Math" panose="02040503050406030204" pitchFamily="18" charset="0"/>
                                    </a:rPr>
                                  </m:ctrlPr>
                                </m:sSubPr>
                                <m:e>
                                  <m:acc>
                                    <m:accPr>
                                      <m:chr m:val="̂"/>
                                      <m:ctrlPr>
                                        <a:rPr sz="1400" i="1">
                                          <a:latin typeface="Cambria Math" panose="02040503050406030204" pitchFamily="18" charset="0"/>
                                        </a:rPr>
                                      </m:ctrlPr>
                                    </m:accPr>
                                    <m:e>
                                      <m:r>
                                        <a:rPr sz="1400">
                                          <a:latin typeface="Cambria Math" panose="02040503050406030204" pitchFamily="18" charset="0"/>
                                        </a:rPr>
                                        <m:t>𝑦</m:t>
                                      </m:r>
                                    </m:e>
                                  </m:acc>
                                </m:e>
                                <m:sub>
                                  <m:r>
                                    <a:rPr sz="1400">
                                      <a:latin typeface="Cambria Math" panose="02040503050406030204" pitchFamily="18" charset="0"/>
                                    </a:rPr>
                                    <m:t>𝑖</m:t>
                                  </m:r>
                                </m:sub>
                              </m:sSub>
                            </m:oMath>
                          </a14:m>
                          <a:endParaRPr sz="1400"/>
                        </a:p>
                      </a:txBody>
                      <a:tcPr/>
                    </a:tc>
                    <a:tc>
                      <a:txBody>
                        <a:bodyPr/>
                        <a:lstStyle/>
                        <a:p>
                          <a:pPr algn="ctr">
                            <a:defRPr sz="1400" b="1"/>
                          </a:pPr>
                          <a:r>
                            <a:rPr sz="1400" dirty="0"/>
                            <a:t>Squared Error </a:t>
                          </a:r>
                          <a14:m>
                            <m:oMath xmlns:m="http://schemas.openxmlformats.org/officeDocument/2006/math">
                              <m:sSup>
                                <m:sSupPr>
                                  <m:ctrlPr>
                                    <a:rPr sz="1400" i="1">
                                      <a:latin typeface="Cambria Math" panose="02040503050406030204" pitchFamily="18" charset="0"/>
                                    </a:rPr>
                                  </m:ctrlPr>
                                </m:sSupPr>
                                <m:e>
                                  <m:d>
                                    <m:dPr>
                                      <m:ctrlPr>
                                        <a:rPr sz="1400" i="1">
                                          <a:latin typeface="Cambria Math" panose="02040503050406030204" pitchFamily="18" charset="0"/>
                                        </a:rPr>
                                      </m:ctrlPr>
                                    </m:dPr>
                                    <m:e>
                                      <m:sSub>
                                        <m:sSubPr>
                                          <m:ctrlPr>
                                            <a:rPr sz="1400" i="1">
                                              <a:latin typeface="Cambria Math" panose="02040503050406030204" pitchFamily="18" charset="0"/>
                                            </a:rPr>
                                          </m:ctrlPr>
                                        </m:sSubPr>
                                        <m:e>
                                          <m:r>
                                            <a:rPr sz="1400">
                                              <a:latin typeface="Cambria Math" panose="02040503050406030204" pitchFamily="18" charset="0"/>
                                            </a:rPr>
                                            <m:t>𝑦</m:t>
                                          </m:r>
                                        </m:e>
                                        <m:sub>
                                          <m:r>
                                            <a:rPr sz="1400">
                                              <a:latin typeface="Cambria Math" panose="02040503050406030204" pitchFamily="18" charset="0"/>
                                            </a:rPr>
                                            <m:t>𝑖</m:t>
                                          </m:r>
                                        </m:sub>
                                      </m:sSub>
                                      <m:r>
                                        <a:rPr sz="1400">
                                          <a:latin typeface="Cambria Math" panose="02040503050406030204" pitchFamily="18" charset="0"/>
                                        </a:rPr>
                                        <m:t>−</m:t>
                                      </m:r>
                                      <m:sSub>
                                        <m:sSubPr>
                                          <m:ctrlPr>
                                            <a:rPr sz="1400" i="1">
                                              <a:latin typeface="Cambria Math" panose="02040503050406030204" pitchFamily="18" charset="0"/>
                                            </a:rPr>
                                          </m:ctrlPr>
                                        </m:sSubPr>
                                        <m:e>
                                          <m:acc>
                                            <m:accPr>
                                              <m:chr m:val="̂"/>
                                              <m:ctrlPr>
                                                <a:rPr sz="1400" i="1">
                                                  <a:latin typeface="Cambria Math" panose="02040503050406030204" pitchFamily="18" charset="0"/>
                                                </a:rPr>
                                              </m:ctrlPr>
                                            </m:accPr>
                                            <m:e>
                                              <m:r>
                                                <a:rPr sz="1400">
                                                  <a:latin typeface="Cambria Math" panose="02040503050406030204" pitchFamily="18" charset="0"/>
                                                </a:rPr>
                                                <m:t>𝑦</m:t>
                                              </m:r>
                                            </m:e>
                                          </m:acc>
                                        </m:e>
                                        <m:sub>
                                          <m:r>
                                            <a:rPr sz="1400">
                                              <a:latin typeface="Cambria Math" panose="02040503050406030204" pitchFamily="18" charset="0"/>
                                            </a:rPr>
                                            <m:t>𝑖</m:t>
                                          </m:r>
                                        </m:sub>
                                      </m:sSub>
                                    </m:e>
                                  </m:d>
                                </m:e>
                                <m:sup>
                                  <m:r>
                                    <a:rPr sz="1400">
                                      <a:latin typeface="Cambria Math" panose="02040503050406030204" pitchFamily="18" charset="0"/>
                                    </a:rPr>
                                    <m:t>2</m:t>
                                  </m:r>
                                </m:sup>
                              </m:sSup>
                            </m:oMath>
                          </a14:m>
                          <a:endParaRPr sz="1400" dirty="0"/>
                        </a:p>
                      </a:txBody>
                      <a:tcPr/>
                    </a:tc>
                    <a:extLst>
                      <a:ext uri="{0D108BD9-81ED-4DB2-BD59-A6C34878D82A}">
                        <a16:rowId xmlns:a16="http://schemas.microsoft.com/office/drawing/2014/main" val="10001"/>
                      </a:ext>
                    </a:extLst>
                  </a:tr>
                  <a:tr h="370840">
                    <a:tc>
                      <a:txBody>
                        <a:bodyPr/>
                        <a:lstStyle/>
                        <a:p>
                          <a:pPr algn="ctr"/>
                          <a:r>
                            <a:rPr sz="1600" dirty="0"/>
                            <a:t>9</a:t>
                          </a:r>
                          <a:endParaRPr sz="1600" dirty="0">
                            <a:latin typeface="Cambria Math"/>
                          </a:endParaRPr>
                        </a:p>
                      </a:txBody>
                      <a:tcPr/>
                    </a:tc>
                    <a:tc>
                      <a:txBody>
                        <a:bodyPr/>
                        <a:lstStyle/>
                        <a:p>
                          <a:pPr algn="ctr"/>
                          <a:r>
                            <a:rPr sz="1600" dirty="0"/>
                            <a:t>32</a:t>
                          </a:r>
                          <a:endParaRPr sz="1600" dirty="0">
                            <a:latin typeface="Cambria Math"/>
                          </a:endParaRPr>
                        </a:p>
                      </a:txBody>
                      <a:tcPr/>
                    </a:tc>
                    <a:tc>
                      <a:txBody>
                        <a:bodyPr/>
                        <a:lstStyle/>
                        <a:p>
                          <a:pPr algn="ctr"/>
                          <a:r>
                            <a:rPr sz="1600" dirty="0"/>
                            <a:t>3990</a:t>
                          </a:r>
                          <a:endParaRPr sz="1600" dirty="0">
                            <a:latin typeface="Cambria Math"/>
                          </a:endParaRPr>
                        </a:p>
                      </a:txBody>
                      <a:tcPr/>
                    </a:tc>
                    <a:tc>
                      <a:txBody>
                        <a:bodyPr/>
                        <a:lstStyle/>
                        <a:p>
                          <a:pPr algn="ctr"/>
                          <a:r>
                            <a:rPr sz="1600" dirty="0"/>
                            <a:t>3952.23</a:t>
                          </a:r>
                          <a:endParaRPr sz="1600" dirty="0">
                            <a:latin typeface="Cambria Math"/>
                          </a:endParaRPr>
                        </a:p>
                      </a:txBody>
                      <a:tcPr/>
                    </a:tc>
                    <a:tc>
                      <a:txBody>
                        <a:bodyPr/>
                        <a:lstStyle/>
                        <a:p>
                          <a:pPr algn="ctr"/>
                          <a:r>
                            <a:rPr sz="1600" dirty="0"/>
                            <a:t>37.77</a:t>
                          </a:r>
                          <a:endParaRPr sz="1600" dirty="0">
                            <a:latin typeface="Cambria Math"/>
                          </a:endParaRPr>
                        </a:p>
                      </a:txBody>
                      <a:tcPr/>
                    </a:tc>
                    <a:tc>
                      <a:txBody>
                        <a:bodyPr/>
                        <a:lstStyle/>
                        <a:p>
                          <a:pPr algn="ctr"/>
                          <a:r>
                            <a:rPr sz="1600" dirty="0"/>
                            <a:t>1426.71</a:t>
                          </a:r>
                          <a:endParaRPr sz="1600" dirty="0">
                            <a:latin typeface="Cambria Math"/>
                          </a:endParaRPr>
                        </a:p>
                      </a:txBody>
                      <a:tcPr/>
                    </a:tc>
                    <a:extLst>
                      <a:ext uri="{0D108BD9-81ED-4DB2-BD59-A6C34878D82A}">
                        <a16:rowId xmlns:a16="http://schemas.microsoft.com/office/drawing/2014/main" val="10010"/>
                      </a:ext>
                    </a:extLst>
                  </a:tr>
                  <a:tr h="370840">
                    <a:tc>
                      <a:txBody>
                        <a:bodyPr/>
                        <a:lstStyle/>
                        <a:p>
                          <a:pPr algn="ctr"/>
                          <a:r>
                            <a:rPr sz="1600" dirty="0"/>
                            <a:t>10</a:t>
                          </a:r>
                          <a:endParaRPr sz="1600" dirty="0">
                            <a:latin typeface="Cambria Math"/>
                          </a:endParaRPr>
                        </a:p>
                      </a:txBody>
                      <a:tcPr/>
                    </a:tc>
                    <a:tc>
                      <a:txBody>
                        <a:bodyPr/>
                        <a:lstStyle/>
                        <a:p>
                          <a:pPr algn="ctr"/>
                          <a:r>
                            <a:rPr sz="1600" dirty="0"/>
                            <a:t>31</a:t>
                          </a:r>
                          <a:endParaRPr sz="1600" dirty="0">
                            <a:latin typeface="Cambria Math"/>
                          </a:endParaRPr>
                        </a:p>
                      </a:txBody>
                      <a:tcPr/>
                    </a:tc>
                    <a:tc>
                      <a:txBody>
                        <a:bodyPr/>
                        <a:lstStyle/>
                        <a:p>
                          <a:pPr algn="ctr"/>
                          <a:r>
                            <a:rPr sz="1600"/>
                            <a:t>3675</a:t>
                          </a:r>
                          <a:endParaRPr sz="1600">
                            <a:latin typeface="Cambria Math"/>
                          </a:endParaRPr>
                        </a:p>
                      </a:txBody>
                      <a:tcPr/>
                    </a:tc>
                    <a:tc>
                      <a:txBody>
                        <a:bodyPr/>
                        <a:lstStyle/>
                        <a:p>
                          <a:pPr algn="ctr"/>
                          <a:r>
                            <a:rPr sz="1600" dirty="0"/>
                            <a:t>3898.34</a:t>
                          </a:r>
                          <a:endParaRPr sz="1600" dirty="0">
                            <a:latin typeface="Cambria Math"/>
                          </a:endParaRPr>
                        </a:p>
                      </a:txBody>
                      <a:tcPr/>
                    </a:tc>
                    <a:tc>
                      <a:txBody>
                        <a:bodyPr/>
                        <a:lstStyle/>
                        <a:p>
                          <a:pPr algn="ctr">
                            <a:defRPr sz="1400"/>
                          </a:pPr>
                          <a14:m>
                            <m:oMathPara xmlns:m="http://schemas.openxmlformats.org/officeDocument/2006/math">
                              <m:oMathParaPr>
                                <m:jc m:val="centerGroup"/>
                              </m:oMathParaPr>
                              <m:oMath xmlns:m="http://schemas.openxmlformats.org/officeDocument/2006/math">
                                <m:r>
                                  <a:rPr sz="1600">
                                    <a:latin typeface="Cambria Math" panose="02040503050406030204" pitchFamily="18" charset="0"/>
                                  </a:rPr>
                                  <m:t>−223.34</m:t>
                                </m:r>
                              </m:oMath>
                            </m:oMathPara>
                          </a14:m>
                          <a:endParaRPr sz="1600" dirty="0"/>
                        </a:p>
                      </a:txBody>
                      <a:tcPr/>
                    </a:tc>
                    <a:tc>
                      <a:txBody>
                        <a:bodyPr/>
                        <a:lstStyle/>
                        <a:p>
                          <a:pPr algn="ctr"/>
                          <a:r>
                            <a:rPr sz="1600" dirty="0"/>
                            <a:t>49,882.83</a:t>
                          </a:r>
                          <a:endParaRPr sz="1600" dirty="0">
                            <a:latin typeface="Cambria Math"/>
                          </a:endParaRPr>
                        </a:p>
                      </a:txBody>
                      <a:tcPr/>
                    </a:tc>
                    <a:extLst>
                      <a:ext uri="{0D108BD9-81ED-4DB2-BD59-A6C34878D82A}">
                        <a16:rowId xmlns:a16="http://schemas.microsoft.com/office/drawing/2014/main" val="10011"/>
                      </a:ext>
                    </a:extLst>
                  </a:tr>
                  <a:tr h="370840">
                    <a:tc>
                      <a:txBody>
                        <a:bodyPr/>
                        <a:lstStyle/>
                        <a:p>
                          <a:pPr algn="ctr"/>
                          <a:endParaRPr sz="2000" dirty="0"/>
                        </a:p>
                      </a:txBody>
                      <a:tcPr/>
                    </a:tc>
                    <a:tc>
                      <a:txBody>
                        <a:bodyPr/>
                        <a:lstStyle/>
                        <a:p>
                          <a:endParaRPr dirty="0"/>
                        </a:p>
                      </a:txBody>
                      <a:tcPr/>
                    </a:tc>
                    <a:tc>
                      <a:txBody>
                        <a:bodyPr/>
                        <a:lstStyle/>
                        <a:p>
                          <a:endParaRPr dirty="0"/>
                        </a:p>
                      </a:txBody>
                      <a:tcPr/>
                    </a:tc>
                    <a:tc>
                      <a:txBody>
                        <a:bodyPr/>
                        <a:lstStyle/>
                        <a:p>
                          <a:endParaRPr dirty="0"/>
                        </a:p>
                      </a:txBody>
                      <a:tcPr/>
                    </a:tc>
                    <a:tc>
                      <a:txBody>
                        <a:bodyPr/>
                        <a:lstStyle/>
                        <a:p>
                          <a:pPr algn="ctr">
                            <a:defRPr sz="1400"/>
                          </a:pPr>
                          <a14:m>
                            <m:oMathPara xmlns:m="http://schemas.openxmlformats.org/officeDocument/2006/math">
                              <m:oMathParaPr>
                                <m:jc m:val="centerGroup"/>
                              </m:oMathParaPr>
                              <m:oMath xmlns:m="http://schemas.openxmlformats.org/officeDocument/2006/math">
                                <m:r>
                                  <a:rPr sz="1600">
                                    <a:latin typeface="Cambria Math" panose="02040503050406030204" pitchFamily="18" charset="0"/>
                                  </a:rPr>
                                  <m:t>∑</m:t>
                                </m:r>
                                <m:sSub>
                                  <m:sSubPr>
                                    <m:ctrlPr>
                                      <a:rPr sz="1600" i="1">
                                        <a:latin typeface="Cambria Math" panose="02040503050406030204" pitchFamily="18" charset="0"/>
                                      </a:rPr>
                                    </m:ctrlPr>
                                  </m:sSubPr>
                                  <m:e>
                                    <m:r>
                                      <a:rPr sz="1600">
                                        <a:latin typeface="Cambria Math" panose="02040503050406030204" pitchFamily="18" charset="0"/>
                                      </a:rPr>
                                      <m:t>𝑦</m:t>
                                    </m:r>
                                  </m:e>
                                  <m:sub>
                                    <m:r>
                                      <a:rPr sz="1600">
                                        <a:latin typeface="Cambria Math" panose="02040503050406030204" pitchFamily="18" charset="0"/>
                                      </a:rPr>
                                      <m:t>𝑖</m:t>
                                    </m:r>
                                  </m:sub>
                                </m:sSub>
                                <m:r>
                                  <a:rPr sz="1600">
                                    <a:latin typeface="Cambria Math" panose="02040503050406030204" pitchFamily="18" charset="0"/>
                                  </a:rPr>
                                  <m:t>−</m:t>
                                </m:r>
                                <m:sSub>
                                  <m:sSubPr>
                                    <m:ctrlPr>
                                      <a:rPr sz="1600" i="1">
                                        <a:latin typeface="Cambria Math" panose="02040503050406030204" pitchFamily="18" charset="0"/>
                                      </a:rPr>
                                    </m:ctrlPr>
                                  </m:sSubPr>
                                  <m:e>
                                    <m:acc>
                                      <m:accPr>
                                        <m:chr m:val="̂"/>
                                        <m:ctrlPr>
                                          <a:rPr sz="1600" i="1">
                                            <a:latin typeface="Cambria Math" panose="02040503050406030204" pitchFamily="18" charset="0"/>
                                          </a:rPr>
                                        </m:ctrlPr>
                                      </m:accPr>
                                      <m:e>
                                        <m:r>
                                          <a:rPr sz="1600">
                                            <a:latin typeface="Cambria Math" panose="02040503050406030204" pitchFamily="18" charset="0"/>
                                          </a:rPr>
                                          <m:t>𝑦</m:t>
                                        </m:r>
                                      </m:e>
                                    </m:acc>
                                  </m:e>
                                  <m:sub>
                                    <m:r>
                                      <a:rPr sz="1600">
                                        <a:latin typeface="Cambria Math" panose="02040503050406030204" pitchFamily="18" charset="0"/>
                                      </a:rPr>
                                      <m:t>𝑖</m:t>
                                    </m:r>
                                  </m:sub>
                                </m:sSub>
                                <m:r>
                                  <a:rPr sz="1600">
                                    <a:latin typeface="Cambria Math" panose="02040503050406030204" pitchFamily="18" charset="0"/>
                                  </a:rPr>
                                  <m:t>≈0</m:t>
                                </m:r>
                              </m:oMath>
                            </m:oMathPara>
                          </a14:m>
                          <a:endParaRPr sz="1600" dirty="0"/>
                        </a:p>
                      </a:txBody>
                      <a:tcPr/>
                    </a:tc>
                    <a:tc>
                      <a:txBody>
                        <a:bodyPr/>
                        <a:lstStyle/>
                        <a:p>
                          <a:pPr algn="ctr">
                            <a:defRPr sz="1400"/>
                          </a:pPr>
                          <a14:m>
                            <m:oMathPara xmlns:m="http://schemas.openxmlformats.org/officeDocument/2006/math">
                              <m:oMathParaPr>
                                <m:jc m:val="centerGroup"/>
                              </m:oMathParaPr>
                              <m:oMath xmlns:m="http://schemas.openxmlformats.org/officeDocument/2006/math">
                                <m:r>
                                  <a:rPr sz="1600">
                                    <a:latin typeface="Cambria Math" panose="02040503050406030204" pitchFamily="18" charset="0"/>
                                  </a:rPr>
                                  <m:t>∑</m:t>
                                </m:r>
                                <m:sSup>
                                  <m:sSupPr>
                                    <m:ctrlPr>
                                      <a:rPr sz="1600" i="1">
                                        <a:latin typeface="Cambria Math" panose="02040503050406030204" pitchFamily="18" charset="0"/>
                                      </a:rPr>
                                    </m:ctrlPr>
                                  </m:sSupPr>
                                  <m:e>
                                    <m:d>
                                      <m:dPr>
                                        <m:ctrlPr>
                                          <a:rPr sz="1600" i="1">
                                            <a:latin typeface="Cambria Math" panose="02040503050406030204" pitchFamily="18" charset="0"/>
                                          </a:rPr>
                                        </m:ctrlPr>
                                      </m:dPr>
                                      <m:e>
                                        <m:sSub>
                                          <m:sSubPr>
                                            <m:ctrlPr>
                                              <a:rPr sz="1600" i="1">
                                                <a:latin typeface="Cambria Math" panose="02040503050406030204" pitchFamily="18" charset="0"/>
                                              </a:rPr>
                                            </m:ctrlPr>
                                          </m:sSubPr>
                                          <m:e>
                                            <m:r>
                                              <a:rPr sz="1600">
                                                <a:latin typeface="Cambria Math" panose="02040503050406030204" pitchFamily="18" charset="0"/>
                                              </a:rPr>
                                              <m:t>𝑦</m:t>
                                            </m:r>
                                          </m:e>
                                          <m:sub>
                                            <m:r>
                                              <a:rPr sz="1600">
                                                <a:latin typeface="Cambria Math" panose="02040503050406030204" pitchFamily="18" charset="0"/>
                                              </a:rPr>
                                              <m:t>𝑖</m:t>
                                            </m:r>
                                          </m:sub>
                                        </m:sSub>
                                        <m:r>
                                          <a:rPr sz="1600">
                                            <a:latin typeface="Cambria Math" panose="02040503050406030204" pitchFamily="18" charset="0"/>
                                          </a:rPr>
                                          <m:t>−</m:t>
                                        </m:r>
                                        <m:sSub>
                                          <m:sSubPr>
                                            <m:ctrlPr>
                                              <a:rPr sz="1600" i="1">
                                                <a:latin typeface="Cambria Math" panose="02040503050406030204" pitchFamily="18" charset="0"/>
                                              </a:rPr>
                                            </m:ctrlPr>
                                          </m:sSubPr>
                                          <m:e>
                                            <m:acc>
                                              <m:accPr>
                                                <m:chr m:val="̂"/>
                                                <m:ctrlPr>
                                                  <a:rPr sz="1600" i="1">
                                                    <a:latin typeface="Cambria Math" panose="02040503050406030204" pitchFamily="18" charset="0"/>
                                                  </a:rPr>
                                                </m:ctrlPr>
                                              </m:accPr>
                                              <m:e>
                                                <m:r>
                                                  <a:rPr sz="1600">
                                                    <a:latin typeface="Cambria Math" panose="02040503050406030204" pitchFamily="18" charset="0"/>
                                                  </a:rPr>
                                                  <m:t>𝑦</m:t>
                                                </m:r>
                                              </m:e>
                                            </m:acc>
                                          </m:e>
                                          <m:sub>
                                            <m:r>
                                              <a:rPr sz="1600">
                                                <a:latin typeface="Cambria Math" panose="02040503050406030204" pitchFamily="18" charset="0"/>
                                              </a:rPr>
                                              <m:t>𝑖</m:t>
                                            </m:r>
                                          </m:sub>
                                        </m:sSub>
                                      </m:e>
                                    </m:d>
                                  </m:e>
                                  <m:sup>
                                    <m:r>
                                      <a:rPr sz="1600">
                                        <a:latin typeface="Cambria Math" panose="02040503050406030204" pitchFamily="18" charset="0"/>
                                      </a:rPr>
                                      <m:t>2</m:t>
                                    </m:r>
                                  </m:sup>
                                </m:sSup>
                                <m:r>
                                  <a:rPr sz="1600">
                                    <a:latin typeface="Cambria Math" panose="02040503050406030204" pitchFamily="18" charset="0"/>
                                  </a:rPr>
                                  <m:t>≈398,075.30</m:t>
                                </m:r>
                              </m:oMath>
                            </m:oMathPara>
                          </a14:m>
                          <a:endParaRPr sz="1600" dirty="0"/>
                        </a:p>
                      </a:txBody>
                      <a:tcPr/>
                    </a:tc>
                    <a:extLst>
                      <a:ext uri="{0D108BD9-81ED-4DB2-BD59-A6C34878D82A}">
                        <a16:rowId xmlns:a16="http://schemas.microsoft.com/office/drawing/2014/main" val="10012"/>
                      </a:ext>
                    </a:extLst>
                  </a:tr>
                </a:tbl>
              </a:graphicData>
            </a:graphic>
          </p:graphicFrame>
        </mc:Choice>
        <mc:Fallback xmlns="">
          <p:graphicFrame>
            <p:nvGraphicFramePr>
              <p:cNvPr id="3" name="Table Placeholder 2" descr="The table is continued.&#10;Here are the values:&#10;&#10;Week 9: 32 items produced, cost $3990, predicted cost $3952.23, error 37.77, squared error 1426.71&#10;&#10;Week 10: 31 items produced, cost $3675, predicted cost $3898.34, error negative 223.34, squared error 49882.83&#10;&#10;The last two columns each have a final entry. Under the Error column, it states the Summation of errors y sub ᵢ minus y hat sub i is approximately 0&#10;&#10;Under the Squared Error column, it states Summation of squared errors of y sub ᵢ minus y hat sub I square is approximately 398075.30&#10;"/>
              <p:cNvGraphicFramePr>
                <a:graphicFrameLocks noGrp="1"/>
              </p:cNvGraphicFramePr>
              <p:nvPr>
                <p:ph type="tbl" sz="quarter" idx="10"/>
                <p:extLst>
                  <p:ext uri="{D42A27DB-BD31-4B8C-83A1-F6EECF244321}">
                    <p14:modId xmlns:p14="http://schemas.microsoft.com/office/powerpoint/2010/main" val="2358978167"/>
                  </p:ext>
                </p:extLst>
              </p:nvPr>
            </p:nvGraphicFramePr>
            <p:xfrm>
              <a:off x="457200" y="1732152"/>
              <a:ext cx="8229600" cy="1838262"/>
            </p:xfrm>
            <a:graphic>
              <a:graphicData uri="http://schemas.openxmlformats.org/drawingml/2006/table">
                <a:tbl>
                  <a:tblPr firstRow="1" bandRow="1">
                    <a:tableStyleId>{5940675A-B579-460E-94D1-54222C63F5DA}</a:tableStyleId>
                  </a:tblPr>
                  <a:tblGrid>
                    <a:gridCol w="685800">
                      <a:extLst>
                        <a:ext uri="{9D8B030D-6E8A-4147-A177-3AD203B41FA5}">
                          <a16:colId xmlns:a16="http://schemas.microsoft.com/office/drawing/2014/main" val="20000"/>
                        </a:ext>
                      </a:extLst>
                    </a:gridCol>
                    <a:gridCol w="1371600">
                      <a:extLst>
                        <a:ext uri="{9D8B030D-6E8A-4147-A177-3AD203B41FA5}">
                          <a16:colId xmlns:a16="http://schemas.microsoft.com/office/drawing/2014/main" val="20001"/>
                        </a:ext>
                      </a:extLst>
                    </a:gridCol>
                    <a:gridCol w="990600">
                      <a:extLst>
                        <a:ext uri="{9D8B030D-6E8A-4147-A177-3AD203B41FA5}">
                          <a16:colId xmlns:a16="http://schemas.microsoft.com/office/drawing/2014/main" val="20002"/>
                        </a:ext>
                      </a:extLst>
                    </a:gridCol>
                    <a:gridCol w="2743200">
                      <a:extLst>
                        <a:ext uri="{9D8B030D-6E8A-4147-A177-3AD203B41FA5}">
                          <a16:colId xmlns:a16="http://schemas.microsoft.com/office/drawing/2014/main" val="20003"/>
                        </a:ext>
                      </a:extLst>
                    </a:gridCol>
                    <a:gridCol w="1219200">
                      <a:extLst>
                        <a:ext uri="{9D8B030D-6E8A-4147-A177-3AD203B41FA5}">
                          <a16:colId xmlns:a16="http://schemas.microsoft.com/office/drawing/2014/main" val="20004"/>
                        </a:ext>
                      </a:extLst>
                    </a:gridCol>
                    <a:gridCol w="1219200">
                      <a:extLst>
                        <a:ext uri="{9D8B030D-6E8A-4147-A177-3AD203B41FA5}">
                          <a16:colId xmlns:a16="http://schemas.microsoft.com/office/drawing/2014/main" val="20005"/>
                        </a:ext>
                      </a:extLst>
                    </a:gridCol>
                  </a:tblGrid>
                  <a:tr h="518160">
                    <a:tc>
                      <a:txBody>
                        <a:bodyPr/>
                        <a:lstStyle/>
                        <a:p>
                          <a:pPr algn="ctr">
                            <a:defRPr sz="1400" b="1"/>
                          </a:pPr>
                          <a:r>
                            <a:rPr dirty="0"/>
                            <a:t>Week</a:t>
                          </a:r>
                        </a:p>
                      </a:txBody>
                      <a:tcPr/>
                    </a:tc>
                    <a:tc>
                      <a:txBody>
                        <a:bodyPr/>
                        <a:lstStyle/>
                        <a:p>
                          <a:pPr algn="ctr">
                            <a:defRPr sz="1400" b="1"/>
                          </a:pPr>
                          <a:r>
                            <a:t>Items Produced</a:t>
                          </a:r>
                        </a:p>
                      </a:txBody>
                      <a:tcPr/>
                    </a:tc>
                    <a:tc>
                      <a:txBody>
                        <a:bodyPr/>
                        <a:lstStyle/>
                        <a:p>
                          <a:endParaRPr lang="en-US"/>
                        </a:p>
                      </a:txBody>
                      <a:tcPr>
                        <a:blipFill>
                          <a:blip r:embed="rId2"/>
                          <a:stretch>
                            <a:fillRect l="-209877" t="-2353" r="-526543" b="-257647"/>
                          </a:stretch>
                        </a:blipFill>
                      </a:tcPr>
                    </a:tc>
                    <a:tc>
                      <a:txBody>
                        <a:bodyPr/>
                        <a:lstStyle/>
                        <a:p>
                          <a:endParaRPr lang="en-US"/>
                        </a:p>
                      </a:txBody>
                      <a:tcPr>
                        <a:blipFill>
                          <a:blip r:embed="rId2"/>
                          <a:stretch>
                            <a:fillRect l="-111556" t="-2353" r="-89556" b="-257647"/>
                          </a:stretch>
                        </a:blipFill>
                      </a:tcPr>
                    </a:tc>
                    <a:tc>
                      <a:txBody>
                        <a:bodyPr/>
                        <a:lstStyle/>
                        <a:p>
                          <a:endParaRPr lang="en-US"/>
                        </a:p>
                      </a:txBody>
                      <a:tcPr>
                        <a:blipFill>
                          <a:blip r:embed="rId2"/>
                          <a:stretch>
                            <a:fillRect l="-476000" t="-2353" r="-101500" b="-257647"/>
                          </a:stretch>
                        </a:blipFill>
                      </a:tcPr>
                    </a:tc>
                    <a:tc>
                      <a:txBody>
                        <a:bodyPr/>
                        <a:lstStyle/>
                        <a:p>
                          <a:endParaRPr lang="en-US"/>
                        </a:p>
                      </a:txBody>
                      <a:tcPr>
                        <a:blipFill>
                          <a:blip r:embed="rId2"/>
                          <a:stretch>
                            <a:fillRect l="-576000" t="-2353" r="-1500" b="-257647"/>
                          </a:stretch>
                        </a:blipFill>
                      </a:tcPr>
                    </a:tc>
                    <a:extLst>
                      <a:ext uri="{0D108BD9-81ED-4DB2-BD59-A6C34878D82A}">
                        <a16:rowId xmlns:a16="http://schemas.microsoft.com/office/drawing/2014/main" val="10001"/>
                      </a:ext>
                    </a:extLst>
                  </a:tr>
                  <a:tr h="370840">
                    <a:tc>
                      <a:txBody>
                        <a:bodyPr/>
                        <a:lstStyle/>
                        <a:p>
                          <a:pPr algn="ctr"/>
                          <a:r>
                            <a:rPr sz="1600" dirty="0"/>
                            <a:t>9</a:t>
                          </a:r>
                          <a:endParaRPr sz="1600" dirty="0">
                            <a:latin typeface="Cambria Math"/>
                          </a:endParaRPr>
                        </a:p>
                      </a:txBody>
                      <a:tcPr/>
                    </a:tc>
                    <a:tc>
                      <a:txBody>
                        <a:bodyPr/>
                        <a:lstStyle/>
                        <a:p>
                          <a:pPr algn="ctr"/>
                          <a:r>
                            <a:rPr sz="1600" dirty="0"/>
                            <a:t>32</a:t>
                          </a:r>
                          <a:endParaRPr sz="1600" dirty="0">
                            <a:latin typeface="Cambria Math"/>
                          </a:endParaRPr>
                        </a:p>
                      </a:txBody>
                      <a:tcPr/>
                    </a:tc>
                    <a:tc>
                      <a:txBody>
                        <a:bodyPr/>
                        <a:lstStyle/>
                        <a:p>
                          <a:pPr algn="ctr"/>
                          <a:r>
                            <a:rPr sz="1600" dirty="0"/>
                            <a:t>3990</a:t>
                          </a:r>
                          <a:endParaRPr sz="1600" dirty="0">
                            <a:latin typeface="Cambria Math"/>
                          </a:endParaRPr>
                        </a:p>
                      </a:txBody>
                      <a:tcPr/>
                    </a:tc>
                    <a:tc>
                      <a:txBody>
                        <a:bodyPr/>
                        <a:lstStyle/>
                        <a:p>
                          <a:pPr algn="ctr"/>
                          <a:r>
                            <a:rPr sz="1600" dirty="0"/>
                            <a:t>3952.23</a:t>
                          </a:r>
                          <a:endParaRPr sz="1600" dirty="0">
                            <a:latin typeface="Cambria Math"/>
                          </a:endParaRPr>
                        </a:p>
                      </a:txBody>
                      <a:tcPr/>
                    </a:tc>
                    <a:tc>
                      <a:txBody>
                        <a:bodyPr/>
                        <a:lstStyle/>
                        <a:p>
                          <a:pPr algn="ctr"/>
                          <a:r>
                            <a:rPr sz="1600" dirty="0"/>
                            <a:t>37.77</a:t>
                          </a:r>
                          <a:endParaRPr sz="1600" dirty="0">
                            <a:latin typeface="Cambria Math"/>
                          </a:endParaRPr>
                        </a:p>
                      </a:txBody>
                      <a:tcPr/>
                    </a:tc>
                    <a:tc>
                      <a:txBody>
                        <a:bodyPr/>
                        <a:lstStyle/>
                        <a:p>
                          <a:pPr algn="ctr"/>
                          <a:r>
                            <a:rPr sz="1600" dirty="0"/>
                            <a:t>1426.71</a:t>
                          </a:r>
                          <a:endParaRPr sz="1600" dirty="0">
                            <a:latin typeface="Cambria Math"/>
                          </a:endParaRPr>
                        </a:p>
                      </a:txBody>
                      <a:tcPr/>
                    </a:tc>
                    <a:extLst>
                      <a:ext uri="{0D108BD9-81ED-4DB2-BD59-A6C34878D82A}">
                        <a16:rowId xmlns:a16="http://schemas.microsoft.com/office/drawing/2014/main" val="10010"/>
                      </a:ext>
                    </a:extLst>
                  </a:tr>
                  <a:tr h="370840">
                    <a:tc>
                      <a:txBody>
                        <a:bodyPr/>
                        <a:lstStyle/>
                        <a:p>
                          <a:pPr algn="ctr"/>
                          <a:r>
                            <a:rPr sz="1600" dirty="0"/>
                            <a:t>10</a:t>
                          </a:r>
                          <a:endParaRPr sz="1600" dirty="0">
                            <a:latin typeface="Cambria Math"/>
                          </a:endParaRPr>
                        </a:p>
                      </a:txBody>
                      <a:tcPr/>
                    </a:tc>
                    <a:tc>
                      <a:txBody>
                        <a:bodyPr/>
                        <a:lstStyle/>
                        <a:p>
                          <a:pPr algn="ctr"/>
                          <a:r>
                            <a:rPr sz="1600" dirty="0"/>
                            <a:t>31</a:t>
                          </a:r>
                          <a:endParaRPr sz="1600" dirty="0">
                            <a:latin typeface="Cambria Math"/>
                          </a:endParaRPr>
                        </a:p>
                      </a:txBody>
                      <a:tcPr/>
                    </a:tc>
                    <a:tc>
                      <a:txBody>
                        <a:bodyPr/>
                        <a:lstStyle/>
                        <a:p>
                          <a:pPr algn="ctr"/>
                          <a:r>
                            <a:rPr sz="1600"/>
                            <a:t>3675</a:t>
                          </a:r>
                          <a:endParaRPr sz="1600">
                            <a:latin typeface="Cambria Math"/>
                          </a:endParaRPr>
                        </a:p>
                      </a:txBody>
                      <a:tcPr/>
                    </a:tc>
                    <a:tc>
                      <a:txBody>
                        <a:bodyPr/>
                        <a:lstStyle/>
                        <a:p>
                          <a:pPr algn="ctr"/>
                          <a:r>
                            <a:rPr sz="1600" dirty="0"/>
                            <a:t>3898.34</a:t>
                          </a:r>
                          <a:endParaRPr sz="1600" dirty="0">
                            <a:latin typeface="Cambria Math"/>
                          </a:endParaRPr>
                        </a:p>
                      </a:txBody>
                      <a:tcPr/>
                    </a:tc>
                    <a:tc>
                      <a:txBody>
                        <a:bodyPr/>
                        <a:lstStyle/>
                        <a:p>
                          <a:endParaRPr lang="en-US"/>
                        </a:p>
                      </a:txBody>
                      <a:tcPr>
                        <a:blipFill>
                          <a:blip r:embed="rId2"/>
                          <a:stretch>
                            <a:fillRect l="-476000" t="-242623" r="-101500" b="-159016"/>
                          </a:stretch>
                        </a:blipFill>
                      </a:tcPr>
                    </a:tc>
                    <a:tc>
                      <a:txBody>
                        <a:bodyPr/>
                        <a:lstStyle/>
                        <a:p>
                          <a:pPr algn="ctr"/>
                          <a:r>
                            <a:rPr sz="1600" dirty="0"/>
                            <a:t>49,882.83</a:t>
                          </a:r>
                          <a:endParaRPr sz="1600" dirty="0">
                            <a:latin typeface="Cambria Math"/>
                          </a:endParaRPr>
                        </a:p>
                      </a:txBody>
                      <a:tcPr/>
                    </a:tc>
                    <a:extLst>
                      <a:ext uri="{0D108BD9-81ED-4DB2-BD59-A6C34878D82A}">
                        <a16:rowId xmlns:a16="http://schemas.microsoft.com/office/drawing/2014/main" val="10011"/>
                      </a:ext>
                    </a:extLst>
                  </a:tr>
                  <a:tr h="578422">
                    <a:tc>
                      <a:txBody>
                        <a:bodyPr/>
                        <a:lstStyle/>
                        <a:p>
                          <a:pPr algn="ctr"/>
                          <a:endParaRPr sz="2000" dirty="0"/>
                        </a:p>
                      </a:txBody>
                      <a:tcPr/>
                    </a:tc>
                    <a:tc>
                      <a:txBody>
                        <a:bodyPr/>
                        <a:lstStyle/>
                        <a:p>
                          <a:endParaRPr dirty="0"/>
                        </a:p>
                      </a:txBody>
                      <a:tcPr/>
                    </a:tc>
                    <a:tc>
                      <a:txBody>
                        <a:bodyPr/>
                        <a:lstStyle/>
                        <a:p>
                          <a:endParaRPr dirty="0"/>
                        </a:p>
                      </a:txBody>
                      <a:tcPr/>
                    </a:tc>
                    <a:tc>
                      <a:txBody>
                        <a:bodyPr/>
                        <a:lstStyle/>
                        <a:p>
                          <a:endParaRPr dirty="0"/>
                        </a:p>
                      </a:txBody>
                      <a:tcPr/>
                    </a:tc>
                    <a:tc>
                      <a:txBody>
                        <a:bodyPr/>
                        <a:lstStyle/>
                        <a:p>
                          <a:endParaRPr lang="en-US"/>
                        </a:p>
                      </a:txBody>
                      <a:tcPr>
                        <a:blipFill>
                          <a:blip r:embed="rId2"/>
                          <a:stretch>
                            <a:fillRect l="-476000" t="-220000" r="-101500" b="-2105"/>
                          </a:stretch>
                        </a:blipFill>
                      </a:tcPr>
                    </a:tc>
                    <a:tc>
                      <a:txBody>
                        <a:bodyPr/>
                        <a:lstStyle/>
                        <a:p>
                          <a:endParaRPr lang="en-US"/>
                        </a:p>
                      </a:txBody>
                      <a:tcPr>
                        <a:blipFill>
                          <a:blip r:embed="rId2"/>
                          <a:stretch>
                            <a:fillRect l="-576000" t="-220000" r="-1500" b="-2105"/>
                          </a:stretch>
                        </a:blipFill>
                      </a:tcPr>
                    </a:tc>
                    <a:extLst>
                      <a:ext uri="{0D108BD9-81ED-4DB2-BD59-A6C34878D82A}">
                        <a16:rowId xmlns:a16="http://schemas.microsoft.com/office/drawing/2014/main" val="10012"/>
                      </a:ext>
                    </a:extLst>
                  </a:tr>
                </a:tbl>
              </a:graphicData>
            </a:graphic>
          </p:graphicFrame>
        </mc:Fallback>
      </mc:AlternateContent>
    </p:spTree>
    <p:extLst>
      <p:ext uri="{BB962C8B-B14F-4D97-AF65-F5344CB8AC3E}">
        <p14:creationId xmlns:p14="http://schemas.microsoft.com/office/powerpoint/2010/main" val="664829943"/>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Example 1: Estimating the Slope and </a:t>
            </a:r>
            <a:br>
              <a:rPr lang="en-US" dirty="0"/>
            </a:br>
            <a:r>
              <a:rPr lang="en-US" dirty="0"/>
              <a:t>Intercept—Slide 11</a:t>
            </a:r>
            <a:endParaRPr dirty="0"/>
          </a:p>
        </p:txBody>
      </p:sp>
      <p:sp>
        <p:nvSpPr>
          <p:cNvPr id="3" name="Text Placeholder 2"/>
          <p:cNvSpPr>
            <a:spLocks noGrp="1"/>
          </p:cNvSpPr>
          <p:nvPr>
            <p:ph type="body" sz="quarter" idx="10"/>
          </p:nvPr>
        </p:nvSpPr>
        <p:spPr/>
        <p:txBody>
          <a:bodyPr>
            <a:normAutofit/>
          </a:bodyPr>
          <a:lstStyle/>
          <a:p>
            <a:r>
              <a:rPr dirty="0"/>
              <a:t>​</a:t>
            </a:r>
            <a:r>
              <a:rPr sz="2800" dirty="0"/>
              <a:t>As you can see, in the building of the linear model, there is potential for a great deal of calculation. For most problems you will use some type of statistical analysis package or spreadsheet to compute the least squares coefficients as well as related statistics and diagnostic measures. These packages will compute a wealth of summary and diagnostic measures concerning the estimated model.</a:t>
            </a: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Example 1: Estimating the Slope and </a:t>
            </a:r>
            <a:br>
              <a:rPr lang="en-US" dirty="0"/>
            </a:br>
            <a:r>
              <a:rPr lang="en-US" dirty="0"/>
              <a:t>Intercept—Slide 12</a:t>
            </a:r>
            <a:endParaRPr dirty="0"/>
          </a:p>
        </p:txBody>
      </p:sp>
      <p:sp>
        <p:nvSpPr>
          <p:cNvPr id="3" name="Text Placeholder 2"/>
          <p:cNvSpPr>
            <a:spLocks noGrp="1"/>
          </p:cNvSpPr>
          <p:nvPr>
            <p:ph type="body" sz="quarter" idx="10"/>
          </p:nvPr>
        </p:nvSpPr>
        <p:spPr/>
        <p:txBody>
          <a:bodyPr>
            <a:normAutofit/>
          </a:bodyPr>
          <a:lstStyle/>
          <a:p>
            <a:pPr marL="361950" indent="-361950">
              <a:defRPr sz="2800"/>
            </a:pPr>
            <a:r>
              <a:rPr lang="en-US" dirty="0"/>
              <a:t>d.	</a:t>
            </a:r>
            <a:r>
              <a:rPr dirty="0"/>
              <a:t>​</a:t>
            </a:r>
            <a:r>
              <a:rPr sz="2800" dirty="0"/>
              <a:t>Using the data and the estimated regression model, if the number of items produced is </a:t>
            </a:r>
            <a:r>
              <a:rPr sz="2800" dirty="0">
                <a:latin typeface="Cambria Math"/>
              </a:rPr>
              <a:t>0</a:t>
            </a:r>
            <a:r>
              <a:rPr sz="2800" dirty="0"/>
              <a:t>, then the predicted cost of production would be </a:t>
            </a:r>
            <a:r>
              <a:rPr lang="en-US" sz="2800" dirty="0"/>
              <a:t>$2227.96,</a:t>
            </a:r>
            <a:r>
              <a:rPr sz="2800" dirty="0"/>
              <a:t> the value of </a:t>
            </a:r>
            <a:r>
              <a:rPr lang="en-US" sz="2800" i="1" dirty="0"/>
              <a:t>b</a:t>
            </a:r>
            <a:r>
              <a:rPr lang="en-US" sz="2800" dirty="0">
                <a:latin typeface="Calibri" panose="020F0502020204030204" pitchFamily="34" charset="0"/>
                <a:ea typeface="Calibri" panose="020F0502020204030204" pitchFamily="34" charset="0"/>
                <a:cs typeface="Calibri" panose="020F0502020204030204" pitchFamily="34" charset="0"/>
              </a:rPr>
              <a:t>₀</a:t>
            </a:r>
            <a:r>
              <a:rPr sz="2800" dirty="0"/>
              <a:t>.</a:t>
            </a:r>
            <a:endParaRPr lang="en-US" sz="2800" dirty="0"/>
          </a:p>
          <a:p>
            <a:pPr>
              <a:defRPr sz="2800"/>
            </a:pPr>
            <a:r>
              <a:rPr lang="en-IN" sz="2800" dirty="0"/>
              <a:t>   </a:t>
            </a:r>
            <a:endParaRPr sz="2800" dirty="0"/>
          </a:p>
        </p:txBody>
      </p:sp>
      <p:pic>
        <p:nvPicPr>
          <p:cNvPr id="5" name="Picture 4" descr="Estimated Cost equals $2227.96 plus $53.88 times 0 equals $2227.96.">
            <a:extLst>
              <a:ext uri="{FF2B5EF4-FFF2-40B4-BE49-F238E27FC236}">
                <a16:creationId xmlns:a16="http://schemas.microsoft.com/office/drawing/2014/main" id="{3B9EC1BB-2A3C-1705-CC35-C58C691A89F7}"/>
              </a:ext>
            </a:extLst>
          </p:cNvPr>
          <p:cNvPicPr>
            <a:picLocks noChangeAspect="1"/>
          </p:cNvPicPr>
          <p:nvPr/>
        </p:nvPicPr>
        <p:blipFill>
          <a:blip r:embed="rId2"/>
          <a:stretch>
            <a:fillRect/>
          </a:stretch>
        </p:blipFill>
        <p:spPr>
          <a:xfrm>
            <a:off x="914400" y="3004852"/>
            <a:ext cx="7236000" cy="507968"/>
          </a:xfrm>
          <a:prstGeom prst="rect">
            <a:avLst/>
          </a:prstGeom>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The Simple Linear Regression Model—Slide 2</a:t>
            </a:r>
            <a:endParaRPr dirty="0"/>
          </a:p>
        </p:txBody>
      </p:sp>
      <p:pic>
        <p:nvPicPr>
          <p:cNvPr id="5" name="Picture 4" descr="A line graph titled, “Test Score and Hours of Study Time” is shown. The vertical axis of the graph is labeled, “Test Score” ranging from 0 to 100, in increments of 10. The horizontal axis of the graph is labeled, “Hours of Study Time” ranging from 0 to 12, in increments of 2. A horizontal line is drawn starting from 83 on the vertical axis and running parallel to the horizontal axis. A vertical line is drawn starting from 10 on the horizontal axis and running parallel to the vertical axis. These two lines intersect at the point (10,83). &#10;&#10;Another line with a positive slope is drawn such that it starts from 45 on the vertical axis and intersects the intersection point of the two lines. A label reads, “Test score equals 45 plus 3.8 open parenthesis 10 close parenthesis equals 83.&quot;">
            <a:extLst>
              <a:ext uri="{FF2B5EF4-FFF2-40B4-BE49-F238E27FC236}">
                <a16:creationId xmlns:a16="http://schemas.microsoft.com/office/drawing/2014/main" id="{0A71DA2D-8F06-4A9D-B5C2-00E5030BEC96}"/>
              </a:ext>
            </a:extLst>
          </p:cNvPr>
          <p:cNvPicPr>
            <a:picLocks noChangeAspect="1"/>
          </p:cNvPicPr>
          <p:nvPr/>
        </p:nvPicPr>
        <p:blipFill>
          <a:blip r:embed="rId2"/>
          <a:srcRect b="8334"/>
          <a:stretch>
            <a:fillRect/>
          </a:stretch>
        </p:blipFill>
        <p:spPr>
          <a:xfrm>
            <a:off x="1524000" y="1371599"/>
            <a:ext cx="5791200" cy="3962401"/>
          </a:xfrm>
          <a:prstGeom prst="rect">
            <a:avLst/>
          </a:prstGeom>
        </p:spPr>
      </p:pic>
      <p:sp>
        <p:nvSpPr>
          <p:cNvPr id="3" name="TextBox 2">
            <a:extLst>
              <a:ext uri="{FF2B5EF4-FFF2-40B4-BE49-F238E27FC236}">
                <a16:creationId xmlns:a16="http://schemas.microsoft.com/office/drawing/2014/main" id="{F50A1D62-A9B3-CAB3-1E98-7FC7ECEBB6A8}"/>
              </a:ext>
            </a:extLst>
          </p:cNvPr>
          <p:cNvSpPr txBox="1"/>
          <p:nvPr/>
        </p:nvSpPr>
        <p:spPr>
          <a:xfrm>
            <a:off x="3771900" y="5334000"/>
            <a:ext cx="1600200" cy="461665"/>
          </a:xfrm>
          <a:prstGeom prst="rect">
            <a:avLst/>
          </a:prstGeom>
          <a:noFill/>
        </p:spPr>
        <p:txBody>
          <a:bodyPr wrap="square">
            <a:spAutoFit/>
          </a:bodyPr>
          <a:lstStyle/>
          <a:p>
            <a:pPr algn="ctr"/>
            <a:r>
              <a:rPr lang="en-IN" sz="2400" dirty="0"/>
              <a:t>Figure 1</a:t>
            </a:r>
          </a:p>
        </p:txBody>
      </p:sp>
    </p:spTree>
    <p:extLst>
      <p:ext uri="{BB962C8B-B14F-4D97-AF65-F5344CB8AC3E}">
        <p14:creationId xmlns:p14="http://schemas.microsoft.com/office/powerpoint/2010/main" val="1368057483"/>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Example 1: Estimating the Slope and </a:t>
            </a:r>
            <a:br>
              <a:rPr lang="en-US" dirty="0"/>
            </a:br>
            <a:r>
              <a:rPr lang="en-US" dirty="0"/>
              <a:t>Intercept —Slide 13</a:t>
            </a:r>
            <a:endParaRPr dirty="0"/>
          </a:p>
        </p:txBody>
      </p:sp>
      <p:sp>
        <p:nvSpPr>
          <p:cNvPr id="3" name="Text Placeholder 2"/>
          <p:cNvSpPr>
            <a:spLocks noGrp="1"/>
          </p:cNvSpPr>
          <p:nvPr>
            <p:ph type="body" sz="quarter" idx="10"/>
          </p:nvPr>
        </p:nvSpPr>
        <p:spPr/>
        <p:txBody>
          <a:bodyPr>
            <a:normAutofit/>
          </a:bodyPr>
          <a:lstStyle/>
          <a:p>
            <a:pPr>
              <a:defRPr sz="2800"/>
            </a:pPr>
            <a:r>
              <a:rPr dirty="0"/>
              <a:t>​</a:t>
            </a:r>
            <a:r>
              <a:rPr sz="2800" dirty="0"/>
              <a:t>The value of </a:t>
            </a:r>
            <a:r>
              <a:rPr lang="en-US" sz="2800" i="1" dirty="0"/>
              <a:t>b</a:t>
            </a:r>
            <a:r>
              <a:rPr lang="en-US" sz="1050" i="1" dirty="0"/>
              <a:t> </a:t>
            </a:r>
            <a:r>
              <a:rPr lang="en-US" sz="2800" dirty="0">
                <a:latin typeface="Calibri" panose="020F0502020204030204" pitchFamily="34" charset="0"/>
                <a:ea typeface="Calibri" panose="020F0502020204030204" pitchFamily="34" charset="0"/>
                <a:cs typeface="Calibri" panose="020F0502020204030204" pitchFamily="34" charset="0"/>
              </a:rPr>
              <a:t>₀</a:t>
            </a:r>
            <a:r>
              <a:rPr sz="2800" dirty="0"/>
              <a:t> is always interpreted as the average value of the dependent variable, in this case, the total production cost, when the independent variable is set equal to zero. Since </a:t>
            </a:r>
            <a:r>
              <a:rPr lang="en-US" i="1" dirty="0"/>
              <a:t>b</a:t>
            </a:r>
            <a:r>
              <a:rPr lang="en-US" sz="1050" i="1" baseline="-25000" dirty="0"/>
              <a:t> </a:t>
            </a:r>
            <a:r>
              <a:rPr lang="en-US" dirty="0">
                <a:latin typeface="Calibri" panose="020F0502020204030204" pitchFamily="34" charset="0"/>
                <a:ea typeface="Calibri" panose="020F0502020204030204" pitchFamily="34" charset="0"/>
                <a:cs typeface="Calibri" panose="020F0502020204030204" pitchFamily="34" charset="0"/>
              </a:rPr>
              <a:t>₁</a:t>
            </a:r>
            <a:r>
              <a:rPr lang="en-US" baseline="-25000" dirty="0"/>
              <a:t> </a:t>
            </a:r>
            <a:r>
              <a:rPr sz="2800" dirty="0"/>
              <a:t>is the estimated slope of the line, it is interpreted as the average change in the dependent variable (total production cost) for a one-unit change in the independent variable (items produced). </a:t>
            </a:r>
          </a:p>
        </p:txBody>
      </p:sp>
    </p:spTree>
    <p:extLst>
      <p:ext uri="{BB962C8B-B14F-4D97-AF65-F5344CB8AC3E}">
        <p14:creationId xmlns:p14="http://schemas.microsoft.com/office/powerpoint/2010/main" val="1311217336"/>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Example 1: Estimating the Slope and </a:t>
            </a:r>
            <a:br>
              <a:rPr lang="en-US" dirty="0"/>
            </a:br>
            <a:r>
              <a:rPr lang="en-US" dirty="0"/>
              <a:t>Intercept—Slide 14</a:t>
            </a:r>
            <a:endParaRPr dirty="0"/>
          </a:p>
        </p:txBody>
      </p:sp>
      <p:sp>
        <p:nvSpPr>
          <p:cNvPr id="3" name="Text Placeholder 2"/>
          <p:cNvSpPr>
            <a:spLocks noGrp="1"/>
          </p:cNvSpPr>
          <p:nvPr>
            <p:ph type="body" sz="quarter" idx="10"/>
          </p:nvPr>
        </p:nvSpPr>
        <p:spPr/>
        <p:txBody>
          <a:bodyPr>
            <a:normAutofit/>
          </a:bodyPr>
          <a:lstStyle/>
          <a:p>
            <a:pPr>
              <a:defRPr sz="2800"/>
            </a:pPr>
            <a:r>
              <a:rPr dirty="0"/>
              <a:t>​</a:t>
            </a:r>
            <a:r>
              <a:rPr sz="2800" dirty="0"/>
              <a:t>In our example, the independent variable is expressed in units. Therefore, for every additional unit, the total production cost is expected to increase by </a:t>
            </a:r>
            <a:r>
              <a:rPr lang="en-US" sz="2800" dirty="0"/>
              <a:t>$53.88.</a:t>
            </a:r>
            <a:r>
              <a:rPr sz="2800" dirty="0"/>
              <a:t> If this interpretation is correct, the model's predicted cost for </a:t>
            </a:r>
            <a:r>
              <a:rPr sz="2800" dirty="0">
                <a:latin typeface="Cambria Math"/>
              </a:rPr>
              <a:t>27</a:t>
            </a:r>
            <a:r>
              <a:rPr sz="2800" dirty="0"/>
              <a:t> items should be </a:t>
            </a:r>
            <a:r>
              <a:rPr lang="en-US" sz="2800" dirty="0"/>
              <a:t>$53.88</a:t>
            </a:r>
            <a:r>
              <a:rPr sz="2800" dirty="0"/>
              <a:t> more than that for </a:t>
            </a:r>
            <a:r>
              <a:rPr sz="2800" dirty="0">
                <a:latin typeface="Cambria Math"/>
              </a:rPr>
              <a:t>26</a:t>
            </a:r>
            <a:r>
              <a:rPr sz="2800" dirty="0"/>
              <a:t> items.</a:t>
            </a:r>
          </a:p>
        </p:txBody>
      </p:sp>
    </p:spTree>
    <p:extLst>
      <p:ext uri="{BB962C8B-B14F-4D97-AF65-F5344CB8AC3E}">
        <p14:creationId xmlns:p14="http://schemas.microsoft.com/office/powerpoint/2010/main" val="3736596910"/>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Example 1: Estimating the Slope and </a:t>
            </a:r>
            <a:br>
              <a:rPr lang="en-US" dirty="0"/>
            </a:br>
            <a:r>
              <a:rPr lang="en-US" dirty="0"/>
              <a:t>Intercept—Slide 15</a:t>
            </a:r>
            <a:endParaRPr dirty="0"/>
          </a:p>
        </p:txBody>
      </p:sp>
      <p:sp>
        <p:nvSpPr>
          <p:cNvPr id="3" name="Text Placeholder 2"/>
          <p:cNvSpPr>
            <a:spLocks noGrp="1"/>
          </p:cNvSpPr>
          <p:nvPr>
            <p:ph type="body" sz="quarter" idx="10"/>
          </p:nvPr>
        </p:nvSpPr>
        <p:spPr/>
        <p:txBody>
          <a:bodyPr>
            <a:normAutofit/>
          </a:bodyPr>
          <a:lstStyle/>
          <a:p>
            <a:pPr>
              <a:defRPr sz="2800"/>
            </a:pPr>
            <a:r>
              <a:rPr sz="2500" dirty="0"/>
              <a:t>​If </a:t>
            </a:r>
            <a:r>
              <a:rPr sz="2500" dirty="0">
                <a:latin typeface="Cambria Math"/>
              </a:rPr>
              <a:t>27</a:t>
            </a:r>
            <a:r>
              <a:rPr sz="2500" dirty="0"/>
              <a:t> items are produced, then</a:t>
            </a:r>
            <a:r>
              <a:rPr lang="en-US" sz="2500" dirty="0"/>
              <a:t> </a:t>
            </a:r>
            <a:r>
              <a:rPr lang="en-US" sz="2500" i="1" dirty="0"/>
              <a:t>x</a:t>
            </a:r>
            <a:r>
              <a:rPr lang="en-US" sz="2500" dirty="0"/>
              <a:t> = 27,</a:t>
            </a:r>
            <a:r>
              <a:rPr sz="2500" dirty="0"/>
              <a:t> and</a:t>
            </a:r>
            <a:endParaRPr lang="en-US" sz="2500" dirty="0"/>
          </a:p>
          <a:p>
            <a:pPr>
              <a:defRPr sz="2800"/>
            </a:pPr>
            <a:r>
              <a:rPr sz="2500" dirty="0"/>
              <a:t>​</a:t>
            </a:r>
            <a:endParaRPr lang="en-US" sz="2500" dirty="0"/>
          </a:p>
          <a:p>
            <a:r>
              <a:rPr sz="2500" dirty="0"/>
              <a:t>​</a:t>
            </a:r>
            <a:endParaRPr lang="en-IN" sz="2500" dirty="0"/>
          </a:p>
        </p:txBody>
      </p:sp>
      <p:pic>
        <p:nvPicPr>
          <p:cNvPr id="13" name="Picture 12" descr="Estimated Cost equals $2227.96 plus $53.88 times 27 which equals $3682.72">
            <a:extLst>
              <a:ext uri="{FF2B5EF4-FFF2-40B4-BE49-F238E27FC236}">
                <a16:creationId xmlns:a16="http://schemas.microsoft.com/office/drawing/2014/main" id="{0FAC6216-6C50-2BCB-F7B2-5A9957DDA33A}"/>
              </a:ext>
            </a:extLst>
          </p:cNvPr>
          <p:cNvPicPr>
            <a:picLocks noChangeAspect="1"/>
          </p:cNvPicPr>
          <p:nvPr/>
        </p:nvPicPr>
        <p:blipFill>
          <a:blip r:embed="rId2"/>
          <a:stretch>
            <a:fillRect/>
          </a:stretch>
        </p:blipFill>
        <p:spPr>
          <a:xfrm>
            <a:off x="1176337" y="1562687"/>
            <a:ext cx="6800850" cy="466725"/>
          </a:xfrm>
          <a:prstGeom prst="rect">
            <a:avLst/>
          </a:prstGeom>
        </p:spPr>
      </p:pic>
      <p:sp>
        <p:nvSpPr>
          <p:cNvPr id="9" name="TextBox 8">
            <a:extLst>
              <a:ext uri="{FF2B5EF4-FFF2-40B4-BE49-F238E27FC236}">
                <a16:creationId xmlns:a16="http://schemas.microsoft.com/office/drawing/2014/main" id="{D6567C0B-6900-63E4-A92C-C188E6DDACF3}"/>
              </a:ext>
            </a:extLst>
          </p:cNvPr>
          <p:cNvSpPr txBox="1"/>
          <p:nvPr/>
        </p:nvSpPr>
        <p:spPr>
          <a:xfrm>
            <a:off x="457200" y="2037546"/>
            <a:ext cx="7239000" cy="477054"/>
          </a:xfrm>
          <a:prstGeom prst="rect">
            <a:avLst/>
          </a:prstGeom>
          <a:noFill/>
        </p:spPr>
        <p:txBody>
          <a:bodyPr wrap="square">
            <a:spAutoFit/>
          </a:bodyPr>
          <a:lstStyle/>
          <a:p>
            <a:r>
              <a:rPr kumimoji="0" lang="en-US" sz="2500" b="0" i="0" u="none" strike="noStrike" kern="1200" cap="none" spc="0" normalizeH="0" baseline="0" noProof="0" dirty="0">
                <a:ln>
                  <a:noFill/>
                </a:ln>
                <a:solidFill>
                  <a:srgbClr val="366092"/>
                </a:solidFill>
                <a:effectLst/>
                <a:uLnTx/>
                <a:uFillTx/>
                <a:latin typeface="Calibri"/>
                <a:ea typeface="+mn-ea"/>
                <a:cs typeface="+mn-cs"/>
              </a:rPr>
              <a:t>If </a:t>
            </a:r>
            <a:r>
              <a:rPr kumimoji="0" lang="en-US" sz="2500" b="0" i="0" u="none" strike="noStrike" kern="1200" cap="none" spc="0" normalizeH="0" baseline="0" noProof="0" dirty="0">
                <a:ln>
                  <a:noFill/>
                </a:ln>
                <a:solidFill>
                  <a:srgbClr val="366092"/>
                </a:solidFill>
                <a:effectLst/>
                <a:uLnTx/>
                <a:uFillTx/>
                <a:latin typeface="Cambria Math"/>
                <a:ea typeface="+mn-ea"/>
                <a:cs typeface="+mn-cs"/>
              </a:rPr>
              <a:t>26</a:t>
            </a:r>
            <a:r>
              <a:rPr kumimoji="0" lang="en-US" sz="2500" b="0" i="0" u="none" strike="noStrike" kern="1200" cap="none" spc="0" normalizeH="0" baseline="0" noProof="0" dirty="0">
                <a:ln>
                  <a:noFill/>
                </a:ln>
                <a:solidFill>
                  <a:srgbClr val="366092"/>
                </a:solidFill>
                <a:effectLst/>
                <a:uLnTx/>
                <a:uFillTx/>
                <a:latin typeface="Calibri"/>
                <a:ea typeface="+mn-ea"/>
                <a:cs typeface="+mn-cs"/>
              </a:rPr>
              <a:t> items are produced, then </a:t>
            </a:r>
            <a:r>
              <a:rPr kumimoji="0" lang="en-US" sz="2500" b="0" i="1" u="none" strike="noStrike" kern="1200" cap="none" spc="0" normalizeH="0" baseline="0" noProof="0" dirty="0">
                <a:ln>
                  <a:noFill/>
                </a:ln>
                <a:solidFill>
                  <a:srgbClr val="366092"/>
                </a:solidFill>
                <a:effectLst/>
                <a:uLnTx/>
                <a:uFillTx/>
                <a:latin typeface="Calibri"/>
                <a:ea typeface="+mn-ea"/>
                <a:cs typeface="+mn-cs"/>
              </a:rPr>
              <a:t>x</a:t>
            </a:r>
            <a:r>
              <a:rPr kumimoji="0" lang="en-US" sz="2500" b="0" i="0" u="none" strike="noStrike" kern="1200" cap="none" spc="0" normalizeH="0" baseline="0" noProof="0" dirty="0">
                <a:ln>
                  <a:noFill/>
                </a:ln>
                <a:solidFill>
                  <a:srgbClr val="366092"/>
                </a:solidFill>
                <a:effectLst/>
                <a:uLnTx/>
                <a:uFillTx/>
                <a:latin typeface="Calibri"/>
                <a:ea typeface="+mn-ea"/>
                <a:cs typeface="+mn-cs"/>
              </a:rPr>
              <a:t> = 26, and</a:t>
            </a:r>
            <a:endParaRPr lang="en-IN" dirty="0"/>
          </a:p>
        </p:txBody>
      </p:sp>
      <p:pic>
        <p:nvPicPr>
          <p:cNvPr id="11" name="Picture 10" descr="Estimated Cost equals $2227.96 plus $53.88 times 26 which equals $3628.84">
            <a:extLst>
              <a:ext uri="{FF2B5EF4-FFF2-40B4-BE49-F238E27FC236}">
                <a16:creationId xmlns:a16="http://schemas.microsoft.com/office/drawing/2014/main" id="{5B874DFC-5207-77BA-16C3-2B9A55D27742}"/>
              </a:ext>
            </a:extLst>
          </p:cNvPr>
          <p:cNvPicPr>
            <a:picLocks noChangeAspect="1"/>
          </p:cNvPicPr>
          <p:nvPr/>
        </p:nvPicPr>
        <p:blipFill>
          <a:blip r:embed="rId3"/>
          <a:stretch>
            <a:fillRect/>
          </a:stretch>
        </p:blipFill>
        <p:spPr>
          <a:xfrm>
            <a:off x="1166812" y="2581275"/>
            <a:ext cx="6810375" cy="466725"/>
          </a:xfrm>
          <a:prstGeom prst="rect">
            <a:avLst/>
          </a:prstGeom>
        </p:spPr>
      </p:pic>
      <p:sp>
        <p:nvSpPr>
          <p:cNvPr id="7" name="TextBox 6">
            <a:extLst>
              <a:ext uri="{FF2B5EF4-FFF2-40B4-BE49-F238E27FC236}">
                <a16:creationId xmlns:a16="http://schemas.microsoft.com/office/drawing/2014/main" id="{C327511C-7B93-B7D3-4702-732140B4B996}"/>
              </a:ext>
            </a:extLst>
          </p:cNvPr>
          <p:cNvSpPr txBox="1"/>
          <p:nvPr/>
        </p:nvSpPr>
        <p:spPr>
          <a:xfrm>
            <a:off x="428624" y="3100626"/>
            <a:ext cx="8229599" cy="861774"/>
          </a:xfrm>
          <a:prstGeom prst="rect">
            <a:avLst/>
          </a:prstGeom>
          <a:noFill/>
        </p:spPr>
        <p:txBody>
          <a:bodyPr wrap="square">
            <a:spAutoFit/>
          </a:bodyPr>
          <a:lstStyle/>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a:pPr>
            <a:r>
              <a:rPr kumimoji="0" lang="en-US" sz="2500" b="0" i="0" u="none" strike="noStrike" kern="1200" cap="none" spc="0" normalizeH="0" baseline="0" noProof="0" dirty="0">
                <a:ln>
                  <a:noFill/>
                </a:ln>
                <a:solidFill>
                  <a:srgbClr val="366092"/>
                </a:solidFill>
                <a:effectLst/>
                <a:uLnTx/>
                <a:uFillTx/>
                <a:latin typeface="Calibri"/>
                <a:ea typeface="+mn-ea"/>
                <a:cs typeface="+mn-cs"/>
              </a:rPr>
              <a:t>According to the model, the difference in cost between producing </a:t>
            </a:r>
            <a:r>
              <a:rPr kumimoji="0" lang="en-US" sz="2500" b="0" i="0" u="none" strike="noStrike" kern="1200" cap="none" spc="0" normalizeH="0" baseline="0" noProof="0" dirty="0">
                <a:ln>
                  <a:noFill/>
                </a:ln>
                <a:solidFill>
                  <a:srgbClr val="366092"/>
                </a:solidFill>
                <a:effectLst/>
                <a:uLnTx/>
                <a:uFillTx/>
                <a:latin typeface="Cambria Math"/>
                <a:ea typeface="+mn-ea"/>
                <a:cs typeface="+mn-cs"/>
              </a:rPr>
              <a:t>27</a:t>
            </a:r>
            <a:r>
              <a:rPr kumimoji="0" lang="en-US" sz="2500" b="0" i="0" u="none" strike="noStrike" kern="1200" cap="none" spc="0" normalizeH="0" baseline="0" noProof="0" dirty="0">
                <a:ln>
                  <a:noFill/>
                </a:ln>
                <a:solidFill>
                  <a:srgbClr val="366092"/>
                </a:solidFill>
                <a:effectLst/>
                <a:uLnTx/>
                <a:uFillTx/>
                <a:latin typeface="Calibri"/>
                <a:ea typeface="+mn-ea"/>
                <a:cs typeface="+mn-cs"/>
              </a:rPr>
              <a:t> items and </a:t>
            </a:r>
            <a:r>
              <a:rPr kumimoji="0" lang="en-US" sz="2500" b="0" i="0" u="none" strike="noStrike" kern="1200" cap="none" spc="0" normalizeH="0" baseline="0" noProof="0" dirty="0">
                <a:ln>
                  <a:noFill/>
                </a:ln>
                <a:solidFill>
                  <a:srgbClr val="366092"/>
                </a:solidFill>
                <a:effectLst/>
                <a:uLnTx/>
                <a:uFillTx/>
                <a:latin typeface="Cambria Math"/>
                <a:ea typeface="+mn-ea"/>
                <a:cs typeface="+mn-cs"/>
              </a:rPr>
              <a:t>26</a:t>
            </a:r>
            <a:r>
              <a:rPr kumimoji="0" lang="en-US" sz="2500" b="0" i="0" u="none" strike="noStrike" kern="1200" cap="none" spc="0" normalizeH="0" baseline="0" noProof="0" dirty="0">
                <a:ln>
                  <a:noFill/>
                </a:ln>
                <a:solidFill>
                  <a:srgbClr val="366092"/>
                </a:solidFill>
                <a:effectLst/>
                <a:uLnTx/>
                <a:uFillTx/>
                <a:latin typeface="Calibri"/>
                <a:ea typeface="+mn-ea"/>
                <a:cs typeface="+mn-cs"/>
              </a:rPr>
              <a:t> items is exactly equal to the slope.</a:t>
            </a:r>
          </a:p>
        </p:txBody>
      </p:sp>
      <p:sp>
        <p:nvSpPr>
          <p:cNvPr id="6" name="TextBox 5">
            <a:extLst>
              <a:ext uri="{FF2B5EF4-FFF2-40B4-BE49-F238E27FC236}">
                <a16:creationId xmlns:a16="http://schemas.microsoft.com/office/drawing/2014/main" id="{436197C4-8AEE-AB96-C674-C86990450445}"/>
              </a:ext>
            </a:extLst>
          </p:cNvPr>
          <p:cNvSpPr txBox="1"/>
          <p:nvPr/>
        </p:nvSpPr>
        <p:spPr>
          <a:xfrm>
            <a:off x="2362200" y="4080872"/>
            <a:ext cx="4572000" cy="369332"/>
          </a:xfrm>
          <a:prstGeom prst="rect">
            <a:avLst/>
          </a:prstGeom>
          <a:noFill/>
        </p:spPr>
        <p:txBody>
          <a:bodyPr wrap="square">
            <a:spAutoFit/>
          </a:bodyPr>
          <a:lstStyle/>
          <a:p>
            <a:pPr algn="ctr">
              <a:defRPr sz="1800" b="1"/>
            </a:pPr>
            <a:r>
              <a:rPr lang="en-US" dirty="0"/>
              <a:t>Table 4 – Difference in Production Cost</a:t>
            </a:r>
          </a:p>
        </p:txBody>
      </p:sp>
      <mc:AlternateContent xmlns:mc="http://schemas.openxmlformats.org/markup-compatibility/2006">
        <mc:Choice xmlns:a14="http://schemas.microsoft.com/office/drawing/2010/main" Requires="a14">
          <p:graphicFrame>
            <p:nvGraphicFramePr>
              <p:cNvPr id="4" name="Table Placeholder 2" descr="&#10;The table shows predicted costs and their difference:&#10;&#10;Predicted cost for producing 27 items is $3682.72&#10;&#10;Predicted cost for producing 26 items is $3628.84&#10;&#10;Difference is $53.88">
                <a:extLst>
                  <a:ext uri="{FF2B5EF4-FFF2-40B4-BE49-F238E27FC236}">
                    <a16:creationId xmlns:a16="http://schemas.microsoft.com/office/drawing/2014/main" id="{37F06434-84F1-4871-A17D-1C5219968227}"/>
                  </a:ext>
                </a:extLst>
              </p:cNvPr>
              <p:cNvGraphicFramePr>
                <a:graphicFrameLocks/>
              </p:cNvGraphicFramePr>
              <p:nvPr>
                <p:extLst>
                  <p:ext uri="{D42A27DB-BD31-4B8C-83A1-F6EECF244321}">
                    <p14:modId xmlns:p14="http://schemas.microsoft.com/office/powerpoint/2010/main" val="277360096"/>
                  </p:ext>
                </p:extLst>
              </p:nvPr>
            </p:nvGraphicFramePr>
            <p:xfrm>
              <a:off x="685800" y="4495800"/>
              <a:ext cx="8229600" cy="1112520"/>
            </p:xfrm>
            <a:graphic>
              <a:graphicData uri="http://schemas.openxmlformats.org/drawingml/2006/table">
                <a:tbl>
                  <a:tblPr firstRow="1" bandRow="1">
                    <a:tableStyleId>{5940675A-B579-460E-94D1-54222C63F5DA}</a:tableStyleId>
                  </a:tblPr>
                  <a:tblGrid>
                    <a:gridCol w="4114800">
                      <a:extLst>
                        <a:ext uri="{9D8B030D-6E8A-4147-A177-3AD203B41FA5}">
                          <a16:colId xmlns:a16="http://schemas.microsoft.com/office/drawing/2014/main" val="20000"/>
                        </a:ext>
                      </a:extLst>
                    </a:gridCol>
                    <a:gridCol w="4114800">
                      <a:extLst>
                        <a:ext uri="{9D8B030D-6E8A-4147-A177-3AD203B41FA5}">
                          <a16:colId xmlns:a16="http://schemas.microsoft.com/office/drawing/2014/main" val="20001"/>
                        </a:ext>
                      </a:extLst>
                    </a:gridCol>
                  </a:tblGrid>
                  <a:tr h="370840">
                    <a:tc>
                      <a:txBody>
                        <a:bodyPr/>
                        <a:lstStyle/>
                        <a:p>
                          <a:pPr algn="ctr">
                            <a:defRPr sz="1800" b="1"/>
                          </a:pPr>
                          <a:r>
                            <a:rPr b="1" dirty="0"/>
                            <a:t>Predicted cost for producing 27 items</a:t>
                          </a:r>
                        </a:p>
                      </a:txBody>
                      <a:tcPr/>
                    </a:tc>
                    <a:tc>
                      <a:txBody>
                        <a:bodyPr/>
                        <a:lstStyle/>
                        <a:p>
                          <a:pPr algn="ctr">
                            <a:defRPr sz="1800"/>
                          </a:pPr>
                          <a14:m>
                            <m:oMathPara xmlns:m="http://schemas.openxmlformats.org/officeDocument/2006/math">
                              <m:oMathParaPr>
                                <m:jc m:val="centerGroup"/>
                              </m:oMathParaPr>
                              <m:oMath xmlns:m="http://schemas.openxmlformats.org/officeDocument/2006/math">
                                <m:r>
                                  <a:rPr sz="1800">
                                    <a:latin typeface="Cambria Math" panose="02040503050406030204" pitchFamily="18" charset="0"/>
                                  </a:rPr>
                                  <m:t>$3682.72</m:t>
                                </m:r>
                              </m:oMath>
                            </m:oMathPara>
                          </a14:m>
                          <a:endParaRPr dirty="0"/>
                        </a:p>
                      </a:txBody>
                      <a:tcPr/>
                    </a:tc>
                    <a:extLst>
                      <a:ext uri="{0D108BD9-81ED-4DB2-BD59-A6C34878D82A}">
                        <a16:rowId xmlns:a16="http://schemas.microsoft.com/office/drawing/2014/main" val="10001"/>
                      </a:ext>
                    </a:extLst>
                  </a:tr>
                  <a:tr h="370840">
                    <a:tc>
                      <a:txBody>
                        <a:bodyPr/>
                        <a:lstStyle/>
                        <a:p>
                          <a:pPr algn="ctr">
                            <a:defRPr sz="1800" b="1"/>
                          </a:pPr>
                          <a:r>
                            <a:rPr b="1"/>
                            <a:t>Predicted cost for producing 26 items</a:t>
                          </a:r>
                        </a:p>
                      </a:txBody>
                      <a:tcPr/>
                    </a:tc>
                    <a:tc>
                      <a:txBody>
                        <a:bodyPr/>
                        <a:lstStyle/>
                        <a:p>
                          <a:pPr algn="ctr">
                            <a:defRPr sz="1800"/>
                          </a:pPr>
                          <a14:m>
                            <m:oMathPara xmlns:m="http://schemas.openxmlformats.org/officeDocument/2006/math">
                              <m:oMathParaPr>
                                <m:jc m:val="centerGroup"/>
                              </m:oMathParaPr>
                              <m:oMath xmlns:m="http://schemas.openxmlformats.org/officeDocument/2006/math">
                                <m:r>
                                  <a:rPr sz="1800">
                                    <a:latin typeface="Cambria Math" panose="02040503050406030204" pitchFamily="18" charset="0"/>
                                  </a:rPr>
                                  <m:t>$3628.84</m:t>
                                </m:r>
                              </m:oMath>
                            </m:oMathPara>
                          </a14:m>
                          <a:endParaRPr dirty="0"/>
                        </a:p>
                      </a:txBody>
                      <a:tcPr/>
                    </a:tc>
                    <a:extLst>
                      <a:ext uri="{0D108BD9-81ED-4DB2-BD59-A6C34878D82A}">
                        <a16:rowId xmlns:a16="http://schemas.microsoft.com/office/drawing/2014/main" val="10002"/>
                      </a:ext>
                    </a:extLst>
                  </a:tr>
                  <a:tr h="370840">
                    <a:tc>
                      <a:txBody>
                        <a:bodyPr/>
                        <a:lstStyle/>
                        <a:p>
                          <a:pPr algn="ctr">
                            <a:defRPr sz="1800" b="1"/>
                          </a:pPr>
                          <a:r>
                            <a:rPr b="1" dirty="0"/>
                            <a:t>Difference</a:t>
                          </a:r>
                        </a:p>
                      </a:txBody>
                      <a:tcPr/>
                    </a:tc>
                    <a:tc>
                      <a:txBody>
                        <a:bodyPr/>
                        <a:lstStyle/>
                        <a:p>
                          <a:pPr algn="ctr">
                            <a:defRPr sz="1800"/>
                          </a:pPr>
                          <a14:m>
                            <m:oMathPara xmlns:m="http://schemas.openxmlformats.org/officeDocument/2006/math">
                              <m:oMathParaPr>
                                <m:jc m:val="centerGroup"/>
                              </m:oMathParaPr>
                              <m:oMath xmlns:m="http://schemas.openxmlformats.org/officeDocument/2006/math">
                                <m:r>
                                  <a:rPr sz="1800">
                                    <a:latin typeface="Cambria Math" panose="02040503050406030204" pitchFamily="18" charset="0"/>
                                  </a:rPr>
                                  <m:t>$53.88</m:t>
                                </m:r>
                              </m:oMath>
                            </m:oMathPara>
                          </a14:m>
                          <a:endParaRPr dirty="0"/>
                        </a:p>
                      </a:txBody>
                      <a:tcPr/>
                    </a:tc>
                    <a:extLst>
                      <a:ext uri="{0D108BD9-81ED-4DB2-BD59-A6C34878D82A}">
                        <a16:rowId xmlns:a16="http://schemas.microsoft.com/office/drawing/2014/main" val="10003"/>
                      </a:ext>
                    </a:extLst>
                  </a:tr>
                </a:tbl>
              </a:graphicData>
            </a:graphic>
          </p:graphicFrame>
        </mc:Choice>
        <mc:Fallback>
          <p:graphicFrame>
            <p:nvGraphicFramePr>
              <p:cNvPr id="4" name="Table Placeholder 2" descr="&#10;The table shows predicted costs and their difference:&#10;&#10;Predicted cost for producing 27 items is $3682.72&#10;&#10;Predicted cost for producing 26 items is $3628.84&#10;&#10;Difference is $53.88">
                <a:extLst>
                  <a:ext uri="{FF2B5EF4-FFF2-40B4-BE49-F238E27FC236}">
                    <a16:creationId xmlns:a16="http://schemas.microsoft.com/office/drawing/2014/main" id="{37F06434-84F1-4871-A17D-1C5219968227}"/>
                  </a:ext>
                </a:extLst>
              </p:cNvPr>
              <p:cNvGraphicFramePr>
                <a:graphicFrameLocks/>
              </p:cNvGraphicFramePr>
              <p:nvPr>
                <p:extLst>
                  <p:ext uri="{D42A27DB-BD31-4B8C-83A1-F6EECF244321}">
                    <p14:modId xmlns:p14="http://schemas.microsoft.com/office/powerpoint/2010/main" val="277360096"/>
                  </p:ext>
                </p:extLst>
              </p:nvPr>
            </p:nvGraphicFramePr>
            <p:xfrm>
              <a:off x="685800" y="4495800"/>
              <a:ext cx="8229600" cy="1112520"/>
            </p:xfrm>
            <a:graphic>
              <a:graphicData uri="http://schemas.openxmlformats.org/drawingml/2006/table">
                <a:tbl>
                  <a:tblPr firstRow="1" bandRow="1">
                    <a:tableStyleId>{5940675A-B579-460E-94D1-54222C63F5DA}</a:tableStyleId>
                  </a:tblPr>
                  <a:tblGrid>
                    <a:gridCol w="4114800">
                      <a:extLst>
                        <a:ext uri="{9D8B030D-6E8A-4147-A177-3AD203B41FA5}">
                          <a16:colId xmlns:a16="http://schemas.microsoft.com/office/drawing/2014/main" val="20000"/>
                        </a:ext>
                      </a:extLst>
                    </a:gridCol>
                    <a:gridCol w="4114800">
                      <a:extLst>
                        <a:ext uri="{9D8B030D-6E8A-4147-A177-3AD203B41FA5}">
                          <a16:colId xmlns:a16="http://schemas.microsoft.com/office/drawing/2014/main" val="20001"/>
                        </a:ext>
                      </a:extLst>
                    </a:gridCol>
                  </a:tblGrid>
                  <a:tr h="370840">
                    <a:tc>
                      <a:txBody>
                        <a:bodyPr/>
                        <a:lstStyle/>
                        <a:p>
                          <a:pPr algn="ctr">
                            <a:defRPr sz="1800" b="1"/>
                          </a:pPr>
                          <a:r>
                            <a:rPr b="1" dirty="0"/>
                            <a:t>Predicted cost for producing 27 items</a:t>
                          </a:r>
                        </a:p>
                      </a:txBody>
                      <a:tcPr/>
                    </a:tc>
                    <a:tc>
                      <a:txBody>
                        <a:bodyPr/>
                        <a:lstStyle/>
                        <a:p>
                          <a:endParaRPr lang="en-US"/>
                        </a:p>
                      </a:txBody>
                      <a:tcPr>
                        <a:blipFill>
                          <a:blip r:embed="rId4"/>
                          <a:stretch>
                            <a:fillRect l="-100296" t="-8197" r="-296" b="-224590"/>
                          </a:stretch>
                        </a:blipFill>
                      </a:tcPr>
                    </a:tc>
                    <a:extLst>
                      <a:ext uri="{0D108BD9-81ED-4DB2-BD59-A6C34878D82A}">
                        <a16:rowId xmlns:a16="http://schemas.microsoft.com/office/drawing/2014/main" val="10001"/>
                      </a:ext>
                    </a:extLst>
                  </a:tr>
                  <a:tr h="370840">
                    <a:tc>
                      <a:txBody>
                        <a:bodyPr/>
                        <a:lstStyle/>
                        <a:p>
                          <a:pPr algn="ctr">
                            <a:defRPr sz="1800" b="1"/>
                          </a:pPr>
                          <a:r>
                            <a:rPr b="1"/>
                            <a:t>Predicted cost for producing 26 items</a:t>
                          </a:r>
                        </a:p>
                      </a:txBody>
                      <a:tcPr/>
                    </a:tc>
                    <a:tc>
                      <a:txBody>
                        <a:bodyPr/>
                        <a:lstStyle/>
                        <a:p>
                          <a:endParaRPr lang="en-US"/>
                        </a:p>
                      </a:txBody>
                      <a:tcPr>
                        <a:blipFill>
                          <a:blip r:embed="rId4"/>
                          <a:stretch>
                            <a:fillRect l="-100296" t="-108197" r="-296" b="-124590"/>
                          </a:stretch>
                        </a:blipFill>
                      </a:tcPr>
                    </a:tc>
                    <a:extLst>
                      <a:ext uri="{0D108BD9-81ED-4DB2-BD59-A6C34878D82A}">
                        <a16:rowId xmlns:a16="http://schemas.microsoft.com/office/drawing/2014/main" val="10002"/>
                      </a:ext>
                    </a:extLst>
                  </a:tr>
                  <a:tr h="370840">
                    <a:tc>
                      <a:txBody>
                        <a:bodyPr/>
                        <a:lstStyle/>
                        <a:p>
                          <a:pPr algn="ctr">
                            <a:defRPr sz="1800" b="1"/>
                          </a:pPr>
                          <a:r>
                            <a:rPr b="1" dirty="0"/>
                            <a:t>Difference</a:t>
                          </a:r>
                        </a:p>
                      </a:txBody>
                      <a:tcPr/>
                    </a:tc>
                    <a:tc>
                      <a:txBody>
                        <a:bodyPr/>
                        <a:lstStyle/>
                        <a:p>
                          <a:endParaRPr lang="en-US"/>
                        </a:p>
                      </a:txBody>
                      <a:tcPr>
                        <a:blipFill>
                          <a:blip r:embed="rId4"/>
                          <a:stretch>
                            <a:fillRect l="-100296" t="-208197" r="-296" b="-24590"/>
                          </a:stretch>
                        </a:blipFill>
                      </a:tcPr>
                    </a:tc>
                    <a:extLst>
                      <a:ext uri="{0D108BD9-81ED-4DB2-BD59-A6C34878D82A}">
                        <a16:rowId xmlns:a16="http://schemas.microsoft.com/office/drawing/2014/main" val="10003"/>
                      </a:ext>
                    </a:extLst>
                  </a:tr>
                </a:tbl>
              </a:graphicData>
            </a:graphic>
          </p:graphicFrame>
        </mc:Fallback>
      </mc:AlternateContent>
    </p:spTree>
    <p:extLst>
      <p:ext uri="{BB962C8B-B14F-4D97-AF65-F5344CB8AC3E}">
        <p14:creationId xmlns:p14="http://schemas.microsoft.com/office/powerpoint/2010/main" val="1437573054"/>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Definition: </a:t>
            </a:r>
            <a:r>
              <a:rPr dirty="0"/>
              <a:t>Interpretation of the Regression Coefficients</a:t>
            </a:r>
          </a:p>
        </p:txBody>
      </p:sp>
      <p:sp>
        <p:nvSpPr>
          <p:cNvPr id="3" name="Text Placeholder 2"/>
          <p:cNvSpPr>
            <a:spLocks noGrp="1"/>
          </p:cNvSpPr>
          <p:nvPr>
            <p:ph type="body" sz="quarter" idx="10"/>
          </p:nvPr>
        </p:nvSpPr>
        <p:spPr>
          <a:xfrm>
            <a:off x="457200" y="1082078"/>
            <a:ext cx="8229600" cy="3413722"/>
          </a:xfrm>
        </p:spPr>
        <p:txBody>
          <a:bodyPr>
            <a:normAutofit/>
          </a:bodyPr>
          <a:lstStyle/>
          <a:p>
            <a:pPr>
              <a:defRPr sz="2800"/>
            </a:pPr>
            <a:r>
              <a:rPr sz="2800" dirty="0"/>
              <a:t>The intercept coefficient, </a:t>
            </a:r>
            <a:r>
              <a:rPr lang="en-US" sz="2800" i="1" dirty="0"/>
              <a:t>b</a:t>
            </a:r>
            <a:r>
              <a:rPr lang="en-US" sz="2800" dirty="0">
                <a:latin typeface="Calibri" panose="020F0502020204030204" pitchFamily="34" charset="0"/>
                <a:ea typeface="Calibri" panose="020F0502020204030204" pitchFamily="34" charset="0"/>
                <a:cs typeface="Calibri" panose="020F0502020204030204" pitchFamily="34" charset="0"/>
              </a:rPr>
              <a:t>₀</a:t>
            </a:r>
            <a:r>
              <a:rPr sz="2800" dirty="0"/>
              <a:t>, is the average value of the dependent variable, </a:t>
            </a:r>
            <a:r>
              <a:rPr lang="en-US" sz="2800" i="1" dirty="0"/>
              <a:t>y</a:t>
            </a:r>
            <a:r>
              <a:rPr sz="2800" dirty="0"/>
              <a:t>, when the independent variable, </a:t>
            </a:r>
            <a:r>
              <a:rPr lang="en-US" sz="2800" i="1" dirty="0"/>
              <a:t>x</a:t>
            </a:r>
            <a:r>
              <a:rPr sz="2800" dirty="0"/>
              <a:t>, is equal to zero.</a:t>
            </a:r>
          </a:p>
          <a:p>
            <a:pPr>
              <a:defRPr sz="2800"/>
            </a:pPr>
            <a:r>
              <a:rPr sz="2800" dirty="0"/>
              <a:t>The slope coefficient, </a:t>
            </a:r>
            <a:r>
              <a:rPr lang="en-US" sz="2800" i="1" dirty="0"/>
              <a:t>b</a:t>
            </a:r>
            <a:r>
              <a:rPr lang="en-US" sz="2800" dirty="0">
                <a:latin typeface="Calibri" panose="020F0502020204030204" pitchFamily="34" charset="0"/>
                <a:ea typeface="Calibri" panose="020F0502020204030204" pitchFamily="34" charset="0"/>
                <a:cs typeface="Calibri" panose="020F0502020204030204" pitchFamily="34" charset="0"/>
              </a:rPr>
              <a:t>₁</a:t>
            </a:r>
            <a:r>
              <a:rPr sz="2800" dirty="0"/>
              <a:t>, is the average change in the dependent variable, </a:t>
            </a:r>
            <a:r>
              <a:rPr lang="en-US" sz="2800" i="1" dirty="0"/>
              <a:t>y</a:t>
            </a:r>
            <a:r>
              <a:rPr sz="2800" dirty="0"/>
              <a:t>, for a one-unit change in the independent variable, </a:t>
            </a:r>
            <a:r>
              <a:rPr lang="en-US" sz="2800" i="1" dirty="0"/>
              <a:t>x</a:t>
            </a:r>
            <a:r>
              <a:rPr sz="2800" dirty="0"/>
              <a:t>.</a:t>
            </a:r>
          </a:p>
          <a:p>
            <a:endParaRPr sz="2800" dirty="0"/>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Formula: </a:t>
            </a:r>
            <a:r>
              <a:rPr dirty="0"/>
              <a:t>Mean Square Error</a:t>
            </a:r>
          </a:p>
        </p:txBody>
      </p:sp>
      <p:sp>
        <p:nvSpPr>
          <p:cNvPr id="3" name="Text Placeholder 2"/>
          <p:cNvSpPr>
            <a:spLocks noGrp="1"/>
          </p:cNvSpPr>
          <p:nvPr>
            <p:ph type="body" sz="quarter" idx="10"/>
          </p:nvPr>
        </p:nvSpPr>
        <p:spPr>
          <a:xfrm>
            <a:off x="457200" y="1082078"/>
            <a:ext cx="8229600" cy="2499322"/>
          </a:xfrm>
        </p:spPr>
        <p:txBody>
          <a:bodyPr>
            <a:normAutofit/>
          </a:bodyPr>
          <a:lstStyle/>
          <a:p>
            <a:r>
              <a:rPr sz="2800" dirty="0"/>
              <a:t>The variance of the error terms is also known as the </a:t>
            </a:r>
            <a:r>
              <a:rPr sz="2800" b="1" dirty="0"/>
              <a:t>mean square error</a:t>
            </a:r>
            <a:r>
              <a:rPr sz="2800" dirty="0"/>
              <a:t> and is given by:</a:t>
            </a:r>
          </a:p>
          <a:p>
            <a:pPr algn="ctr">
              <a:defRPr sz="2800"/>
            </a:pPr>
            <a:r>
              <a:rPr sz="2800" dirty="0"/>
              <a:t> </a:t>
            </a:r>
          </a:p>
          <a:p>
            <a:endParaRPr sz="2800" dirty="0"/>
          </a:p>
        </p:txBody>
      </p:sp>
      <p:pic>
        <p:nvPicPr>
          <p:cNvPr id="10" name="Picture 9" descr="s subscript e squared equals in the numerator summation of open parenthesis y subscript i minus y hat subscript i close parenthesis squared  divided by in the denominator n minus two &#10;which equals S S E divided by n minus two.">
            <a:extLst>
              <a:ext uri="{FF2B5EF4-FFF2-40B4-BE49-F238E27FC236}">
                <a16:creationId xmlns:a16="http://schemas.microsoft.com/office/drawing/2014/main" id="{83A7DADF-3CF1-D71F-B63F-11EE5C30D08E}"/>
              </a:ext>
            </a:extLst>
          </p:cNvPr>
          <p:cNvPicPr>
            <a:picLocks noChangeAspect="1"/>
          </p:cNvPicPr>
          <p:nvPr/>
        </p:nvPicPr>
        <p:blipFill>
          <a:blip r:embed="rId2"/>
          <a:stretch>
            <a:fillRect/>
          </a:stretch>
        </p:blipFill>
        <p:spPr>
          <a:xfrm>
            <a:off x="2667000" y="2209800"/>
            <a:ext cx="3333750" cy="971550"/>
          </a:xfrm>
          <a:prstGeom prst="rect">
            <a:avLst/>
          </a:prstGeom>
        </p:spPr>
      </p:pic>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Assumptions about the Error Term in the Linear Model</a:t>
            </a:r>
          </a:p>
        </p:txBody>
      </p:sp>
      <p:sp>
        <p:nvSpPr>
          <p:cNvPr id="3" name="Text Placeholder 2"/>
          <p:cNvSpPr>
            <a:spLocks noGrp="1"/>
          </p:cNvSpPr>
          <p:nvPr>
            <p:ph type="body" sz="quarter" idx="10"/>
          </p:nvPr>
        </p:nvSpPr>
        <p:spPr>
          <a:xfrm>
            <a:off x="457200" y="1082078"/>
            <a:ext cx="8229600" cy="4480522"/>
          </a:xfrm>
        </p:spPr>
        <p:txBody>
          <a:bodyPr>
            <a:normAutofit/>
          </a:bodyPr>
          <a:lstStyle/>
          <a:p>
            <a:pPr marL="538163" indent="-538163">
              <a:defRPr sz="2800"/>
            </a:pPr>
            <a:r>
              <a:rPr lang="en-US" dirty="0"/>
              <a:t>1.	</a:t>
            </a:r>
            <a:r>
              <a:rPr dirty="0"/>
              <a:t>​</a:t>
            </a:r>
            <a:r>
              <a:rPr sz="2800" dirty="0"/>
              <a:t>The average response at each value of the independent variable is a linear function. That is, there is a linear relationship between </a:t>
            </a:r>
            <a:r>
              <a:rPr lang="en-US" sz="2800" i="1" dirty="0"/>
              <a:t>x</a:t>
            </a:r>
            <a:r>
              <a:rPr sz="2800" dirty="0"/>
              <a:t> and </a:t>
            </a:r>
            <a:r>
              <a:rPr lang="en-US" sz="2800" i="1" dirty="0"/>
              <a:t>y</a:t>
            </a:r>
            <a:r>
              <a:rPr sz="2800" dirty="0"/>
              <a:t>.</a:t>
            </a:r>
          </a:p>
          <a:p>
            <a:pPr marL="538163" indent="-538163">
              <a:defRPr sz="2800"/>
            </a:pPr>
            <a:r>
              <a:rPr lang="en-US" dirty="0"/>
              <a:t>2.	</a:t>
            </a:r>
            <a:r>
              <a:rPr dirty="0"/>
              <a:t>​</a:t>
            </a:r>
            <a:r>
              <a:rPr sz="2800" dirty="0"/>
              <a:t>The errors, </a:t>
            </a:r>
            <a:r>
              <a:rPr lang="el-GR" i="1" dirty="0"/>
              <a:t>ε</a:t>
            </a:r>
            <a:r>
              <a:rPr lang="en-US" sz="1050" i="1" dirty="0"/>
              <a:t> </a:t>
            </a:r>
            <a:r>
              <a:rPr lang="en-US" i="1" baseline="-25000" dirty="0" err="1"/>
              <a:t>i</a:t>
            </a:r>
            <a:r>
              <a:rPr sz="2800" dirty="0"/>
              <a:t>, are assumed to be independent of each other.</a:t>
            </a:r>
          </a:p>
          <a:p>
            <a:pPr marL="538163" indent="-538163">
              <a:defRPr sz="2800"/>
            </a:pPr>
            <a:r>
              <a:rPr lang="en-US" dirty="0"/>
              <a:t>3.	</a:t>
            </a:r>
            <a:r>
              <a:rPr dirty="0"/>
              <a:t>​</a:t>
            </a:r>
            <a:r>
              <a:rPr sz="2800" dirty="0"/>
              <a:t>The errors,</a:t>
            </a:r>
            <a:r>
              <a:rPr lang="el-GR" i="1" dirty="0"/>
              <a:t> ε</a:t>
            </a:r>
            <a:r>
              <a:rPr lang="en-US" sz="1050" i="1" dirty="0"/>
              <a:t> </a:t>
            </a:r>
            <a:r>
              <a:rPr lang="en-US" i="1" baseline="-25000" dirty="0" err="1"/>
              <a:t>i</a:t>
            </a:r>
            <a:r>
              <a:rPr sz="2800" dirty="0"/>
              <a:t>, at each value of</a:t>
            </a:r>
            <a:r>
              <a:rPr lang="en-US" sz="2800" dirty="0"/>
              <a:t> </a:t>
            </a:r>
            <a:r>
              <a:rPr lang="en-US" sz="2800" i="1" dirty="0"/>
              <a:t>x</a:t>
            </a:r>
            <a:r>
              <a:rPr lang="en-US" sz="1050" i="1" dirty="0"/>
              <a:t> </a:t>
            </a:r>
            <a:r>
              <a:rPr lang="en-US" sz="2800" i="1" baseline="-25000" dirty="0" err="1"/>
              <a:t>i</a:t>
            </a:r>
            <a:r>
              <a:rPr sz="2800" dirty="0"/>
              <a:t> are normally distributed.</a:t>
            </a:r>
          </a:p>
          <a:p>
            <a:pPr marL="538163" indent="-538163">
              <a:defRPr sz="2800"/>
            </a:pPr>
            <a:r>
              <a:rPr lang="en-US" dirty="0"/>
              <a:t>4.	</a:t>
            </a:r>
            <a:r>
              <a:rPr dirty="0"/>
              <a:t>​</a:t>
            </a:r>
            <a:r>
              <a:rPr sz="2800" dirty="0"/>
              <a:t>The errors,</a:t>
            </a:r>
            <a:r>
              <a:rPr lang="el-GR" i="1" dirty="0"/>
              <a:t> ε</a:t>
            </a:r>
            <a:r>
              <a:rPr lang="en-US" sz="1050" i="1" dirty="0"/>
              <a:t> </a:t>
            </a:r>
            <a:r>
              <a:rPr lang="en-US" i="1" baseline="-25000" dirty="0" err="1"/>
              <a:t>i</a:t>
            </a:r>
            <a:r>
              <a:rPr sz="2800" dirty="0"/>
              <a:t>, at each value of </a:t>
            </a:r>
            <a:r>
              <a:rPr lang="en-US" i="1" dirty="0"/>
              <a:t>x</a:t>
            </a:r>
            <a:r>
              <a:rPr lang="en-US" sz="1050" i="1" dirty="0"/>
              <a:t> </a:t>
            </a:r>
            <a:r>
              <a:rPr lang="en-US" i="1" baseline="-25000" dirty="0" err="1"/>
              <a:t>i</a:t>
            </a:r>
            <a:r>
              <a:rPr lang="en-US" baseline="-25000" dirty="0"/>
              <a:t> </a:t>
            </a:r>
            <a:r>
              <a:rPr sz="2800" dirty="0"/>
              <a:t>have equal variances,</a:t>
            </a:r>
            <a:r>
              <a:rPr lang="en-US" sz="2800" dirty="0"/>
              <a:t> </a:t>
            </a:r>
            <a:endParaRPr sz="2800" dirty="0"/>
          </a:p>
        </p:txBody>
      </p:sp>
      <p:pic>
        <p:nvPicPr>
          <p:cNvPr id="9" name="Picture 8" descr="sigma squared subscript epsilon.">
            <a:extLst>
              <a:ext uri="{FF2B5EF4-FFF2-40B4-BE49-F238E27FC236}">
                <a16:creationId xmlns:a16="http://schemas.microsoft.com/office/drawing/2014/main" id="{55850D07-9E2F-7860-95E4-DB205B8C264A}"/>
              </a:ext>
            </a:extLst>
          </p:cNvPr>
          <p:cNvPicPr>
            <a:picLocks noChangeAspect="1"/>
          </p:cNvPicPr>
          <p:nvPr/>
        </p:nvPicPr>
        <p:blipFill>
          <a:blip r:embed="rId2"/>
          <a:stretch>
            <a:fillRect/>
          </a:stretch>
        </p:blipFill>
        <p:spPr>
          <a:xfrm>
            <a:off x="2590800" y="4800600"/>
            <a:ext cx="485775" cy="514350"/>
          </a:xfrm>
          <a:prstGeom prst="rect">
            <a:avLst/>
          </a:prstGeom>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The Simple Linear Regression Model—Slide 3</a:t>
            </a:r>
            <a:endParaRPr dirty="0"/>
          </a:p>
        </p:txBody>
      </p:sp>
      <p:sp>
        <p:nvSpPr>
          <p:cNvPr id="3" name="Text Placeholder 2"/>
          <p:cNvSpPr>
            <a:spLocks noGrp="1"/>
          </p:cNvSpPr>
          <p:nvPr>
            <p:ph type="body" sz="quarter" idx="10"/>
          </p:nvPr>
        </p:nvSpPr>
        <p:spPr/>
        <p:txBody>
          <a:bodyPr>
            <a:normAutofit/>
          </a:bodyPr>
          <a:lstStyle/>
          <a:p>
            <a:pPr algn="just"/>
            <a:r>
              <a:rPr lang="en-US" dirty="0"/>
              <a:t>But suppose a model were available which, although imperfect, fairly reliably predicted test scores based on hours studied. </a:t>
            </a:r>
          </a:p>
          <a:p>
            <a:pPr algn="ctr"/>
            <a:r>
              <a:rPr lang="en-US" dirty="0"/>
              <a:t>Test Score = 45 + 3.8(Hours of Study Time) + Error </a:t>
            </a:r>
          </a:p>
          <a:p>
            <a:pPr algn="just"/>
            <a:endParaRPr lang="en-US" dirty="0"/>
          </a:p>
          <a:p>
            <a:pPr algn="just"/>
            <a:r>
              <a:rPr lang="en-US" dirty="0"/>
              <a:t>The new model introduces the error term. Now, if someone studies 10 hours, the model would predict </a:t>
            </a:r>
          </a:p>
          <a:p>
            <a:pPr algn="ctr"/>
            <a:endParaRPr lang="es-ES" dirty="0"/>
          </a:p>
          <a:p>
            <a:pPr algn="ctr"/>
            <a:r>
              <a:rPr lang="es-ES" dirty="0"/>
              <a:t>Test Score = 45 + 3.8(10) + Error = 83 + Error.</a:t>
            </a:r>
            <a:r>
              <a:rPr lang="es-ES" sz="1800" b="0" i="0" u="none" strike="noStrike" baseline="0" dirty="0">
                <a:solidFill>
                  <a:srgbClr val="000000"/>
                </a:solidFill>
                <a:latin typeface="Times New Roman" panose="02020603050405020304" pitchFamily="18" charset="0"/>
              </a:rPr>
              <a:t> </a:t>
            </a:r>
            <a:endParaRPr dirty="0"/>
          </a:p>
        </p:txBody>
      </p:sp>
    </p:spTree>
    <p:extLst>
      <p:ext uri="{BB962C8B-B14F-4D97-AF65-F5344CB8AC3E}">
        <p14:creationId xmlns:p14="http://schemas.microsoft.com/office/powerpoint/2010/main" val="132618990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The Simple Linear Regression Model—Slide 4</a:t>
            </a:r>
            <a:endParaRPr dirty="0"/>
          </a:p>
        </p:txBody>
      </p:sp>
      <p:sp>
        <p:nvSpPr>
          <p:cNvPr id="3" name="Text Placeholder 2"/>
          <p:cNvSpPr>
            <a:spLocks noGrp="1"/>
          </p:cNvSpPr>
          <p:nvPr>
            <p:ph type="body" sz="quarter" idx="10"/>
          </p:nvPr>
        </p:nvSpPr>
        <p:spPr/>
        <p:txBody>
          <a:bodyPr>
            <a:normAutofit/>
          </a:bodyPr>
          <a:lstStyle/>
          <a:p>
            <a:r>
              <a:rPr lang="en-US" dirty="0"/>
              <a:t>If a model admits the possibility of an error, then gauging the expected magnitude of the error is essential in determining the model’s usefulness.</a:t>
            </a:r>
          </a:p>
          <a:p>
            <a:r>
              <a:rPr lang="en-US" dirty="0"/>
              <a:t>The model-building process begins with a desire to find a relationship between two or more variables.</a:t>
            </a:r>
            <a:br>
              <a:rPr lang="en-US" dirty="0"/>
            </a:br>
            <a:r>
              <a:rPr lang="en-US" dirty="0"/>
              <a:t>A straight line is the simplest relationship between two variables. This straight-line relationship is modeled by the simple linear regression model given by the following linear equation.</a:t>
            </a:r>
            <a:r>
              <a:rPr lang="en-US" sz="1800" b="0" i="0" u="none" strike="noStrike" baseline="0" dirty="0">
                <a:solidFill>
                  <a:srgbClr val="000000"/>
                </a:solidFill>
                <a:latin typeface="Times New Roman" panose="02020603050405020304" pitchFamily="18" charset="0"/>
              </a:rPr>
              <a:t> </a:t>
            </a:r>
            <a:endParaRPr dirty="0"/>
          </a:p>
        </p:txBody>
      </p:sp>
    </p:spTree>
    <p:extLst>
      <p:ext uri="{BB962C8B-B14F-4D97-AF65-F5344CB8AC3E}">
        <p14:creationId xmlns:p14="http://schemas.microsoft.com/office/powerpoint/2010/main" val="56896827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Formula: </a:t>
            </a:r>
            <a:r>
              <a:rPr dirty="0"/>
              <a:t>Simple Linear Regression Model</a:t>
            </a:r>
          </a:p>
        </p:txBody>
      </p:sp>
      <p:sp>
        <p:nvSpPr>
          <p:cNvPr id="3" name="Text Placeholder 2"/>
          <p:cNvSpPr>
            <a:spLocks noGrp="1"/>
          </p:cNvSpPr>
          <p:nvPr>
            <p:ph type="body" sz="quarter" idx="10"/>
          </p:nvPr>
        </p:nvSpPr>
        <p:spPr>
          <a:xfrm>
            <a:off x="457200" y="1082078"/>
            <a:ext cx="8229600" cy="4632922"/>
          </a:xfrm>
        </p:spPr>
        <p:txBody>
          <a:bodyPr>
            <a:normAutofit/>
          </a:bodyPr>
          <a:lstStyle/>
          <a:p>
            <a:r>
              <a:rPr sz="2800" dirty="0"/>
              <a:t>The </a:t>
            </a:r>
            <a:r>
              <a:rPr sz="2800" b="1" dirty="0"/>
              <a:t>simple linear regression model</a:t>
            </a:r>
            <a:r>
              <a:rPr sz="2800" dirty="0"/>
              <a:t> is given by the linear equation</a:t>
            </a:r>
          </a:p>
          <a:p>
            <a:pPr algn="ctr">
              <a:defRPr sz="2800"/>
            </a:pPr>
            <a:endParaRPr sz="2800" dirty="0"/>
          </a:p>
          <a:p>
            <a:endParaRPr sz="2800" dirty="0"/>
          </a:p>
        </p:txBody>
      </p:sp>
      <p:pic>
        <p:nvPicPr>
          <p:cNvPr id="7" name="Picture 6" descr="y subscript i equals beta naught plus beta subscript one times x subscript i plus epsilon subscript i.">
            <a:extLst>
              <a:ext uri="{FF2B5EF4-FFF2-40B4-BE49-F238E27FC236}">
                <a16:creationId xmlns:a16="http://schemas.microsoft.com/office/drawing/2014/main" id="{21311E1C-5445-2A4B-1792-D00935AC49FF}"/>
              </a:ext>
            </a:extLst>
          </p:cNvPr>
          <p:cNvPicPr>
            <a:picLocks noChangeAspect="1"/>
          </p:cNvPicPr>
          <p:nvPr/>
        </p:nvPicPr>
        <p:blipFill>
          <a:blip r:embed="rId2"/>
          <a:stretch>
            <a:fillRect/>
          </a:stretch>
        </p:blipFill>
        <p:spPr>
          <a:xfrm>
            <a:off x="3333750" y="1905000"/>
            <a:ext cx="2476500" cy="428625"/>
          </a:xfrm>
          <a:prstGeom prst="rect">
            <a:avLst/>
          </a:prstGeom>
        </p:spPr>
      </p:pic>
      <p:sp>
        <p:nvSpPr>
          <p:cNvPr id="5" name="TextBox 4">
            <a:extLst>
              <a:ext uri="{FF2B5EF4-FFF2-40B4-BE49-F238E27FC236}">
                <a16:creationId xmlns:a16="http://schemas.microsoft.com/office/drawing/2014/main" id="{272A9F7C-AB90-A384-C261-22AA8E83F2AA}"/>
              </a:ext>
            </a:extLst>
          </p:cNvPr>
          <p:cNvSpPr txBox="1"/>
          <p:nvPr/>
        </p:nvSpPr>
        <p:spPr>
          <a:xfrm>
            <a:off x="457200" y="2209800"/>
            <a:ext cx="8001000" cy="3539430"/>
          </a:xfrm>
          <a:prstGeom prst="rect">
            <a:avLst/>
          </a:prstGeom>
          <a:noFill/>
        </p:spPr>
        <p:txBody>
          <a:bodyPr wrap="square">
            <a:spAutoFit/>
          </a:bodyPr>
          <a:lstStyle/>
          <a:p>
            <a:r>
              <a:rPr lang="en-US" sz="2800" dirty="0">
                <a:solidFill>
                  <a:srgbClr val="000000"/>
                </a:solidFill>
              </a:rPr>
              <a:t>where</a:t>
            </a:r>
          </a:p>
          <a:p>
            <a:r>
              <a:rPr lang="en-US" sz="2800" dirty="0">
                <a:solidFill>
                  <a:srgbClr val="000000"/>
                </a:solidFill>
              </a:rPr>
              <a:t>β</a:t>
            </a:r>
            <a:r>
              <a:rPr lang="en-US" sz="2800" dirty="0">
                <a:solidFill>
                  <a:srgbClr val="000000"/>
                </a:solidFill>
                <a:latin typeface="Calibri" panose="020F0502020204030204" pitchFamily="34" charset="0"/>
                <a:ea typeface="Calibri" panose="020F0502020204030204" pitchFamily="34" charset="0"/>
                <a:cs typeface="Calibri" panose="020F0502020204030204" pitchFamily="34" charset="0"/>
              </a:rPr>
              <a:t>₀</a:t>
            </a:r>
            <a:r>
              <a:rPr lang="en-US" sz="2800" dirty="0">
                <a:solidFill>
                  <a:srgbClr val="000000"/>
                </a:solidFill>
              </a:rPr>
              <a:t> is the </a:t>
            </a:r>
            <a:r>
              <a:rPr lang="en-US" sz="2800" i="1" dirty="0">
                <a:solidFill>
                  <a:srgbClr val="000000"/>
                </a:solidFill>
              </a:rPr>
              <a:t>y</a:t>
            </a:r>
            <a:r>
              <a:rPr lang="en-US" sz="2800" dirty="0">
                <a:solidFill>
                  <a:srgbClr val="000000"/>
                </a:solidFill>
              </a:rPr>
              <a:t>-intercept for the population data,</a:t>
            </a:r>
          </a:p>
          <a:p>
            <a:r>
              <a:rPr lang="en-US" sz="2800" dirty="0">
                <a:solidFill>
                  <a:srgbClr val="000000"/>
                </a:solidFill>
              </a:rPr>
              <a:t>β</a:t>
            </a:r>
            <a:r>
              <a:rPr lang="en-US" sz="2800" dirty="0">
                <a:solidFill>
                  <a:srgbClr val="000000"/>
                </a:solidFill>
                <a:latin typeface="Calibri" panose="020F0502020204030204" pitchFamily="34" charset="0"/>
                <a:ea typeface="Calibri" panose="020F0502020204030204" pitchFamily="34" charset="0"/>
                <a:cs typeface="Calibri" panose="020F0502020204030204" pitchFamily="34" charset="0"/>
              </a:rPr>
              <a:t>₁</a:t>
            </a:r>
            <a:r>
              <a:rPr lang="en-US" sz="2800" baseline="-25000" dirty="0">
                <a:solidFill>
                  <a:srgbClr val="000000"/>
                </a:solidFill>
              </a:rPr>
              <a:t> </a:t>
            </a:r>
            <a:r>
              <a:rPr lang="en-US" sz="2800" dirty="0">
                <a:solidFill>
                  <a:srgbClr val="000000"/>
                </a:solidFill>
              </a:rPr>
              <a:t>is the slope coefficient for the population data,</a:t>
            </a:r>
          </a:p>
          <a:p>
            <a:r>
              <a:rPr lang="en-US" sz="2800" i="1" dirty="0">
                <a:solidFill>
                  <a:srgbClr val="000000"/>
                </a:solidFill>
              </a:rPr>
              <a:t>x</a:t>
            </a:r>
            <a:r>
              <a:rPr lang="en-US" sz="1050" i="1" dirty="0">
                <a:solidFill>
                  <a:srgbClr val="000000"/>
                </a:solidFill>
              </a:rPr>
              <a:t> </a:t>
            </a:r>
            <a:r>
              <a:rPr lang="en-US" sz="2800" i="1" baseline="-25000" dirty="0" err="1">
                <a:solidFill>
                  <a:srgbClr val="000000"/>
                </a:solidFill>
              </a:rPr>
              <a:t>i</a:t>
            </a:r>
            <a:r>
              <a:rPr lang="en-US" sz="2800" dirty="0">
                <a:solidFill>
                  <a:srgbClr val="000000"/>
                </a:solidFill>
              </a:rPr>
              <a:t> is the value of the independent (or predictor) variable for observation </a:t>
            </a:r>
            <a:r>
              <a:rPr lang="en-US" sz="2800" i="1" dirty="0" err="1">
                <a:solidFill>
                  <a:srgbClr val="000000"/>
                </a:solidFill>
              </a:rPr>
              <a:t>i</a:t>
            </a:r>
            <a:r>
              <a:rPr lang="en-US" sz="2800" dirty="0">
                <a:solidFill>
                  <a:srgbClr val="000000"/>
                </a:solidFill>
              </a:rPr>
              <a:t>,</a:t>
            </a:r>
          </a:p>
          <a:p>
            <a:r>
              <a:rPr lang="en-US" sz="2800" dirty="0">
                <a:solidFill>
                  <a:srgbClr val="000000"/>
                </a:solidFill>
              </a:rPr>
              <a:t>ε</a:t>
            </a:r>
            <a:r>
              <a:rPr lang="en-US" sz="1050" dirty="0">
                <a:solidFill>
                  <a:srgbClr val="000000"/>
                </a:solidFill>
              </a:rPr>
              <a:t> </a:t>
            </a:r>
            <a:r>
              <a:rPr lang="en-US" sz="2800" i="1" baseline="-25000" dirty="0" err="1">
                <a:solidFill>
                  <a:srgbClr val="000000"/>
                </a:solidFill>
              </a:rPr>
              <a:t>i</a:t>
            </a:r>
            <a:r>
              <a:rPr lang="en-US" sz="2800" dirty="0">
                <a:solidFill>
                  <a:srgbClr val="000000"/>
                </a:solidFill>
              </a:rPr>
              <a:t> is the random error in </a:t>
            </a:r>
            <a:r>
              <a:rPr lang="en-US" sz="2800" i="1" dirty="0">
                <a:solidFill>
                  <a:srgbClr val="000000"/>
                </a:solidFill>
              </a:rPr>
              <a:t>y</a:t>
            </a:r>
            <a:r>
              <a:rPr lang="en-US" sz="2800" dirty="0">
                <a:solidFill>
                  <a:srgbClr val="000000"/>
                </a:solidFill>
              </a:rPr>
              <a:t> for observation </a:t>
            </a:r>
            <a:r>
              <a:rPr lang="en-US" sz="2800" i="1" dirty="0" err="1">
                <a:solidFill>
                  <a:srgbClr val="000000"/>
                </a:solidFill>
              </a:rPr>
              <a:t>i</a:t>
            </a:r>
            <a:r>
              <a:rPr lang="en-US" sz="2800" dirty="0">
                <a:solidFill>
                  <a:srgbClr val="000000"/>
                </a:solidFill>
              </a:rPr>
              <a:t>, and</a:t>
            </a:r>
          </a:p>
          <a:p>
            <a:r>
              <a:rPr lang="en-US" sz="2800" i="1" dirty="0">
                <a:solidFill>
                  <a:srgbClr val="000000"/>
                </a:solidFill>
              </a:rPr>
              <a:t>y</a:t>
            </a:r>
            <a:r>
              <a:rPr lang="en-US" sz="1000" i="1" dirty="0">
                <a:solidFill>
                  <a:srgbClr val="000000"/>
                </a:solidFill>
              </a:rPr>
              <a:t> </a:t>
            </a:r>
            <a:r>
              <a:rPr lang="en-US" sz="2800" i="1" baseline="-25000" dirty="0" err="1">
                <a:solidFill>
                  <a:srgbClr val="000000"/>
                </a:solidFill>
              </a:rPr>
              <a:t>i</a:t>
            </a:r>
            <a:r>
              <a:rPr lang="en-US" sz="2800" dirty="0">
                <a:solidFill>
                  <a:srgbClr val="000000"/>
                </a:solidFill>
              </a:rPr>
              <a:t> is the value of the dependent (or response) variable for observation </a:t>
            </a:r>
            <a:r>
              <a:rPr lang="en-US" sz="2800" i="1" dirty="0" err="1">
                <a:solidFill>
                  <a:srgbClr val="000000"/>
                </a:solidFill>
              </a:rPr>
              <a:t>i</a:t>
            </a:r>
            <a:r>
              <a:rPr lang="en-US" sz="2800" dirty="0">
                <a:solidFill>
                  <a:srgbClr val="000000"/>
                </a:solidFill>
              </a:rPr>
              <a:t>.</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The Simple Linear Regression Model—Slide 5</a:t>
            </a:r>
            <a:endParaRPr dirty="0"/>
          </a:p>
        </p:txBody>
      </p:sp>
      <p:pic>
        <p:nvPicPr>
          <p:cNvPr id="5" name="Picture 4" descr="A graph titled “Simple Linear Regression Model” is shown plotted on an xy-plane. Two points are marked on the vertical axis from top to bottom and labeled as “Observed value of y for x sub i” and “Predicted value of y for x sub i.” A point labeled “x sub 1” is marked on the horizontal axis. Two horizontal lines are drawn from the points on the vertical axis such that they run parallel to the horizontal axis. A vertical line is drawn from the point on the horizontal axis such that it runs parallel to the vertical axis up to the point plotted at x sub i. The vertical distance between the lines drawn from the observed value and predicted value is labeled, “Epsilon sub i.” This is described by a label stating &quot;random error for this X sub i value.&quot; &#10;Another line with a positive slope is drawn from a point below the predicted value on the vertical axis with dots plotted around the line. The distance between the point of origin of the graph and the point at which this line starts is labeled, “Intercept equals beta sub 0.” The equation of the line reads, “y sub i equals beta sub 0 plus beta sub 1 x sub i plus Epsilon sub i.”&#10;The slope of the line is labeled beta sub 1.">
            <a:extLst>
              <a:ext uri="{FF2B5EF4-FFF2-40B4-BE49-F238E27FC236}">
                <a16:creationId xmlns:a16="http://schemas.microsoft.com/office/drawing/2014/main" id="{FD1DF5BF-6AC4-4460-9ABA-D47B2BE1569B}"/>
              </a:ext>
            </a:extLst>
          </p:cNvPr>
          <p:cNvPicPr>
            <a:picLocks noChangeAspect="1"/>
          </p:cNvPicPr>
          <p:nvPr/>
        </p:nvPicPr>
        <p:blipFill>
          <a:blip r:embed="rId2"/>
          <a:srcRect b="8339"/>
          <a:stretch>
            <a:fillRect/>
          </a:stretch>
        </p:blipFill>
        <p:spPr>
          <a:xfrm>
            <a:off x="609600" y="1142681"/>
            <a:ext cx="7382905" cy="4191319"/>
          </a:xfrm>
          <a:prstGeom prst="rect">
            <a:avLst/>
          </a:prstGeom>
        </p:spPr>
      </p:pic>
      <p:sp>
        <p:nvSpPr>
          <p:cNvPr id="3" name="TextBox 2">
            <a:extLst>
              <a:ext uri="{FF2B5EF4-FFF2-40B4-BE49-F238E27FC236}">
                <a16:creationId xmlns:a16="http://schemas.microsoft.com/office/drawing/2014/main" id="{278B507A-2FC7-E21C-E3A2-D8F22D127F08}"/>
              </a:ext>
            </a:extLst>
          </p:cNvPr>
          <p:cNvSpPr txBox="1"/>
          <p:nvPr/>
        </p:nvSpPr>
        <p:spPr>
          <a:xfrm>
            <a:off x="3962400" y="5334000"/>
            <a:ext cx="1600200" cy="461665"/>
          </a:xfrm>
          <a:prstGeom prst="rect">
            <a:avLst/>
          </a:prstGeom>
          <a:noFill/>
        </p:spPr>
        <p:txBody>
          <a:bodyPr wrap="square">
            <a:spAutoFit/>
          </a:bodyPr>
          <a:lstStyle/>
          <a:p>
            <a:pPr algn="ctr"/>
            <a:r>
              <a:rPr lang="en-IN" sz="2400" dirty="0"/>
              <a:t>Figure 2</a:t>
            </a:r>
          </a:p>
        </p:txBody>
      </p:sp>
    </p:spTree>
    <p:extLst>
      <p:ext uri="{BB962C8B-B14F-4D97-AF65-F5344CB8AC3E}">
        <p14:creationId xmlns:p14="http://schemas.microsoft.com/office/powerpoint/2010/main" val="324809499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The Simple Linear Regression Model—Slide 6</a:t>
            </a:r>
            <a:endParaRPr dirty="0"/>
          </a:p>
        </p:txBody>
      </p:sp>
      <p:sp>
        <p:nvSpPr>
          <p:cNvPr id="3" name="Text Placeholder 2"/>
          <p:cNvSpPr>
            <a:spLocks noGrp="1"/>
          </p:cNvSpPr>
          <p:nvPr>
            <p:ph type="body" sz="quarter" idx="10"/>
          </p:nvPr>
        </p:nvSpPr>
        <p:spPr/>
        <p:txBody>
          <a:bodyPr>
            <a:normAutofit/>
          </a:bodyPr>
          <a:lstStyle/>
          <a:p>
            <a:pPr algn="just"/>
            <a:r>
              <a:rPr lang="en-US" dirty="0"/>
              <a:t>The slope and the intercept, </a:t>
            </a:r>
            <a:r>
              <a:rPr lang="el-GR" dirty="0"/>
              <a:t>β</a:t>
            </a:r>
            <a:r>
              <a:rPr lang="el-GR" dirty="0">
                <a:latin typeface="Calibri" panose="020F0502020204030204" pitchFamily="34" charset="0"/>
                <a:ea typeface="Calibri" panose="020F0502020204030204" pitchFamily="34" charset="0"/>
                <a:cs typeface="Calibri" panose="020F0502020204030204" pitchFamily="34" charset="0"/>
              </a:rPr>
              <a:t>₀</a:t>
            </a:r>
            <a:r>
              <a:rPr lang="en-US" dirty="0"/>
              <a:t> and </a:t>
            </a:r>
            <a:r>
              <a:rPr lang="el-GR" dirty="0"/>
              <a:t>β</a:t>
            </a:r>
            <a:r>
              <a:rPr lang="el-GR" dirty="0">
                <a:latin typeface="Calibri" panose="020F0502020204030204" pitchFamily="34" charset="0"/>
                <a:ea typeface="Calibri" panose="020F0502020204030204" pitchFamily="34" charset="0"/>
                <a:cs typeface="Calibri" panose="020F0502020204030204" pitchFamily="34" charset="0"/>
              </a:rPr>
              <a:t>₁</a:t>
            </a:r>
            <a:r>
              <a:rPr lang="en-US" dirty="0"/>
              <a:t>, respectively, are the </a:t>
            </a:r>
            <a:r>
              <a:rPr lang="en-US" b="1" dirty="0"/>
              <a:t>parameters </a:t>
            </a:r>
            <a:r>
              <a:rPr lang="en-US" dirty="0"/>
              <a:t>of the simple linear regression model. If a linear relationship exists, the data will have some general tendency to move together, or in opposite directions, as in Figure 3. </a:t>
            </a:r>
            <a:endParaRPr dirty="0"/>
          </a:p>
        </p:txBody>
      </p:sp>
    </p:spTree>
    <p:extLst>
      <p:ext uri="{BB962C8B-B14F-4D97-AF65-F5344CB8AC3E}">
        <p14:creationId xmlns:p14="http://schemas.microsoft.com/office/powerpoint/2010/main" val="2247075855"/>
      </p:ext>
    </p:extLst>
  </p:cSld>
  <p:clrMapOvr>
    <a:masterClrMapping/>
  </p:clrMapOvr>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B327C35045E9A749BE72BEEA1A150D0C" ma:contentTypeVersion="12" ma:contentTypeDescription="Create a new document." ma:contentTypeScope="" ma:versionID="c814cb3e8714731e075e6c5082fb93d7">
  <xsd:schema xmlns:xsd="http://www.w3.org/2001/XMLSchema" xmlns:xs="http://www.w3.org/2001/XMLSchema" xmlns:p="http://schemas.microsoft.com/office/2006/metadata/properties" xmlns:ns2="06d9c582-05c2-476b-83d2-72ab8b1380b2" xmlns:ns3="fdab59f7-c3a7-48e5-acd8-618ce834776e" targetNamespace="http://schemas.microsoft.com/office/2006/metadata/properties" ma:root="true" ma:fieldsID="d80a9e90dbd3f40806ac15508682cdd4" ns2:_="" ns3:_="">
    <xsd:import namespace="06d9c582-05c2-476b-83d2-72ab8b1380b2"/>
    <xsd:import namespace="fdab59f7-c3a7-48e5-acd8-618ce834776e"/>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BillingMetadata"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6d9c582-05c2-476b-83d2-72ab8b1380b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BillingMetadata" ma:index="11" nillable="true" ma:displayName="MediaServiceBillingMetadata" ma:hidden="true" ma:internalName="MediaServiceBillingMetadata" ma:readOnly="true">
      <xsd:simpleType>
        <xsd:restriction base="dms:Note"/>
      </xsd:simpleType>
    </xsd:element>
    <xsd:element name="MediaServiceDateTaken" ma:index="12" nillable="true" ma:displayName="MediaServiceDateTaken" ma:description="" ma:hidden="true" ma:indexed="true" ma:internalName="MediaServiceDateTake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0d033b2a-f064-4877-9db0-61a81d710356"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fdab59f7-c3a7-48e5-acd8-618ce834776e"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5c102bf4-6fae-482a-8201-639cb6b5c521}" ma:internalName="TaxCatchAll" ma:showField="CatchAllData" ma:web="fdab59f7-c3a7-48e5-acd8-618ce834776e">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fdab59f7-c3a7-48e5-acd8-618ce834776e" xsi:nil="true"/>
    <lcf76f155ced4ddcb4097134ff3c332f xmlns="06d9c582-05c2-476b-83d2-72ab8b1380b2">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D34222EE-9ED6-48EF-83AC-747C476A429F}"/>
</file>

<file path=customXml/itemProps2.xml><?xml version="1.0" encoding="utf-8"?>
<ds:datastoreItem xmlns:ds="http://schemas.openxmlformats.org/officeDocument/2006/customXml" ds:itemID="{90C3297A-656E-4B48-AAC7-3FC421848DFA}"/>
</file>

<file path=customXml/itemProps3.xml><?xml version="1.0" encoding="utf-8"?>
<ds:datastoreItem xmlns:ds="http://schemas.openxmlformats.org/officeDocument/2006/customXml" ds:itemID="{5A4C3AF8-8E19-43AA-B029-05B8B79CCC6B}"/>
</file>

<file path=docProps/app.xml><?xml version="1.0" encoding="utf-8"?>
<Properties xmlns="http://schemas.openxmlformats.org/officeDocument/2006/extended-properties" xmlns:vt="http://schemas.openxmlformats.org/officeDocument/2006/docPropsVTypes">
  <TotalTime>2366</TotalTime>
  <Words>2298</Words>
  <Application>Microsoft Office PowerPoint</Application>
  <PresentationFormat>On-screen Show (4:3)</PresentationFormat>
  <Paragraphs>279</Paragraphs>
  <Slides>45</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45</vt:i4>
      </vt:variant>
    </vt:vector>
  </HeadingPairs>
  <TitlesOfParts>
    <vt:vector size="51" baseType="lpstr">
      <vt:lpstr>Calibri</vt:lpstr>
      <vt:lpstr>Courier New</vt:lpstr>
      <vt:lpstr>Times New Roman</vt:lpstr>
      <vt:lpstr>Cambria Math</vt:lpstr>
      <vt:lpstr>Arial</vt:lpstr>
      <vt:lpstr>Office Theme</vt:lpstr>
      <vt:lpstr>Section 13.1</vt:lpstr>
      <vt:lpstr>Definition: Regression Analysis Terms</vt:lpstr>
      <vt:lpstr>The Simple Linear Regression Model—Slide 1</vt:lpstr>
      <vt:lpstr>The Simple Linear Regression Model—Slide 2</vt:lpstr>
      <vt:lpstr>The Simple Linear Regression Model—Slide 3</vt:lpstr>
      <vt:lpstr>The Simple Linear Regression Model—Slide 4</vt:lpstr>
      <vt:lpstr>Formula: Simple Linear Regression Model</vt:lpstr>
      <vt:lpstr>The Simple Linear Regression Model—Slide 5</vt:lpstr>
      <vt:lpstr>The Simple Linear Regression Model—Slide 6</vt:lpstr>
      <vt:lpstr>The Simple Linear Regression Model—Slide 7</vt:lpstr>
      <vt:lpstr>The Simple Linear Regression Model—Slide 8</vt:lpstr>
      <vt:lpstr>Formula: Estimated Simple Linear Regression Equation</vt:lpstr>
      <vt:lpstr>The Simple Linear Regression Model—Slide 9</vt:lpstr>
      <vt:lpstr>Defining a Linear Relationship—Slide 1 </vt:lpstr>
      <vt:lpstr>Defining a Linear Relationship—Slide 2</vt:lpstr>
      <vt:lpstr>Defining a Linear Relationship—Slide 3</vt:lpstr>
      <vt:lpstr>Defining a Linear Relationship—Slide 4</vt:lpstr>
      <vt:lpstr>Defining a Linear Relationship—Slide 5</vt:lpstr>
      <vt:lpstr>Defining a Linear Relationship—Slide 6</vt:lpstr>
      <vt:lpstr>How Do We Measure How Close a Line Is to the Data?—Slide 1</vt:lpstr>
      <vt:lpstr>How Do We Measure How Close a Line Is to the Data?—Slide 2</vt:lpstr>
      <vt:lpstr>How Do We Measure How Close a Line Is to the Data?—Slide 3</vt:lpstr>
      <vt:lpstr>Formula: Residual</vt:lpstr>
      <vt:lpstr>Formula: Sum of Squared Errors (SSE)</vt:lpstr>
      <vt:lpstr>Definition: Least Squares Line</vt:lpstr>
      <vt:lpstr>Formula: Slope and y-Intercept of the Least Squares Line—Slide 1</vt:lpstr>
      <vt:lpstr>Slope and y-Intercept of the Least Squares Line—Slide 2</vt:lpstr>
      <vt:lpstr>Example 1: Estimating the Slope and Intercept—Slide 1</vt:lpstr>
      <vt:lpstr>Example 1: Estimating the Slope and Intercept—Slide 2</vt:lpstr>
      <vt:lpstr>Example 1: Estimating the Slope and  Intercept—Slide 3</vt:lpstr>
      <vt:lpstr>Example 1: Estimating the Slope and  Intercept—Slide 4</vt:lpstr>
      <vt:lpstr>Example 1: Estimating the Slope and  Intercept—Slide 5</vt:lpstr>
      <vt:lpstr>Example 1: Estimating the Slope and  Intercept—Slide 6</vt:lpstr>
      <vt:lpstr>Example 1: Estimating the Slope and  Intercept—Slide 7</vt:lpstr>
      <vt:lpstr>Example 1: Estimating the Slope and  Intercept—Slide 8</vt:lpstr>
      <vt:lpstr>Example 1: Estimating the Slope and  Intercept—Slide 9</vt:lpstr>
      <vt:lpstr>Example 1: Estimating the Slope and  Intercept—Slide 10</vt:lpstr>
      <vt:lpstr>Example 1: Estimating the Slope and  Intercept—Slide 11</vt:lpstr>
      <vt:lpstr>Example 1: Estimating the Slope and  Intercept—Slide 12</vt:lpstr>
      <vt:lpstr>Example 1: Estimating the Slope and  Intercept —Slide 13</vt:lpstr>
      <vt:lpstr>Example 1: Estimating the Slope and  Intercept—Slide 14</vt:lpstr>
      <vt:lpstr>Example 1: Estimating the Slope and  Intercept—Slide 15</vt:lpstr>
      <vt:lpstr>Definition: Interpretation of the Regression Coefficients</vt:lpstr>
      <vt:lpstr>Formula: Mean Square Error</vt:lpstr>
      <vt:lpstr>Assumptions about the Error Term in the Linear Model</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Discovering Business Statistics, 2nd Edition - 13.1 - The Simple Linear Regression Model</dc:title>
  <dc:creator>Hawkes Learning</dc:creator>
  <cp:lastModifiedBy>Casey Luquet</cp:lastModifiedBy>
  <cp:revision>163</cp:revision>
  <dcterms:created xsi:type="dcterms:W3CDTF">2013-04-26T14:43:13Z</dcterms:created>
  <dcterms:modified xsi:type="dcterms:W3CDTF">2025-07-22T14:32:03Z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0x010100B327C35045E9A749BE72BEEA1A150D0C</vt:lpwstr>
  </property>
  <property fmtid="{D5CDD505-2E9C-101B-9397-08002B2CF9AE}" pid="3" name="Order">
    <vt:r8>100</vt:r8>
  </property>
</Properties>
</file>