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7.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7"/>
  </p:notesMasterIdLst>
  <p:handoutMasterIdLst>
    <p:handoutMasterId r:id="rId38"/>
  </p:handoutMasterIdLst>
  <p:sldIdLst>
    <p:sldId id="256" r:id="rId2"/>
    <p:sldId id="280" r:id="rId3"/>
    <p:sldId id="284" r:id="rId4"/>
    <p:sldId id="283" r:id="rId5"/>
    <p:sldId id="282" r:id="rId6"/>
    <p:sldId id="281" r:id="rId7"/>
    <p:sldId id="288" r:id="rId8"/>
    <p:sldId id="287" r:id="rId9"/>
    <p:sldId id="286" r:id="rId10"/>
    <p:sldId id="298" r:id="rId11"/>
    <p:sldId id="285" r:id="rId12"/>
    <p:sldId id="257" r:id="rId13"/>
    <p:sldId id="289" r:id="rId14"/>
    <p:sldId id="293" r:id="rId15"/>
    <p:sldId id="258" r:id="rId16"/>
    <p:sldId id="292" r:id="rId17"/>
    <p:sldId id="299" r:id="rId18"/>
    <p:sldId id="291" r:id="rId19"/>
    <p:sldId id="294" r:id="rId20"/>
    <p:sldId id="297" r:id="rId21"/>
    <p:sldId id="296" r:id="rId22"/>
    <p:sldId id="295" r:id="rId23"/>
    <p:sldId id="259" r:id="rId24"/>
    <p:sldId id="313" r:id="rId25"/>
    <p:sldId id="260" r:id="rId26"/>
    <p:sldId id="263" r:id="rId27"/>
    <p:sldId id="272" r:id="rId28"/>
    <p:sldId id="266" r:id="rId29"/>
    <p:sldId id="270" r:id="rId30"/>
    <p:sldId id="271" r:id="rId31"/>
    <p:sldId id="279" r:id="rId32"/>
    <p:sldId id="273" r:id="rId33"/>
    <p:sldId id="274" r:id="rId34"/>
    <p:sldId id="275" r:id="rId35"/>
    <p:sldId id="276" r:id="rId36"/>
  </p:sldIdLst>
  <p:sldSz cx="9144000" cy="6858000" type="screen4x3"/>
  <p:notesSz cx="6858000" cy="9144000"/>
  <p:embeddedFontLst>
    <p:embeddedFont>
      <p:font typeface="Cambria Math" panose="02040503050406030204" pitchFamily="18" charset="0"/>
      <p:regular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73" autoAdjust="0"/>
  </p:normalViewPr>
  <p:slideViewPr>
    <p:cSldViewPr>
      <p:cViewPr varScale="1">
        <p:scale>
          <a:sx n="105" d="100"/>
          <a:sy n="105" d="100"/>
        </p:scale>
        <p:origin x="1092"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47"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commentAuthors" Target="commentAuthors.xml"/><Relationship Id="rId45"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46" Type="http://schemas.openxmlformats.org/officeDocument/2006/relationships/customXml" Target="../customXml/item2.xml"/><Relationship Id="rId20" Type="http://schemas.openxmlformats.org/officeDocument/2006/relationships/slide" Target="slides/slide19.xml"/><Relationship Id="rId4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13.2</a:t>
            </a:r>
          </a:p>
        </p:txBody>
      </p:sp>
      <p:sp>
        <p:nvSpPr>
          <p:cNvPr id="2" name="Text Placeholder 1"/>
          <p:cNvSpPr>
            <a:spLocks noGrp="1"/>
          </p:cNvSpPr>
          <p:nvPr>
            <p:ph type="body" sz="quarter" idx="10"/>
          </p:nvPr>
        </p:nvSpPr>
        <p:spPr/>
        <p:txBody>
          <a:bodyPr/>
          <a:lstStyle/>
          <a:p>
            <a:pPr algn="ctr"/>
            <a:r>
              <a:t>Residual Analysis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13864-6C5B-4CCA-81FC-08F654A9A2CF}"/>
              </a:ext>
            </a:extLst>
          </p:cNvPr>
          <p:cNvSpPr>
            <a:spLocks noGrp="1"/>
          </p:cNvSpPr>
          <p:nvPr>
            <p:ph type="title"/>
          </p:nvPr>
        </p:nvSpPr>
        <p:spPr/>
        <p:txBody>
          <a:bodyPr/>
          <a:lstStyle/>
          <a:p>
            <a:r>
              <a:rPr lang="en-IN" dirty="0"/>
              <a:t>Residual Analysis</a:t>
            </a:r>
            <a:r>
              <a:rPr lang="en-US" dirty="0"/>
              <a:t>—Slide 9</a:t>
            </a:r>
            <a:endParaRPr lang="en-IN" dirty="0"/>
          </a:p>
        </p:txBody>
      </p:sp>
      <p:pic>
        <p:nvPicPr>
          <p:cNvPr id="4" name="Picture 3" descr="A scatterplot depicts the residuals vs. x plot- Independent. The data are randomly scattered above and below a horizontal line x and do not follow a pattern.">
            <a:extLst>
              <a:ext uri="{FF2B5EF4-FFF2-40B4-BE49-F238E27FC236}">
                <a16:creationId xmlns:a16="http://schemas.microsoft.com/office/drawing/2014/main" id="{A2FC015D-D586-4F5B-995C-D258146BBD6E}"/>
              </a:ext>
            </a:extLst>
          </p:cNvPr>
          <p:cNvPicPr>
            <a:picLocks noChangeAspect="1"/>
          </p:cNvPicPr>
          <p:nvPr/>
        </p:nvPicPr>
        <p:blipFill>
          <a:blip r:embed="rId2"/>
          <a:srcRect b="16865"/>
          <a:stretch>
            <a:fillRect/>
          </a:stretch>
        </p:blipFill>
        <p:spPr>
          <a:xfrm>
            <a:off x="152400" y="1600201"/>
            <a:ext cx="7668695" cy="2819400"/>
          </a:xfrm>
          <a:prstGeom prst="rect">
            <a:avLst/>
          </a:prstGeom>
        </p:spPr>
      </p:pic>
      <p:sp>
        <p:nvSpPr>
          <p:cNvPr id="3" name="TextBox 2">
            <a:extLst>
              <a:ext uri="{FF2B5EF4-FFF2-40B4-BE49-F238E27FC236}">
                <a16:creationId xmlns:a16="http://schemas.microsoft.com/office/drawing/2014/main" id="{FEF39877-1D29-0443-C622-91014C321376}"/>
              </a:ext>
            </a:extLst>
          </p:cNvPr>
          <p:cNvSpPr txBox="1"/>
          <p:nvPr/>
        </p:nvSpPr>
        <p:spPr>
          <a:xfrm>
            <a:off x="3771900" y="4648200"/>
            <a:ext cx="1600200" cy="461665"/>
          </a:xfrm>
          <a:prstGeom prst="rect">
            <a:avLst/>
          </a:prstGeom>
          <a:noFill/>
        </p:spPr>
        <p:txBody>
          <a:bodyPr wrap="square">
            <a:spAutoFit/>
          </a:bodyPr>
          <a:lstStyle/>
          <a:p>
            <a:pPr algn="ctr"/>
            <a:r>
              <a:rPr lang="en-IN" sz="2400" dirty="0"/>
              <a:t>Figure 3</a:t>
            </a:r>
          </a:p>
        </p:txBody>
      </p:sp>
    </p:spTree>
    <p:extLst>
      <p:ext uri="{BB962C8B-B14F-4D97-AF65-F5344CB8AC3E}">
        <p14:creationId xmlns:p14="http://schemas.microsoft.com/office/powerpoint/2010/main" val="3111254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5C873-4642-45A7-AFFF-C489A648323C}"/>
              </a:ext>
            </a:extLst>
          </p:cNvPr>
          <p:cNvSpPr>
            <a:spLocks noGrp="1"/>
          </p:cNvSpPr>
          <p:nvPr>
            <p:ph type="title"/>
          </p:nvPr>
        </p:nvSpPr>
        <p:spPr/>
        <p:txBody>
          <a:bodyPr/>
          <a:lstStyle/>
          <a:p>
            <a:r>
              <a:rPr lang="en-IN" dirty="0"/>
              <a:t>Residual Analysis</a:t>
            </a:r>
            <a:r>
              <a:rPr lang="en-US" dirty="0"/>
              <a:t>—Slide 10</a:t>
            </a:r>
            <a:endParaRPr lang="en-IN" dirty="0"/>
          </a:p>
        </p:txBody>
      </p:sp>
      <p:sp>
        <p:nvSpPr>
          <p:cNvPr id="3" name="Text Placeholder 2">
            <a:extLst>
              <a:ext uri="{FF2B5EF4-FFF2-40B4-BE49-F238E27FC236}">
                <a16:creationId xmlns:a16="http://schemas.microsoft.com/office/drawing/2014/main" id="{855328C0-B781-45E8-A675-CB500A545013}"/>
              </a:ext>
            </a:extLst>
          </p:cNvPr>
          <p:cNvSpPr>
            <a:spLocks noGrp="1"/>
          </p:cNvSpPr>
          <p:nvPr>
            <p:ph type="body" sz="quarter" idx="10"/>
          </p:nvPr>
        </p:nvSpPr>
        <p:spPr/>
        <p:txBody>
          <a:bodyPr/>
          <a:lstStyle/>
          <a:p>
            <a:r>
              <a:rPr lang="en-US" dirty="0"/>
              <a:t>Figure 4, however, shows two residual plots that indicate the existence of a pattern. Figure 4(a) shows that there is a linear trend between the residuals and the independent variable, </a:t>
            </a:r>
            <a:r>
              <a:rPr lang="en-US" i="1" dirty="0"/>
              <a:t>x</a:t>
            </a:r>
            <a:r>
              <a:rPr lang="en-US" dirty="0"/>
              <a:t>. If a pattern exists, this is an indication that there is a relationship between the independent variable and the residual which violates the assumption of independence. Similarly, Figure 4(b) also shows a </a:t>
            </a:r>
            <a:r>
              <a:rPr lang="en-US" b="1" dirty="0"/>
              <a:t>sigmoidal relationship </a:t>
            </a:r>
            <a:r>
              <a:rPr lang="en-US" dirty="0"/>
              <a:t>between the residuals and the independent variable—another example of a violation of the assumption of independence.</a:t>
            </a:r>
            <a:endParaRPr lang="en-IN" dirty="0"/>
          </a:p>
        </p:txBody>
      </p:sp>
    </p:spTree>
    <p:extLst>
      <p:ext uri="{BB962C8B-B14F-4D97-AF65-F5344CB8AC3E}">
        <p14:creationId xmlns:p14="http://schemas.microsoft.com/office/powerpoint/2010/main" val="28086615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Sigmoidal Relationship</a:t>
            </a:r>
          </a:p>
        </p:txBody>
      </p:sp>
      <p:sp>
        <p:nvSpPr>
          <p:cNvPr id="3" name="Text Placeholder 2"/>
          <p:cNvSpPr>
            <a:spLocks noGrp="1"/>
          </p:cNvSpPr>
          <p:nvPr>
            <p:ph type="body" sz="quarter" idx="10"/>
          </p:nvPr>
        </p:nvSpPr>
        <p:spPr>
          <a:xfrm>
            <a:off x="457200" y="1082078"/>
            <a:ext cx="8229600" cy="1508722"/>
          </a:xfrm>
        </p:spPr>
        <p:txBody>
          <a:bodyPr>
            <a:normAutofit/>
          </a:bodyPr>
          <a:lstStyle/>
          <a:p>
            <a:r>
              <a:rPr sz="2800" dirty="0"/>
              <a:t>A </a:t>
            </a:r>
            <a:r>
              <a:rPr sz="2800" b="1" dirty="0"/>
              <a:t>sigmoidal relationship</a:t>
            </a:r>
            <a:r>
              <a:rPr sz="2800" dirty="0"/>
              <a:t> exists between two variables if a scatterplot of the variables looks </a:t>
            </a:r>
            <a:r>
              <a:rPr lang="en-US" sz="2800" i="1" dirty="0"/>
              <a:t>S</a:t>
            </a:r>
            <a:r>
              <a:rPr sz="2800" dirty="0"/>
              <a:t>-shaped.</a:t>
            </a:r>
          </a:p>
          <a:p>
            <a:endParaRPr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272C3-FD9D-4273-BEAA-AD60018D7E2B}"/>
              </a:ext>
            </a:extLst>
          </p:cNvPr>
          <p:cNvSpPr>
            <a:spLocks noGrp="1"/>
          </p:cNvSpPr>
          <p:nvPr>
            <p:ph type="title"/>
          </p:nvPr>
        </p:nvSpPr>
        <p:spPr/>
        <p:txBody>
          <a:bodyPr/>
          <a:lstStyle/>
          <a:p>
            <a:r>
              <a:rPr lang="en-IN" dirty="0"/>
              <a:t>Residual Analysis</a:t>
            </a:r>
            <a:r>
              <a:rPr lang="en-US" dirty="0"/>
              <a:t>—Slide 11</a:t>
            </a:r>
            <a:endParaRPr lang="en-IN" dirty="0"/>
          </a:p>
        </p:txBody>
      </p:sp>
      <p:pic>
        <p:nvPicPr>
          <p:cNvPr id="5" name="Picture 4" descr="A graph titled as &quot;Residuals versus x plot - Not Independent&quot;.&#10;In the image we have two plots named Graph a, and Graph b.&#10;&#10;Graph a: The scatter plot shows the relationship between residuals vs. x. The data are scattered above and below the linear line. &#10;Graph b: The scatter plot shows the relationship between residuals vs. x. The data scattered along the linear line shows a sigmoidal form.">
            <a:extLst>
              <a:ext uri="{FF2B5EF4-FFF2-40B4-BE49-F238E27FC236}">
                <a16:creationId xmlns:a16="http://schemas.microsoft.com/office/drawing/2014/main" id="{20B67B11-06DB-4583-BD85-D20B8D82F054}"/>
              </a:ext>
            </a:extLst>
          </p:cNvPr>
          <p:cNvPicPr>
            <a:picLocks noChangeAspect="1"/>
          </p:cNvPicPr>
          <p:nvPr/>
        </p:nvPicPr>
        <p:blipFill>
          <a:blip r:embed="rId2"/>
          <a:srcRect b="14463"/>
          <a:stretch>
            <a:fillRect/>
          </a:stretch>
        </p:blipFill>
        <p:spPr>
          <a:xfrm>
            <a:off x="533400" y="1143000"/>
            <a:ext cx="7878274" cy="2819400"/>
          </a:xfrm>
          <a:prstGeom prst="rect">
            <a:avLst/>
          </a:prstGeom>
        </p:spPr>
      </p:pic>
      <p:sp>
        <p:nvSpPr>
          <p:cNvPr id="3" name="TextBox 2">
            <a:extLst>
              <a:ext uri="{FF2B5EF4-FFF2-40B4-BE49-F238E27FC236}">
                <a16:creationId xmlns:a16="http://schemas.microsoft.com/office/drawing/2014/main" id="{26257DEC-F524-FD13-2EFB-719AF7CBD91E}"/>
              </a:ext>
            </a:extLst>
          </p:cNvPr>
          <p:cNvSpPr txBox="1"/>
          <p:nvPr/>
        </p:nvSpPr>
        <p:spPr>
          <a:xfrm>
            <a:off x="3581400" y="4076113"/>
            <a:ext cx="1600200" cy="461665"/>
          </a:xfrm>
          <a:prstGeom prst="rect">
            <a:avLst/>
          </a:prstGeom>
          <a:noFill/>
        </p:spPr>
        <p:txBody>
          <a:bodyPr wrap="square">
            <a:spAutoFit/>
          </a:bodyPr>
          <a:lstStyle/>
          <a:p>
            <a:pPr algn="ctr"/>
            <a:r>
              <a:rPr lang="en-IN" sz="2400" dirty="0"/>
              <a:t>Figure 4</a:t>
            </a:r>
          </a:p>
        </p:txBody>
      </p:sp>
    </p:spTree>
    <p:extLst>
      <p:ext uri="{BB962C8B-B14F-4D97-AF65-F5344CB8AC3E}">
        <p14:creationId xmlns:p14="http://schemas.microsoft.com/office/powerpoint/2010/main" val="20763343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272C3-FD9D-4273-BEAA-AD60018D7E2B}"/>
              </a:ext>
            </a:extLst>
          </p:cNvPr>
          <p:cNvSpPr>
            <a:spLocks noGrp="1"/>
          </p:cNvSpPr>
          <p:nvPr>
            <p:ph type="title"/>
          </p:nvPr>
        </p:nvSpPr>
        <p:spPr/>
        <p:txBody>
          <a:bodyPr/>
          <a:lstStyle/>
          <a:p>
            <a:r>
              <a:rPr lang="en-IN" dirty="0"/>
              <a:t>Residual Analysis</a:t>
            </a:r>
            <a:r>
              <a:rPr lang="en-US" dirty="0"/>
              <a:t>—Slide 12</a:t>
            </a:r>
            <a:endParaRPr lang="en-IN" dirty="0"/>
          </a:p>
        </p:txBody>
      </p:sp>
      <p:sp>
        <p:nvSpPr>
          <p:cNvPr id="3" name="Text Placeholder 2">
            <a:extLst>
              <a:ext uri="{FF2B5EF4-FFF2-40B4-BE49-F238E27FC236}">
                <a16:creationId xmlns:a16="http://schemas.microsoft.com/office/drawing/2014/main" id="{52042561-4162-45D2-8331-ABCEEC8FEED8}"/>
              </a:ext>
            </a:extLst>
          </p:cNvPr>
          <p:cNvSpPr>
            <a:spLocks noGrp="1"/>
          </p:cNvSpPr>
          <p:nvPr>
            <p:ph type="body" sz="quarter" idx="10"/>
          </p:nvPr>
        </p:nvSpPr>
        <p:spPr/>
        <p:txBody>
          <a:bodyPr/>
          <a:lstStyle/>
          <a:p>
            <a:r>
              <a:rPr lang="en-US" sz="2600" dirty="0"/>
              <a:t>The third assumption listed above is that for each value of the independent variable, </a:t>
            </a:r>
            <a:r>
              <a:rPr lang="en-US" sz="2600" i="1" dirty="0"/>
              <a:t>x</a:t>
            </a:r>
            <a:r>
              <a:rPr lang="en-US" sz="1050" i="1" dirty="0"/>
              <a:t> </a:t>
            </a:r>
            <a:r>
              <a:rPr lang="en-US" sz="2600" i="1" baseline="-25000" dirty="0" err="1"/>
              <a:t>i</a:t>
            </a:r>
            <a:r>
              <a:rPr lang="en-US" sz="2400" i="1" baseline="-25000" dirty="0"/>
              <a:t> </a:t>
            </a:r>
            <a:r>
              <a:rPr lang="en-US" sz="2600" dirty="0"/>
              <a:t>, the errors are normally distributed. There are several techniques that we can employ to verify the assumption of normality. We could do the following: </a:t>
            </a:r>
          </a:p>
          <a:p>
            <a:pPr marL="457200" indent="-457200">
              <a:buFont typeface="Arial" panose="020B0604020202020204" pitchFamily="34" charset="0"/>
              <a:buChar char="•"/>
            </a:pPr>
            <a:r>
              <a:rPr lang="en-US" sz="2600" dirty="0"/>
              <a:t>Examine the stem-and-leaf display of the residuals</a:t>
            </a:r>
          </a:p>
          <a:p>
            <a:pPr marL="457200" indent="-457200">
              <a:buFont typeface="Arial" panose="020B0604020202020204" pitchFamily="34" charset="0"/>
              <a:buChar char="•"/>
            </a:pPr>
            <a:r>
              <a:rPr lang="en-US" sz="2600" dirty="0"/>
              <a:t>Examine the boxplot of the residuals </a:t>
            </a:r>
          </a:p>
          <a:p>
            <a:pPr marL="457200" indent="-457200">
              <a:buFont typeface="Arial" panose="020B0604020202020204" pitchFamily="34" charset="0"/>
              <a:buChar char="•"/>
            </a:pPr>
            <a:r>
              <a:rPr lang="en-US" sz="2600" dirty="0"/>
              <a:t>Examine the histogram of the residuals </a:t>
            </a:r>
          </a:p>
          <a:p>
            <a:pPr marL="457200" indent="-457200">
              <a:buFont typeface="Arial" panose="020B0604020202020204" pitchFamily="34" charset="0"/>
              <a:buChar char="•"/>
            </a:pPr>
            <a:r>
              <a:rPr lang="en-US" sz="2600" dirty="0"/>
              <a:t>Construct a </a:t>
            </a:r>
            <a:r>
              <a:rPr lang="en-US" sz="2600" b="1" dirty="0"/>
              <a:t>normal probability plot </a:t>
            </a:r>
            <a:r>
              <a:rPr lang="en-US" sz="2600" dirty="0"/>
              <a:t>of the residuals</a:t>
            </a:r>
          </a:p>
          <a:p>
            <a:pPr marL="457200" indent="-457200">
              <a:buFont typeface="Arial" panose="020B0604020202020204" pitchFamily="34" charset="0"/>
              <a:buChar char="•"/>
            </a:pPr>
            <a:r>
              <a:rPr lang="en-US" sz="2600" dirty="0"/>
              <a:t>Perform a formal test in JMP called the Shapiro-Wilk W Test</a:t>
            </a:r>
            <a:endParaRPr lang="en-IN" sz="2600" dirty="0"/>
          </a:p>
        </p:txBody>
      </p:sp>
    </p:spTree>
    <p:extLst>
      <p:ext uri="{BB962C8B-B14F-4D97-AF65-F5344CB8AC3E}">
        <p14:creationId xmlns:p14="http://schemas.microsoft.com/office/powerpoint/2010/main" val="21370824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Normal Probability Plot</a:t>
            </a:r>
          </a:p>
        </p:txBody>
      </p:sp>
      <p:sp>
        <p:nvSpPr>
          <p:cNvPr id="3" name="Text Placeholder 2"/>
          <p:cNvSpPr>
            <a:spLocks noGrp="1"/>
          </p:cNvSpPr>
          <p:nvPr>
            <p:ph type="body" sz="quarter" idx="10"/>
          </p:nvPr>
        </p:nvSpPr>
        <p:spPr>
          <a:xfrm>
            <a:off x="457200" y="1082078"/>
            <a:ext cx="8229600" cy="2956522"/>
          </a:xfrm>
        </p:spPr>
        <p:txBody>
          <a:bodyPr>
            <a:normAutofit/>
          </a:bodyPr>
          <a:lstStyle/>
          <a:p>
            <a:r>
              <a:rPr sz="2800" dirty="0"/>
              <a:t>A </a:t>
            </a:r>
            <a:r>
              <a:rPr sz="2800" b="1" dirty="0"/>
              <a:t>normal probability plot</a:t>
            </a:r>
            <a:r>
              <a:rPr sz="2800" dirty="0"/>
              <a:t> is a graphical technique used to identify significant departures from normality. The data are plotted against a theoretical normal distribution. The points should form an approximate straight line if they are normally distributed.</a:t>
            </a:r>
          </a:p>
          <a:p>
            <a:endParaRPr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272C3-FD9D-4273-BEAA-AD60018D7E2B}"/>
              </a:ext>
            </a:extLst>
          </p:cNvPr>
          <p:cNvSpPr>
            <a:spLocks noGrp="1"/>
          </p:cNvSpPr>
          <p:nvPr>
            <p:ph type="title"/>
          </p:nvPr>
        </p:nvSpPr>
        <p:spPr/>
        <p:txBody>
          <a:bodyPr/>
          <a:lstStyle/>
          <a:p>
            <a:r>
              <a:rPr lang="en-IN" dirty="0"/>
              <a:t>Residual Analysis</a:t>
            </a:r>
            <a:r>
              <a:rPr lang="en-US" dirty="0"/>
              <a:t>—Slide 13</a:t>
            </a:r>
            <a:endParaRPr lang="en-IN" dirty="0"/>
          </a:p>
        </p:txBody>
      </p:sp>
      <p:sp>
        <p:nvSpPr>
          <p:cNvPr id="3" name="Text Placeholder 2">
            <a:extLst>
              <a:ext uri="{FF2B5EF4-FFF2-40B4-BE49-F238E27FC236}">
                <a16:creationId xmlns:a16="http://schemas.microsoft.com/office/drawing/2014/main" id="{52042561-4162-45D2-8331-ABCEEC8FEED8}"/>
              </a:ext>
            </a:extLst>
          </p:cNvPr>
          <p:cNvSpPr>
            <a:spLocks noGrp="1"/>
          </p:cNvSpPr>
          <p:nvPr>
            <p:ph type="body" sz="quarter" idx="10"/>
          </p:nvPr>
        </p:nvSpPr>
        <p:spPr/>
        <p:txBody>
          <a:bodyPr/>
          <a:lstStyle/>
          <a:p>
            <a:r>
              <a:rPr lang="en-US" dirty="0"/>
              <a:t>One of the most common graphical techniques, and the one that we will employ in this section, is that of the normal probability plot. A normal probability plot is a plot of the theoretical percentiles of the normal distribution versus the observed sample percentiles. </a:t>
            </a:r>
            <a:endParaRPr lang="en-IN" dirty="0"/>
          </a:p>
        </p:txBody>
      </p:sp>
    </p:spTree>
    <p:extLst>
      <p:ext uri="{BB962C8B-B14F-4D97-AF65-F5344CB8AC3E}">
        <p14:creationId xmlns:p14="http://schemas.microsoft.com/office/powerpoint/2010/main" val="2702645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61BBC-EB44-49A7-8395-699D0935F179}"/>
              </a:ext>
            </a:extLst>
          </p:cNvPr>
          <p:cNvSpPr>
            <a:spLocks noGrp="1"/>
          </p:cNvSpPr>
          <p:nvPr>
            <p:ph type="title"/>
          </p:nvPr>
        </p:nvSpPr>
        <p:spPr/>
        <p:txBody>
          <a:bodyPr/>
          <a:lstStyle/>
          <a:p>
            <a:r>
              <a:rPr lang="en-IN" dirty="0"/>
              <a:t>Residual Analysis</a:t>
            </a:r>
            <a:r>
              <a:rPr lang="en-US" dirty="0"/>
              <a:t>—Slide 14</a:t>
            </a:r>
            <a:endParaRPr lang="en-IN" dirty="0"/>
          </a:p>
        </p:txBody>
      </p:sp>
      <p:sp>
        <p:nvSpPr>
          <p:cNvPr id="3" name="Text Placeholder 2">
            <a:extLst>
              <a:ext uri="{FF2B5EF4-FFF2-40B4-BE49-F238E27FC236}">
                <a16:creationId xmlns:a16="http://schemas.microsoft.com/office/drawing/2014/main" id="{88A608DA-6401-41DB-82C2-10C139724FC0}"/>
              </a:ext>
            </a:extLst>
          </p:cNvPr>
          <p:cNvSpPr>
            <a:spLocks noGrp="1"/>
          </p:cNvSpPr>
          <p:nvPr>
            <p:ph type="body" sz="quarter" idx="10"/>
          </p:nvPr>
        </p:nvSpPr>
        <p:spPr/>
        <p:txBody>
          <a:bodyPr/>
          <a:lstStyle/>
          <a:p>
            <a:r>
              <a:rPr lang="en-US" sz="2800" dirty="0"/>
              <a:t>When examining a normal probability plot, it should be approximately linear. Given that we are interested in the normality of the residuals, we create a plot of the residuals</a:t>
            </a:r>
            <a:r>
              <a:rPr lang="en-US" sz="2800"/>
              <a:t>. Figure </a:t>
            </a:r>
            <a:r>
              <a:rPr lang="en-US" sz="2800" dirty="0"/>
              <a:t>5 which is an example of a normal probability plot. The residuals vs. percentiles nearly fall on a straight line and thus the assumption of normality is upheld.</a:t>
            </a:r>
            <a:endParaRPr lang="en-IN" dirty="0"/>
          </a:p>
        </p:txBody>
      </p:sp>
    </p:spTree>
    <p:extLst>
      <p:ext uri="{BB962C8B-B14F-4D97-AF65-F5344CB8AC3E}">
        <p14:creationId xmlns:p14="http://schemas.microsoft.com/office/powerpoint/2010/main" val="1371295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272C3-FD9D-4273-BEAA-AD60018D7E2B}"/>
              </a:ext>
            </a:extLst>
          </p:cNvPr>
          <p:cNvSpPr>
            <a:spLocks noGrp="1"/>
          </p:cNvSpPr>
          <p:nvPr>
            <p:ph type="title"/>
          </p:nvPr>
        </p:nvSpPr>
        <p:spPr/>
        <p:txBody>
          <a:bodyPr/>
          <a:lstStyle/>
          <a:p>
            <a:r>
              <a:rPr lang="en-IN" dirty="0"/>
              <a:t>Residual Analysis</a:t>
            </a:r>
            <a:r>
              <a:rPr lang="en-US" dirty="0"/>
              <a:t>—Slide 15</a:t>
            </a:r>
            <a:endParaRPr lang="en-IN" dirty="0"/>
          </a:p>
        </p:txBody>
      </p:sp>
      <p:pic>
        <p:nvPicPr>
          <p:cNvPr id="7" name="Picture 6" descr="A scatterplot is named a normal probability plot. The horizontal axis ranges from negative 3 to 3, in increments of 1 and the vertical axis ranges from 0 to 100. It is plotted against percent vs. residual. The graph follows a linear regression and a number of normally distributed data points along the line.">
            <a:extLst>
              <a:ext uri="{FF2B5EF4-FFF2-40B4-BE49-F238E27FC236}">
                <a16:creationId xmlns:a16="http://schemas.microsoft.com/office/drawing/2014/main" id="{9DB6FABC-CFC3-46E0-8F5B-951965EC3452}"/>
              </a:ext>
            </a:extLst>
          </p:cNvPr>
          <p:cNvPicPr>
            <a:picLocks noChangeAspect="1"/>
          </p:cNvPicPr>
          <p:nvPr/>
        </p:nvPicPr>
        <p:blipFill>
          <a:blip r:embed="rId2"/>
          <a:srcRect b="12264"/>
          <a:stretch>
            <a:fillRect/>
          </a:stretch>
        </p:blipFill>
        <p:spPr>
          <a:xfrm>
            <a:off x="133964" y="1409700"/>
            <a:ext cx="7945618" cy="3543300"/>
          </a:xfrm>
          <a:prstGeom prst="rect">
            <a:avLst/>
          </a:prstGeom>
        </p:spPr>
      </p:pic>
      <p:sp>
        <p:nvSpPr>
          <p:cNvPr id="3" name="TextBox 2">
            <a:extLst>
              <a:ext uri="{FF2B5EF4-FFF2-40B4-BE49-F238E27FC236}">
                <a16:creationId xmlns:a16="http://schemas.microsoft.com/office/drawing/2014/main" id="{28902F21-4325-D504-79E6-494A8F8677C7}"/>
              </a:ext>
            </a:extLst>
          </p:cNvPr>
          <p:cNvSpPr txBox="1"/>
          <p:nvPr/>
        </p:nvSpPr>
        <p:spPr>
          <a:xfrm>
            <a:off x="3581400" y="4986635"/>
            <a:ext cx="1600200" cy="461665"/>
          </a:xfrm>
          <a:prstGeom prst="rect">
            <a:avLst/>
          </a:prstGeom>
          <a:noFill/>
        </p:spPr>
        <p:txBody>
          <a:bodyPr wrap="square">
            <a:spAutoFit/>
          </a:bodyPr>
          <a:lstStyle/>
          <a:p>
            <a:pPr algn="ctr"/>
            <a:r>
              <a:rPr lang="en-IN" sz="2400" dirty="0"/>
              <a:t>Figure 5</a:t>
            </a:r>
          </a:p>
        </p:txBody>
      </p:sp>
    </p:spTree>
    <p:extLst>
      <p:ext uri="{BB962C8B-B14F-4D97-AF65-F5344CB8AC3E}">
        <p14:creationId xmlns:p14="http://schemas.microsoft.com/office/powerpoint/2010/main" val="16162206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B9E6B-07A6-4A1E-9869-697E75E25D3B}"/>
              </a:ext>
            </a:extLst>
          </p:cNvPr>
          <p:cNvSpPr>
            <a:spLocks noGrp="1"/>
          </p:cNvSpPr>
          <p:nvPr>
            <p:ph type="title"/>
          </p:nvPr>
        </p:nvSpPr>
        <p:spPr/>
        <p:txBody>
          <a:bodyPr/>
          <a:lstStyle/>
          <a:p>
            <a:r>
              <a:rPr lang="en-IN" dirty="0"/>
              <a:t>Residual Analysis</a:t>
            </a:r>
            <a:r>
              <a:rPr lang="en-US" dirty="0"/>
              <a:t>—Slide 16</a:t>
            </a:r>
            <a:endParaRPr lang="en-IN" dirty="0"/>
          </a:p>
        </p:txBody>
      </p:sp>
      <p:sp>
        <p:nvSpPr>
          <p:cNvPr id="3" name="Text Placeholder 2">
            <a:extLst>
              <a:ext uri="{FF2B5EF4-FFF2-40B4-BE49-F238E27FC236}">
                <a16:creationId xmlns:a16="http://schemas.microsoft.com/office/drawing/2014/main" id="{38930406-39E0-412B-A796-62D7407D80FB}"/>
              </a:ext>
            </a:extLst>
          </p:cNvPr>
          <p:cNvSpPr>
            <a:spLocks noGrp="1"/>
          </p:cNvSpPr>
          <p:nvPr>
            <p:ph type="body" sz="quarter" idx="10"/>
          </p:nvPr>
        </p:nvSpPr>
        <p:spPr/>
        <p:txBody>
          <a:bodyPr/>
          <a:lstStyle/>
          <a:p>
            <a:r>
              <a:rPr lang="en-US" dirty="0"/>
              <a:t>The last assumption listed above is the equality of variance. Figure 6 contains a plot of the raw data (</a:t>
            </a:r>
            <a:r>
              <a:rPr lang="en-US" i="1" dirty="0"/>
              <a:t>y</a:t>
            </a:r>
            <a:r>
              <a:rPr lang="en-US" dirty="0"/>
              <a:t> vs. </a:t>
            </a:r>
            <a:r>
              <a:rPr lang="en-US" i="1" dirty="0"/>
              <a:t>x</a:t>
            </a:r>
            <a:r>
              <a:rPr lang="en-US" dirty="0"/>
              <a:t>) as well as a plot of the residuals vs. </a:t>
            </a:r>
            <a:r>
              <a:rPr lang="en-US" i="1" dirty="0"/>
              <a:t>x</a:t>
            </a:r>
            <a:r>
              <a:rPr lang="en-US" dirty="0"/>
              <a:t>. The assumption is that for each value of </a:t>
            </a:r>
            <a:r>
              <a:rPr lang="en-US" i="1" dirty="0"/>
              <a:t>x</a:t>
            </a:r>
            <a:r>
              <a:rPr lang="en-US" sz="1050" i="1" dirty="0"/>
              <a:t> </a:t>
            </a:r>
            <a:r>
              <a:rPr lang="en-US" i="1" baseline="-25000" dirty="0" err="1"/>
              <a:t>i</a:t>
            </a:r>
            <a:r>
              <a:rPr lang="en-US" i="1" baseline="-25000" dirty="0"/>
              <a:t> </a:t>
            </a:r>
            <a:r>
              <a:rPr lang="en-US" dirty="0"/>
              <a:t>, the variance of the error term is constant. The plot in Figure 6 shows that as the independent variable </a:t>
            </a:r>
            <a:r>
              <a:rPr lang="en-US" i="1" dirty="0"/>
              <a:t>x</a:t>
            </a:r>
            <a:r>
              <a:rPr lang="en-US" dirty="0"/>
              <a:t> increases, the spread of the responses (</a:t>
            </a:r>
            <a:r>
              <a:rPr lang="en-US" i="1" dirty="0"/>
              <a:t>y</a:t>
            </a:r>
            <a:r>
              <a:rPr lang="en-US" dirty="0"/>
              <a:t>) also increases. This is an indication that the variance is not constant across all values of </a:t>
            </a:r>
            <a:r>
              <a:rPr lang="en-US" i="1" dirty="0"/>
              <a:t>x</a:t>
            </a:r>
            <a:r>
              <a:rPr lang="en-US" dirty="0"/>
              <a:t>, thus violating the equal variance assumption.</a:t>
            </a:r>
            <a:endParaRPr lang="en-IN" dirty="0"/>
          </a:p>
        </p:txBody>
      </p:sp>
    </p:spTree>
    <p:extLst>
      <p:ext uri="{BB962C8B-B14F-4D97-AF65-F5344CB8AC3E}">
        <p14:creationId xmlns:p14="http://schemas.microsoft.com/office/powerpoint/2010/main" val="256474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46FE2-042F-46F9-9EEB-0FF03D31131D}"/>
              </a:ext>
            </a:extLst>
          </p:cNvPr>
          <p:cNvSpPr>
            <a:spLocks noGrp="1"/>
          </p:cNvSpPr>
          <p:nvPr>
            <p:ph type="title"/>
          </p:nvPr>
        </p:nvSpPr>
        <p:spPr/>
        <p:txBody>
          <a:bodyPr/>
          <a:lstStyle/>
          <a:p>
            <a:r>
              <a:rPr lang="en-IN" dirty="0"/>
              <a:t>Residual Analysis</a:t>
            </a:r>
            <a:r>
              <a:rPr lang="en-US" dirty="0"/>
              <a:t>—Slide 1</a:t>
            </a:r>
            <a:endParaRPr lang="en-IN" dirty="0"/>
          </a:p>
        </p:txBody>
      </p:sp>
      <p:sp>
        <p:nvSpPr>
          <p:cNvPr id="3" name="Text Placeholder 2">
            <a:extLst>
              <a:ext uri="{FF2B5EF4-FFF2-40B4-BE49-F238E27FC236}">
                <a16:creationId xmlns:a16="http://schemas.microsoft.com/office/drawing/2014/main" id="{374701D2-CE43-434A-A067-F274ABD455D8}"/>
              </a:ext>
            </a:extLst>
          </p:cNvPr>
          <p:cNvSpPr>
            <a:spLocks noGrp="1"/>
          </p:cNvSpPr>
          <p:nvPr>
            <p:ph type="body" sz="quarter" idx="10"/>
          </p:nvPr>
        </p:nvSpPr>
        <p:spPr/>
        <p:txBody>
          <a:bodyPr/>
          <a:lstStyle/>
          <a:p>
            <a:r>
              <a:rPr lang="en-US" dirty="0"/>
              <a:t>When performing regression analysis, residual analysis is a useful technique to help us determine if the model we are using is appropriate. By studying the estimated errors (i.e., the residuals), we can check the underlying assumptions of the regression model. </a:t>
            </a:r>
            <a:endParaRPr lang="en-IN" dirty="0"/>
          </a:p>
        </p:txBody>
      </p:sp>
    </p:spTree>
    <p:extLst>
      <p:ext uri="{BB962C8B-B14F-4D97-AF65-F5344CB8AC3E}">
        <p14:creationId xmlns:p14="http://schemas.microsoft.com/office/powerpoint/2010/main" val="34375380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B9E6B-07A6-4A1E-9869-697E75E25D3B}"/>
              </a:ext>
            </a:extLst>
          </p:cNvPr>
          <p:cNvSpPr>
            <a:spLocks noGrp="1"/>
          </p:cNvSpPr>
          <p:nvPr>
            <p:ph type="title"/>
          </p:nvPr>
        </p:nvSpPr>
        <p:spPr/>
        <p:txBody>
          <a:bodyPr/>
          <a:lstStyle/>
          <a:p>
            <a:r>
              <a:rPr lang="en-IN" dirty="0"/>
              <a:t>Residual Analysis</a:t>
            </a:r>
            <a:r>
              <a:rPr lang="en-US" dirty="0"/>
              <a:t>—Slide 17</a:t>
            </a:r>
            <a:endParaRPr lang="en-IN" dirty="0"/>
          </a:p>
        </p:txBody>
      </p:sp>
      <p:pic>
        <p:nvPicPr>
          <p:cNvPr id="7" name="Picture 6" descr="A graph titled as &quot;Plots showing non-constant variance&quot;.&#10;In the image we have two plots named Graph a, and Graph b.&#10;Graph a: depicts the plot of raw data y vs. x. The graph shows as x increases the spread of data is also increased along with the regression. It shows non-constant variance. &#10;Graph b: depicts the plot of the residuals vs. x. The graph shows as x increases the spread of data is also increased along with the regression. It shows non-constant variance.">
            <a:extLst>
              <a:ext uri="{FF2B5EF4-FFF2-40B4-BE49-F238E27FC236}">
                <a16:creationId xmlns:a16="http://schemas.microsoft.com/office/drawing/2014/main" id="{68E1ABA8-7F03-4AFE-866D-EF7E94D95E24}"/>
              </a:ext>
            </a:extLst>
          </p:cNvPr>
          <p:cNvPicPr>
            <a:picLocks noChangeAspect="1"/>
          </p:cNvPicPr>
          <p:nvPr/>
        </p:nvPicPr>
        <p:blipFill>
          <a:blip r:embed="rId2"/>
          <a:srcRect b="11148"/>
          <a:stretch>
            <a:fillRect/>
          </a:stretch>
        </p:blipFill>
        <p:spPr>
          <a:xfrm>
            <a:off x="909126" y="1033905"/>
            <a:ext cx="7325747" cy="3538095"/>
          </a:xfrm>
          <a:prstGeom prst="rect">
            <a:avLst/>
          </a:prstGeom>
        </p:spPr>
      </p:pic>
      <p:sp>
        <p:nvSpPr>
          <p:cNvPr id="3" name="TextBox 2">
            <a:extLst>
              <a:ext uri="{FF2B5EF4-FFF2-40B4-BE49-F238E27FC236}">
                <a16:creationId xmlns:a16="http://schemas.microsoft.com/office/drawing/2014/main" id="{762E8A42-B578-B5D4-2AC0-A8B1E9524E43}"/>
              </a:ext>
            </a:extLst>
          </p:cNvPr>
          <p:cNvSpPr txBox="1"/>
          <p:nvPr/>
        </p:nvSpPr>
        <p:spPr>
          <a:xfrm>
            <a:off x="3581400" y="4724400"/>
            <a:ext cx="1600200" cy="461665"/>
          </a:xfrm>
          <a:prstGeom prst="rect">
            <a:avLst/>
          </a:prstGeom>
          <a:noFill/>
        </p:spPr>
        <p:txBody>
          <a:bodyPr wrap="square">
            <a:spAutoFit/>
          </a:bodyPr>
          <a:lstStyle/>
          <a:p>
            <a:pPr algn="ctr"/>
            <a:r>
              <a:rPr lang="en-IN" sz="2400" dirty="0"/>
              <a:t>Figure 6</a:t>
            </a:r>
          </a:p>
        </p:txBody>
      </p:sp>
    </p:spTree>
    <p:extLst>
      <p:ext uri="{BB962C8B-B14F-4D97-AF65-F5344CB8AC3E}">
        <p14:creationId xmlns:p14="http://schemas.microsoft.com/office/powerpoint/2010/main" val="39208778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B9E6B-07A6-4A1E-9869-697E75E25D3B}"/>
              </a:ext>
            </a:extLst>
          </p:cNvPr>
          <p:cNvSpPr>
            <a:spLocks noGrp="1"/>
          </p:cNvSpPr>
          <p:nvPr>
            <p:ph type="title"/>
          </p:nvPr>
        </p:nvSpPr>
        <p:spPr/>
        <p:txBody>
          <a:bodyPr/>
          <a:lstStyle/>
          <a:p>
            <a:r>
              <a:rPr lang="en-IN" dirty="0"/>
              <a:t>Residual Analysis</a:t>
            </a:r>
            <a:r>
              <a:rPr lang="en-US" dirty="0"/>
              <a:t>—Slide 18</a:t>
            </a:r>
            <a:endParaRPr lang="en-IN" dirty="0"/>
          </a:p>
        </p:txBody>
      </p:sp>
      <p:sp>
        <p:nvSpPr>
          <p:cNvPr id="3" name="Text Placeholder 2">
            <a:extLst>
              <a:ext uri="{FF2B5EF4-FFF2-40B4-BE49-F238E27FC236}">
                <a16:creationId xmlns:a16="http://schemas.microsoft.com/office/drawing/2014/main" id="{38930406-39E0-412B-A796-62D7407D80FB}"/>
              </a:ext>
            </a:extLst>
          </p:cNvPr>
          <p:cNvSpPr>
            <a:spLocks noGrp="1"/>
          </p:cNvSpPr>
          <p:nvPr>
            <p:ph type="body" sz="quarter" idx="10"/>
          </p:nvPr>
        </p:nvSpPr>
        <p:spPr/>
        <p:txBody>
          <a:bodyPr/>
          <a:lstStyle/>
          <a:p>
            <a:r>
              <a:rPr lang="en-US" dirty="0"/>
              <a:t>Figure 7 contains a plot of the raw data (</a:t>
            </a:r>
            <a:r>
              <a:rPr lang="en-US" i="1" dirty="0"/>
              <a:t>y</a:t>
            </a:r>
            <a:r>
              <a:rPr lang="en-US" dirty="0"/>
              <a:t> vs. </a:t>
            </a:r>
            <a:r>
              <a:rPr lang="en-US" i="1" dirty="0"/>
              <a:t>x</a:t>
            </a:r>
            <a:r>
              <a:rPr lang="en-US" dirty="0"/>
              <a:t>) and a plot of the residuals vs. </a:t>
            </a:r>
            <a:r>
              <a:rPr lang="en-US" i="1" dirty="0"/>
              <a:t>x</a:t>
            </a:r>
            <a:r>
              <a:rPr lang="en-US" dirty="0"/>
              <a:t>. Note that in both plots, as </a:t>
            </a:r>
            <a:r>
              <a:rPr lang="en-US" i="1" dirty="0"/>
              <a:t>x</a:t>
            </a:r>
            <a:r>
              <a:rPr lang="en-US" dirty="0"/>
              <a:t> increases, the spread is constant which indicates that the variance is constant. Thus, the assumption of equal variance across all values of </a:t>
            </a:r>
            <a:r>
              <a:rPr lang="en-US" i="1" dirty="0"/>
              <a:t>x</a:t>
            </a:r>
            <a:r>
              <a:rPr lang="en-US" dirty="0"/>
              <a:t> is not violated. </a:t>
            </a:r>
            <a:endParaRPr lang="en-IN" dirty="0"/>
          </a:p>
        </p:txBody>
      </p:sp>
    </p:spTree>
    <p:extLst>
      <p:ext uri="{BB962C8B-B14F-4D97-AF65-F5344CB8AC3E}">
        <p14:creationId xmlns:p14="http://schemas.microsoft.com/office/powerpoint/2010/main" val="39079536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B9E6B-07A6-4A1E-9869-697E75E25D3B}"/>
              </a:ext>
            </a:extLst>
          </p:cNvPr>
          <p:cNvSpPr>
            <a:spLocks noGrp="1"/>
          </p:cNvSpPr>
          <p:nvPr>
            <p:ph type="title"/>
          </p:nvPr>
        </p:nvSpPr>
        <p:spPr/>
        <p:txBody>
          <a:bodyPr/>
          <a:lstStyle/>
          <a:p>
            <a:r>
              <a:rPr lang="en-IN" dirty="0"/>
              <a:t>Residual Analysis</a:t>
            </a:r>
            <a:r>
              <a:rPr lang="en-US" dirty="0"/>
              <a:t>—Slide 19</a:t>
            </a:r>
            <a:endParaRPr lang="en-IN" dirty="0"/>
          </a:p>
        </p:txBody>
      </p:sp>
      <p:pic>
        <p:nvPicPr>
          <p:cNvPr id="5" name="Picture 4" descr="A graph titled as &quot;Plots showing non-constant variance&quot;.&#10;In the image we have two plots named Graph a, and Graph b.&#10;Graph a: depicts a plot of the data y versus x. The graph shows as x increases, the spread of data are constant along the linear sloping line which indicates that the variance is constant. &#10;Graph b: depicts the plot of the residuals versus. x. The graph shows as x increases, the spread of data are constant along the horizontal line which indicates that the variance is constant.">
            <a:extLst>
              <a:ext uri="{FF2B5EF4-FFF2-40B4-BE49-F238E27FC236}">
                <a16:creationId xmlns:a16="http://schemas.microsoft.com/office/drawing/2014/main" id="{9C5219A9-E1B4-4483-949D-8386EB4E0632}"/>
              </a:ext>
            </a:extLst>
          </p:cNvPr>
          <p:cNvPicPr>
            <a:picLocks noChangeAspect="1"/>
          </p:cNvPicPr>
          <p:nvPr/>
        </p:nvPicPr>
        <p:blipFill>
          <a:blip r:embed="rId2"/>
          <a:srcRect b="12309"/>
          <a:stretch>
            <a:fillRect/>
          </a:stretch>
        </p:blipFill>
        <p:spPr>
          <a:xfrm>
            <a:off x="1143000" y="1609471"/>
            <a:ext cx="7039957" cy="3191129"/>
          </a:xfrm>
          <a:prstGeom prst="rect">
            <a:avLst/>
          </a:prstGeom>
        </p:spPr>
      </p:pic>
      <p:sp>
        <p:nvSpPr>
          <p:cNvPr id="3" name="TextBox 2">
            <a:extLst>
              <a:ext uri="{FF2B5EF4-FFF2-40B4-BE49-F238E27FC236}">
                <a16:creationId xmlns:a16="http://schemas.microsoft.com/office/drawing/2014/main" id="{04BDC17D-3C6E-3DF5-536A-1C77C41836E1}"/>
              </a:ext>
            </a:extLst>
          </p:cNvPr>
          <p:cNvSpPr txBox="1"/>
          <p:nvPr/>
        </p:nvSpPr>
        <p:spPr>
          <a:xfrm>
            <a:off x="3733800" y="4919119"/>
            <a:ext cx="1600200" cy="461665"/>
          </a:xfrm>
          <a:prstGeom prst="rect">
            <a:avLst/>
          </a:prstGeom>
          <a:noFill/>
        </p:spPr>
        <p:txBody>
          <a:bodyPr wrap="square">
            <a:spAutoFit/>
          </a:bodyPr>
          <a:lstStyle/>
          <a:p>
            <a:pPr algn="ctr"/>
            <a:r>
              <a:rPr lang="en-IN" sz="2400" dirty="0"/>
              <a:t>Figure 7</a:t>
            </a:r>
          </a:p>
        </p:txBody>
      </p:sp>
    </p:spTree>
    <p:extLst>
      <p:ext uri="{BB962C8B-B14F-4D97-AF65-F5344CB8AC3E}">
        <p14:creationId xmlns:p14="http://schemas.microsoft.com/office/powerpoint/2010/main" val="39747797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Simple Linear Regression of Age by Screen Time</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Please recall the examples in Chapter 12 regarding media use by tweens, teens, and adults. The data in the table below shows the age and the amount of time spent on cell phones, watching online videos, watching television, and playing mobile video games. Using the data in the table, answer the following questions.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Simple Linear Regression of Age by Screen Time</a:t>
            </a:r>
            <a:r>
              <a:rPr lang="en-US" dirty="0"/>
              <a:t>—Slide 2</a:t>
            </a:r>
            <a:endParaRPr dirty="0"/>
          </a:p>
        </p:txBody>
      </p:sp>
      <p:sp>
        <p:nvSpPr>
          <p:cNvPr id="3" name="Text Placeholder 2"/>
          <p:cNvSpPr>
            <a:spLocks noGrp="1"/>
          </p:cNvSpPr>
          <p:nvPr>
            <p:ph type="body" sz="quarter" idx="10"/>
          </p:nvPr>
        </p:nvSpPr>
        <p:spPr/>
        <p:txBody>
          <a:bodyPr>
            <a:normAutofit/>
          </a:bodyPr>
          <a:lstStyle/>
          <a:p>
            <a:pPr marL="538163" indent="-538163">
              <a:defRPr sz="2800"/>
            </a:pPr>
            <a:r>
              <a:rPr lang="en-US" dirty="0"/>
              <a:t>a.	</a:t>
            </a:r>
            <a:r>
              <a:rPr dirty="0"/>
              <a:t>​</a:t>
            </a:r>
            <a:r>
              <a:rPr sz="2800" dirty="0"/>
              <a:t>Create a scatterplot of age versus screen time. By examining the scatterplot, do you believe that the data follow a straight line?</a:t>
            </a:r>
          </a:p>
          <a:p>
            <a:pPr marL="538163" indent="-538163">
              <a:defRPr sz="2800"/>
            </a:pPr>
            <a:r>
              <a:rPr lang="en-US" dirty="0"/>
              <a:t>b.</a:t>
            </a:r>
            <a:r>
              <a:rPr dirty="0"/>
              <a:t>​</a:t>
            </a:r>
            <a:r>
              <a:rPr lang="en-US" dirty="0"/>
              <a:t>	</a:t>
            </a:r>
            <a:r>
              <a:rPr sz="2800" dirty="0"/>
              <a:t>Determine the least squares line and plot it on the scatterplot.</a:t>
            </a:r>
          </a:p>
          <a:p>
            <a:pPr marL="538163" indent="-538163">
              <a:defRPr sz="2800"/>
            </a:pPr>
            <a:r>
              <a:rPr lang="en-US" dirty="0"/>
              <a:t>c.</a:t>
            </a:r>
            <a:r>
              <a:rPr dirty="0"/>
              <a:t>​</a:t>
            </a:r>
            <a:r>
              <a:rPr lang="en-US" dirty="0"/>
              <a:t>	</a:t>
            </a:r>
            <a:r>
              <a:rPr sz="2800" dirty="0"/>
              <a:t>Perform residual analysis to check the assumptions of linearity, independence, normality, and equal variance. Are any of the assumptions violated? Justify your answer.</a:t>
            </a:r>
          </a:p>
        </p:txBody>
      </p:sp>
    </p:spTree>
    <p:extLst>
      <p:ext uri="{BB962C8B-B14F-4D97-AF65-F5344CB8AC3E}">
        <p14:creationId xmlns:p14="http://schemas.microsoft.com/office/powerpoint/2010/main" val="37785906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Simple Linear Regression of Age by Screen Time</a:t>
            </a:r>
            <a:r>
              <a:rPr lang="en-US" dirty="0"/>
              <a:t>—Slide 3</a:t>
            </a:r>
            <a:endParaRPr dirty="0"/>
          </a:p>
        </p:txBody>
      </p:sp>
      <p:sp>
        <p:nvSpPr>
          <p:cNvPr id="5" name="TextBox 4">
            <a:extLst>
              <a:ext uri="{FF2B5EF4-FFF2-40B4-BE49-F238E27FC236}">
                <a16:creationId xmlns:a16="http://schemas.microsoft.com/office/drawing/2014/main" id="{B8DF2631-F979-B32F-B0A6-42F7B2DD24FE}"/>
              </a:ext>
            </a:extLst>
          </p:cNvPr>
          <p:cNvSpPr txBox="1"/>
          <p:nvPr/>
        </p:nvSpPr>
        <p:spPr>
          <a:xfrm>
            <a:off x="2133600" y="1219200"/>
            <a:ext cx="4572000" cy="369332"/>
          </a:xfrm>
          <a:prstGeom prst="rect">
            <a:avLst/>
          </a:prstGeom>
          <a:noFill/>
        </p:spPr>
        <p:txBody>
          <a:bodyPr wrap="square">
            <a:spAutoFit/>
          </a:bodyPr>
          <a:lstStyle/>
          <a:p>
            <a:pPr algn="ctr">
              <a:defRPr sz="1800" b="1"/>
            </a:pPr>
            <a:r>
              <a:rPr lang="en-US" dirty="0"/>
              <a:t>Table 1 </a:t>
            </a:r>
            <a:r>
              <a:rPr lang="en-US" sz="1800" b="0" u="none" strike="noStrike" kern="1200" baseline="0" dirty="0">
                <a:solidFill>
                  <a:schemeClr val="lt1"/>
                </a:solidFill>
              </a:rPr>
              <a:t>–</a:t>
            </a:r>
            <a:r>
              <a:rPr lang="en-US" dirty="0"/>
              <a:t> Screen Time Comparison Data</a:t>
            </a:r>
          </a:p>
        </p:txBody>
      </p:sp>
      <p:graphicFrame>
        <p:nvGraphicFramePr>
          <p:cNvPr id="3" name="Table Placeholder 2" descr="This table displays data on age groups, individual ages, and their corresponding screen time in minutes.&#10;For the age group 8 to 12 years old, Age 10 has a screen time of 135 minutes.&#10;For the age group 8 to 12 years old, Age 11 has a screen time of 112 minutes.&#10;For the age group 8 to 12 years old, Age 10 has a screen time of 138 minutes.&#10;For the age group 8 to 12 years old, Age 8 has a screen time of 142 minutes.&#10;For the age group 8 to 12 years old, Age 10 has a screen time of 105 minutes.&#10;and so on&#10;For the age group over 18 years old, Age 59 has a screen time of 113 minutes."/>
          <p:cNvGraphicFramePr>
            <a:graphicFrameLocks noGrp="1"/>
          </p:cNvGraphicFramePr>
          <p:nvPr>
            <p:ph type="tbl" sz="quarter" idx="10"/>
            <p:extLst>
              <p:ext uri="{D42A27DB-BD31-4B8C-83A1-F6EECF244321}">
                <p14:modId xmlns:p14="http://schemas.microsoft.com/office/powerpoint/2010/main" val="3362868217"/>
              </p:ext>
            </p:extLst>
          </p:nvPr>
        </p:nvGraphicFramePr>
        <p:xfrm>
          <a:off x="457200" y="1681480"/>
          <a:ext cx="8229600" cy="296672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lang="en-IN" dirty="0"/>
                        <a:t>Age Group</a:t>
                      </a:r>
                    </a:p>
                  </a:txBody>
                  <a:tcPr/>
                </a:tc>
                <a:tc>
                  <a:txBody>
                    <a:bodyPr/>
                    <a:lstStyle/>
                    <a:p>
                      <a:pPr algn="ctr">
                        <a:defRPr sz="1800" b="1"/>
                      </a:pPr>
                      <a:r>
                        <a:rPr lang="en-IN" dirty="0"/>
                        <a:t>Age</a:t>
                      </a:r>
                    </a:p>
                  </a:txBody>
                  <a:tcPr/>
                </a:tc>
                <a:tc>
                  <a:txBody>
                    <a:bodyPr/>
                    <a:lstStyle/>
                    <a:p>
                      <a:pPr algn="ctr">
                        <a:defRPr sz="1800" b="1"/>
                      </a:pPr>
                      <a:r>
                        <a:rPr lang="en-IN" dirty="0"/>
                        <a:t>Screen Time (in Minutes)</a:t>
                      </a:r>
                    </a:p>
                  </a:txBody>
                  <a:tcPr/>
                </a:tc>
                <a:extLst>
                  <a:ext uri="{0D108BD9-81ED-4DB2-BD59-A6C34878D82A}">
                    <a16:rowId xmlns:a16="http://schemas.microsoft.com/office/drawing/2014/main" val="10001"/>
                  </a:ext>
                </a:extLst>
              </a:tr>
              <a:tr h="370840">
                <a:tc>
                  <a:txBody>
                    <a:bodyPr/>
                    <a:lstStyle/>
                    <a:p>
                      <a:pPr algn="ctr">
                        <a:defRPr sz="1800"/>
                      </a:pPr>
                      <a:r>
                        <a:rPr lang="en-IN" dirty="0"/>
                        <a:t>8–12 Years Old</a:t>
                      </a:r>
                    </a:p>
                  </a:txBody>
                  <a:tcPr/>
                </a:tc>
                <a:tc>
                  <a:txBody>
                    <a:bodyPr/>
                    <a:lstStyle/>
                    <a:p>
                      <a:pPr algn="ctr"/>
                      <a:r>
                        <a:rPr lang="en-IN" sz="1800"/>
                        <a:t>10</a:t>
                      </a:r>
                      <a:endParaRPr lang="en-IN" sz="1800">
                        <a:latin typeface="Cambria Math"/>
                      </a:endParaRPr>
                    </a:p>
                  </a:txBody>
                  <a:tcPr/>
                </a:tc>
                <a:tc>
                  <a:txBody>
                    <a:bodyPr/>
                    <a:lstStyle/>
                    <a:p>
                      <a:pPr algn="ctr">
                        <a:defRPr sz="1800"/>
                      </a:pPr>
                      <a:r>
                        <a:rPr lang="en-IN"/>
                        <a:t>135</a:t>
                      </a:r>
                    </a:p>
                  </a:txBody>
                  <a:tcPr/>
                </a:tc>
                <a:extLst>
                  <a:ext uri="{0D108BD9-81ED-4DB2-BD59-A6C34878D82A}">
                    <a16:rowId xmlns:a16="http://schemas.microsoft.com/office/drawing/2014/main" val="10002"/>
                  </a:ext>
                </a:extLst>
              </a:tr>
              <a:tr h="370840">
                <a:tc>
                  <a:txBody>
                    <a:bodyPr/>
                    <a:lstStyle/>
                    <a:p>
                      <a:pPr algn="ctr">
                        <a:defRPr sz="1800"/>
                      </a:pPr>
                      <a:r>
                        <a:rPr lang="en-IN"/>
                        <a:t>8–12 Years Old</a:t>
                      </a:r>
                    </a:p>
                  </a:txBody>
                  <a:tcPr/>
                </a:tc>
                <a:tc>
                  <a:txBody>
                    <a:bodyPr/>
                    <a:lstStyle/>
                    <a:p>
                      <a:pPr algn="ctr"/>
                      <a:r>
                        <a:rPr lang="en-IN" sz="1800"/>
                        <a:t>11</a:t>
                      </a:r>
                      <a:endParaRPr lang="en-IN" sz="1800">
                        <a:latin typeface="Cambria Math"/>
                      </a:endParaRPr>
                    </a:p>
                  </a:txBody>
                  <a:tcPr/>
                </a:tc>
                <a:tc>
                  <a:txBody>
                    <a:bodyPr/>
                    <a:lstStyle/>
                    <a:p>
                      <a:pPr algn="ctr">
                        <a:defRPr sz="1800"/>
                      </a:pPr>
                      <a:r>
                        <a:rPr lang="en-IN"/>
                        <a:t>112</a:t>
                      </a:r>
                    </a:p>
                  </a:txBody>
                  <a:tcPr/>
                </a:tc>
                <a:extLst>
                  <a:ext uri="{0D108BD9-81ED-4DB2-BD59-A6C34878D82A}">
                    <a16:rowId xmlns:a16="http://schemas.microsoft.com/office/drawing/2014/main" val="10003"/>
                  </a:ext>
                </a:extLst>
              </a:tr>
              <a:tr h="370840">
                <a:tc>
                  <a:txBody>
                    <a:bodyPr/>
                    <a:lstStyle/>
                    <a:p>
                      <a:pPr algn="ctr">
                        <a:defRPr sz="1800"/>
                      </a:pPr>
                      <a:r>
                        <a:rPr lang="en-IN"/>
                        <a:t>8–12 Years Old</a:t>
                      </a:r>
                    </a:p>
                  </a:txBody>
                  <a:tcPr/>
                </a:tc>
                <a:tc>
                  <a:txBody>
                    <a:bodyPr/>
                    <a:lstStyle/>
                    <a:p>
                      <a:pPr algn="ctr"/>
                      <a:r>
                        <a:rPr lang="en-IN" sz="1800"/>
                        <a:t>10</a:t>
                      </a:r>
                      <a:endParaRPr lang="en-IN" sz="1800">
                        <a:latin typeface="Cambria Math"/>
                      </a:endParaRPr>
                    </a:p>
                  </a:txBody>
                  <a:tcPr/>
                </a:tc>
                <a:tc>
                  <a:txBody>
                    <a:bodyPr/>
                    <a:lstStyle/>
                    <a:p>
                      <a:pPr algn="ctr">
                        <a:defRPr sz="1800"/>
                      </a:pPr>
                      <a:r>
                        <a:rPr lang="en-IN"/>
                        <a:t>138</a:t>
                      </a:r>
                    </a:p>
                  </a:txBody>
                  <a:tcPr/>
                </a:tc>
                <a:extLst>
                  <a:ext uri="{0D108BD9-81ED-4DB2-BD59-A6C34878D82A}">
                    <a16:rowId xmlns:a16="http://schemas.microsoft.com/office/drawing/2014/main" val="10004"/>
                  </a:ext>
                </a:extLst>
              </a:tr>
              <a:tr h="370840">
                <a:tc>
                  <a:txBody>
                    <a:bodyPr/>
                    <a:lstStyle/>
                    <a:p>
                      <a:pPr algn="ctr">
                        <a:defRPr sz="1800"/>
                      </a:pPr>
                      <a:r>
                        <a:rPr lang="en-IN"/>
                        <a:t>8–12 Years Old</a:t>
                      </a:r>
                    </a:p>
                  </a:txBody>
                  <a:tcPr/>
                </a:tc>
                <a:tc>
                  <a:txBody>
                    <a:bodyPr/>
                    <a:lstStyle/>
                    <a:p>
                      <a:pPr algn="ctr"/>
                      <a:r>
                        <a:rPr lang="en-IN" sz="1800"/>
                        <a:t>8</a:t>
                      </a:r>
                      <a:endParaRPr lang="en-IN" sz="1800">
                        <a:latin typeface="Cambria Math"/>
                      </a:endParaRPr>
                    </a:p>
                  </a:txBody>
                  <a:tcPr/>
                </a:tc>
                <a:tc>
                  <a:txBody>
                    <a:bodyPr/>
                    <a:lstStyle/>
                    <a:p>
                      <a:pPr algn="ctr">
                        <a:defRPr sz="1800"/>
                      </a:pPr>
                      <a:r>
                        <a:rPr lang="en-IN"/>
                        <a:t>142</a:t>
                      </a:r>
                    </a:p>
                  </a:txBody>
                  <a:tcPr/>
                </a:tc>
                <a:extLst>
                  <a:ext uri="{0D108BD9-81ED-4DB2-BD59-A6C34878D82A}">
                    <a16:rowId xmlns:a16="http://schemas.microsoft.com/office/drawing/2014/main" val="10005"/>
                  </a:ext>
                </a:extLst>
              </a:tr>
              <a:tr h="370840">
                <a:tc>
                  <a:txBody>
                    <a:bodyPr/>
                    <a:lstStyle/>
                    <a:p>
                      <a:pPr algn="ctr">
                        <a:defRPr sz="1800"/>
                      </a:pPr>
                      <a:r>
                        <a:rPr lang="en-IN" dirty="0"/>
                        <a:t>8–12 Years Old</a:t>
                      </a:r>
                    </a:p>
                  </a:txBody>
                  <a:tcPr/>
                </a:tc>
                <a:tc>
                  <a:txBody>
                    <a:bodyPr/>
                    <a:lstStyle/>
                    <a:p>
                      <a:pPr algn="ctr"/>
                      <a:r>
                        <a:rPr lang="en-IN" sz="1800" dirty="0"/>
                        <a:t>10</a:t>
                      </a:r>
                      <a:endParaRPr lang="en-IN" sz="1800" dirty="0">
                        <a:latin typeface="Cambria Math"/>
                      </a:endParaRPr>
                    </a:p>
                  </a:txBody>
                  <a:tcPr/>
                </a:tc>
                <a:tc>
                  <a:txBody>
                    <a:bodyPr/>
                    <a:lstStyle/>
                    <a:p>
                      <a:pPr algn="ctr">
                        <a:defRPr sz="1800"/>
                      </a:pPr>
                      <a:r>
                        <a:rPr lang="en-IN"/>
                        <a:t>105</a:t>
                      </a:r>
                    </a:p>
                  </a:txBody>
                  <a:tcPr/>
                </a:tc>
                <a:extLst>
                  <a:ext uri="{0D108BD9-81ED-4DB2-BD59-A6C34878D82A}">
                    <a16:rowId xmlns:a16="http://schemas.microsoft.com/office/drawing/2014/main" val="10006"/>
                  </a:ext>
                </a:extLst>
              </a:tr>
              <a:tr h="370840">
                <a:tc>
                  <a:txBody>
                    <a:bodyPr/>
                    <a:lstStyle/>
                    <a:p>
                      <a:pPr algn="ctr">
                        <a:defRPr sz="1800"/>
                      </a:pPr>
                      <a:endParaRPr lang="en-IN" dirty="0"/>
                    </a:p>
                  </a:txBody>
                  <a:tcPr/>
                </a:tc>
                <a:tc>
                  <a:txBody>
                    <a:bodyPr/>
                    <a:lstStyle/>
                    <a:p>
                      <a:pPr algn="ctr"/>
                      <a:r>
                        <a:rPr lang="en-IN" sz="1800" dirty="0"/>
                        <a:t>…</a:t>
                      </a:r>
                      <a:endParaRPr lang="en-IN" sz="1800" dirty="0">
                        <a:latin typeface="Cambria Math"/>
                      </a:endParaRPr>
                    </a:p>
                  </a:txBody>
                  <a:tcPr/>
                </a:tc>
                <a:tc>
                  <a:txBody>
                    <a:bodyPr/>
                    <a:lstStyle/>
                    <a:p>
                      <a:pPr algn="ctr">
                        <a:defRPr sz="1800"/>
                      </a:pPr>
                      <a:endParaRPr lang="en-IN" dirty="0"/>
                    </a:p>
                  </a:txBody>
                  <a:tcPr/>
                </a:tc>
                <a:extLst>
                  <a:ext uri="{0D108BD9-81ED-4DB2-BD59-A6C34878D82A}">
                    <a16:rowId xmlns:a16="http://schemas.microsoft.com/office/drawing/2014/main" val="10007"/>
                  </a:ext>
                </a:extLst>
              </a:tr>
              <a:tr h="370840">
                <a:tc>
                  <a:txBody>
                    <a:bodyPr/>
                    <a:lstStyle/>
                    <a:p>
                      <a:pPr algn="ctr">
                        <a:defRPr sz="1800"/>
                      </a:pPr>
                      <a:r>
                        <a:rPr lang="en-IN" dirty="0"/>
                        <a:t>Over 18 Years Old</a:t>
                      </a:r>
                    </a:p>
                  </a:txBody>
                  <a:tcPr/>
                </a:tc>
                <a:tc>
                  <a:txBody>
                    <a:bodyPr/>
                    <a:lstStyle/>
                    <a:p>
                      <a:pPr algn="ctr"/>
                      <a:r>
                        <a:rPr lang="en-IN" sz="1800" dirty="0"/>
                        <a:t>59</a:t>
                      </a:r>
                      <a:endParaRPr lang="en-IN" sz="1800" dirty="0">
                        <a:latin typeface="Cambria Math"/>
                      </a:endParaRPr>
                    </a:p>
                  </a:txBody>
                  <a:tcPr/>
                </a:tc>
                <a:tc>
                  <a:txBody>
                    <a:bodyPr/>
                    <a:lstStyle/>
                    <a:p>
                      <a:pPr algn="ctr">
                        <a:defRPr sz="1800"/>
                      </a:pPr>
                      <a:r>
                        <a:rPr lang="en-IN" dirty="0"/>
                        <a:t>113</a:t>
                      </a:r>
                    </a:p>
                  </a:txBody>
                  <a:tcPr/>
                </a:tc>
                <a:extLst>
                  <a:ext uri="{0D108BD9-81ED-4DB2-BD59-A6C34878D82A}">
                    <a16:rowId xmlns:a16="http://schemas.microsoft.com/office/drawing/2014/main" val="10008"/>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Simple Linear Regression of Age by Screen Time</a:t>
            </a:r>
            <a:r>
              <a:rPr lang="en-US" dirty="0"/>
              <a:t>—Slide 4</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38163" indent="-538163">
              <a:defRPr sz="2800"/>
            </a:pPr>
            <a:r>
              <a:rPr lang="en-US" dirty="0"/>
              <a:t>a.	</a:t>
            </a:r>
            <a:r>
              <a:rPr dirty="0"/>
              <a:t>​</a:t>
            </a:r>
            <a:r>
              <a:rPr sz="2800" dirty="0"/>
              <a:t>Figure 8 shows the scatterplot of the data along with the least squares line. The scatterplot appears to be linear in that as the age of the respondent increases, the amount of time spent on mobile devices decreases. Thus, the scatterplot shows that fitting a straight line to the data is appropriate.</a:t>
            </a:r>
          </a:p>
          <a:p>
            <a:r>
              <a:rPr dirty="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 </a:t>
            </a:r>
            <a:r>
              <a:rPr lang="en-US" dirty="0"/>
              <a:t>Example 1: Simple Linear Regression of Age by Screen Time—Slide 5</a:t>
            </a:r>
            <a:endParaRPr dirty="0"/>
          </a:p>
        </p:txBody>
      </p:sp>
      <p:pic>
        <p:nvPicPr>
          <p:cNvPr id="6" name="Content Placeholder 5" descr="A scatterplot titled, Plot of Age vs. Screen Time along with the least Squares Line. The horizontal axis represents the Age ranging from 0 to 70, in increments of 10. The vertical axis represents the Screen Time in minutes ranging from 0 to 200, in increments of 50. The cluster of data is plotted along a sloping down line starts from (0,150) and ends at (80,0). The data plotted are as follows (10,80), (20,60), (30,100), (55,50) and so on. All values are estimated.">
            <a:extLst>
              <a:ext uri="{FF2B5EF4-FFF2-40B4-BE49-F238E27FC236}">
                <a16:creationId xmlns:a16="http://schemas.microsoft.com/office/drawing/2014/main" id="{EC0F0317-22C1-4284-952C-D4741E59595B}"/>
              </a:ext>
            </a:extLst>
          </p:cNvPr>
          <p:cNvPicPr>
            <a:picLocks noGrp="1" noChangeAspect="1"/>
          </p:cNvPicPr>
          <p:nvPr>
            <p:ph sz="quarter" idx="11"/>
          </p:nvPr>
        </p:nvPicPr>
        <p:blipFill>
          <a:blip r:embed="rId2"/>
          <a:srcRect b="9228"/>
          <a:stretch>
            <a:fillRect/>
          </a:stretch>
        </p:blipFill>
        <p:spPr>
          <a:xfrm>
            <a:off x="1609311" y="1454657"/>
            <a:ext cx="5925377" cy="3726943"/>
          </a:xfrm>
        </p:spPr>
      </p:pic>
      <p:sp>
        <p:nvSpPr>
          <p:cNvPr id="3" name="TextBox 2">
            <a:extLst>
              <a:ext uri="{FF2B5EF4-FFF2-40B4-BE49-F238E27FC236}">
                <a16:creationId xmlns:a16="http://schemas.microsoft.com/office/drawing/2014/main" id="{713D0593-B156-CD9F-7208-2A46B1C8ADBA}"/>
              </a:ext>
            </a:extLst>
          </p:cNvPr>
          <p:cNvSpPr txBox="1"/>
          <p:nvPr/>
        </p:nvSpPr>
        <p:spPr>
          <a:xfrm>
            <a:off x="3657600" y="5257800"/>
            <a:ext cx="1600200" cy="461665"/>
          </a:xfrm>
          <a:prstGeom prst="rect">
            <a:avLst/>
          </a:prstGeom>
          <a:noFill/>
        </p:spPr>
        <p:txBody>
          <a:bodyPr wrap="square">
            <a:spAutoFit/>
          </a:bodyPr>
          <a:lstStyle/>
          <a:p>
            <a:pPr algn="ctr"/>
            <a:r>
              <a:rPr lang="en-IN" sz="2400" dirty="0"/>
              <a:t>Figure 8</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Simple Linear Regression of Age by Screen Time</a:t>
            </a:r>
            <a:r>
              <a:rPr lang="en-US" dirty="0"/>
              <a:t>—Slide 6</a:t>
            </a:r>
            <a:endParaRPr dirty="0"/>
          </a:p>
        </p:txBody>
      </p:sp>
      <p:sp>
        <p:nvSpPr>
          <p:cNvPr id="3" name="Text Placeholder 2"/>
          <p:cNvSpPr>
            <a:spLocks noGrp="1"/>
          </p:cNvSpPr>
          <p:nvPr>
            <p:ph type="body" sz="quarter" idx="10"/>
          </p:nvPr>
        </p:nvSpPr>
        <p:spPr/>
        <p:txBody>
          <a:bodyPr>
            <a:normAutofit/>
          </a:bodyPr>
          <a:lstStyle/>
          <a:p>
            <a:pPr marL="538163" indent="-538163">
              <a:defRPr sz="2800"/>
            </a:pPr>
            <a:r>
              <a:rPr lang="en-US" dirty="0"/>
              <a:t>b.</a:t>
            </a:r>
            <a:r>
              <a:rPr dirty="0"/>
              <a:t>​</a:t>
            </a:r>
            <a:r>
              <a:rPr lang="en-US" dirty="0"/>
              <a:t>	</a:t>
            </a:r>
            <a:r>
              <a:rPr sz="2800" dirty="0"/>
              <a:t>Figure 9 is the JMP output containing the estimates of the slope and intercept. The fitted regression line is</a:t>
            </a:r>
            <a:endParaRPr lang="en-US" sz="2800" dirty="0"/>
          </a:p>
          <a:p>
            <a:pPr marL="538163" indent="-538163">
              <a:defRPr sz="2800"/>
            </a:pPr>
            <a:r>
              <a:rPr lang="en-IN" dirty="0"/>
              <a:t>                    Screen Time = 141.39 </a:t>
            </a:r>
            <a:r>
              <a:rPr lang="en-IN" dirty="0">
                <a:latin typeface="Cambria Math" panose="02040503050406030204" pitchFamily="18" charset="0"/>
                <a:ea typeface="Cambria Math" panose="02040503050406030204" pitchFamily="18" charset="0"/>
              </a:rPr>
              <a:t>−</a:t>
            </a:r>
            <a:r>
              <a:rPr lang="en-IN" dirty="0"/>
              <a:t> 0.82 Age.</a:t>
            </a:r>
            <a:endParaRPr lang="en-US" sz="2800" dirty="0"/>
          </a:p>
          <a:p>
            <a:pPr algn="ctr">
              <a:defRPr sz="2800"/>
            </a:pPr>
            <a:endParaRPr lang="en-IN" dirty="0"/>
          </a:p>
          <a:p>
            <a:pPr algn="ctr">
              <a:defRPr sz="2800"/>
            </a:pPr>
            <a:endParaRPr lang="en-IN" sz="2800" dirty="0"/>
          </a:p>
          <a:p>
            <a:pPr algn="ctr">
              <a:defRPr sz="2800"/>
            </a:pPr>
            <a:endParaRPr lang="en-IN" dirty="0"/>
          </a:p>
          <a:p>
            <a:pPr algn="ctr">
              <a:defRPr sz="2800"/>
            </a:pPr>
            <a:endParaRPr sz="2800" dirty="0"/>
          </a:p>
          <a:p>
            <a:r>
              <a:rPr dirty="0"/>
              <a:t>​</a:t>
            </a:r>
          </a:p>
        </p:txBody>
      </p:sp>
      <p:sp>
        <p:nvSpPr>
          <p:cNvPr id="7" name="TextBox 6">
            <a:extLst>
              <a:ext uri="{FF2B5EF4-FFF2-40B4-BE49-F238E27FC236}">
                <a16:creationId xmlns:a16="http://schemas.microsoft.com/office/drawing/2014/main" id="{04509A6E-A7EE-C308-7AF2-F9C7E8C8DCCC}"/>
              </a:ext>
            </a:extLst>
          </p:cNvPr>
          <p:cNvSpPr txBox="1"/>
          <p:nvPr/>
        </p:nvSpPr>
        <p:spPr>
          <a:xfrm>
            <a:off x="1600200" y="3059668"/>
            <a:ext cx="5943600" cy="707886"/>
          </a:xfrm>
          <a:prstGeom prst="rect">
            <a:avLst/>
          </a:prstGeom>
          <a:noFill/>
        </p:spPr>
        <p:txBody>
          <a:bodyPr wrap="square">
            <a:spAutoFit/>
          </a:bodyPr>
          <a:lstStyle/>
          <a:p>
            <a:pPr algn="ctr">
              <a:defRPr sz="1800" b="1"/>
            </a:pPr>
            <a:r>
              <a:rPr lang="en-US" sz="2000" dirty="0"/>
              <a:t>Least Squares Estimates of the Slope and Intercept</a:t>
            </a:r>
            <a:br>
              <a:rPr lang="en-US" sz="2000" dirty="0"/>
            </a:br>
            <a:r>
              <a:rPr lang="en-US" sz="2000" b="1" dirty="0"/>
              <a:t>Parameter Estimates</a:t>
            </a:r>
            <a:r>
              <a:rPr lang="en-US" sz="2000" dirty="0"/>
              <a:t> </a:t>
            </a:r>
          </a:p>
        </p:txBody>
      </p:sp>
      <p:graphicFrame>
        <p:nvGraphicFramePr>
          <p:cNvPr id="4" name="Table Placeholder 2" descr="This table presents parameter estimates from a regression analysis:&#10;Intercept:&#10;Estimate is 141.38892.&#10;Standard Error is 3.811268.&#10;t ratio is 37.10.&#10;p-value is less than .0001 (statistically significant).&#10;Age:&#10;Estimate is -0.824529.&#10;Standard Error is 0.141103.&#10;t ratio is negative 5.84.&#10;p-value is less than .0001 (statistically significant).">
            <a:extLst>
              <a:ext uri="{FF2B5EF4-FFF2-40B4-BE49-F238E27FC236}">
                <a16:creationId xmlns:a16="http://schemas.microsoft.com/office/drawing/2014/main" id="{21E5CBF3-D7DD-458B-B05B-C3DB6B14A5AB}"/>
              </a:ext>
            </a:extLst>
          </p:cNvPr>
          <p:cNvGraphicFramePr>
            <a:graphicFrameLocks/>
          </p:cNvGraphicFramePr>
          <p:nvPr>
            <p:extLst>
              <p:ext uri="{D42A27DB-BD31-4B8C-83A1-F6EECF244321}">
                <p14:modId xmlns:p14="http://schemas.microsoft.com/office/powerpoint/2010/main" val="3509458316"/>
              </p:ext>
            </p:extLst>
          </p:nvPr>
        </p:nvGraphicFramePr>
        <p:xfrm>
          <a:off x="439271" y="3886200"/>
          <a:ext cx="8077200" cy="1371600"/>
        </p:xfrm>
        <a:graphic>
          <a:graphicData uri="http://schemas.openxmlformats.org/drawingml/2006/table">
            <a:tbl>
              <a:tblPr firstRow="1" bandRow="1">
                <a:tableStyleId>{2D5ABB26-0587-4C30-8999-92F81FD0307C}</a:tableStyleId>
              </a:tblPr>
              <a:tblGrid>
                <a:gridCol w="14935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21129">
                <a:tc>
                  <a:txBody>
                    <a:bodyPr/>
                    <a:lstStyle/>
                    <a:p>
                      <a:r>
                        <a:rPr lang="en-US" sz="2400" dirty="0"/>
                        <a:t>Term</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600" b="1"/>
                      </a:pPr>
                      <a:r>
                        <a:rPr lang="en-IN" sz="2400" b="0" dirty="0"/>
                        <a:t>Estimate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600" b="1"/>
                      </a:pPr>
                      <a:r>
                        <a:rPr lang="en-IN" sz="2400" b="0" dirty="0"/>
                        <a:t>Std Error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600" b="1"/>
                      </a:pPr>
                      <a:r>
                        <a:rPr lang="en-IN" sz="2400" b="0" dirty="0"/>
                        <a:t>t ratio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600" b="1"/>
                      </a:pPr>
                      <a:r>
                        <a:rPr lang="en-IN" sz="2400" b="0" dirty="0"/>
                        <a:t>Prob &gt;|t|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21129">
                <a:tc>
                  <a:txBody>
                    <a:bodyPr/>
                    <a:lstStyle/>
                    <a:p>
                      <a:r>
                        <a:rPr lang="en-US" sz="2400" dirty="0"/>
                        <a:t>Intercept</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defRPr sz="1600"/>
                      </a:pPr>
                      <a:r>
                        <a:rPr lang="en-IN" sz="2400" dirty="0"/>
                        <a:t>141.38892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600"/>
                      </a:pPr>
                      <a:r>
                        <a:rPr lang="en-IN" sz="2400" dirty="0"/>
                        <a:t>3.811268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600"/>
                      </a:pPr>
                      <a:r>
                        <a:rPr lang="en-IN" sz="2400" dirty="0"/>
                        <a:t>37.10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600"/>
                      </a:pPr>
                      <a:r>
                        <a:rPr lang="en-IN" sz="2400" b="1" dirty="0"/>
                        <a:t>&lt;.0001*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21129">
                <a:tc>
                  <a:txBody>
                    <a:bodyPr/>
                    <a:lstStyle/>
                    <a:p>
                      <a:r>
                        <a:rPr lang="en-US" sz="2400" dirty="0"/>
                        <a:t>Age</a:t>
                      </a:r>
                      <a:endParaRPr lang="en-IN"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600"/>
                      </a:pPr>
                      <a:r>
                        <a:rPr lang="en-IN" sz="2400"/>
                        <a:t>-0.824529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600"/>
                      </a:pPr>
                      <a:r>
                        <a:rPr lang="en-IN" sz="2400"/>
                        <a:t>0.141103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600"/>
                      </a:pPr>
                      <a:r>
                        <a:rPr lang="en-IN" sz="2400" dirty="0"/>
                        <a:t>-5.84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600"/>
                      </a:pPr>
                      <a:r>
                        <a:rPr lang="en-IN" sz="2400" b="1" dirty="0"/>
                        <a:t>&lt;.0001*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8" name="TextBox 7">
            <a:extLst>
              <a:ext uri="{FF2B5EF4-FFF2-40B4-BE49-F238E27FC236}">
                <a16:creationId xmlns:a16="http://schemas.microsoft.com/office/drawing/2014/main" id="{67203B4D-9F8C-101D-C9E5-EF468682B04C}"/>
              </a:ext>
            </a:extLst>
          </p:cNvPr>
          <p:cNvSpPr txBox="1"/>
          <p:nvPr/>
        </p:nvSpPr>
        <p:spPr>
          <a:xfrm>
            <a:off x="3677771" y="5442192"/>
            <a:ext cx="1600200" cy="461665"/>
          </a:xfrm>
          <a:prstGeom prst="rect">
            <a:avLst/>
          </a:prstGeom>
          <a:noFill/>
        </p:spPr>
        <p:txBody>
          <a:bodyPr wrap="square">
            <a:spAutoFit/>
          </a:bodyPr>
          <a:lstStyle/>
          <a:p>
            <a:pPr algn="ctr"/>
            <a:r>
              <a:rPr lang="en-IN" sz="2400" dirty="0"/>
              <a:t>Figure 9</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 </a:t>
            </a:r>
            <a:r>
              <a:rPr lang="en-US" dirty="0"/>
              <a:t>Example 1: Simple Linear Regression of Age by Screen Time—Slide 7</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Additionally, the </a:t>
            </a:r>
            <a:r>
              <a:rPr lang="en-US" sz="2800" i="1" dirty="0"/>
              <a:t>P</a:t>
            </a:r>
            <a:r>
              <a:rPr sz="2800" dirty="0"/>
              <a:t>-value associated with the hypotheses</a:t>
            </a:r>
            <a:endParaRPr lang="en-US" sz="2800" dirty="0"/>
          </a:p>
          <a:p>
            <a:pPr>
              <a:defRPr sz="2800"/>
            </a:pPr>
            <a:endParaRPr lang="en-IN" dirty="0"/>
          </a:p>
          <a:p>
            <a:pPr>
              <a:defRPr sz="2800"/>
            </a:pPr>
            <a:endParaRPr lang="en-IN" dirty="0"/>
          </a:p>
          <a:p>
            <a:pPr>
              <a:defRPr sz="2800"/>
            </a:pPr>
            <a:r>
              <a:rPr dirty="0"/>
              <a:t>​</a:t>
            </a:r>
            <a:endParaRPr sz="2800" dirty="0"/>
          </a:p>
        </p:txBody>
      </p:sp>
      <p:pic>
        <p:nvPicPr>
          <p:cNvPr id="6" name="Picture 5" descr="Null Hypotheses H naught: beta subscript one equals zero.&#10;Alternate Hypotheses H subscript a: beta subscript one not equal to zero.">
            <a:extLst>
              <a:ext uri="{FF2B5EF4-FFF2-40B4-BE49-F238E27FC236}">
                <a16:creationId xmlns:a16="http://schemas.microsoft.com/office/drawing/2014/main" id="{2C8A2FF8-C825-C78C-BA80-B9429AAB2752}"/>
              </a:ext>
            </a:extLst>
          </p:cNvPr>
          <p:cNvPicPr>
            <a:picLocks noChangeAspect="1"/>
          </p:cNvPicPr>
          <p:nvPr/>
        </p:nvPicPr>
        <p:blipFill>
          <a:blip r:embed="rId2"/>
          <a:stretch>
            <a:fillRect/>
          </a:stretch>
        </p:blipFill>
        <p:spPr>
          <a:xfrm>
            <a:off x="3771900" y="2028364"/>
            <a:ext cx="1524000" cy="1038225"/>
          </a:xfrm>
          <a:prstGeom prst="rect">
            <a:avLst/>
          </a:prstGeom>
        </p:spPr>
      </p:pic>
      <p:sp>
        <p:nvSpPr>
          <p:cNvPr id="8" name="TextBox 7">
            <a:extLst>
              <a:ext uri="{FF2B5EF4-FFF2-40B4-BE49-F238E27FC236}">
                <a16:creationId xmlns:a16="http://schemas.microsoft.com/office/drawing/2014/main" id="{1B9D993C-AD8E-C18D-DCE8-137399E91318}"/>
              </a:ext>
            </a:extLst>
          </p:cNvPr>
          <p:cNvSpPr txBox="1"/>
          <p:nvPr/>
        </p:nvSpPr>
        <p:spPr>
          <a:xfrm>
            <a:off x="457200" y="3090973"/>
            <a:ext cx="8153400" cy="2246769"/>
          </a:xfrm>
          <a:prstGeom prst="rect">
            <a:avLst/>
          </a:prstGeom>
          <a:noFill/>
        </p:spPr>
        <p:txBody>
          <a:bodyPr wrap="square">
            <a:spAutoFit/>
          </a:bodyPr>
          <a:lstStyle/>
          <a:p>
            <a:r>
              <a:rPr lang="en-US" sz="2800" dirty="0"/>
              <a:t>is &lt; 0.0001 which implies that we reject the null hypothesis and conclude that the slope is significantly different from zero. Rejecting this hypothesis implies that fitting a straight line through the data is appropriate.</a:t>
            </a:r>
            <a:endParaRPr lang="en-IN"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B476C-94BB-43D9-961C-A07B6A284A4A}"/>
              </a:ext>
            </a:extLst>
          </p:cNvPr>
          <p:cNvSpPr>
            <a:spLocks noGrp="1"/>
          </p:cNvSpPr>
          <p:nvPr>
            <p:ph type="title"/>
          </p:nvPr>
        </p:nvSpPr>
        <p:spPr/>
        <p:txBody>
          <a:bodyPr/>
          <a:lstStyle/>
          <a:p>
            <a:r>
              <a:rPr lang="en-IN" dirty="0"/>
              <a:t>Residual Analysis</a:t>
            </a:r>
            <a:r>
              <a:rPr lang="en-US" dirty="0"/>
              <a:t>—Slide 2</a:t>
            </a:r>
            <a:endParaRPr lang="en-IN" dirty="0"/>
          </a:p>
        </p:txBody>
      </p:sp>
      <p:sp>
        <p:nvSpPr>
          <p:cNvPr id="3" name="Text Placeholder 2">
            <a:extLst>
              <a:ext uri="{FF2B5EF4-FFF2-40B4-BE49-F238E27FC236}">
                <a16:creationId xmlns:a16="http://schemas.microsoft.com/office/drawing/2014/main" id="{55D35C33-6152-4DF1-B3CD-3D275A6B79B6}"/>
              </a:ext>
            </a:extLst>
          </p:cNvPr>
          <p:cNvSpPr>
            <a:spLocks noGrp="1"/>
          </p:cNvSpPr>
          <p:nvPr>
            <p:ph type="body" sz="quarter" idx="10"/>
          </p:nvPr>
        </p:nvSpPr>
        <p:spPr/>
        <p:txBody>
          <a:bodyPr/>
          <a:lstStyle/>
          <a:p>
            <a:r>
              <a:rPr lang="en-US" dirty="0"/>
              <a:t>All estimates, intervals, and hypothesis tests in regression analysis are based on assuming that the model is correct. If the model is not correct (i.e., at least one of the assumptions is not valid), the formulas and methods will also be incorrect.</a:t>
            </a:r>
          </a:p>
          <a:p>
            <a:r>
              <a:rPr lang="en-US" dirty="0"/>
              <a:t>Validating the assumptions of the simple linear regression model revolve around the error term (</a:t>
            </a:r>
            <a:r>
              <a:rPr lang="el-GR" i="1" dirty="0"/>
              <a:t>ε</a:t>
            </a:r>
            <a:r>
              <a:rPr lang="en-US" dirty="0"/>
              <a:t>). You may recall that the assumptions of the simple linear regression model are:</a:t>
            </a:r>
            <a:r>
              <a:rPr lang="ar-AE" dirty="0"/>
              <a:t> ​</a:t>
            </a:r>
            <a:endParaRPr lang="en-IN" dirty="0"/>
          </a:p>
        </p:txBody>
      </p:sp>
    </p:spTree>
    <p:extLst>
      <p:ext uri="{BB962C8B-B14F-4D97-AF65-F5344CB8AC3E}">
        <p14:creationId xmlns:p14="http://schemas.microsoft.com/office/powerpoint/2010/main" val="18105528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 </a:t>
            </a:r>
            <a:r>
              <a:rPr lang="en-US" dirty="0"/>
              <a:t>Example 1: Simple Linear Regression of Age by Screen Time—Slide 8</a:t>
            </a:r>
            <a:endParaRPr dirty="0"/>
          </a:p>
        </p:txBody>
      </p:sp>
      <p:sp>
        <p:nvSpPr>
          <p:cNvPr id="3" name="Text Placeholder 2"/>
          <p:cNvSpPr>
            <a:spLocks noGrp="1"/>
          </p:cNvSpPr>
          <p:nvPr>
            <p:ph type="body" sz="quarter" idx="10"/>
          </p:nvPr>
        </p:nvSpPr>
        <p:spPr/>
        <p:txBody>
          <a:bodyPr>
            <a:normAutofit lnSpcReduction="10000"/>
          </a:bodyPr>
          <a:lstStyle/>
          <a:p>
            <a:pPr marL="538163" indent="-538163">
              <a:defRPr sz="2800"/>
            </a:pPr>
            <a:r>
              <a:rPr lang="en-US" dirty="0"/>
              <a:t>c.	</a:t>
            </a:r>
            <a:r>
              <a:rPr dirty="0"/>
              <a:t>​</a:t>
            </a:r>
            <a:r>
              <a:rPr sz="2800" dirty="0"/>
              <a:t>To test the assumptions of the regression analysis, we must check for linearity, independence of the errors, normality of the errors, and equal variance. First of all, the scatterplot in part a. shows that the data follow a linear pattern which validates the linearity assumption. Also, if we examine the residual plot of Age vs. Screen Time (in Minutes) Residuals in Figure 10, it shows a random scatter which is an indication that the straight-line fit to the data is appropriate, upholding the linearity assumption.</a:t>
            </a:r>
          </a:p>
          <a:p>
            <a:r>
              <a:rPr dirty="0"/>
              <a: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 </a:t>
            </a:r>
            <a:r>
              <a:rPr lang="en-US" dirty="0"/>
              <a:t>Example 1: Simple Linear Regression of Age by Screen Time—Slide 9</a:t>
            </a:r>
            <a:endParaRPr dirty="0"/>
          </a:p>
        </p:txBody>
      </p:sp>
      <p:pic>
        <p:nvPicPr>
          <p:cNvPr id="7" name="Content Placeholder 6" descr="A scatterplot titled, Plot of Age vs. Screen Time Residuals. The horizontal axis represents the Age ranging from 0 to 70, in increments of 10. The vertical axis represents the Screen Time (in minutes) Residuals ranging from negative 60 to 80, in increments of 20. The cluster of data is plotted in both the first and fourth quadrants. The data plotted are as follows (negative 50,5), (negative 40,10), (10,0), (20,0), (30,20), (60,20) and so on. All values are estimated.">
            <a:extLst>
              <a:ext uri="{FF2B5EF4-FFF2-40B4-BE49-F238E27FC236}">
                <a16:creationId xmlns:a16="http://schemas.microsoft.com/office/drawing/2014/main" id="{E672CF06-C451-4D9E-8E09-18F10EFFDFF6}"/>
              </a:ext>
            </a:extLst>
          </p:cNvPr>
          <p:cNvPicPr>
            <a:picLocks noGrp="1" noChangeAspect="1"/>
          </p:cNvPicPr>
          <p:nvPr>
            <p:ph sz="quarter" idx="11"/>
          </p:nvPr>
        </p:nvPicPr>
        <p:blipFill>
          <a:blip r:embed="rId2"/>
          <a:srcRect b="7627"/>
          <a:stretch>
            <a:fillRect/>
          </a:stretch>
        </p:blipFill>
        <p:spPr>
          <a:xfrm>
            <a:off x="1389025" y="1082675"/>
            <a:ext cx="6365950" cy="4479925"/>
          </a:xfrm>
        </p:spPr>
      </p:pic>
      <p:sp>
        <p:nvSpPr>
          <p:cNvPr id="3" name="TextBox 2">
            <a:extLst>
              <a:ext uri="{FF2B5EF4-FFF2-40B4-BE49-F238E27FC236}">
                <a16:creationId xmlns:a16="http://schemas.microsoft.com/office/drawing/2014/main" id="{23D1EC76-1223-8265-1E01-B125B22C6C6D}"/>
              </a:ext>
            </a:extLst>
          </p:cNvPr>
          <p:cNvSpPr txBox="1"/>
          <p:nvPr/>
        </p:nvSpPr>
        <p:spPr>
          <a:xfrm>
            <a:off x="3771900" y="5544492"/>
            <a:ext cx="1600200" cy="461665"/>
          </a:xfrm>
          <a:prstGeom prst="rect">
            <a:avLst/>
          </a:prstGeom>
          <a:noFill/>
        </p:spPr>
        <p:txBody>
          <a:bodyPr wrap="square">
            <a:spAutoFit/>
          </a:bodyPr>
          <a:lstStyle/>
          <a:p>
            <a:pPr algn="ctr"/>
            <a:r>
              <a:rPr lang="en-IN" sz="2400" dirty="0"/>
              <a:t>Figure 10</a:t>
            </a:r>
          </a:p>
        </p:txBody>
      </p:sp>
    </p:spTree>
    <p:extLst>
      <p:ext uri="{BB962C8B-B14F-4D97-AF65-F5344CB8AC3E}">
        <p14:creationId xmlns:p14="http://schemas.microsoft.com/office/powerpoint/2010/main" val="31377252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 </a:t>
            </a:r>
            <a:r>
              <a:rPr lang="en-US" dirty="0"/>
              <a:t>Example 1: Simple Linear Regression of Age by Screen Time—Slide 10</a:t>
            </a:r>
            <a:endParaRPr dirty="0"/>
          </a:p>
        </p:txBody>
      </p:sp>
      <p:sp>
        <p:nvSpPr>
          <p:cNvPr id="3" name="Text Placeholder 2"/>
          <p:cNvSpPr>
            <a:spLocks noGrp="1"/>
          </p:cNvSpPr>
          <p:nvPr>
            <p:ph type="body" sz="quarter" idx="10"/>
          </p:nvPr>
        </p:nvSpPr>
        <p:spPr/>
        <p:txBody>
          <a:bodyPr>
            <a:normAutofit/>
          </a:bodyPr>
          <a:lstStyle/>
          <a:p>
            <a:r>
              <a:rPr dirty="0"/>
              <a:t>​</a:t>
            </a:r>
            <a:r>
              <a:rPr sz="2800" dirty="0"/>
              <a:t>Given that the residual plot in Figure 10 does not follow a pattern, it also upholds the assumption that the data are independent (i.e., the errors at each value of age are independent).</a:t>
            </a:r>
          </a:p>
          <a:p>
            <a:r>
              <a:rPr dirty="0"/>
              <a:t>​</a:t>
            </a:r>
            <a:r>
              <a:rPr sz="2800" dirty="0"/>
              <a:t>The normal probability plot of the residuals (Screen Time (in Minutes) Residuals) is given in Figure 11. Note that almost all of the data fall on the diagonal line, which is an indication that the errors are normally distributed.</a:t>
            </a:r>
          </a:p>
          <a:p>
            <a:r>
              <a:rPr dirty="0"/>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Simple Linear Regression of Age by Screen Time—Slide 11</a:t>
            </a:r>
            <a:endParaRPr dirty="0"/>
          </a:p>
        </p:txBody>
      </p:sp>
      <p:pic>
        <p:nvPicPr>
          <p:cNvPr id="7" name="Content Placeholder 6" descr="A graph titled, Normal Quantile Plot of Residuals. The horizontal axis represents the Normal Quantile ranging from 0 to 1, in increments of 0.1. The vertical axis represents the Screen Time (in Minutes) ranging from negative 60.0 to 80.0, in increments of 20. A graph follows a linear regression and a number of normally distributed data points are clustered around the line originating at (0, negative 40.0) and terminating at (1,30.0). The data points plotted are at coordinates (0, negative 60.0), (0, negative 50.0), (0, negative 40.0), so on and (1,70.0), (1,80.0), the cluster of data are plotted between 0.1 and 1 along the linear line. All values are estimated.">
            <a:extLst>
              <a:ext uri="{FF2B5EF4-FFF2-40B4-BE49-F238E27FC236}">
                <a16:creationId xmlns:a16="http://schemas.microsoft.com/office/drawing/2014/main" id="{55E8919A-0A6A-415D-A523-5CCA0486A6A2}"/>
              </a:ext>
            </a:extLst>
          </p:cNvPr>
          <p:cNvPicPr>
            <a:picLocks noGrp="1" noChangeAspect="1"/>
          </p:cNvPicPr>
          <p:nvPr>
            <p:ph sz="quarter" idx="11"/>
          </p:nvPr>
        </p:nvPicPr>
        <p:blipFill>
          <a:blip r:embed="rId2"/>
          <a:srcRect b="8604"/>
          <a:stretch>
            <a:fillRect/>
          </a:stretch>
        </p:blipFill>
        <p:spPr>
          <a:xfrm>
            <a:off x="1484501" y="1082675"/>
            <a:ext cx="6174998" cy="4432571"/>
          </a:xfrm>
        </p:spPr>
      </p:pic>
      <p:sp>
        <p:nvSpPr>
          <p:cNvPr id="3" name="TextBox 2">
            <a:extLst>
              <a:ext uri="{FF2B5EF4-FFF2-40B4-BE49-F238E27FC236}">
                <a16:creationId xmlns:a16="http://schemas.microsoft.com/office/drawing/2014/main" id="{00DEADF5-92C1-1BF3-C0BE-E1173815BB4C}"/>
              </a:ext>
            </a:extLst>
          </p:cNvPr>
          <p:cNvSpPr txBox="1"/>
          <p:nvPr/>
        </p:nvSpPr>
        <p:spPr>
          <a:xfrm>
            <a:off x="3886200" y="5544492"/>
            <a:ext cx="1600200" cy="461665"/>
          </a:xfrm>
          <a:prstGeom prst="rect">
            <a:avLst/>
          </a:prstGeom>
          <a:noFill/>
        </p:spPr>
        <p:txBody>
          <a:bodyPr wrap="square">
            <a:spAutoFit/>
          </a:bodyPr>
          <a:lstStyle/>
          <a:p>
            <a:pPr algn="ctr"/>
            <a:r>
              <a:rPr lang="en-IN" sz="2400" dirty="0"/>
              <a:t>Figure 11</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 </a:t>
            </a:r>
            <a:r>
              <a:rPr lang="en-US" dirty="0"/>
              <a:t>Example 1: Simple Linear Regression of Age by Screen Time—Slide 12</a:t>
            </a:r>
            <a:endParaRPr dirty="0"/>
          </a:p>
        </p:txBody>
      </p:sp>
      <p:sp>
        <p:nvSpPr>
          <p:cNvPr id="3" name="Text Placeholder 2"/>
          <p:cNvSpPr>
            <a:spLocks noGrp="1"/>
          </p:cNvSpPr>
          <p:nvPr>
            <p:ph type="body" sz="quarter" idx="10"/>
          </p:nvPr>
        </p:nvSpPr>
        <p:spPr/>
        <p:txBody>
          <a:bodyPr>
            <a:normAutofit/>
          </a:bodyPr>
          <a:lstStyle/>
          <a:p>
            <a:r>
              <a:rPr dirty="0"/>
              <a:t>​</a:t>
            </a:r>
            <a:r>
              <a:rPr sz="2800" dirty="0"/>
              <a:t>Lastly, we need to examine the equal variance assumption. Examining the residual plot (Figure 10), there appears to be random scatter above and below the zero-line. The nonexistence of a pattern between the independent variable (Age) and the residuals leads us to conclude that the variance is constant across the values of the independent variable.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Simple Linear Regression of Age by Screen Time—Slide 13</a:t>
            </a:r>
            <a:endParaRPr dirty="0"/>
          </a:p>
        </p:txBody>
      </p:sp>
      <p:sp>
        <p:nvSpPr>
          <p:cNvPr id="3" name="Text Placeholder 2"/>
          <p:cNvSpPr>
            <a:spLocks noGrp="1"/>
          </p:cNvSpPr>
          <p:nvPr>
            <p:ph type="body" sz="quarter" idx="10"/>
          </p:nvPr>
        </p:nvSpPr>
        <p:spPr/>
        <p:txBody>
          <a:bodyPr>
            <a:normAutofit/>
          </a:bodyPr>
          <a:lstStyle/>
          <a:p>
            <a:r>
              <a:rPr sz="2800" dirty="0"/>
              <a:t>It is important to validate the assumptions when performing a regression analysis. Depending on which assumption is violated, the results may still be meaningful. Note that hypothesis tests, confidence intervals, and prediction intervals are sensitive to departures from independence and departures from equal variance. Hypothesis tests and confidence intervals for the slope and intercept are robust against departures from normality. Lastly, prediction intervals are very sensitive to departures from normality.</a:t>
            </a:r>
          </a:p>
        </p:txBody>
      </p:sp>
    </p:spTree>
    <p:extLst>
      <p:ext uri="{BB962C8B-B14F-4D97-AF65-F5344CB8AC3E}">
        <p14:creationId xmlns:p14="http://schemas.microsoft.com/office/powerpoint/2010/main" val="2462080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11D9E-3244-4479-B59B-04768E353647}"/>
              </a:ext>
            </a:extLst>
          </p:cNvPr>
          <p:cNvSpPr>
            <a:spLocks noGrp="1"/>
          </p:cNvSpPr>
          <p:nvPr>
            <p:ph type="title"/>
          </p:nvPr>
        </p:nvSpPr>
        <p:spPr/>
        <p:txBody>
          <a:bodyPr/>
          <a:lstStyle/>
          <a:p>
            <a:r>
              <a:rPr lang="en-IN" dirty="0"/>
              <a:t>Residual Analysis</a:t>
            </a:r>
            <a:r>
              <a:rPr lang="en-US" dirty="0"/>
              <a:t>—Slide 3</a:t>
            </a:r>
            <a:endParaRPr lang="en-IN" dirty="0"/>
          </a:p>
        </p:txBody>
      </p:sp>
      <p:sp>
        <p:nvSpPr>
          <p:cNvPr id="3" name="Text Placeholder 2">
            <a:extLst>
              <a:ext uri="{FF2B5EF4-FFF2-40B4-BE49-F238E27FC236}">
                <a16:creationId xmlns:a16="http://schemas.microsoft.com/office/drawing/2014/main" id="{BBFFB6C7-B0D0-45B3-84F6-51D105EC3B7D}"/>
              </a:ext>
            </a:extLst>
          </p:cNvPr>
          <p:cNvSpPr>
            <a:spLocks noGrp="1"/>
          </p:cNvSpPr>
          <p:nvPr>
            <p:ph type="body" sz="quarter" idx="10"/>
          </p:nvPr>
        </p:nvSpPr>
        <p:spPr/>
        <p:txBody>
          <a:bodyPr/>
          <a:lstStyle/>
          <a:p>
            <a:pPr marL="538163" indent="-538163"/>
            <a:r>
              <a:rPr lang="en-US" dirty="0"/>
              <a:t>1.	The average response at each value of the independent variable is a linear function. That is, there is a linear relationship between </a:t>
            </a:r>
            <a:r>
              <a:rPr lang="en-US" i="1" dirty="0"/>
              <a:t>x</a:t>
            </a:r>
            <a:r>
              <a:rPr lang="en-US" dirty="0"/>
              <a:t> and </a:t>
            </a:r>
            <a:r>
              <a:rPr lang="en-US" i="1" dirty="0"/>
              <a:t>y</a:t>
            </a:r>
            <a:r>
              <a:rPr lang="en-US" dirty="0"/>
              <a:t>. </a:t>
            </a:r>
          </a:p>
          <a:p>
            <a:pPr marL="538163" indent="-538163"/>
            <a:r>
              <a:rPr lang="en-US" dirty="0"/>
              <a:t>2.	The errors, </a:t>
            </a:r>
            <a:r>
              <a:rPr lang="el-GR" i="1" dirty="0"/>
              <a:t>ε</a:t>
            </a:r>
            <a:r>
              <a:rPr lang="en-US" sz="1050" i="1" dirty="0"/>
              <a:t> </a:t>
            </a:r>
            <a:r>
              <a:rPr lang="en-US" i="1" baseline="-25000" dirty="0" err="1"/>
              <a:t>i</a:t>
            </a:r>
            <a:r>
              <a:rPr lang="en-US" dirty="0"/>
              <a:t>, are assumed to be independent of each other. </a:t>
            </a:r>
          </a:p>
          <a:p>
            <a:pPr marL="538163" indent="-538163"/>
            <a:r>
              <a:rPr lang="en-US" dirty="0"/>
              <a:t>3.	The errors, </a:t>
            </a:r>
            <a:r>
              <a:rPr lang="el-GR" i="1" dirty="0"/>
              <a:t>ε</a:t>
            </a:r>
            <a:r>
              <a:rPr lang="en-US" sz="1050" i="1" dirty="0"/>
              <a:t> </a:t>
            </a:r>
            <a:r>
              <a:rPr lang="en-US" i="1" baseline="-25000" dirty="0" err="1"/>
              <a:t>i</a:t>
            </a:r>
            <a:r>
              <a:rPr lang="en-US" dirty="0"/>
              <a:t>, at each value of </a:t>
            </a:r>
            <a:r>
              <a:rPr lang="en-US" i="1" dirty="0"/>
              <a:t>x</a:t>
            </a:r>
            <a:r>
              <a:rPr lang="en-US" sz="1050" i="1" dirty="0"/>
              <a:t> </a:t>
            </a:r>
            <a:r>
              <a:rPr lang="en-US" i="1" baseline="-25000" dirty="0" err="1"/>
              <a:t>i</a:t>
            </a:r>
            <a:r>
              <a:rPr lang="en-US" dirty="0"/>
              <a:t> are normally distributed. </a:t>
            </a:r>
          </a:p>
          <a:p>
            <a:pPr marL="538163" indent="-538163"/>
            <a:r>
              <a:rPr lang="en-US" dirty="0"/>
              <a:t>4.	The errors, </a:t>
            </a:r>
            <a:r>
              <a:rPr lang="el-GR" i="1" dirty="0"/>
              <a:t>ε</a:t>
            </a:r>
            <a:r>
              <a:rPr lang="en-US" sz="1050" i="1" dirty="0"/>
              <a:t> </a:t>
            </a:r>
            <a:r>
              <a:rPr lang="en-US" i="1" baseline="-25000" dirty="0" err="1"/>
              <a:t>i</a:t>
            </a:r>
            <a:r>
              <a:rPr lang="en-US" dirty="0"/>
              <a:t>, at each value of </a:t>
            </a:r>
            <a:r>
              <a:rPr lang="en-US" i="1" dirty="0"/>
              <a:t>x</a:t>
            </a:r>
            <a:r>
              <a:rPr lang="en-US" sz="1050" i="1" dirty="0"/>
              <a:t> </a:t>
            </a:r>
            <a:r>
              <a:rPr lang="en-US" i="1" baseline="-25000" dirty="0" err="1"/>
              <a:t>i</a:t>
            </a:r>
            <a:r>
              <a:rPr lang="en-US" i="1" baseline="-25000" dirty="0"/>
              <a:t> </a:t>
            </a:r>
            <a:r>
              <a:rPr lang="en-US" dirty="0"/>
              <a:t>have equal variances, </a:t>
            </a:r>
            <a:endParaRPr lang="en-IN" dirty="0"/>
          </a:p>
        </p:txBody>
      </p:sp>
      <p:pic>
        <p:nvPicPr>
          <p:cNvPr id="8" name="Picture 7" descr="sigma squared subscript epsilon.">
            <a:extLst>
              <a:ext uri="{FF2B5EF4-FFF2-40B4-BE49-F238E27FC236}">
                <a16:creationId xmlns:a16="http://schemas.microsoft.com/office/drawing/2014/main" id="{20BFEC79-7A92-FFDB-5890-B27D3CAF76FB}"/>
              </a:ext>
            </a:extLst>
          </p:cNvPr>
          <p:cNvPicPr>
            <a:picLocks noChangeAspect="1"/>
          </p:cNvPicPr>
          <p:nvPr/>
        </p:nvPicPr>
        <p:blipFill>
          <a:blip r:embed="rId2"/>
          <a:stretch>
            <a:fillRect/>
          </a:stretch>
        </p:blipFill>
        <p:spPr>
          <a:xfrm>
            <a:off x="2581275" y="4752975"/>
            <a:ext cx="428625" cy="457200"/>
          </a:xfrm>
          <a:prstGeom prst="rect">
            <a:avLst/>
          </a:prstGeom>
        </p:spPr>
      </p:pic>
    </p:spTree>
    <p:extLst>
      <p:ext uri="{BB962C8B-B14F-4D97-AF65-F5344CB8AC3E}">
        <p14:creationId xmlns:p14="http://schemas.microsoft.com/office/powerpoint/2010/main" val="3911456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60204-2860-4E52-A049-F6278B143D51}"/>
              </a:ext>
            </a:extLst>
          </p:cNvPr>
          <p:cNvSpPr>
            <a:spLocks noGrp="1"/>
          </p:cNvSpPr>
          <p:nvPr>
            <p:ph type="title"/>
          </p:nvPr>
        </p:nvSpPr>
        <p:spPr/>
        <p:txBody>
          <a:bodyPr/>
          <a:lstStyle/>
          <a:p>
            <a:r>
              <a:rPr lang="en-IN" dirty="0"/>
              <a:t>Residual Analysis</a:t>
            </a:r>
            <a:r>
              <a:rPr lang="en-US" dirty="0"/>
              <a:t>—Slide 4</a:t>
            </a:r>
            <a:endParaRPr lang="en-IN" dirty="0"/>
          </a:p>
        </p:txBody>
      </p:sp>
      <p:sp>
        <p:nvSpPr>
          <p:cNvPr id="3" name="Text Placeholder 2">
            <a:extLst>
              <a:ext uri="{FF2B5EF4-FFF2-40B4-BE49-F238E27FC236}">
                <a16:creationId xmlns:a16="http://schemas.microsoft.com/office/drawing/2014/main" id="{3907AC1E-800E-4DD6-A52C-EBCCDECD5B42}"/>
              </a:ext>
            </a:extLst>
          </p:cNvPr>
          <p:cNvSpPr>
            <a:spLocks noGrp="1"/>
          </p:cNvSpPr>
          <p:nvPr>
            <p:ph type="body" sz="quarter" idx="10"/>
          </p:nvPr>
        </p:nvSpPr>
        <p:spPr/>
        <p:txBody>
          <a:bodyPr/>
          <a:lstStyle/>
          <a:p>
            <a:r>
              <a:rPr lang="en-US" dirty="0"/>
              <a:t>One method of validating the assumptions is by performing a graphical analysis of the residuals. The most frequently used graph is that of the residuals (</a:t>
            </a:r>
            <a:r>
              <a:rPr lang="en-US" i="1" dirty="0"/>
              <a:t>e</a:t>
            </a:r>
            <a:r>
              <a:rPr lang="en-US" sz="1050" i="1" dirty="0"/>
              <a:t> </a:t>
            </a:r>
            <a:r>
              <a:rPr lang="en-US" i="1" baseline="-25000" dirty="0" err="1"/>
              <a:t>i</a:t>
            </a:r>
            <a:r>
              <a:rPr lang="en-US" i="1" dirty="0"/>
              <a:t> </a:t>
            </a:r>
            <a:r>
              <a:rPr lang="en-US" dirty="0"/>
              <a:t>) vs. the fitted values </a:t>
            </a:r>
          </a:p>
        </p:txBody>
      </p:sp>
      <p:pic>
        <p:nvPicPr>
          <p:cNvPr id="9" name="Picture 8" descr="Open parenthesis y hat subscript i close parenthesis.">
            <a:extLst>
              <a:ext uri="{FF2B5EF4-FFF2-40B4-BE49-F238E27FC236}">
                <a16:creationId xmlns:a16="http://schemas.microsoft.com/office/drawing/2014/main" id="{80354D7E-1275-C704-04D0-37784D87A30A}"/>
              </a:ext>
            </a:extLst>
          </p:cNvPr>
          <p:cNvPicPr>
            <a:picLocks noChangeAspect="1"/>
          </p:cNvPicPr>
          <p:nvPr/>
        </p:nvPicPr>
        <p:blipFill>
          <a:blip r:embed="rId2"/>
          <a:stretch>
            <a:fillRect/>
          </a:stretch>
        </p:blipFill>
        <p:spPr>
          <a:xfrm>
            <a:off x="3429000" y="2362200"/>
            <a:ext cx="657225" cy="514350"/>
          </a:xfrm>
          <a:prstGeom prst="rect">
            <a:avLst/>
          </a:prstGeom>
        </p:spPr>
      </p:pic>
      <p:sp>
        <p:nvSpPr>
          <p:cNvPr id="11" name="TextBox 10">
            <a:extLst>
              <a:ext uri="{FF2B5EF4-FFF2-40B4-BE49-F238E27FC236}">
                <a16:creationId xmlns:a16="http://schemas.microsoft.com/office/drawing/2014/main" id="{160E81D5-45E6-11D4-65C5-7CD2BB90F717}"/>
              </a:ext>
            </a:extLst>
          </p:cNvPr>
          <p:cNvSpPr txBox="1"/>
          <p:nvPr/>
        </p:nvSpPr>
        <p:spPr>
          <a:xfrm>
            <a:off x="485776" y="2876550"/>
            <a:ext cx="8201023" cy="1384995"/>
          </a:xfrm>
          <a:prstGeom prst="rect">
            <a:avLst/>
          </a:prstGeom>
          <a:noFill/>
        </p:spPr>
        <p:txBody>
          <a:bodyPr wrap="square">
            <a:spAutoFit/>
          </a:bodyPr>
          <a:lstStyle/>
          <a:p>
            <a:r>
              <a:rPr lang="en-US" sz="2800" dirty="0"/>
              <a:t>In Figure 1, (a) is a scatterplot of the raw data, </a:t>
            </a:r>
            <a:r>
              <a:rPr lang="en-US" sz="2800" i="1" dirty="0"/>
              <a:t>y</a:t>
            </a:r>
            <a:r>
              <a:rPr lang="en-US" sz="2800" dirty="0"/>
              <a:t> vs. </a:t>
            </a:r>
            <a:r>
              <a:rPr lang="en-US" sz="2800" i="1" dirty="0"/>
              <a:t>x</a:t>
            </a:r>
            <a:r>
              <a:rPr lang="en-US" sz="2800" dirty="0"/>
              <a:t>, with a simple linear regression line fit through the data. Note that the scatterplot is somewhat curvilinear. </a:t>
            </a:r>
            <a:endParaRPr lang="en-IN" sz="2800" dirty="0"/>
          </a:p>
        </p:txBody>
      </p:sp>
    </p:spTree>
    <p:extLst>
      <p:ext uri="{BB962C8B-B14F-4D97-AF65-F5344CB8AC3E}">
        <p14:creationId xmlns:p14="http://schemas.microsoft.com/office/powerpoint/2010/main" val="2519820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94AA5-7EFC-4E80-935E-D69E01E23EC4}"/>
              </a:ext>
            </a:extLst>
          </p:cNvPr>
          <p:cNvSpPr>
            <a:spLocks noGrp="1"/>
          </p:cNvSpPr>
          <p:nvPr>
            <p:ph type="title"/>
          </p:nvPr>
        </p:nvSpPr>
        <p:spPr/>
        <p:txBody>
          <a:bodyPr/>
          <a:lstStyle/>
          <a:p>
            <a:r>
              <a:rPr lang="en-IN" dirty="0"/>
              <a:t>Residual Analysis</a:t>
            </a:r>
            <a:r>
              <a:rPr lang="en-US" dirty="0"/>
              <a:t>—Slide 5</a:t>
            </a:r>
            <a:endParaRPr lang="en-IN" dirty="0"/>
          </a:p>
        </p:txBody>
      </p:sp>
      <p:pic>
        <p:nvPicPr>
          <p:cNvPr id="5" name="Picture 4" descr="A graph titled as &quot;Plot of y versus x and plot of residuals versus Fitted values - not linear&quot;.&#10;In the image we have two plots named Graph a, and Graph b.&#10;Graph a: The scatterplot depicts the raw data, y vs. x, with a simple linear regression line fit through the data. The scatterplot is somewhat curvilinear. &#10;Graph b: The residuals are plotted against the fitted values. The scatterplot is somewhat curvilinear but the data are not linear.">
            <a:extLst>
              <a:ext uri="{FF2B5EF4-FFF2-40B4-BE49-F238E27FC236}">
                <a16:creationId xmlns:a16="http://schemas.microsoft.com/office/drawing/2014/main" id="{6899601D-E8D0-408A-B96C-F3587C5F2C8B}"/>
              </a:ext>
            </a:extLst>
          </p:cNvPr>
          <p:cNvPicPr>
            <a:picLocks noChangeAspect="1"/>
          </p:cNvPicPr>
          <p:nvPr/>
        </p:nvPicPr>
        <p:blipFill>
          <a:blip r:embed="rId2"/>
          <a:srcRect b="14746"/>
          <a:stretch>
            <a:fillRect/>
          </a:stretch>
        </p:blipFill>
        <p:spPr>
          <a:xfrm>
            <a:off x="609600" y="2209801"/>
            <a:ext cx="7725853" cy="2590800"/>
          </a:xfrm>
          <a:prstGeom prst="rect">
            <a:avLst/>
          </a:prstGeom>
        </p:spPr>
      </p:pic>
      <p:sp>
        <p:nvSpPr>
          <p:cNvPr id="6" name="TextBox 5">
            <a:extLst>
              <a:ext uri="{FF2B5EF4-FFF2-40B4-BE49-F238E27FC236}">
                <a16:creationId xmlns:a16="http://schemas.microsoft.com/office/drawing/2014/main" id="{EDDF0E2F-9D1C-6E64-A20E-5532B36FF7F7}"/>
              </a:ext>
            </a:extLst>
          </p:cNvPr>
          <p:cNvSpPr txBox="1"/>
          <p:nvPr/>
        </p:nvSpPr>
        <p:spPr>
          <a:xfrm>
            <a:off x="3505200" y="4953000"/>
            <a:ext cx="1600200" cy="461665"/>
          </a:xfrm>
          <a:prstGeom prst="rect">
            <a:avLst/>
          </a:prstGeom>
          <a:noFill/>
        </p:spPr>
        <p:txBody>
          <a:bodyPr wrap="square">
            <a:spAutoFit/>
          </a:bodyPr>
          <a:lstStyle/>
          <a:p>
            <a:pPr algn="ctr"/>
            <a:r>
              <a:rPr lang="en-IN" sz="2400" dirty="0"/>
              <a:t>Figure 1</a:t>
            </a:r>
          </a:p>
        </p:txBody>
      </p:sp>
    </p:spTree>
    <p:extLst>
      <p:ext uri="{BB962C8B-B14F-4D97-AF65-F5344CB8AC3E}">
        <p14:creationId xmlns:p14="http://schemas.microsoft.com/office/powerpoint/2010/main" val="18828231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17A24-5FE9-449D-A301-CF9C4188469E}"/>
              </a:ext>
            </a:extLst>
          </p:cNvPr>
          <p:cNvSpPr>
            <a:spLocks noGrp="1"/>
          </p:cNvSpPr>
          <p:nvPr>
            <p:ph type="title"/>
          </p:nvPr>
        </p:nvSpPr>
        <p:spPr/>
        <p:txBody>
          <a:bodyPr/>
          <a:lstStyle/>
          <a:p>
            <a:r>
              <a:rPr lang="en-IN" dirty="0"/>
              <a:t>Residual Analysis</a:t>
            </a:r>
            <a:r>
              <a:rPr lang="en-US" dirty="0"/>
              <a:t>—Slide 6</a:t>
            </a:r>
            <a:endParaRPr lang="en-IN" dirty="0"/>
          </a:p>
        </p:txBody>
      </p:sp>
      <p:sp>
        <p:nvSpPr>
          <p:cNvPr id="3" name="Text Placeholder 2">
            <a:extLst>
              <a:ext uri="{FF2B5EF4-FFF2-40B4-BE49-F238E27FC236}">
                <a16:creationId xmlns:a16="http://schemas.microsoft.com/office/drawing/2014/main" id="{C1DB00D4-8719-49E6-9DDD-EA2D0A9D91B1}"/>
              </a:ext>
            </a:extLst>
          </p:cNvPr>
          <p:cNvSpPr>
            <a:spLocks noGrp="1"/>
          </p:cNvSpPr>
          <p:nvPr>
            <p:ph type="body" sz="quarter" idx="10"/>
          </p:nvPr>
        </p:nvSpPr>
        <p:spPr/>
        <p:txBody>
          <a:bodyPr/>
          <a:lstStyle/>
          <a:p>
            <a:r>
              <a:rPr lang="en-US" dirty="0"/>
              <a:t>In general, a well-behaved residual plot will have data points that are randomly scattered around the zero line if the data follow a linear pattern.</a:t>
            </a:r>
            <a:endParaRPr lang="en-IN" dirty="0"/>
          </a:p>
        </p:txBody>
      </p:sp>
    </p:spTree>
    <p:extLst>
      <p:ext uri="{BB962C8B-B14F-4D97-AF65-F5344CB8AC3E}">
        <p14:creationId xmlns:p14="http://schemas.microsoft.com/office/powerpoint/2010/main" val="3643491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11C85-B272-4280-869E-C92FFBE12C4A}"/>
              </a:ext>
            </a:extLst>
          </p:cNvPr>
          <p:cNvSpPr>
            <a:spLocks noGrp="1"/>
          </p:cNvSpPr>
          <p:nvPr>
            <p:ph type="title"/>
          </p:nvPr>
        </p:nvSpPr>
        <p:spPr/>
        <p:txBody>
          <a:bodyPr/>
          <a:lstStyle/>
          <a:p>
            <a:r>
              <a:rPr lang="en-IN" dirty="0"/>
              <a:t>Residual Analysis</a:t>
            </a:r>
            <a:r>
              <a:rPr lang="en-US" dirty="0"/>
              <a:t>—Slide 7</a:t>
            </a:r>
            <a:endParaRPr lang="en-IN" dirty="0"/>
          </a:p>
        </p:txBody>
      </p:sp>
      <p:pic>
        <p:nvPicPr>
          <p:cNvPr id="5" name="Picture 4" descr="A graph titled as &quot;Plot of y versus x and plot of residuals versus Fitted values - linear&quot;.&#10;In the image we have two plots named Graph a, and Graph b.&#10;&#10;Graph a: The graph is a scatterplot of y vs. x with a straight line fit through the data. The raw data seem to follow a linear pattern. &#10;Graph b: The graph is a scatterplot of residuals vs. fitted values. The independent variable (x), the data are randomly scattered above and below a horizontal line x and do not follow a pattern. The data are linear.">
            <a:extLst>
              <a:ext uri="{FF2B5EF4-FFF2-40B4-BE49-F238E27FC236}">
                <a16:creationId xmlns:a16="http://schemas.microsoft.com/office/drawing/2014/main" id="{7597A8AB-CAD7-4553-8575-B79E8AE1B34E}"/>
              </a:ext>
            </a:extLst>
          </p:cNvPr>
          <p:cNvPicPr>
            <a:picLocks noChangeAspect="1"/>
          </p:cNvPicPr>
          <p:nvPr/>
        </p:nvPicPr>
        <p:blipFill>
          <a:blip r:embed="rId2"/>
          <a:srcRect b="13601"/>
          <a:stretch>
            <a:fillRect/>
          </a:stretch>
        </p:blipFill>
        <p:spPr>
          <a:xfrm>
            <a:off x="762000" y="1295401"/>
            <a:ext cx="7848584" cy="2971800"/>
          </a:xfrm>
          <a:prstGeom prst="rect">
            <a:avLst/>
          </a:prstGeom>
        </p:spPr>
      </p:pic>
      <p:sp>
        <p:nvSpPr>
          <p:cNvPr id="3" name="TextBox 2">
            <a:extLst>
              <a:ext uri="{FF2B5EF4-FFF2-40B4-BE49-F238E27FC236}">
                <a16:creationId xmlns:a16="http://schemas.microsoft.com/office/drawing/2014/main" id="{2B12A509-8254-A3A3-D827-2F5AE5EEDED4}"/>
              </a:ext>
            </a:extLst>
          </p:cNvPr>
          <p:cNvSpPr txBox="1"/>
          <p:nvPr/>
        </p:nvSpPr>
        <p:spPr>
          <a:xfrm>
            <a:off x="3886200" y="4419600"/>
            <a:ext cx="1600200" cy="461665"/>
          </a:xfrm>
          <a:prstGeom prst="rect">
            <a:avLst/>
          </a:prstGeom>
          <a:noFill/>
        </p:spPr>
        <p:txBody>
          <a:bodyPr wrap="square">
            <a:spAutoFit/>
          </a:bodyPr>
          <a:lstStyle/>
          <a:p>
            <a:pPr algn="ctr"/>
            <a:r>
              <a:rPr lang="en-IN" sz="2400" dirty="0"/>
              <a:t>Figure 2</a:t>
            </a:r>
          </a:p>
        </p:txBody>
      </p:sp>
    </p:spTree>
    <p:extLst>
      <p:ext uri="{BB962C8B-B14F-4D97-AF65-F5344CB8AC3E}">
        <p14:creationId xmlns:p14="http://schemas.microsoft.com/office/powerpoint/2010/main" val="3888696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CA82A-738C-4388-9966-8A8526F82DA9}"/>
              </a:ext>
            </a:extLst>
          </p:cNvPr>
          <p:cNvSpPr>
            <a:spLocks noGrp="1"/>
          </p:cNvSpPr>
          <p:nvPr>
            <p:ph type="title"/>
          </p:nvPr>
        </p:nvSpPr>
        <p:spPr/>
        <p:txBody>
          <a:bodyPr/>
          <a:lstStyle/>
          <a:p>
            <a:r>
              <a:rPr lang="en-IN" dirty="0"/>
              <a:t>Residual Analysis</a:t>
            </a:r>
            <a:r>
              <a:rPr lang="en-US" dirty="0"/>
              <a:t>—Slide 8</a:t>
            </a:r>
            <a:endParaRPr lang="en-IN" dirty="0"/>
          </a:p>
        </p:txBody>
      </p:sp>
      <p:sp>
        <p:nvSpPr>
          <p:cNvPr id="3" name="Text Placeholder 2">
            <a:extLst>
              <a:ext uri="{FF2B5EF4-FFF2-40B4-BE49-F238E27FC236}">
                <a16:creationId xmlns:a16="http://schemas.microsoft.com/office/drawing/2014/main" id="{5CF8AEC6-5033-444F-AFE8-4C33C764EC53}"/>
              </a:ext>
            </a:extLst>
          </p:cNvPr>
          <p:cNvSpPr>
            <a:spLocks noGrp="1"/>
          </p:cNvSpPr>
          <p:nvPr>
            <p:ph type="body" sz="quarter" idx="10"/>
          </p:nvPr>
        </p:nvSpPr>
        <p:spPr/>
        <p:txBody>
          <a:bodyPr/>
          <a:lstStyle/>
          <a:p>
            <a:r>
              <a:rPr lang="en-US" dirty="0"/>
              <a:t>We can also look at the residual plots to determine if the errors are independent. Figure 3 is a plot of the residuals vs. </a:t>
            </a:r>
            <a:r>
              <a:rPr lang="en-US" i="1" dirty="0"/>
              <a:t>x</a:t>
            </a:r>
            <a:r>
              <a:rPr lang="en-US" dirty="0"/>
              <a:t> and shows a random scatter of the observations about the horizontal line </a:t>
            </a:r>
            <a:r>
              <a:rPr lang="en-US" i="1" dirty="0"/>
              <a:t>y</a:t>
            </a:r>
            <a:r>
              <a:rPr lang="en-US" dirty="0"/>
              <a:t> = 0. Given that there is no pattern associated with the residual plot, it is an indication that the errors are independent of each other, upholding the independence assumption.</a:t>
            </a:r>
          </a:p>
          <a:p>
            <a:endParaRPr lang="en-IN" sz="2400" dirty="0"/>
          </a:p>
        </p:txBody>
      </p:sp>
    </p:spTree>
    <p:extLst>
      <p:ext uri="{BB962C8B-B14F-4D97-AF65-F5344CB8AC3E}">
        <p14:creationId xmlns:p14="http://schemas.microsoft.com/office/powerpoint/2010/main" val="515409874"/>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7CA3846-091B-4E10-9DC7-F328301A1459}"/>
</file>

<file path=customXml/itemProps2.xml><?xml version="1.0" encoding="utf-8"?>
<ds:datastoreItem xmlns:ds="http://schemas.openxmlformats.org/officeDocument/2006/customXml" ds:itemID="{281FD3DB-7E78-4EAB-A2E1-F2F025029686}"/>
</file>

<file path=customXml/itemProps3.xml><?xml version="1.0" encoding="utf-8"?>
<ds:datastoreItem xmlns:ds="http://schemas.openxmlformats.org/officeDocument/2006/customXml" ds:itemID="{533E0DF4-FF4C-416E-B236-717FBF2A26D3}"/>
</file>

<file path=docProps/app.xml><?xml version="1.0" encoding="utf-8"?>
<Properties xmlns="http://schemas.openxmlformats.org/officeDocument/2006/extended-properties" xmlns:vt="http://schemas.openxmlformats.org/officeDocument/2006/docPropsVTypes">
  <TotalTime>1396</TotalTime>
  <Words>1936</Words>
  <Application>Microsoft Office PowerPoint</Application>
  <PresentationFormat>On-screen Show (4:3)</PresentationFormat>
  <Paragraphs>136</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Courier New</vt:lpstr>
      <vt:lpstr>Calibri</vt:lpstr>
      <vt:lpstr>Arial</vt:lpstr>
      <vt:lpstr>Cambria Math</vt:lpstr>
      <vt:lpstr>Office Theme</vt:lpstr>
      <vt:lpstr>Section 13.2</vt:lpstr>
      <vt:lpstr>Residual Analysis—Slide 1</vt:lpstr>
      <vt:lpstr>Residual Analysis—Slide 2</vt:lpstr>
      <vt:lpstr>Residual Analysis—Slide 3</vt:lpstr>
      <vt:lpstr>Residual Analysis—Slide 4</vt:lpstr>
      <vt:lpstr>Residual Analysis—Slide 5</vt:lpstr>
      <vt:lpstr>Residual Analysis—Slide 6</vt:lpstr>
      <vt:lpstr>Residual Analysis—Slide 7</vt:lpstr>
      <vt:lpstr>Residual Analysis—Slide 8</vt:lpstr>
      <vt:lpstr>Residual Analysis—Slide 9</vt:lpstr>
      <vt:lpstr>Residual Analysis—Slide 10</vt:lpstr>
      <vt:lpstr>Definition: Sigmoidal Relationship</vt:lpstr>
      <vt:lpstr>Residual Analysis—Slide 11</vt:lpstr>
      <vt:lpstr>Residual Analysis—Slide 12</vt:lpstr>
      <vt:lpstr>Definition: Normal Probability Plot</vt:lpstr>
      <vt:lpstr>Residual Analysis—Slide 13</vt:lpstr>
      <vt:lpstr>Residual Analysis—Slide 14</vt:lpstr>
      <vt:lpstr>Residual Analysis—Slide 15</vt:lpstr>
      <vt:lpstr>Residual Analysis—Slide 16</vt:lpstr>
      <vt:lpstr>Residual Analysis—Slide 17</vt:lpstr>
      <vt:lpstr>Residual Analysis—Slide 18</vt:lpstr>
      <vt:lpstr>Residual Analysis—Slide 19</vt:lpstr>
      <vt:lpstr>Example 1: Simple Linear Regression of Age by Screen Time—Slide 1</vt:lpstr>
      <vt:lpstr>Example 1: Simple Linear Regression of Age by Screen Time—Slide 2</vt:lpstr>
      <vt:lpstr>Example 1: Simple Linear Regression of Age by Screen Time—Slide 3</vt:lpstr>
      <vt:lpstr>Example 1: Simple Linear Regression of Age by Screen Time—Slide 4</vt:lpstr>
      <vt:lpstr> Example 1: Simple Linear Regression of Age by Screen Time—Slide 5</vt:lpstr>
      <vt:lpstr>Example 1: Simple Linear Regression of Age by Screen Time—Slide 6</vt:lpstr>
      <vt:lpstr> Example 1: Simple Linear Regression of Age by Screen Time—Slide 7</vt:lpstr>
      <vt:lpstr> Example 1: Simple Linear Regression of Age by Screen Time—Slide 8</vt:lpstr>
      <vt:lpstr> Example 1: Simple Linear Regression of Age by Screen Time—Slide 9</vt:lpstr>
      <vt:lpstr> Example 1: Simple Linear Regression of Age by Screen Time—Slide 10</vt:lpstr>
      <vt:lpstr>Example 1: Simple Linear Regression of Age by Screen Time—Slide 11</vt:lpstr>
      <vt:lpstr> Example 1: Simple Linear Regression of Age by Screen Time—Slide 12</vt:lpstr>
      <vt:lpstr>Example 1: Simple Linear Regression of Age by Screen Time—Slide 13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- 13.2 - Residual Analysis</dc:title>
  <dc:creator>Hawkes Learning</dc:creator>
  <cp:lastModifiedBy>Kodanda Ram Bade</cp:lastModifiedBy>
  <cp:revision>171</cp:revision>
  <dcterms:created xsi:type="dcterms:W3CDTF">2013-04-26T14:43:13Z</dcterms:created>
  <dcterms:modified xsi:type="dcterms:W3CDTF">2025-10-01T10:25:21Z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