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11" r:id="rId3"/>
    <p:sldId id="257" r:id="rId4"/>
    <p:sldId id="273" r:id="rId5"/>
    <p:sldId id="274" r:id="rId6"/>
    <p:sldId id="275" r:id="rId7"/>
    <p:sldId id="258" r:id="rId8"/>
    <p:sldId id="277" r:id="rId9"/>
    <p:sldId id="259" r:id="rId10"/>
    <p:sldId id="260" r:id="rId11"/>
    <p:sldId id="262" r:id="rId12"/>
    <p:sldId id="261" r:id="rId13"/>
    <p:sldId id="289" r:id="rId14"/>
    <p:sldId id="265" r:id="rId15"/>
    <p:sldId id="291" r:id="rId16"/>
    <p:sldId id="303" r:id="rId17"/>
    <p:sldId id="300" r:id="rId18"/>
    <p:sldId id="310" r:id="rId19"/>
    <p:sldId id="270" r:id="rId20"/>
    <p:sldId id="312" r:id="rId21"/>
    <p:sldId id="271" r:id="rId22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8" autoAdjust="0"/>
    <p:restoredTop sz="94673" autoAdjust="0"/>
  </p:normalViewPr>
  <p:slideViewPr>
    <p:cSldViewPr>
      <p:cViewPr varScale="1">
        <p:scale>
          <a:sx n="102" d="100"/>
          <a:sy n="102" d="100"/>
        </p:scale>
        <p:origin x="184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stat.hawkeslearning.com" TargetMode="Externa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13.3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Evaluating the Fit of the Linear Regression Model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Explaining Variation in a Linear Model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An entrance exam given at a private college has been</a:t>
            </a:r>
            <a:r>
              <a:rPr sz="2800" dirty="0"/>
              <a:t> used for years as a predictor of academic success. If </a:t>
            </a:r>
            <a:r>
              <a:rPr lang="en-US" sz="2800" dirty="0"/>
              <a:t>these test</a:t>
            </a:r>
            <a:r>
              <a:rPr sz="2800" dirty="0"/>
              <a:t> scores are predictors of academic success, they should be positively related to the grade point average upon graduation. T</a:t>
            </a:r>
            <a:r>
              <a:rPr lang="en-US" sz="2800" dirty="0"/>
              <a:t>hirty</a:t>
            </a:r>
            <a:r>
              <a:rPr sz="2800" dirty="0"/>
              <a:t> graduates of </a:t>
            </a:r>
            <a:r>
              <a:rPr lang="en-US" sz="2800" dirty="0"/>
              <a:t>the </a:t>
            </a:r>
            <a:r>
              <a:rPr sz="2800" dirty="0"/>
              <a:t>college were sampled and their grade point averages (GPA) upon graduation and </a:t>
            </a:r>
            <a:r>
              <a:rPr lang="en-US" sz="2800" dirty="0"/>
              <a:t>entrance exam test </a:t>
            </a:r>
            <a:r>
              <a:rPr sz="2800" dirty="0"/>
              <a:t>scores reported upon admission are recorded in the following table.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Explaining Variation in a Linear Model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D9C9F8-C698-0EEE-F346-200D6E955E30}"/>
              </a:ext>
            </a:extLst>
          </p:cNvPr>
          <p:cNvSpPr txBox="1"/>
          <p:nvPr/>
        </p:nvSpPr>
        <p:spPr>
          <a:xfrm>
            <a:off x="2667000" y="12631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b="1"/>
            </a:pPr>
            <a:r>
              <a:rPr lang="en-US" sz="1800" dirty="0"/>
              <a:t>Table 1 – </a:t>
            </a:r>
            <a:r>
              <a:rPr lang="en-US" sz="1800" b="1" dirty="0"/>
              <a:t>Test</a:t>
            </a:r>
            <a:r>
              <a:rPr lang="en-US" sz="1800" dirty="0"/>
              <a:t> Scores and Graduating </a:t>
            </a:r>
            <a:r>
              <a:rPr lang="en-US" sz="1800" b="1" dirty="0"/>
              <a:t>GPA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The table displays data for 30 students, showing their test scores, GPAs, prediction results, and error calculations. The columns are:&#10;&#10;Student – Identifier number for each student.&#10;&#10;Verbal – Verbal test score.&#10;&#10;Math – Math test score.&#10;&#10;Total – Combined verbal and math score.&#10;&#10;College GPA – Actual college GPA.&#10;&#10;Predicted GPA – GPA predicted by a regression model.&#10;&#10;Error – Difference between actual and predicted GPA (College GPA minus Predicted GPA).&#10;&#10;Error Squared – The square of the error.&#10;&#10;Examples from the table:&#10;&#10;Student 1&#10;Verbal: 680, Math: 554, Total: 1234&#10;College GPA: 3.42, Predicted GPA: 2.8647&#10;Error: 0.5553, Error Squared: 0.30835809&#10;&#10;Student 2&#10;Verbal: 486, Math: 562, Total: 1048&#10;College GPA: 2.37, Predicted GPA: 2.4741&#10;Error: -0.1041, Error Squared: 0.01083681&#10;&#10;Student 3&#10;Verbal: 500, Math: 564, Total: 1064&#10;College GPA: 2.52, Predicted GPA: 2.5077&#10;Error: 0.0123, Error Squared: 0.00015129&#10;&#10;Student 4&#10;Verbal: 501, Math: 564, Total: 1065&#10;College GPA: 2.25, Predicted GPA: 2.5098&#10;Error: -0.2598, Error Squared: 0.06749604&#10;&#10;Student 5&#10;Verbal: 503, Math: 583, Total: 1086&#10;College GPA: 2.90, Predicted GPA: 2.5539&#10;Error: 0.3461, Error Squared: 0.11978521&#10;&#10;The row labeled &quot;...&quot; indicates omitted data between students 5 and 30.&#10;&#10;Student 30&#10;Verbal: 549, Math: 564, Total: 1113&#10;College GPA: 2.34, Predicted GPA: 2.6106&#10;Error: -0.2706, Error Squared: 0.07322436&#10;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142780049"/>
                  </p:ext>
                </p:extLst>
              </p:nvPr>
            </p:nvGraphicFramePr>
            <p:xfrm>
              <a:off x="457200" y="1702456"/>
              <a:ext cx="8229600" cy="340294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38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412112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Verbal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Math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Total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College </a:t>
                          </a:r>
                          <a:r>
                            <a:rPr sz="1400" b="1" dirty="0"/>
                            <a:t>GPA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Predicted </a:t>
                          </a:r>
                          <a:r>
                            <a:rPr sz="1400" b="1" dirty="0"/>
                            <a:t>GPA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dirty="0"/>
                            <a:t>Error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dirty="0"/>
                            <a:t>Error Squared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1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680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554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1234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3.42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2.8647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0.5553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0.30835809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486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562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1048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2.37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2.4741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−0.1041</m:t>
                                </m:r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0.01083681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3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500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564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1064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2.52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2.5077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0.0123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0.00015129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501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564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1065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2.25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2.5098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400">
                                    <a:latin typeface="Cambria Math" panose="02040503050406030204" pitchFamily="18" charset="0"/>
                                  </a:rPr>
                                  <m:t>−0.2598</m:t>
                                </m:r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0.06749604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503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583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1086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2.9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2.5539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0.3461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0.11978521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…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549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564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1113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2.34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2.6106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smtClean="0">
                                    <a:latin typeface="Cambria Math" panose="02040503050406030204" pitchFamily="18" charset="0"/>
                                  </a:rPr>
                                  <m:t>−0.</m:t>
                                </m:r>
                                <m:r>
                                  <a:rPr lang="en-US" sz="1400" b="0" smtClean="0">
                                    <a:latin typeface="Cambria Math" panose="02040503050406030204" pitchFamily="18" charset="0"/>
                                  </a:rPr>
                                  <m:t>2706</m:t>
                                </m:r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0.07322436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The table displays data for 30 students, showing their test scores, GPAs, prediction results, and error calculations. The columns are:&#10;&#10;Student – Identifier number for each student.&#10;&#10;Verbal – Verbal test score.&#10;&#10;Math – Math test score.&#10;&#10;Total – Combined verbal and math score.&#10;&#10;College GPA – Actual college GPA.&#10;&#10;Predicted GPA – GPA predicted by a regression model.&#10;&#10;Error – Difference between actual and predicted GPA (College GPA minus Predicted GPA).&#10;&#10;Error Squared – The square of the error.&#10;&#10;Examples from the table:&#10;&#10;Student 1&#10;Verbal: 680, Math: 554, Total: 1234&#10;College GPA: 3.42, Predicted GPA: 2.8647&#10;Error: 0.5553, Error Squared: 0.30835809&#10;&#10;Student 2&#10;Verbal: 486, Math: 562, Total: 1048&#10;College GPA: 2.37, Predicted GPA: 2.4741&#10;Error: -0.1041, Error Squared: 0.01083681&#10;&#10;Student 3&#10;Verbal: 500, Math: 564, Total: 1064&#10;College GPA: 2.52, Predicted GPA: 2.5077&#10;Error: 0.0123, Error Squared: 0.00015129&#10;&#10;Student 4&#10;Verbal: 501, Math: 564, Total: 1065&#10;College GPA: 2.25, Predicted GPA: 2.5098&#10;Error: -0.2598, Error Squared: 0.06749604&#10;&#10;Student 5&#10;Verbal: 503, Math: 583, Total: 1086&#10;College GPA: 2.90, Predicted GPA: 2.5539&#10;Error: 0.3461, Error Squared: 0.11978521&#10;&#10;The row labeled &quot;...&quot; indicates omitted data between students 5 and 30.&#10;&#10;Student 30&#10;Verbal: 549, Math: 564, Total: 1113&#10;College GPA: 2.34, Predicted GPA: 2.6106&#10;Error: -0.2706, Error Squared: 0.07322436&#10;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142780049"/>
                  </p:ext>
                </p:extLst>
              </p:nvPr>
            </p:nvGraphicFramePr>
            <p:xfrm>
              <a:off x="457200" y="1702456"/>
              <a:ext cx="8229600" cy="340294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38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Verbal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Math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Total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College </a:t>
                          </a:r>
                          <a:r>
                            <a:rPr sz="1400" b="1" dirty="0"/>
                            <a:t>GPA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r>
                            <a:rPr sz="1400" dirty="0"/>
                            <a:t>Predicted </a:t>
                          </a:r>
                          <a:r>
                            <a:rPr sz="1400" b="1" dirty="0"/>
                            <a:t>GPA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dirty="0"/>
                            <a:t>Error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dirty="0"/>
                            <a:t>Error Squared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1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680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554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1234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3.42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2.8647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0.5553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0.30835809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2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486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562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1048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2.37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2.4741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1111" t="-226471" r="-125309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0.01083681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3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500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564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1064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2.52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2.5077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0.0123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0.00015129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4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501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564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1065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2.25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2.5098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1111" t="-425000" r="-125309" b="-30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0.06749604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5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503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583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1086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2.9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2.5539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 dirty="0"/>
                            <a:t>0.3461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400"/>
                            <a:t>0.11978521</a:t>
                          </a:r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…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4121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549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564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1113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2.34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2.6106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1111" t="-723529" r="-125309" b="-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0.07322436</a:t>
                          </a:r>
                          <a:endParaRPr sz="14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Data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65922"/>
          </a:xfrm>
        </p:spPr>
        <p:txBody>
          <a:bodyPr>
            <a:normAutofit/>
          </a:bodyPr>
          <a:lstStyle/>
          <a:p>
            <a:r>
              <a:rPr sz="2800" dirty="0"/>
              <a:t>The </a:t>
            </a:r>
            <a:r>
              <a:rPr lang="en-US" sz="2800" dirty="0"/>
              <a:t>Test</a:t>
            </a:r>
            <a:r>
              <a:rPr sz="2800" dirty="0"/>
              <a:t> Scores and Graduating GPA data set can be found on </a:t>
            </a:r>
            <a:r>
              <a:rPr sz="2800" dirty="0">
                <a:hlinkClick r:id="rId2" action="ppaction://hlinkfile"/>
              </a:rPr>
              <a:t>stat.hawkeslearning.com</a:t>
            </a:r>
            <a:r>
              <a:rPr sz="2800" dirty="0"/>
              <a:t> under </a:t>
            </a:r>
            <a:r>
              <a:rPr sz="2800" b="1" dirty="0"/>
              <a:t>Discovering Business Statistics, Second Edition </a:t>
            </a:r>
            <a:r>
              <a:rPr lang="en-US" b="1" dirty="0"/>
              <a:t>→</a:t>
            </a:r>
            <a:r>
              <a:rPr sz="2800" b="1" dirty="0"/>
              <a:t> Data Sets </a:t>
            </a:r>
            <a:r>
              <a:rPr lang="en-US" b="1" dirty="0"/>
              <a:t>→</a:t>
            </a:r>
            <a:r>
              <a:rPr sz="2800" b="1" dirty="0"/>
              <a:t> </a:t>
            </a:r>
            <a:r>
              <a:rPr lang="en-US" sz="2800" b="1" dirty="0"/>
              <a:t>Test</a:t>
            </a:r>
            <a:r>
              <a:rPr sz="2800" b="1" dirty="0"/>
              <a:t> Scores and Graduating GPA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940AF-9D67-43F6-859D-102BCFEF8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Explaining Variation in a Linear Model—Slide 3</a:t>
            </a:r>
            <a:endParaRPr lang="en-IN" dirty="0"/>
          </a:p>
        </p:txBody>
      </p:sp>
      <p:pic>
        <p:nvPicPr>
          <p:cNvPr id="6" name="Content Placeholder 5" descr="Scatterplot of Total SAT score vs graduating GPA based on the data in table 13.3.1&#10;&#10;The horizontal axis is labeled &quot;Total Test score&quot; with tick marks ranging from 1000 to 1350 in increments of 50.&#10;&#10;The vertical axis is labeled &quot;Graduating GPA&quot; with tick marks ranging from 2.0 to 3.6 in increments of 0.2.&#10;&#10;The 30 data values are scattered within the graph.">
            <a:extLst>
              <a:ext uri="{FF2B5EF4-FFF2-40B4-BE49-F238E27FC236}">
                <a16:creationId xmlns:a16="http://schemas.microsoft.com/office/drawing/2014/main" id="{7284CE57-97E3-4850-A4C6-BE273E064E72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rcRect b="9208"/>
          <a:stretch>
            <a:fillRect/>
          </a:stretch>
        </p:blipFill>
        <p:spPr>
          <a:xfrm>
            <a:off x="1180626" y="1268895"/>
            <a:ext cx="6782747" cy="4065106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1568E3-BDE4-FBFA-969D-D541B66CAE27}"/>
              </a:ext>
            </a:extLst>
          </p:cNvPr>
          <p:cNvSpPr txBox="1"/>
          <p:nvPr/>
        </p:nvSpPr>
        <p:spPr>
          <a:xfrm>
            <a:off x="3962400" y="5410200"/>
            <a:ext cx="1600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dirty="0"/>
              <a:t>Figure 3</a:t>
            </a:r>
          </a:p>
        </p:txBody>
      </p:sp>
    </p:spTree>
    <p:extLst>
      <p:ext uri="{BB962C8B-B14F-4D97-AF65-F5344CB8AC3E}">
        <p14:creationId xmlns:p14="http://schemas.microsoft.com/office/powerpoint/2010/main" val="998839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1: Explaining Variation in a Linear Model—Slide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 scatterplot in Figure 3 suggests that as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test</a:t>
            </a:r>
            <a:r>
              <a:rPr sz="2800" dirty="0"/>
              <a:t> scores increase the 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GPA</a:t>
            </a:r>
            <a:r>
              <a:rPr sz="2800" dirty="0"/>
              <a:t> tends to increase, although there is a substantial amount of variability in the relationship. The upward sloping pattern of the data suggests a linear model could be constructed. However, a great deal of variation in the model's errors should be expected. What percent of the variation in final grade point average can be explained by the model relating total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test</a:t>
            </a:r>
            <a:r>
              <a:rPr sz="2800" dirty="0"/>
              <a:t> score to graduating 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GPA</a:t>
            </a:r>
            <a:r>
              <a:rPr sz="2800" dirty="0"/>
              <a:t>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A5FA0-5999-47C5-9AF7-571922E6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Explaining Variation in a Linear Model—Slide 5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EDF56C-B67E-470E-90DB-1D14921E7B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Using the least squares method, the estimated model is given by </a:t>
            </a:r>
          </a:p>
          <a:p>
            <a:r>
              <a:rPr lang="en-US" dirty="0"/>
              <a:t>Estimate Graduating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GPA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US" dirty="0"/>
              <a:t>0.2733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dirty="0"/>
              <a:t> 0.0021(Total Test Score). </a:t>
            </a:r>
          </a:p>
        </p:txBody>
      </p:sp>
    </p:spTree>
    <p:extLst>
      <p:ext uri="{BB962C8B-B14F-4D97-AF65-F5344CB8AC3E}">
        <p14:creationId xmlns:p14="http://schemas.microsoft.com/office/powerpoint/2010/main" val="3285239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1: Explaining Variation in a Linear Model—Slide 6</a:t>
            </a:r>
            <a:endParaRPr dirty="0"/>
          </a:p>
        </p:txBody>
      </p:sp>
      <p:pic>
        <p:nvPicPr>
          <p:cNvPr id="7" name="Picture 6" descr="The image shows the excel summary output of a regression analysis consisting of three sections: Regression Statistics, ANOVA table, and Coefficients table. &#10;&#10;First is the Regression Statistics Table:&#10;This table contains two columns and five rows.&#10;The first column lists the statistical measures: Multiple R, R Square, Adjusted R Square, Standard Error, and Observations.&#10;The second column lists their corresponding values:&#10;Multiple R is 0.3966, R Square is 0.1597, Adjusted R Square is 0.1297, Standard Error is 0.4008, Observations: 30.&#10;&#10;Second is the ANOVA Table:&#10;This table has five columns and three rows excluding the column headers.&#10;Column headers are: degrees of freedom as df, sum squares as S S, mean sum of squares as M S, and F.&#10;The three rows represent:&#10;First row (Regression): df is 1, S S is 0.8548, M S is 0.8548, F is 5.3218.&#10;Second row (Residual): df is 28, S S is 4.4976, M S is 0.1606, F is blank. Remember that the F-ratio is calculated for the regression (or treatment) part only.&#10;Third row (Total): df is 29, S S is 5.3524. MS is blank and only needed for Regression (MSR) and Residual (MSR) because they are used to compute the F ratio.&#10;&#10;Third is the Coefficients Table:&#10;This table has five columns and two rows of data excluding the column headers.&#10;Column headers are: Coefficients, Standard Error, t Stat, P value.&#10;The two rows represent predictors:&#10;First row (Intercept): Coefficient is 0.2733, Standard Error is 1.0677, t Stat is 0.2560, P value is 0.7998.&#10;Second row (Total Test Score): Coefficient is 0.0021, Standard Error is 0.0009, t Stat is 2.3069, P value is 0.0287.&#10;">
            <a:extLst>
              <a:ext uri="{FF2B5EF4-FFF2-40B4-BE49-F238E27FC236}">
                <a16:creationId xmlns:a16="http://schemas.microsoft.com/office/drawing/2014/main" id="{72ED3FBA-426B-4A34-B86B-225AC24B1C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170"/>
          <a:stretch>
            <a:fillRect/>
          </a:stretch>
        </p:blipFill>
        <p:spPr>
          <a:xfrm>
            <a:off x="1447800" y="1168871"/>
            <a:ext cx="5620216" cy="42413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7859620-9771-6372-35E7-578C018C3AF0}"/>
              </a:ext>
            </a:extLst>
          </p:cNvPr>
          <p:cNvSpPr txBox="1"/>
          <p:nvPr/>
        </p:nvSpPr>
        <p:spPr>
          <a:xfrm>
            <a:off x="3352800" y="5458296"/>
            <a:ext cx="1600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dirty="0"/>
              <a:t>Figure 4</a:t>
            </a:r>
          </a:p>
        </p:txBody>
      </p:sp>
    </p:spTree>
    <p:extLst>
      <p:ext uri="{BB962C8B-B14F-4D97-AF65-F5344CB8AC3E}">
        <p14:creationId xmlns:p14="http://schemas.microsoft.com/office/powerpoint/2010/main" val="2941856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1: Explaining Variation in a Linear Model—Slide 7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When we studied the production model, a list of predicted values and errors for each observed value was given. Instead of providing a list of the errors for each of the observed values in the </a:t>
            </a:r>
            <a:r>
              <a:rPr lang="en-IN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GPA</a:t>
            </a:r>
            <a:r>
              <a:rPr lang="en-IN" sz="2800" dirty="0"/>
              <a:t> model, let's summarize the errors from the model. In particular,</a:t>
            </a:r>
          </a:p>
          <a:p>
            <a:pPr algn="ctr">
              <a:defRPr sz="2800"/>
            </a:pPr>
            <a:endParaRPr sz="2800" dirty="0"/>
          </a:p>
        </p:txBody>
      </p:sp>
      <p:graphicFrame>
        <p:nvGraphicFramePr>
          <p:cNvPr id="6" name="Object 5" descr="S subscript e squared is approximately 0.1606 and s subscript e is approximately 0.4008.">
            <a:extLst>
              <a:ext uri="{FF2B5EF4-FFF2-40B4-BE49-F238E27FC236}">
                <a16:creationId xmlns:a16="http://schemas.microsoft.com/office/drawing/2014/main" id="{90222196-90D5-EFC9-52B3-AAEFE1D625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470907"/>
              </p:ext>
            </p:extLst>
          </p:nvPr>
        </p:nvGraphicFramePr>
        <p:xfrm>
          <a:off x="2339158" y="3429000"/>
          <a:ext cx="446568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33" imgH="205128" progId="Equation.DSMT4">
                  <p:embed/>
                </p:oleObj>
              </mc:Choice>
              <mc:Fallback>
                <p:oleObj name="Equation" r:id="rId2" imgW="1499433" imgH="20512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39158" y="3429000"/>
                        <a:ext cx="4465684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7463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0F2D8-D898-4B4C-89FE-E3FF48B6B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Explaining Variation in a Linear Model—Slide 8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DCF17-9332-4D6F-8E5A-634813EE53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 descr="Scatterplot of Total SAT score vs graduating GPA based on the data in table 13.3.1. &#10;&#10;Now the regression line is plotted among the data values and labeled y equals 0.0021x plus 0.2733.">
            <a:extLst>
              <a:ext uri="{FF2B5EF4-FFF2-40B4-BE49-F238E27FC236}">
                <a16:creationId xmlns:a16="http://schemas.microsoft.com/office/drawing/2014/main" id="{5828195C-9650-41D9-B87A-0B41A3F0CF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670"/>
          <a:stretch>
            <a:fillRect/>
          </a:stretch>
        </p:blipFill>
        <p:spPr>
          <a:xfrm>
            <a:off x="457200" y="1029287"/>
            <a:ext cx="8229600" cy="45333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4BA348E-826A-032C-ED44-1B9813637085}"/>
              </a:ext>
            </a:extLst>
          </p:cNvPr>
          <p:cNvSpPr txBox="1"/>
          <p:nvPr/>
        </p:nvSpPr>
        <p:spPr>
          <a:xfrm>
            <a:off x="3771900" y="5534689"/>
            <a:ext cx="1600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dirty="0"/>
              <a:t>Figure 5</a:t>
            </a:r>
          </a:p>
        </p:txBody>
      </p:sp>
    </p:spTree>
    <p:extLst>
      <p:ext uri="{BB962C8B-B14F-4D97-AF65-F5344CB8AC3E}">
        <p14:creationId xmlns:p14="http://schemas.microsoft.com/office/powerpoint/2010/main" val="2333843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1: Explaining Variation in a Linear Model—Slide 9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One of the differences in the production model and the </a:t>
            </a:r>
            <a:r>
              <a:rPr lang="en-IN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GPA </a:t>
            </a:r>
            <a:r>
              <a:rPr lang="en-IN" sz="2800" dirty="0"/>
              <a:t>model is the manner in which the models seem to fit the data. In the production model, the data seemed to fit closely around the line, while in the </a:t>
            </a:r>
            <a:r>
              <a:rPr lang="en-IN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GPA </a:t>
            </a:r>
            <a:r>
              <a:rPr lang="en-IN" sz="2800" dirty="0"/>
              <a:t>model the data are loosely clustered about the line. </a:t>
            </a:r>
            <a:endParaRPr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DCC1B-F69A-4792-8250-7E6CDB39A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Fit of the Linear Regression Model—Slide 1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D52BF-6607-4F6B-B139-A741A0C216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The goal in constructing most linear models is to use the independent variable, </a:t>
            </a:r>
            <a:r>
              <a:rPr lang="en-US" i="1" dirty="0"/>
              <a:t>x</a:t>
            </a:r>
            <a:r>
              <a:rPr lang="en-US" dirty="0"/>
              <a:t>, to explain or predict the dependent variable, </a:t>
            </a:r>
            <a:r>
              <a:rPr lang="en-US" i="1" dirty="0"/>
              <a:t>y</a:t>
            </a:r>
            <a:r>
              <a:rPr lang="en-US" dirty="0"/>
              <a:t>. The question we want to consider is, how much of the variation in </a:t>
            </a:r>
            <a:r>
              <a:rPr lang="en-US" i="1" dirty="0"/>
              <a:t>y</a:t>
            </a:r>
            <a:r>
              <a:rPr lang="en-US" dirty="0"/>
              <a:t> can be explained with the model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?</a:t>
            </a:r>
            <a:r>
              <a:rPr lang="en-US" dirty="0"/>
              <a:t> Before determining how much variation the model explains, it will be necessary to evaluate how much variability exists in the </a:t>
            </a:r>
          </a:p>
          <a:p>
            <a:r>
              <a:rPr lang="en-US" i="1" dirty="0"/>
              <a:t>y</a:t>
            </a:r>
            <a:r>
              <a:rPr lang="en-US" dirty="0"/>
              <a:t>-variable. This quantity is called the </a:t>
            </a:r>
            <a:r>
              <a:rPr lang="en-US" b="1" dirty="0"/>
              <a:t>total sum of squares (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TSS</a:t>
            </a:r>
            <a:r>
              <a:rPr lang="en-US" b="1" dirty="0"/>
              <a:t>)</a:t>
            </a:r>
            <a:r>
              <a:rPr lang="en-US" dirty="0"/>
              <a:t> and represents the total variation in the dependent variable, </a:t>
            </a:r>
            <a:r>
              <a:rPr lang="en-US" i="1" dirty="0"/>
              <a:t>y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97427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1: Explaining Variation in a Linear Model—Slide 10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While </a:t>
            </a:r>
            <a:r>
              <a:rPr lang="en-IN" sz="28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tight</a:t>
            </a:r>
            <a:r>
              <a:rPr lang="en-IN" sz="2800" dirty="0"/>
              <a:t> and </a:t>
            </a:r>
            <a:r>
              <a:rPr lang="en-IN" sz="28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loose</a:t>
            </a:r>
            <a:r>
              <a:rPr lang="en-IN" sz="2800" dirty="0"/>
              <a:t> are interesting portrayals of the relative fit of the models to the data, it would be desirable to have a numerical measure to describe fit. </a:t>
            </a:r>
            <a:r>
              <a:rPr lang="en-IN" sz="2800" i="1" dirty="0"/>
              <a:t>R</a:t>
            </a:r>
            <a:r>
              <a:rPr lang="en-IN" sz="2800" dirty="0"/>
              <a:t>²</a:t>
            </a:r>
            <a:r>
              <a:rPr lang="ar-AE" sz="2800" dirty="0"/>
              <a:t> </a:t>
            </a:r>
            <a:r>
              <a:rPr lang="en-IN" sz="2800" dirty="0"/>
              <a:t>is such a measure.</a:t>
            </a:r>
          </a:p>
          <a:p>
            <a:pPr>
              <a:defRPr sz="2800"/>
            </a:pPr>
            <a:endParaRPr lang="en-IN" sz="2800" dirty="0"/>
          </a:p>
          <a:p>
            <a:pPr>
              <a:defRPr sz="2800"/>
            </a:pPr>
            <a:endParaRPr lang="en-IN" dirty="0"/>
          </a:p>
        </p:txBody>
      </p:sp>
      <p:pic>
        <p:nvPicPr>
          <p:cNvPr id="6" name="Picture 5" descr="R squared equals S S R divided by T S S, which is approximately equal to 0.8548 divided by 5.3524, which is approximately equal to 0.1597.">
            <a:extLst>
              <a:ext uri="{FF2B5EF4-FFF2-40B4-BE49-F238E27FC236}">
                <a16:creationId xmlns:a16="http://schemas.microsoft.com/office/drawing/2014/main" id="{2BC939D9-523B-EB8D-D6DC-40389B493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895600"/>
            <a:ext cx="4200525" cy="904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8882D01-9B1A-ACE5-5432-DAC22A0F2402}"/>
              </a:ext>
            </a:extLst>
          </p:cNvPr>
          <p:cNvSpPr txBox="1"/>
          <p:nvPr/>
        </p:nvSpPr>
        <p:spPr>
          <a:xfrm>
            <a:off x="457200" y="3975084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Thus, approximately 16% of the variation in graduating GPA is explained by the linear model.</a:t>
            </a:r>
          </a:p>
        </p:txBody>
      </p:sp>
    </p:spTree>
    <p:extLst>
      <p:ext uri="{BB962C8B-B14F-4D97-AF65-F5344CB8AC3E}">
        <p14:creationId xmlns:p14="http://schemas.microsoft.com/office/powerpoint/2010/main" val="496226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Coefficient of Determination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956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coefficient of determination</a:t>
            </a:r>
            <a:r>
              <a:rPr sz="2800" dirty="0"/>
              <a:t>, </a:t>
            </a:r>
            <a:r>
              <a:rPr lang="en-US" sz="2800" i="1" dirty="0"/>
              <a:t>R</a:t>
            </a:r>
            <a:r>
              <a:rPr lang="en-US" sz="2800" dirty="0"/>
              <a:t>²,</a:t>
            </a:r>
            <a:r>
              <a:rPr sz="2800" dirty="0"/>
              <a:t> can be calculated using the equation</a:t>
            </a:r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R squared equals open parentheses numerator is n times the summation of x subscript i times y subscript i minus the summation of x subscript i times the summation of y subscript i,&#10;all over the denominator which is the square root of&#10;open parenthesis n times the summation of x subscript i squared minus the square of the summation of x subscript i close parenthesis&#10;times&#10;open parenthesis n times the summation of y subscript i squared minus the square of the summation of y subscript i close parenthesis, end of the square root, close parenthesis, entire quantity squared">
            <a:extLst>
              <a:ext uri="{FF2B5EF4-FFF2-40B4-BE49-F238E27FC236}">
                <a16:creationId xmlns:a16="http://schemas.microsoft.com/office/drawing/2014/main" id="{C07BE123-C474-CBBE-2481-EB41E96D4D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057400"/>
            <a:ext cx="5715000" cy="1619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Total Sum of Squares (TSS)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0421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total variation in </a:t>
            </a:r>
            <a:r>
              <a:rPr lang="en-US" sz="2800" i="1" dirty="0"/>
              <a:t>y</a:t>
            </a:r>
            <a:r>
              <a:rPr sz="2800" dirty="0"/>
              <a:t> is given by the </a:t>
            </a:r>
            <a:r>
              <a:rPr sz="2800" b="1" dirty="0"/>
              <a:t>total sum of squares (</a:t>
            </a:r>
            <a:r>
              <a:rPr sz="28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TSS</a:t>
            </a:r>
            <a:r>
              <a:rPr sz="2800" b="1" dirty="0"/>
              <a:t>).</a:t>
            </a:r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T S S equals the summation of open parenthesis y subscript i minus y bar close parenthesis squared.">
            <a:extLst>
              <a:ext uri="{FF2B5EF4-FFF2-40B4-BE49-F238E27FC236}">
                <a16:creationId xmlns:a16="http://schemas.microsoft.com/office/drawing/2014/main" id="{1DB4EB87-5D8F-9AB1-A7F4-B5A1C47CB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2130313"/>
            <a:ext cx="2581275" cy="6191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957F5-45F0-4804-9F97-6A7E0C90F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Fit of the Linear Regression Model—Slide 2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8F5CD-DEFA-4333-A865-A527C14DB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If you think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TSS</a:t>
            </a:r>
            <a:r>
              <a:rPr lang="en-US" dirty="0"/>
              <a:t> looks a great deal like the numerator of the formula for the sample variance, you are right.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TSS </a:t>
            </a:r>
            <a:r>
              <a:rPr lang="en-US" dirty="0"/>
              <a:t>is the sum of the squared deviations about the mean of the dependent variable, </a:t>
            </a:r>
            <a:r>
              <a:rPr lang="en-US" i="1" dirty="0"/>
              <a:t>y</a:t>
            </a:r>
            <a:r>
              <a:rPr lang="en-US" dirty="0"/>
              <a:t>. If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TSS</a:t>
            </a:r>
            <a:r>
              <a:rPr lang="en-US" dirty="0"/>
              <a:t> were divided by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/>
              <a:t> 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/>
              <a:t>it would be the sample variance of </a:t>
            </a:r>
            <a:r>
              <a:rPr lang="en-US" i="1" dirty="0"/>
              <a:t>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0528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B5C1B-FBC0-4EDD-8F70-ACAB020D1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Fit of the Linear Regression Model—Slide 3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ED29D-46CD-4B3D-A808-4BE80E816C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What is an Error? </a:t>
            </a:r>
          </a:p>
          <a:p>
            <a:r>
              <a:rPr lang="en-US" dirty="0"/>
              <a:t>An error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endParaRPr lang="en-IN" dirty="0"/>
          </a:p>
        </p:txBody>
      </p:sp>
      <p:pic>
        <p:nvPicPr>
          <p:cNvPr id="16" name="Picture 15" descr="open parenthesis y subscript i minus  y hat subscript i close parenthesis squared">
            <a:extLst>
              <a:ext uri="{FF2B5EF4-FFF2-40B4-BE49-F238E27FC236}">
                <a16:creationId xmlns:a16="http://schemas.microsoft.com/office/drawing/2014/main" id="{77D72366-FEA7-EB00-E8F2-63A701C82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479497"/>
            <a:ext cx="1316736" cy="5974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6301F5-16AC-B5B3-A326-AEC52F96D413}"/>
              </a:ext>
            </a:extLst>
          </p:cNvPr>
          <p:cNvSpPr txBox="1"/>
          <p:nvPr/>
        </p:nvSpPr>
        <p:spPr>
          <a:xfrm>
            <a:off x="3048000" y="1553685"/>
            <a:ext cx="5638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represents the model’s inability to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934A96-422E-C1D3-760F-8948909CE302}"/>
              </a:ext>
            </a:extLst>
          </p:cNvPr>
          <p:cNvSpPr txBox="1"/>
          <p:nvPr/>
        </p:nvSpPr>
        <p:spPr>
          <a:xfrm>
            <a:off x="457200" y="1981200"/>
            <a:ext cx="81534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predict the variation in the dependent variable, </a:t>
            </a:r>
            <a:r>
              <a:rPr lang="en-US" sz="2800" i="1" dirty="0"/>
              <a:t>y.</a:t>
            </a:r>
            <a:r>
              <a:rPr lang="en-US" sz="2800" dirty="0"/>
              <a:t> Adding all of the squared errors accumulates the total of all </a:t>
            </a:r>
            <a:r>
              <a:rPr lang="en-US" sz="2800" b="1" dirty="0"/>
              <a:t>unexplained</a:t>
            </a:r>
            <a:r>
              <a:rPr lang="en-US" sz="2800" dirty="0"/>
              <a:t> variation.</a:t>
            </a:r>
            <a:endParaRPr lang="en-IN" sz="2800" dirty="0"/>
          </a:p>
        </p:txBody>
      </p:sp>
      <p:pic>
        <p:nvPicPr>
          <p:cNvPr id="12" name="Picture 11" descr="S S E equals the summation of open parenthesis y subscript i minus y hat subscript i squared close parenthesis.">
            <a:extLst>
              <a:ext uri="{FF2B5EF4-FFF2-40B4-BE49-F238E27FC236}">
                <a16:creationId xmlns:a16="http://schemas.microsoft.com/office/drawing/2014/main" id="{3D2158DF-33DE-25E2-4044-B2BAC5D1B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3571875"/>
            <a:ext cx="2628900" cy="6191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271A241-DF4D-F61D-67B8-9D4BF6DDFB44}"/>
              </a:ext>
            </a:extLst>
          </p:cNvPr>
          <p:cNvSpPr txBox="1"/>
          <p:nvPr/>
        </p:nvSpPr>
        <p:spPr>
          <a:xfrm>
            <a:off x="457200" y="4280595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variation in </a:t>
            </a:r>
            <a:r>
              <a:rPr lang="en-US" sz="2800" i="1" dirty="0"/>
              <a:t>y</a:t>
            </a:r>
            <a:r>
              <a:rPr lang="en-US" sz="2800" dirty="0"/>
              <a:t> can be divided into two categories, unexplained and explained. Total variation must equal unexplained variation plus explained variation.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196189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856A6-1001-487B-A9EF-4A84EA864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Fit of the Linear Regression Model—Slide 4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B21B6E-C66A-48DA-A874-144E546A52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TSS</a:t>
            </a:r>
            <a:r>
              <a:rPr lang="en-US" dirty="0"/>
              <a:t>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dirty="0"/>
              <a:t> Unexplained Variation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dirty="0"/>
              <a:t> Explained Variation </a:t>
            </a:r>
          </a:p>
          <a:p>
            <a:pPr algn="ctr"/>
            <a:r>
              <a:rPr lang="en-US" dirty="0"/>
              <a:t>or </a:t>
            </a:r>
          </a:p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TSS = SSE +</a:t>
            </a:r>
            <a:r>
              <a:rPr lang="en-US" dirty="0"/>
              <a:t> Explained Variation </a:t>
            </a:r>
          </a:p>
          <a:p>
            <a:r>
              <a:rPr lang="en-US" dirty="0"/>
              <a:t>Denoting explained variation as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SSR </a:t>
            </a:r>
            <a:r>
              <a:rPr lang="en-US" b="1" dirty="0">
                <a:ea typeface="Cambria Math" panose="02040503050406030204" pitchFamily="18" charset="0"/>
              </a:rPr>
              <a:t>(sum of squares of regression)</a:t>
            </a:r>
            <a:r>
              <a:rPr lang="en-US" dirty="0"/>
              <a:t> produces </a:t>
            </a:r>
          </a:p>
          <a:p>
            <a:pPr algn="ctr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TSS = SSE + SSR (TSS</a:t>
            </a:r>
            <a:r>
              <a:rPr lang="en-US" dirty="0"/>
              <a:t> is the total unexplained and explained variation in </a:t>
            </a:r>
            <a:r>
              <a:rPr lang="en-US" i="1" dirty="0"/>
              <a:t>y</a:t>
            </a:r>
            <a:r>
              <a:rPr lang="en-US" dirty="0"/>
              <a:t>). </a:t>
            </a:r>
          </a:p>
          <a:p>
            <a:r>
              <a:rPr lang="en-US" dirty="0"/>
              <a:t>Solving this equation for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SSR</a:t>
            </a:r>
            <a:r>
              <a:rPr lang="en-US" dirty="0"/>
              <a:t> results in </a:t>
            </a:r>
            <a:br>
              <a:rPr lang="en-US" dirty="0"/>
            </a:b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SSR = TSS − SSE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4964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Sum of Squares of Regression (SSR)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194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explained variation in </a:t>
            </a:r>
            <a:r>
              <a:rPr lang="en-US" sz="2800" i="1" dirty="0"/>
              <a:t>y</a:t>
            </a:r>
            <a:r>
              <a:rPr sz="2800" dirty="0"/>
              <a:t> is given by the </a:t>
            </a:r>
            <a:r>
              <a:rPr sz="2800" b="1" dirty="0"/>
              <a:t>sum of squares of regression</a:t>
            </a:r>
            <a:r>
              <a:rPr sz="2800" dirty="0"/>
              <a:t>, which is equal to the total variation minus the unexplained variation.</a:t>
            </a:r>
            <a:endParaRPr lang="en-US" sz="2800" dirty="0"/>
          </a:p>
          <a:p>
            <a:pPr>
              <a:defRPr sz="2800"/>
            </a:pPr>
            <a:r>
              <a:rPr lang="en-IN" dirty="0"/>
              <a:t>			SSR = TSS 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IN" dirty="0"/>
              <a:t>SSE</a:t>
            </a:r>
            <a:endParaRPr sz="2800" dirty="0"/>
          </a:p>
          <a:p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9BF9C-4FF6-451A-82EC-E6E3C6FA9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Fit of the Linear Regression Model—Slide 5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37693-39C0-4F68-B15C-10B433315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5" name="Picture 4" descr="A graph titled &quot;Measures of Variation&quot; is shown plotted in the first quadrant of an xy-plane. Three points are marked on the vertical axis from top to bottom and labeled as &quot;Observed value of y,&quot; &quot;Predicted value of y,&quot; and &quot;Average value of y.&quot;  &#10;&#10;Three straight lines are drawn from the points on the vertical axis such that they run parallel to the horizontal axis. A point labeled &quot;x sub 1&quot; is marked on the horizontal axis. A straight line is drawn from this point on the horizontal axis such that it runs parallel to the vertical axis. &#10;&#10;On this line extending up from x sub i, the vertical distance between the lines drawn from the observed value of y and predicted value of y is labeled, &quot;y sub i minus y hat sub I gives S S E.&quot; &#10;&#10;On this line extending up from x sub i, the vertical distance between the lines drawn from the predicted value of y and average value of y is labeled, &quot;y hat sub i minus y bar sub i gives S S R.&quot; &#10;&#10;On this line extending up from x sub i, the vertical distance between the lines drawn from the observed value of y and average value of y is labeled, &quot;y sub i minus y bar sub i gives T S S.&quot; &#10;&#10;A positively-sloped linear line is drawn such that it intersects both the line drawn from the predicted value of y and the vertical line drawn upward from x sub i. It is labeled, &quot;y hat sub i equals b sub 0 plus b sub 1 x sub i.&quot;">
            <a:extLst>
              <a:ext uri="{FF2B5EF4-FFF2-40B4-BE49-F238E27FC236}">
                <a16:creationId xmlns:a16="http://schemas.microsoft.com/office/drawing/2014/main" id="{9C09461B-CCAF-429E-B5FB-89C348D94A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2454"/>
          <a:stretch>
            <a:fillRect/>
          </a:stretch>
        </p:blipFill>
        <p:spPr>
          <a:xfrm>
            <a:off x="481405" y="1095049"/>
            <a:ext cx="7763958" cy="408655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9D54268-57BB-364A-92F0-FE52A2CCEFBF}"/>
              </a:ext>
            </a:extLst>
          </p:cNvPr>
          <p:cNvSpPr txBox="1"/>
          <p:nvPr/>
        </p:nvSpPr>
        <p:spPr>
          <a:xfrm>
            <a:off x="3771900" y="5247362"/>
            <a:ext cx="1600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dirty="0"/>
              <a:t>Figure 1</a:t>
            </a:r>
          </a:p>
        </p:txBody>
      </p:sp>
    </p:spTree>
    <p:extLst>
      <p:ext uri="{BB962C8B-B14F-4D97-AF65-F5344CB8AC3E}">
        <p14:creationId xmlns:p14="http://schemas.microsoft.com/office/powerpoint/2010/main" val="504335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Coefficient of Determination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8803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coefficient of determination</a:t>
            </a:r>
            <a:r>
              <a:rPr sz="2800" dirty="0"/>
              <a:t>, </a:t>
            </a:r>
            <a:r>
              <a:rPr lang="en-US" sz="2800" i="1" dirty="0"/>
              <a:t>R</a:t>
            </a:r>
            <a:r>
              <a:rPr lang="en-US" sz="2800" dirty="0"/>
              <a:t>²,</a:t>
            </a:r>
            <a:r>
              <a:rPr sz="2800" dirty="0"/>
              <a:t> is given by</a:t>
            </a:r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7" name="Picture 6" descr="R squared equals S S R divided by T S S, which equals one minus the fraction S S E divided by T S S.">
            <a:extLst>
              <a:ext uri="{FF2B5EF4-FFF2-40B4-BE49-F238E27FC236}">
                <a16:creationId xmlns:a16="http://schemas.microsoft.com/office/drawing/2014/main" id="{34792F35-548F-8A63-6417-3FC54CA95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745111"/>
            <a:ext cx="2486025" cy="7905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E8C3134-39A4-A688-8A1D-EA24BCC72227}"/>
              </a:ext>
            </a:extLst>
          </p:cNvPr>
          <p:cNvSpPr txBox="1"/>
          <p:nvPr/>
        </p:nvSpPr>
        <p:spPr>
          <a:xfrm>
            <a:off x="466164" y="2743200"/>
            <a:ext cx="814443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The coefficient of determination is a value between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 inclusive. That is, 0 ≤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² ≤ 1.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D5F9F3-5885-47FA-B574-B4A3ABBEBA0A}"/>
</file>

<file path=customXml/itemProps2.xml><?xml version="1.0" encoding="utf-8"?>
<ds:datastoreItem xmlns:ds="http://schemas.openxmlformats.org/officeDocument/2006/customXml" ds:itemID="{B688C66B-C1D8-4CA0-9665-8C70DC8E65A9}"/>
</file>

<file path=customXml/itemProps3.xml><?xml version="1.0" encoding="utf-8"?>
<ds:datastoreItem xmlns:ds="http://schemas.openxmlformats.org/officeDocument/2006/customXml" ds:itemID="{756F2521-0F05-41DF-A7FF-394B142061BA}"/>
</file>

<file path=docProps/app.xml><?xml version="1.0" encoding="utf-8"?>
<Properties xmlns="http://schemas.openxmlformats.org/officeDocument/2006/extended-properties" xmlns:vt="http://schemas.openxmlformats.org/officeDocument/2006/docPropsVTypes">
  <TotalTime>1688</TotalTime>
  <Words>1050</Words>
  <Application>Microsoft Office PowerPoint</Application>
  <PresentationFormat>On-screen Show (4:3)</PresentationFormat>
  <Paragraphs>117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Cambria Math</vt:lpstr>
      <vt:lpstr>Arial</vt:lpstr>
      <vt:lpstr>Calibri</vt:lpstr>
      <vt:lpstr>Courier New</vt:lpstr>
      <vt:lpstr>Office Theme</vt:lpstr>
      <vt:lpstr>MathType 7.0 Equation</vt:lpstr>
      <vt:lpstr>Section 13.3</vt:lpstr>
      <vt:lpstr>Evaluating the Fit of the Linear Regression Model—Slide 1</vt:lpstr>
      <vt:lpstr>Formula: Total Sum of Squares (TSS)</vt:lpstr>
      <vt:lpstr>Evaluating the Fit of the Linear Regression Model—Slide 2</vt:lpstr>
      <vt:lpstr>Evaluating the Fit of the Linear Regression Model—Slide 3</vt:lpstr>
      <vt:lpstr>Evaluating the Fit of the Linear Regression Model—Slide 4</vt:lpstr>
      <vt:lpstr>Formula: Sum of Squares of Regression (SSR)</vt:lpstr>
      <vt:lpstr>Evaluating the Fit of the Linear Regression Model—Slide 5</vt:lpstr>
      <vt:lpstr>Formula: Coefficient of Determination—Slide 1</vt:lpstr>
      <vt:lpstr>Example 1: Explaining Variation in a Linear Model—Slide 1</vt:lpstr>
      <vt:lpstr>Example 1: Explaining Variation in a Linear Model—Slide 2</vt:lpstr>
      <vt:lpstr>Data</vt:lpstr>
      <vt:lpstr>Example 1: Explaining Variation in a Linear Model—Slide 3</vt:lpstr>
      <vt:lpstr>Example 1: Explaining Variation in a Linear Model—Slide 4</vt:lpstr>
      <vt:lpstr>Example 1: Explaining Variation in a Linear Model—Slide 5</vt:lpstr>
      <vt:lpstr>Example 1: Explaining Variation in a Linear Model—Slide 6</vt:lpstr>
      <vt:lpstr>Example 1: Explaining Variation in a Linear Model—Slide 7</vt:lpstr>
      <vt:lpstr>Example 1: Explaining Variation in a Linear Model—Slide 8</vt:lpstr>
      <vt:lpstr>Example 1: Explaining Variation in a Linear Model—Slide 9</vt:lpstr>
      <vt:lpstr>Example 1: Explaining Variation in a Linear Model—Slide 10</vt:lpstr>
      <vt:lpstr>Formula: Coefficient of Determination—Slide 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- 13.3 - Evaluating the Fit of the Linear Regression Model</dc:title>
  <dc:creator>Hawkes Learning</dc:creator>
  <cp:lastModifiedBy>Allison Conger</cp:lastModifiedBy>
  <cp:revision>204</cp:revision>
  <dcterms:created xsi:type="dcterms:W3CDTF">2013-04-26T14:43:13Z</dcterms:created>
  <dcterms:modified xsi:type="dcterms:W3CDTF">2025-07-17T15:47:02Z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