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302" r:id="rId5"/>
    <p:sldId id="259" r:id="rId6"/>
    <p:sldId id="261" r:id="rId7"/>
    <p:sldId id="263" r:id="rId8"/>
    <p:sldId id="273" r:id="rId9"/>
    <p:sldId id="301" r:id="rId10"/>
    <p:sldId id="271" r:id="rId11"/>
    <p:sldId id="303" r:id="rId12"/>
  </p:sldIdLst>
  <p:sldSz cx="9144000" cy="6858000" type="screen4x3"/>
  <p:notesSz cx="6858000" cy="9144000"/>
  <p:embeddedFontLst>
    <p:embeddedFont>
      <p:font typeface="Cambria Math" panose="02040503050406030204" pitchFamily="18" charset="0"/>
      <p:regular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1" d="100"/>
          <a:sy n="111" d="100"/>
        </p:scale>
        <p:origin x="112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hyperlink" Target="stat.hawkeslearning.com"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13.4</a:t>
            </a:r>
          </a:p>
        </p:txBody>
      </p:sp>
      <p:sp>
        <p:nvSpPr>
          <p:cNvPr id="2" name="Text Placeholder 1"/>
          <p:cNvSpPr>
            <a:spLocks noGrp="1"/>
          </p:cNvSpPr>
          <p:nvPr>
            <p:ph type="body" sz="quarter" idx="10"/>
          </p:nvPr>
        </p:nvSpPr>
        <p:spPr/>
        <p:txBody>
          <a:bodyPr/>
          <a:lstStyle/>
          <a:p>
            <a:pPr algn="ctr"/>
            <a:r>
              <a:rPr dirty="0"/>
              <a:t>Fitting a Linear Time Trend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Modeling Data with a Linear Time Trend</a:t>
            </a:r>
            <a:r>
              <a:rPr lang="en-US" dirty="0"/>
              <a:t>—Slide 7</a:t>
            </a:r>
            <a:endParaRPr dirty="0"/>
          </a:p>
        </p:txBody>
      </p:sp>
      <p:sp>
        <p:nvSpPr>
          <p:cNvPr id="3" name="Text Placeholder 2"/>
          <p:cNvSpPr>
            <a:spLocks noGrp="1"/>
          </p:cNvSpPr>
          <p:nvPr>
            <p:ph type="body" sz="quarter" idx="10"/>
          </p:nvPr>
        </p:nvSpPr>
        <p:spPr/>
        <p:txBody>
          <a:bodyPr>
            <a:normAutofit/>
          </a:bodyPr>
          <a:lstStyle/>
          <a:p>
            <a:pPr>
              <a:defRPr sz="2800"/>
            </a:pPr>
            <a:r>
              <a:rPr sz="2800" dirty="0"/>
              <a:t>The estimate of the slope, </a:t>
            </a:r>
            <a:r>
              <a:rPr sz="2800" dirty="0">
                <a:latin typeface="Cambria Math"/>
              </a:rPr>
              <a:t>20.8547</a:t>
            </a:r>
            <a:r>
              <a:rPr sz="2800" dirty="0"/>
              <a:t>, tells us that on average the</a:t>
            </a:r>
            <a:r>
              <a:rPr sz="2800" b="1" dirty="0"/>
              <a:t> </a:t>
            </a:r>
            <a:r>
              <a:rPr sz="2800" dirty="0">
                <a:latin typeface="Cambria Math" panose="02040503050406030204" pitchFamily="18" charset="0"/>
                <a:ea typeface="Cambria Math" panose="02040503050406030204" pitchFamily="18" charset="0"/>
              </a:rPr>
              <a:t>TCPI</a:t>
            </a:r>
            <a:r>
              <a:rPr sz="2800" b="1" dirty="0"/>
              <a:t> </a:t>
            </a:r>
            <a:r>
              <a:rPr sz="2800" dirty="0"/>
              <a:t>is increasing at a rate of </a:t>
            </a:r>
            <a:r>
              <a:rPr sz="2800" dirty="0">
                <a:latin typeface="Cambria Math"/>
              </a:rPr>
              <a:t>20.8547</a:t>
            </a:r>
            <a:r>
              <a:rPr sz="2800" dirty="0"/>
              <a:t> per year. Given how well the line fits the data </a:t>
            </a:r>
            <a:br>
              <a:rPr lang="en-US" sz="2800" dirty="0"/>
            </a:br>
            <a:r>
              <a:rPr lang="en-US" sz="2800" dirty="0"/>
              <a:t>(</a:t>
            </a:r>
            <a:r>
              <a:rPr lang="en-US" sz="2800" i="1" dirty="0"/>
              <a:t>R</a:t>
            </a:r>
            <a:r>
              <a:rPr lang="en-US" sz="2800" dirty="0"/>
              <a:t>² </a:t>
            </a:r>
            <a:r>
              <a:rPr lang="en-US" sz="2800" dirty="0">
                <a:latin typeface="Calibri" panose="020F0502020204030204" pitchFamily="34" charset="0"/>
                <a:ea typeface="Calibri" panose="020F0502020204030204" pitchFamily="34" charset="0"/>
                <a:cs typeface="Calibri" panose="020F0502020204030204" pitchFamily="34" charset="0"/>
              </a:rPr>
              <a:t>≈ 0.9612</a:t>
            </a:r>
            <a:r>
              <a:rPr lang="en-US" sz="2800" dirty="0"/>
              <a:t>)</a:t>
            </a:r>
            <a:r>
              <a:rPr sz="2800" dirty="0"/>
              <a:t>, the trend line is a good descriptor of the data.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Modeling Data with a Linear Time Trend</a:t>
            </a:r>
            <a:r>
              <a:rPr lang="en-US" dirty="0"/>
              <a:t>—Slide 8</a:t>
            </a:r>
            <a:endParaRPr dirty="0"/>
          </a:p>
        </p:txBody>
      </p:sp>
      <p:sp>
        <p:nvSpPr>
          <p:cNvPr id="3" name="Text Placeholder 2"/>
          <p:cNvSpPr>
            <a:spLocks noGrp="1"/>
          </p:cNvSpPr>
          <p:nvPr>
            <p:ph type="body" sz="quarter" idx="10"/>
          </p:nvPr>
        </p:nvSpPr>
        <p:spPr/>
        <p:txBody>
          <a:bodyPr>
            <a:normAutofit/>
          </a:bodyPr>
          <a:lstStyle/>
          <a:p>
            <a:r>
              <a:rPr sz="2800" dirty="0"/>
              <a:t>The trend line can also be used for short-term prediction. Suppose you wanted to estimate the </a:t>
            </a:r>
            <a:r>
              <a:rPr sz="2800" dirty="0">
                <a:latin typeface="Cambria Math" panose="02040503050406030204" pitchFamily="18" charset="0"/>
                <a:ea typeface="Cambria Math" panose="02040503050406030204" pitchFamily="18" charset="0"/>
              </a:rPr>
              <a:t>TCPI</a:t>
            </a:r>
            <a:r>
              <a:rPr sz="2800" dirty="0"/>
              <a:t> for 2021. If the data are not available, the trend model can be used.</a:t>
            </a:r>
            <a:endParaRPr lang="en-US" sz="2800" dirty="0"/>
          </a:p>
        </p:txBody>
      </p:sp>
      <p:pic>
        <p:nvPicPr>
          <p:cNvPr id="5" name="Picture 4" descr="Estimated TCPI equals negative 41295.44 plus 20.8547 times 2021 which equals 851.9087">
            <a:extLst>
              <a:ext uri="{FF2B5EF4-FFF2-40B4-BE49-F238E27FC236}">
                <a16:creationId xmlns:a16="http://schemas.microsoft.com/office/drawing/2014/main" id="{130DD452-504A-5146-8EA3-C74714183477}"/>
              </a:ext>
            </a:extLst>
          </p:cNvPr>
          <p:cNvPicPr>
            <a:picLocks noChangeAspect="1"/>
          </p:cNvPicPr>
          <p:nvPr/>
        </p:nvPicPr>
        <p:blipFill>
          <a:blip r:embed="rId2"/>
          <a:stretch>
            <a:fillRect/>
          </a:stretch>
        </p:blipFill>
        <p:spPr>
          <a:xfrm>
            <a:off x="1413847" y="2871415"/>
            <a:ext cx="6372000" cy="936463"/>
          </a:xfrm>
          <a:prstGeom prst="rect">
            <a:avLst/>
          </a:prstGeom>
        </p:spPr>
      </p:pic>
      <p:sp>
        <p:nvSpPr>
          <p:cNvPr id="7" name="TextBox 6">
            <a:extLst>
              <a:ext uri="{FF2B5EF4-FFF2-40B4-BE49-F238E27FC236}">
                <a16:creationId xmlns:a16="http://schemas.microsoft.com/office/drawing/2014/main" id="{18D55EDD-154A-5B36-3D15-2133E79CFB22}"/>
              </a:ext>
            </a:extLst>
          </p:cNvPr>
          <p:cNvSpPr txBox="1"/>
          <p:nvPr/>
        </p:nvSpPr>
        <p:spPr>
          <a:xfrm>
            <a:off x="1790700" y="3962400"/>
            <a:ext cx="5562600" cy="523220"/>
          </a:xfrm>
          <a:prstGeom prst="rect">
            <a:avLst/>
          </a:prstGeom>
          <a:noFill/>
        </p:spPr>
        <p:txBody>
          <a:bodyPr wrap="square">
            <a:sp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(Prediction of the </a:t>
            </a:r>
            <a:r>
              <a:rPr kumimoji="0" lang="en-US" sz="28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cs typeface="+mn-cs"/>
              </a:rPr>
              <a:t>TCPI</a:t>
            </a:r>
            <a:r>
              <a:rPr kumimoji="0" lang="en-US" sz="2800" b="0" i="0" u="none" strike="noStrike" kern="1200" cap="none" spc="0" normalizeH="0" baseline="0" noProof="0" dirty="0">
                <a:ln>
                  <a:noFill/>
                </a:ln>
                <a:solidFill>
                  <a:srgbClr val="366092"/>
                </a:solidFill>
                <a:effectLst/>
                <a:uLnTx/>
                <a:uFillTx/>
                <a:latin typeface="Calibri"/>
                <a:ea typeface="+mn-ea"/>
                <a:cs typeface="+mn-cs"/>
              </a:rPr>
              <a:t> for 2021)</a:t>
            </a:r>
          </a:p>
        </p:txBody>
      </p:sp>
    </p:spTree>
    <p:extLst>
      <p:ext uri="{BB962C8B-B14F-4D97-AF65-F5344CB8AC3E}">
        <p14:creationId xmlns:p14="http://schemas.microsoft.com/office/powerpoint/2010/main" val="2564554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Linear Time Trend Model</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dirty="0"/>
              <a:t>A </a:t>
            </a:r>
            <a:r>
              <a:rPr sz="2800" b="1" dirty="0"/>
              <a:t>linear time trend model</a:t>
            </a:r>
            <a:r>
              <a:rPr sz="2800" dirty="0"/>
              <a:t> is a linear model used to model the changes in some phenomenon over time; the independent variables is always a time index.</a:t>
            </a:r>
          </a:p>
          <a:p>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Modeling Data with a Linear Time Trend</a:t>
            </a:r>
            <a:r>
              <a:rPr lang="en-US" dirty="0"/>
              <a:t>—Slide 1</a:t>
            </a:r>
            <a:endParaRPr dirty="0"/>
          </a:p>
        </p:txBody>
      </p:sp>
      <p:sp>
        <p:nvSpPr>
          <p:cNvPr id="3" name="Text Placeholder 2"/>
          <p:cNvSpPr>
            <a:spLocks noGrp="1"/>
          </p:cNvSpPr>
          <p:nvPr>
            <p:ph type="body" sz="quarter" idx="10"/>
          </p:nvPr>
        </p:nvSpPr>
        <p:spPr/>
        <p:txBody>
          <a:bodyPr/>
          <a:lstStyle/>
          <a:p>
            <a:r>
              <a:rPr lang="en-US" sz="2800" dirty="0"/>
              <a:t>Many analysts believe that college tuition prices may soon be in the same situation as housing prices were when the housing bubble burst (causing home prices to drop significantly). </a:t>
            </a:r>
            <a:r>
              <a:rPr lang="en-US" sz="2800" dirty="0">
                <a:latin typeface="Cambria Math" panose="02040503050406030204" pitchFamily="18" charset="0"/>
                <a:ea typeface="Cambria Math" panose="02040503050406030204" pitchFamily="18" charset="0"/>
              </a:rPr>
              <a:t>T</a:t>
            </a:r>
            <a:r>
              <a:rPr lang="en-US" sz="2800" dirty="0"/>
              <a:t>able 1 contains data for the </a:t>
            </a:r>
            <a:r>
              <a:rPr lang="en-US" sz="2800" dirty="0">
                <a:latin typeface="Cambria Math" panose="02040503050406030204" pitchFamily="18" charset="0"/>
                <a:ea typeface="Cambria Math" panose="02040503050406030204" pitchFamily="18" charset="0"/>
              </a:rPr>
              <a:t>T</a:t>
            </a:r>
            <a:r>
              <a:rPr lang="en-US" sz="2800" dirty="0"/>
              <a:t>uition Consumer Price Index (</a:t>
            </a:r>
            <a:r>
              <a:rPr lang="en-US" sz="2800" dirty="0">
                <a:latin typeface="Cambria Math" panose="02040503050406030204" pitchFamily="18" charset="0"/>
                <a:ea typeface="Cambria Math" panose="02040503050406030204" pitchFamily="18" charset="0"/>
              </a:rPr>
              <a:t>TCPI</a:t>
            </a:r>
            <a:r>
              <a:rPr lang="en-US" sz="2800" dirty="0"/>
              <a:t>) from 1978 to 2020. Use a linear time trend to model the data.</a:t>
            </a:r>
          </a:p>
          <a:p>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Modeling Data with a Linear Time Trend</a:t>
            </a:r>
            <a:r>
              <a:rPr lang="en-US" dirty="0"/>
              <a:t>—Slide 2</a:t>
            </a:r>
            <a:endParaRPr dirty="0"/>
          </a:p>
        </p:txBody>
      </p:sp>
      <p:sp>
        <p:nvSpPr>
          <p:cNvPr id="5" name="TextBox 4">
            <a:extLst>
              <a:ext uri="{FF2B5EF4-FFF2-40B4-BE49-F238E27FC236}">
                <a16:creationId xmlns:a16="http://schemas.microsoft.com/office/drawing/2014/main" id="{AA9AE98B-4749-731C-A8D3-25034BD5D9B8}"/>
              </a:ext>
            </a:extLst>
          </p:cNvPr>
          <p:cNvSpPr txBox="1"/>
          <p:nvPr/>
        </p:nvSpPr>
        <p:spPr>
          <a:xfrm>
            <a:off x="1447800" y="1066800"/>
            <a:ext cx="6172200" cy="369332"/>
          </a:xfrm>
          <a:prstGeom prst="rect">
            <a:avLst/>
          </a:prstGeom>
          <a:noFill/>
        </p:spPr>
        <p:txBody>
          <a:bodyPr wrap="square">
            <a:spAutoFit/>
          </a:bodyPr>
          <a:lstStyle/>
          <a:p>
            <a:pPr algn="ctr">
              <a:defRPr sz="1800" b="1"/>
            </a:pPr>
            <a:r>
              <a:rPr lang="en-US" dirty="0"/>
              <a:t>Table 1 – Tuition Consumer Price Index, 1978-2020</a:t>
            </a:r>
          </a:p>
        </p:txBody>
      </p:sp>
      <p:graphicFrame>
        <p:nvGraphicFramePr>
          <p:cNvPr id="3" name="Table Placeholder 2" descr="This table shows the TCPI (likely a price index) for selected years:&#10;In the year 1978, the TCPI was 59.9.&#10;In 1979, the TCPI was 64.7.&#10;In 1980, the TCPI was 70.8.&#10;In 1981, the TCPI was 79.6.&#10;so on indicates data for additional years not shown&#10;In the year 2020, the TCPI was 877.3."/>
          <p:cNvGraphicFramePr>
            <a:graphicFrameLocks noGrp="1"/>
          </p:cNvGraphicFramePr>
          <p:nvPr>
            <p:ph type="tbl" sz="quarter" idx="10"/>
            <p:extLst>
              <p:ext uri="{D42A27DB-BD31-4B8C-83A1-F6EECF244321}">
                <p14:modId xmlns:p14="http://schemas.microsoft.com/office/powerpoint/2010/main" val="3928267826"/>
              </p:ext>
            </p:extLst>
          </p:nvPr>
        </p:nvGraphicFramePr>
        <p:xfrm>
          <a:off x="457200" y="1518920"/>
          <a:ext cx="8229600" cy="259588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600" b="1"/>
                      </a:pPr>
                      <a:r>
                        <a:rPr dirty="0"/>
                        <a:t>Year</a:t>
                      </a:r>
                    </a:p>
                  </a:txBody>
                  <a:tcPr/>
                </a:tc>
                <a:tc>
                  <a:txBody>
                    <a:bodyPr/>
                    <a:lstStyle/>
                    <a:p>
                      <a:pPr algn="ctr">
                        <a:defRPr sz="1600" b="1"/>
                      </a:pPr>
                      <a:r>
                        <a:rPr dirty="0"/>
                        <a:t>TCPI</a:t>
                      </a:r>
                    </a:p>
                  </a:txBody>
                  <a:tcPr/>
                </a:tc>
                <a:extLst>
                  <a:ext uri="{0D108BD9-81ED-4DB2-BD59-A6C34878D82A}">
                    <a16:rowId xmlns:a16="http://schemas.microsoft.com/office/drawing/2014/main" val="10001"/>
                  </a:ext>
                </a:extLst>
              </a:tr>
              <a:tr h="370840">
                <a:tc>
                  <a:txBody>
                    <a:bodyPr/>
                    <a:lstStyle/>
                    <a:p>
                      <a:pPr algn="ctr">
                        <a:defRPr sz="1600"/>
                      </a:pPr>
                      <a:r>
                        <a:t>1978</a:t>
                      </a:r>
                    </a:p>
                  </a:txBody>
                  <a:tcPr/>
                </a:tc>
                <a:tc>
                  <a:txBody>
                    <a:bodyPr/>
                    <a:lstStyle/>
                    <a:p>
                      <a:pPr algn="ctr"/>
                      <a:r>
                        <a:rPr sz="1600" dirty="0"/>
                        <a:t>59.9</a:t>
                      </a:r>
                      <a:endParaRPr sz="1600" dirty="0">
                        <a:latin typeface="Cambria Math"/>
                      </a:endParaRPr>
                    </a:p>
                  </a:txBody>
                  <a:tcPr/>
                </a:tc>
                <a:extLst>
                  <a:ext uri="{0D108BD9-81ED-4DB2-BD59-A6C34878D82A}">
                    <a16:rowId xmlns:a16="http://schemas.microsoft.com/office/drawing/2014/main" val="10002"/>
                  </a:ext>
                </a:extLst>
              </a:tr>
              <a:tr h="370840">
                <a:tc>
                  <a:txBody>
                    <a:bodyPr/>
                    <a:lstStyle/>
                    <a:p>
                      <a:pPr algn="ctr">
                        <a:defRPr sz="1600"/>
                      </a:pPr>
                      <a:r>
                        <a:t>1979</a:t>
                      </a:r>
                    </a:p>
                  </a:txBody>
                  <a:tcPr/>
                </a:tc>
                <a:tc>
                  <a:txBody>
                    <a:bodyPr/>
                    <a:lstStyle/>
                    <a:p>
                      <a:pPr algn="ctr"/>
                      <a:r>
                        <a:rPr sz="1600"/>
                        <a:t>64.7</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a:pPr>
                      <a:r>
                        <a:rPr dirty="0"/>
                        <a:t>1980</a:t>
                      </a:r>
                    </a:p>
                  </a:txBody>
                  <a:tcPr/>
                </a:tc>
                <a:tc>
                  <a:txBody>
                    <a:bodyPr/>
                    <a:lstStyle/>
                    <a:p>
                      <a:pPr algn="ctr"/>
                      <a:r>
                        <a:rPr sz="1600" dirty="0"/>
                        <a:t>70.8</a:t>
                      </a:r>
                      <a:endParaRPr sz="1600" dirty="0">
                        <a:latin typeface="Cambria Math"/>
                      </a:endParaRPr>
                    </a:p>
                  </a:txBody>
                  <a:tcPr/>
                </a:tc>
                <a:extLst>
                  <a:ext uri="{0D108BD9-81ED-4DB2-BD59-A6C34878D82A}">
                    <a16:rowId xmlns:a16="http://schemas.microsoft.com/office/drawing/2014/main" val="10004"/>
                  </a:ext>
                </a:extLst>
              </a:tr>
              <a:tr h="370840">
                <a:tc>
                  <a:txBody>
                    <a:bodyPr/>
                    <a:lstStyle/>
                    <a:p>
                      <a:pPr algn="ctr">
                        <a:defRPr sz="1600"/>
                      </a:pPr>
                      <a:r>
                        <a:t>1981</a:t>
                      </a:r>
                    </a:p>
                  </a:txBody>
                  <a:tcPr/>
                </a:tc>
                <a:tc>
                  <a:txBody>
                    <a:bodyPr/>
                    <a:lstStyle/>
                    <a:p>
                      <a:pPr algn="ctr"/>
                      <a:r>
                        <a:rPr sz="1600" dirty="0"/>
                        <a:t>79.6</a:t>
                      </a:r>
                      <a:endParaRPr sz="1600" dirty="0">
                        <a:latin typeface="Cambria Math"/>
                      </a:endParaRPr>
                    </a:p>
                  </a:txBody>
                  <a:tcPr/>
                </a:tc>
                <a:extLst>
                  <a:ext uri="{0D108BD9-81ED-4DB2-BD59-A6C34878D82A}">
                    <a16:rowId xmlns:a16="http://schemas.microsoft.com/office/drawing/2014/main" val="10005"/>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sz="1600"/>
                      </a:pPr>
                      <a:r>
                        <a:rPr lang="en-US" dirty="0"/>
                        <a: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tc>
                <a:extLst>
                  <a:ext uri="{0D108BD9-81ED-4DB2-BD59-A6C34878D82A}">
                    <a16:rowId xmlns:a16="http://schemas.microsoft.com/office/drawing/2014/main" val="4099511993"/>
                  </a:ext>
                </a:extLst>
              </a:tr>
              <a:tr h="370840">
                <a:tc>
                  <a:txBody>
                    <a:bodyPr/>
                    <a:lstStyle/>
                    <a:p>
                      <a:pPr algn="ctr">
                        <a:defRPr sz="1600"/>
                      </a:pPr>
                      <a:r>
                        <a:rPr lang="en-US" dirty="0"/>
                        <a:t>2020</a:t>
                      </a:r>
                      <a:endParaRPr dirty="0"/>
                    </a:p>
                  </a:txBody>
                  <a:tcPr/>
                </a:tc>
                <a:tc>
                  <a:txBody>
                    <a:bodyPr/>
                    <a:lstStyle/>
                    <a:p>
                      <a:pPr algn="ctr"/>
                      <a:r>
                        <a:rPr lang="en-US" sz="1600" dirty="0"/>
                        <a:t>877.3</a:t>
                      </a:r>
                      <a:endParaRPr sz="1600" dirty="0">
                        <a:latin typeface="Cambria Math"/>
                      </a:endParaRP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Data</a:t>
            </a:r>
          </a:p>
        </p:txBody>
      </p:sp>
      <p:sp>
        <p:nvSpPr>
          <p:cNvPr id="3" name="Text Placeholder 2"/>
          <p:cNvSpPr>
            <a:spLocks noGrp="1"/>
          </p:cNvSpPr>
          <p:nvPr>
            <p:ph type="body" sz="quarter" idx="10"/>
          </p:nvPr>
        </p:nvSpPr>
        <p:spPr>
          <a:xfrm>
            <a:off x="457200" y="1082078"/>
            <a:ext cx="8229600" cy="1661122"/>
          </a:xfrm>
        </p:spPr>
        <p:txBody>
          <a:bodyPr>
            <a:normAutofit/>
          </a:bodyPr>
          <a:lstStyle/>
          <a:p>
            <a:r>
              <a:rPr sz="2800" dirty="0"/>
              <a:t>This data set can be found on </a:t>
            </a:r>
            <a:r>
              <a:rPr sz="2800" i="1" dirty="0">
                <a:hlinkClick r:id="rId2" action="ppaction://hlinkfile"/>
              </a:rPr>
              <a:t>stat.hawkeslearning.com</a:t>
            </a:r>
            <a:r>
              <a:rPr sz="2800" dirty="0">
                <a:hlinkClick r:id="rId2" action="ppaction://hlinkfile"/>
              </a:rPr>
              <a:t> </a:t>
            </a:r>
            <a:r>
              <a:rPr sz="2800" dirty="0"/>
              <a:t>under</a:t>
            </a:r>
            <a:r>
              <a:rPr lang="en-US" sz="2800" dirty="0"/>
              <a:t> </a:t>
            </a:r>
            <a:r>
              <a:rPr lang="en-US" sz="2800" b="1" dirty="0"/>
              <a:t>Discovering Business Statistics, Second </a:t>
            </a:r>
          </a:p>
          <a:p>
            <a:r>
              <a:rPr lang="en-US" sz="2800" b="1" dirty="0"/>
              <a:t>Edition </a:t>
            </a:r>
            <a:r>
              <a:rPr lang="en-US" b="1" dirty="0"/>
              <a:t>→</a:t>
            </a:r>
            <a:r>
              <a:rPr sz="2800" b="1" dirty="0"/>
              <a:t> Data Sets </a:t>
            </a:r>
            <a:r>
              <a:rPr lang="en-US" b="1" dirty="0"/>
              <a:t>→</a:t>
            </a:r>
            <a:r>
              <a:rPr sz="2800" b="1" dirty="0"/>
              <a:t> Tuition Consumer Price Index</a:t>
            </a:r>
            <a:r>
              <a:rPr sz="28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Modeling Data with a Linear Time Trend</a:t>
            </a:r>
            <a:r>
              <a:rPr lang="en-US" dirty="0"/>
              <a:t>—Slide 3</a:t>
            </a:r>
            <a:endParaRPr dirty="0"/>
          </a:p>
        </p:txBody>
      </p:sp>
      <p:sp>
        <p:nvSpPr>
          <p:cNvPr id="3" name="Text Placeholder 2"/>
          <p:cNvSpPr>
            <a:spLocks noGrp="1"/>
          </p:cNvSpPr>
          <p:nvPr>
            <p:ph type="body" sz="quarter" idx="10"/>
          </p:nvPr>
        </p:nvSpPr>
        <p:spPr/>
        <p:txBody>
          <a:bodyPr>
            <a:normAutofit/>
          </a:bodyPr>
          <a:lstStyle/>
          <a:p>
            <a:pPr marL="457200" lvl="1" indent="0">
              <a:buNone/>
            </a:pPr>
            <a:r>
              <a:rPr lang="en-US" b="1" dirty="0"/>
              <a:t>Solution</a:t>
            </a:r>
            <a:endParaRPr b="1" dirty="0"/>
          </a:p>
        </p:txBody>
      </p:sp>
      <p:pic>
        <p:nvPicPr>
          <p:cNvPr id="7" name="Picture 6" descr="The scatterplot titled, Bivariate Fit of TCPI by year, plots TCPI versus Year. The horizontal axis represents years ranging from 1975 to 2020, in increments of 5 years. The vertical axis represents TCPI ranging from 0.0 to 1000.0, in increments of 100. The dots scattered follow almost a linear path. The data plotted are as follows (1980,50.0), (1985,100.0), (1990,200.0), (1995,300.0), (2000,300.0), (2005,400.0), (2010,500.0), (2015,700.0), and (2020,900.0). All the values are estimated.">
            <a:extLst>
              <a:ext uri="{FF2B5EF4-FFF2-40B4-BE49-F238E27FC236}">
                <a16:creationId xmlns:a16="http://schemas.microsoft.com/office/drawing/2014/main" id="{861C3112-6AEC-4EB8-AD08-CA0194A68CFC}"/>
              </a:ext>
            </a:extLst>
          </p:cNvPr>
          <p:cNvPicPr>
            <a:picLocks noChangeAspect="1"/>
          </p:cNvPicPr>
          <p:nvPr/>
        </p:nvPicPr>
        <p:blipFill>
          <a:blip r:embed="rId2"/>
          <a:srcRect b="6227"/>
          <a:stretch>
            <a:fillRect/>
          </a:stretch>
        </p:blipFill>
        <p:spPr>
          <a:xfrm>
            <a:off x="2895600" y="1395128"/>
            <a:ext cx="4495800" cy="4091272"/>
          </a:xfrm>
          <a:prstGeom prst="rect">
            <a:avLst/>
          </a:prstGeom>
        </p:spPr>
      </p:pic>
      <p:sp>
        <p:nvSpPr>
          <p:cNvPr id="4" name="TextBox 3">
            <a:extLst>
              <a:ext uri="{FF2B5EF4-FFF2-40B4-BE49-F238E27FC236}">
                <a16:creationId xmlns:a16="http://schemas.microsoft.com/office/drawing/2014/main" id="{05289DB1-2C96-DA69-89E6-9A0913C88F22}"/>
              </a:ext>
            </a:extLst>
          </p:cNvPr>
          <p:cNvSpPr txBox="1"/>
          <p:nvPr/>
        </p:nvSpPr>
        <p:spPr>
          <a:xfrm>
            <a:off x="4343400" y="5558833"/>
            <a:ext cx="1600200" cy="461665"/>
          </a:xfrm>
          <a:prstGeom prst="rect">
            <a:avLst/>
          </a:prstGeom>
          <a:noFill/>
        </p:spPr>
        <p:txBody>
          <a:bodyPr wrap="square">
            <a:spAutoFit/>
          </a:bodyPr>
          <a:lstStyle/>
          <a:p>
            <a:pPr algn="ctr"/>
            <a:r>
              <a:rPr lang="en-IN" sz="2400" dirty="0"/>
              <a:t>Figure 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Modeling Data with a Linear Time Trend</a:t>
            </a:r>
            <a:r>
              <a:rPr lang="en-US" dirty="0"/>
              <a:t>—Slide 4</a:t>
            </a:r>
            <a:endParaRPr dirty="0"/>
          </a:p>
        </p:txBody>
      </p:sp>
      <p:sp>
        <p:nvSpPr>
          <p:cNvPr id="3" name="Text Placeholder 2"/>
          <p:cNvSpPr>
            <a:spLocks noGrp="1"/>
          </p:cNvSpPr>
          <p:nvPr>
            <p:ph type="body" sz="quarter" idx="10"/>
          </p:nvPr>
        </p:nvSpPr>
        <p:spPr/>
        <p:txBody>
          <a:bodyPr>
            <a:normAutofit/>
          </a:bodyPr>
          <a:lstStyle/>
          <a:p>
            <a:r>
              <a:rPr sz="2800" dirty="0"/>
              <a:t>A graph of the data reveals an upward trend in the tuition consumer price index. The data appear to be a nonstationary time series with an upward trend. To describe the data, we will model the trend by fitting a line through the data with the notion of capturing how fast (on average) the series is changing over time. Estimating the slope of the line will provide the average rate of change per year in the </a:t>
            </a:r>
            <a:r>
              <a:rPr sz="2800" dirty="0">
                <a:latin typeface="Cambria Math" panose="02040503050406030204" pitchFamily="18" charset="0"/>
                <a:ea typeface="Cambria Math" panose="02040503050406030204" pitchFamily="18" charset="0"/>
              </a:rPr>
              <a:t>TCPI</a:t>
            </a:r>
            <a:r>
              <a:rPr sz="2800" dirty="0"/>
              <a:t>. The line is fitted using least squares estimates in exactly the same way as other regression models have been constructed.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Modeling Data with a Linear Time Trend</a:t>
            </a:r>
            <a:r>
              <a:rPr lang="en-US" dirty="0"/>
              <a:t>—Slide 5</a:t>
            </a:r>
            <a:endParaRPr dirty="0"/>
          </a:p>
        </p:txBody>
      </p:sp>
      <p:sp>
        <p:nvSpPr>
          <p:cNvPr id="3" name="Text Placeholder 2"/>
          <p:cNvSpPr>
            <a:spLocks noGrp="1"/>
          </p:cNvSpPr>
          <p:nvPr>
            <p:ph type="body" sz="quarter" idx="10"/>
          </p:nvPr>
        </p:nvSpPr>
        <p:spPr/>
        <p:txBody>
          <a:bodyPr>
            <a:normAutofit/>
          </a:bodyPr>
          <a:lstStyle/>
          <a:p>
            <a:r>
              <a:rPr sz="2800" dirty="0"/>
              <a:t>The independent variable in a linear trend model is always time. In this case, the dependent variable is </a:t>
            </a:r>
            <a:r>
              <a:rPr sz="2800" dirty="0">
                <a:latin typeface="Cambria Math" panose="02040503050406030204" pitchFamily="18" charset="0"/>
                <a:ea typeface="Cambria Math" panose="02040503050406030204" pitchFamily="18" charset="0"/>
              </a:rPr>
              <a:t>TCPI</a:t>
            </a:r>
            <a:r>
              <a:rPr sz="2800" dirty="0"/>
              <a:t>.</a:t>
            </a:r>
          </a:p>
          <a:p>
            <a:r>
              <a:rPr sz="2800" dirty="0">
                <a:latin typeface="Cambria Math" panose="02040503050406030204" pitchFamily="18" charset="0"/>
                <a:ea typeface="Cambria Math" panose="02040503050406030204" pitchFamily="18" charset="0"/>
              </a:rPr>
              <a:t>The</a:t>
            </a:r>
            <a:r>
              <a:rPr sz="2800" dirty="0"/>
              <a:t> estimated least squares equation is</a:t>
            </a:r>
            <a:endParaRPr lang="en-US" sz="2800" dirty="0"/>
          </a:p>
          <a:p>
            <a:r>
              <a:rPr lang="en-IN" dirty="0"/>
              <a:t>      Estimated TCPI = </a:t>
            </a:r>
            <a:r>
              <a:rPr lang="en-IN" dirty="0">
                <a:latin typeface="Calibri" panose="020F0502020204030204" pitchFamily="34" charset="0"/>
                <a:ea typeface="Calibri" panose="020F0502020204030204" pitchFamily="34" charset="0"/>
                <a:cs typeface="Calibri" panose="020F0502020204030204" pitchFamily="34" charset="0"/>
              </a:rPr>
              <a:t>−</a:t>
            </a:r>
            <a:r>
              <a:rPr lang="en-IN" dirty="0"/>
              <a:t>41295.44 + 20.8547 (Year)	</a:t>
            </a:r>
            <a:endParaRPr sz="2800" dirty="0"/>
          </a:p>
          <a:p>
            <a:r>
              <a:rPr sz="2800" dirty="0">
                <a:latin typeface="Cambria Math" panose="02040503050406030204" pitchFamily="18" charset="0"/>
                <a:ea typeface="Cambria Math" panose="02040503050406030204" pitchFamily="18" charset="0"/>
              </a:rPr>
              <a:t>The JMP</a:t>
            </a:r>
            <a:r>
              <a:rPr sz="2800" dirty="0"/>
              <a:t> output for the problem is given in Figure 2.</a:t>
            </a:r>
          </a:p>
        </p:txBody>
      </p:sp>
    </p:spTree>
    <p:extLst>
      <p:ext uri="{BB962C8B-B14F-4D97-AF65-F5344CB8AC3E}">
        <p14:creationId xmlns:p14="http://schemas.microsoft.com/office/powerpoint/2010/main" val="1979552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Modeling Data with a Linear Time Trend—Slide 6</a:t>
            </a:r>
            <a:endParaRPr dirty="0"/>
          </a:p>
        </p:txBody>
      </p:sp>
      <p:pic>
        <p:nvPicPr>
          <p:cNvPr id="7" name="Picture 6" descr="The image shows the summary output of a regression analysis consisting of three sections: Summary of Fit table, Analysis of Variance (ANOVA) table, and Parameter Estimates table.&#10;&#10;First: Summary of Fit Table&#10; This table contains two columns and five rows excluding the column headers.&#10;The first column lists the statistical measures: R Square, R Square Adjusted, Root Mean Square Error, Mean of Response, and Observations (or Sum Weights).&#10;The second column lists their corresponding values:&#10;R Square is 0.961187.&#10;R Square Adjusted is 0.96024.&#10;Root Mean Square Error is 53.25903.&#10;Mean of Response is 393.1699.&#10;Observations (or Sum Weights) is 43.&#10;&#10;Second: Analysis of Variance.&#10; This table has five columns and three rows of data excluding the column headers.&#10;Column headers are: Source, DF (degrees of freedom), Sum of Squares, Mean Square, F Ratio.&#10;The three rows represent:&#10;First row (Model): degrees of freedom is 1, Sum of Squares is 2880039.2, Mean Square is 2880039, F Ratio is 1015.341.&#10;Second row (Error): degrees of freedom is 41, Sum of Squares is 116297.5, Mean Square is 2837, in F Ratio, Probability greater than F.&#10;Third row (Corrected Total): degrees of freedom is 42, Sum of Squares is 2996336.7, Mean Square is blank, in F Ratio, it is like less than 0.0001*.&#10;&#10;A note: The F-Ratio and significance (Probability greater than F) are calculated for the model row only. The p value shown is less than 0.0001 marked with an asterisk to indicate high statistical significance.&#10;&#10;Third: Parameter Estimates Table&#10;This table contains five columns and two rows of data excluding the column headers.&#10;Column headers are: Term, Estimate, Standard Error, t Ratio, Probability greater than the absolute value of t.&#10;The three rows represent terms in the model:&#10;First row (Intercept): Estimate is negative 41295.44, Standard Error is 1308.338, t Ratio is negative 31.56, Probability less than the absolute value of t is 0.0001,&#10;Second row (Year): Estimate is 20.854732, Standard Error is 0.654483, t Ratio is 31.86, Probability &lt; the absolute value of t is less than 0.0001 with an asterisk, indicating statistical significance.">
            <a:extLst>
              <a:ext uri="{FF2B5EF4-FFF2-40B4-BE49-F238E27FC236}">
                <a16:creationId xmlns:a16="http://schemas.microsoft.com/office/drawing/2014/main" id="{CCA1DBDE-9388-4922-9F1C-8B075A5B29C8}"/>
              </a:ext>
            </a:extLst>
          </p:cNvPr>
          <p:cNvPicPr>
            <a:picLocks noChangeAspect="1"/>
          </p:cNvPicPr>
          <p:nvPr/>
        </p:nvPicPr>
        <p:blipFill>
          <a:blip r:embed="rId2"/>
          <a:srcRect b="5459"/>
          <a:stretch>
            <a:fillRect/>
          </a:stretch>
        </p:blipFill>
        <p:spPr>
          <a:xfrm>
            <a:off x="2057400" y="1143000"/>
            <a:ext cx="4724400" cy="4495800"/>
          </a:xfrm>
          <a:prstGeom prst="rect">
            <a:avLst/>
          </a:prstGeom>
        </p:spPr>
      </p:pic>
      <p:sp>
        <p:nvSpPr>
          <p:cNvPr id="3" name="TextBox 2">
            <a:extLst>
              <a:ext uri="{FF2B5EF4-FFF2-40B4-BE49-F238E27FC236}">
                <a16:creationId xmlns:a16="http://schemas.microsoft.com/office/drawing/2014/main" id="{6BD37DAE-6AC4-9062-B665-593B94A38A15}"/>
              </a:ext>
            </a:extLst>
          </p:cNvPr>
          <p:cNvSpPr txBox="1"/>
          <p:nvPr/>
        </p:nvSpPr>
        <p:spPr>
          <a:xfrm>
            <a:off x="3619500" y="5521680"/>
            <a:ext cx="1600200" cy="461665"/>
          </a:xfrm>
          <a:prstGeom prst="rect">
            <a:avLst/>
          </a:prstGeom>
          <a:noFill/>
        </p:spPr>
        <p:txBody>
          <a:bodyPr wrap="square">
            <a:spAutoFit/>
          </a:bodyPr>
          <a:lstStyle/>
          <a:p>
            <a:pPr algn="ctr"/>
            <a:r>
              <a:rPr lang="en-IN" sz="2400" dirty="0"/>
              <a:t>Figure 2</a:t>
            </a:r>
          </a:p>
        </p:txBody>
      </p:sp>
    </p:spTree>
    <p:extLst>
      <p:ext uri="{BB962C8B-B14F-4D97-AF65-F5344CB8AC3E}">
        <p14:creationId xmlns:p14="http://schemas.microsoft.com/office/powerpoint/2010/main" val="3841257972"/>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61C643C-924C-437C-A6C6-D7A70E668675}"/>
</file>

<file path=customXml/itemProps2.xml><?xml version="1.0" encoding="utf-8"?>
<ds:datastoreItem xmlns:ds="http://schemas.openxmlformats.org/officeDocument/2006/customXml" ds:itemID="{0CB8F3D9-7AE5-41A7-A23D-F0F8DA4DAEB3}"/>
</file>

<file path=customXml/itemProps3.xml><?xml version="1.0" encoding="utf-8"?>
<ds:datastoreItem xmlns:ds="http://schemas.openxmlformats.org/officeDocument/2006/customXml" ds:itemID="{F50CB99B-C787-4005-8B60-21808BBB0097}"/>
</file>

<file path=docProps/app.xml><?xml version="1.0" encoding="utf-8"?>
<Properties xmlns="http://schemas.openxmlformats.org/officeDocument/2006/extended-properties" xmlns:vt="http://schemas.openxmlformats.org/officeDocument/2006/docPropsVTypes">
  <TotalTime>749</TotalTime>
  <Words>513</Words>
  <Application>Microsoft Office PowerPoint</Application>
  <PresentationFormat>On-screen Show (4:3)</PresentationFormat>
  <Paragraphs>42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Courier New</vt:lpstr>
      <vt:lpstr>Calibri</vt:lpstr>
      <vt:lpstr>Arial</vt:lpstr>
      <vt:lpstr>Cambria Math</vt:lpstr>
      <vt:lpstr>Office Theme</vt:lpstr>
      <vt:lpstr>Section 13.4</vt:lpstr>
      <vt:lpstr>Definition: Linear Time Trend Model</vt:lpstr>
      <vt:lpstr>Example 1: Modeling Data with a Linear Time Trend—Slide 1</vt:lpstr>
      <vt:lpstr>Example 1: Modeling Data with a Linear Time Trend—Slide 2</vt:lpstr>
      <vt:lpstr>Data</vt:lpstr>
      <vt:lpstr>Example 1: Modeling Data with a Linear Time Trend—Slide 3</vt:lpstr>
      <vt:lpstr>Example 1: Modeling Data with a Linear Time Trend—Slide 4</vt:lpstr>
      <vt:lpstr>Example 1: Modeling Data with a Linear Time Trend—Slide 5</vt:lpstr>
      <vt:lpstr>Example 1: Modeling Data with a Linear Time Trend—Slide 6</vt:lpstr>
      <vt:lpstr>Example 1: Modeling Data with a Linear Time Trend—Slide 7</vt:lpstr>
      <vt:lpstr>Example 1: Modeling Data with a Linear Time Trend—Slide 8</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- 13.4 - Fitting a Linear Time Trend</dc:title>
  <dc:creator>Hawkes Learning</dc:creator>
  <cp:lastModifiedBy>Kodanda Ram Bade</cp:lastModifiedBy>
  <cp:revision>139</cp:revision>
  <dcterms:created xsi:type="dcterms:W3CDTF">2013-04-26T14:43:13Z</dcterms:created>
  <dcterms:modified xsi:type="dcterms:W3CDTF">2025-10-01T11:34:48Z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